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96" r:id="rId3"/>
    <p:sldId id="393" r:id="rId4"/>
    <p:sldId id="295" r:id="rId5"/>
    <p:sldId id="287" r:id="rId6"/>
    <p:sldId id="3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50" dt="2022-09-29T21:06:0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48B92625-B615-4535-8650-558ED6BC77DF}"/>
    <pc:docChg chg="delSld">
      <pc:chgData name="Dominik Buchegger" userId="7f2052fac20aabcc" providerId="LiveId" clId="{48B92625-B615-4535-8650-558ED6BC77DF}" dt="2022-09-29T21:14:22.802" v="1" actId="47"/>
      <pc:docMkLst>
        <pc:docMk/>
      </pc:docMkLst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688728058" sldId="297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030766898" sldId="29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26644981" sldId="30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397543775" sldId="30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682573708" sldId="30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531092861" sldId="30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521506971" sldId="306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351874622" sldId="308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68130894" sldId="30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936927845" sldId="31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013391241" sldId="31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693137398" sldId="31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243158016" sldId="315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525458673" sldId="316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490871166" sldId="31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13577662" sldId="32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591649350" sldId="32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029294037" sldId="32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3459065" sldId="32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527397213" sldId="325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051580573" sldId="326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206280606" sldId="327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65461136" sldId="32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261794187" sldId="33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455359729" sldId="33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318293236" sldId="33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278310352" sldId="33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343413101" sldId="338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48161714" sldId="34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71014277" sldId="34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747585086" sldId="34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478466814" sldId="34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70260069" sldId="34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417847350" sldId="347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015992247" sldId="34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290298821" sldId="35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428834151" sldId="35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204752891" sldId="35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628550269" sldId="35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170744712" sldId="35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549736062" sldId="355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764373368" sldId="356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00348628" sldId="357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959972409" sldId="358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985723583" sldId="35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876643832" sldId="36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154282754" sldId="36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173106856" sldId="36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4147637389" sldId="36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962986633" sldId="364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07401479" sldId="365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042333542" sldId="366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251464805" sldId="367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213383566" sldId="368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371432072" sldId="36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653643123" sldId="370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103699205" sldId="37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501936783" sldId="373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727285334" sldId="374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3248277860" sldId="381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1613952349" sldId="382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48B92625-B615-4535-8650-558ED6BC77DF}" dt="2022-09-29T21:14:11.156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2354029656" sldId="392"/>
        </pc:sldMkLst>
      </pc:sldChg>
      <pc:sldChg chg="del">
        <pc:chgData name="Dominik Buchegger" userId="7f2052fac20aabcc" providerId="LiveId" clId="{48B92625-B615-4535-8650-558ED6BC77DF}" dt="2022-09-29T21:14:22.802" v="1" actId="47"/>
        <pc:sldMkLst>
          <pc:docMk/>
          <pc:sldMk cId="683515250" sldId="395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09-29T21:09:29.546" v="5027" actId="20577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09-29T18:10:58.427" v="2869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09-29T18:10:58.427" v="2869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09-29T19:14:03.514" v="4123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Pass </a:t>
            </a:r>
            <a:r>
              <a:rPr lang="de-CH" dirty="0" err="1">
                <a:solidFill>
                  <a:srgbClr val="00B050"/>
                </a:solidFill>
              </a:rPr>
              <a:t>by</a:t>
            </a:r>
            <a:r>
              <a:rPr lang="de-CH" dirty="0">
                <a:solidFill>
                  <a:srgbClr val="00B050"/>
                </a:solidFill>
              </a:rPr>
              <a:t> …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02FC4-56A8-D2E3-7F3C-B62A72867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Value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BD477-9D88-DD33-206F-7C03AFE5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85990"/>
            <a:ext cx="5183188" cy="823912"/>
          </a:xfrm>
        </p:spPr>
        <p:txBody>
          <a:bodyPr/>
          <a:lstStyle/>
          <a:p>
            <a:r>
              <a:rPr lang="de-CH" dirty="0"/>
              <a:t>Reference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71BEE-2F9E-E532-EBB5-7F7E9360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3" y="2488442"/>
            <a:ext cx="2019300" cy="485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9F98A-D22B-DC66-8D52-3709D8CE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3" y="3448750"/>
            <a:ext cx="2133600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14C82-1310-BE92-6D59-CF18FC17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170" y="2559066"/>
            <a:ext cx="1363183" cy="8303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D13C65-8153-E5B1-9517-990908D90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34" y="3468633"/>
            <a:ext cx="1359719" cy="1203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56D91E-9B56-FB43-C526-AB490789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43" y="4780592"/>
            <a:ext cx="215265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97A9EB-F064-5609-1EA4-DE928CB71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170" y="4750967"/>
            <a:ext cx="1387667" cy="1203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6D88DA-FD9A-C808-D70D-C9E402881A9C}"/>
              </a:ext>
            </a:extLst>
          </p:cNvPr>
          <p:cNvSpPr txBox="1"/>
          <p:nvPr/>
        </p:nvSpPr>
        <p:spPr>
          <a:xfrm>
            <a:off x="836612" y="6104217"/>
            <a:ext cx="414474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All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(</a:t>
            </a:r>
            <a:r>
              <a:rPr lang="de-CH" dirty="0" err="1"/>
              <a:t>numbers</a:t>
            </a:r>
            <a:r>
              <a:rPr lang="de-CH" dirty="0"/>
              <a:t>, </a:t>
            </a:r>
            <a:r>
              <a:rPr lang="de-CH" dirty="0" err="1"/>
              <a:t>text</a:t>
            </a:r>
            <a:r>
              <a:rPr lang="de-CH" dirty="0"/>
              <a:t>, </a:t>
            </a:r>
            <a:r>
              <a:rPr lang="de-CH" dirty="0" err="1"/>
              <a:t>boolean</a:t>
            </a:r>
            <a:r>
              <a:rPr lang="de-CH" dirty="0"/>
              <a:t>) follow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0D962-6A17-A6A7-0AB6-BDC7843677F5}"/>
              </a:ext>
            </a:extLst>
          </p:cNvPr>
          <p:cNvSpPr txBox="1"/>
          <p:nvPr/>
        </p:nvSpPr>
        <p:spPr>
          <a:xfrm>
            <a:off x="6172200" y="6101318"/>
            <a:ext cx="414474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Collections </a:t>
            </a:r>
            <a:r>
              <a:rPr lang="de-CH" dirty="0" err="1"/>
              <a:t>usually</a:t>
            </a:r>
            <a:r>
              <a:rPr lang="de-CH" dirty="0"/>
              <a:t> follow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. Most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lists</a:t>
            </a:r>
            <a:r>
              <a:rPr lang="de-CH" dirty="0"/>
              <a:t>.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5B737D-92A6-BE83-9B58-6146F9B26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828" y="1657589"/>
            <a:ext cx="3619500" cy="523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529FEA-B98C-50D3-D8F1-993D460DE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580" y="2179767"/>
            <a:ext cx="3634176" cy="9085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6D9F93-F884-9AE3-DE13-EF59DE44D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9828" y="3201169"/>
            <a:ext cx="3600450" cy="409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F99009-DA93-2632-4759-566A589B5C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5679" y="3173056"/>
            <a:ext cx="3619500" cy="11568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9877C5-982F-F94C-D644-04169A7069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6491" y="4349079"/>
            <a:ext cx="3667125" cy="419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1A1FE5-4554-48F4-9A36-46482F188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1999" y="4762000"/>
            <a:ext cx="4050001" cy="11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Scope</a:t>
            </a:r>
            <a:r>
              <a:rPr lang="de-CH" dirty="0">
                <a:solidFill>
                  <a:srgbClr val="00B050"/>
                </a:solidFill>
              </a:rPr>
              <a:t> / Namespace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27F4A-9A60-C6A2-55E4-BAD0E893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1276350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E2728-E849-D133-3C3D-5C0694AF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1" y="1948859"/>
            <a:ext cx="20955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A6A429-61A1-9C38-342F-8F0ADF1D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676438"/>
            <a:ext cx="2905125" cy="1209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62FF98-A00E-4F90-A1BD-94AD3B648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78" y="4784001"/>
            <a:ext cx="2895600" cy="2047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3D04D4-454A-5821-D9B2-D34964B8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70" y="1690688"/>
            <a:ext cx="1276350" cy="3143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CC16B8-5887-DE83-6255-7A7FD650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29" y="1948859"/>
            <a:ext cx="2095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0318BF-3D23-F2E7-7493-3061A19B9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929" y="3634121"/>
            <a:ext cx="2905125" cy="1219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A79EB-25FF-EB78-DC76-9A4727E1C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929" y="4812576"/>
            <a:ext cx="2847975" cy="2019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31A7C-3CF8-8A0D-6EA2-B58492C727E7}"/>
              </a:ext>
            </a:extLst>
          </p:cNvPr>
          <p:cNvSpPr txBox="1"/>
          <p:nvPr/>
        </p:nvSpPr>
        <p:spPr>
          <a:xfrm>
            <a:off x="8495413" y="1738446"/>
            <a:ext cx="34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global </a:t>
            </a:r>
            <a:r>
              <a:rPr lang="de-CH" b="1" dirty="0" err="1"/>
              <a:t>scope</a:t>
            </a:r>
            <a:r>
              <a:rPr lang="de-CH" dirty="0"/>
              <a:t>.</a:t>
            </a:r>
          </a:p>
          <a:p>
            <a:r>
              <a:rPr lang="de-CH" dirty="0"/>
              <a:t>Variables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accessed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everyhwere</a:t>
            </a:r>
            <a:r>
              <a:rPr lang="de-CH" dirty="0"/>
              <a:t>.</a:t>
            </a:r>
          </a:p>
          <a:p>
            <a:r>
              <a:rPr lang="de-CH" dirty="0"/>
              <a:t>Variables </a:t>
            </a:r>
            <a:r>
              <a:rPr lang="de-CH" dirty="0" err="1"/>
              <a:t>defined</a:t>
            </a:r>
            <a:r>
              <a:rPr lang="de-CH" dirty="0"/>
              <a:t> in a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(local) </a:t>
            </a:r>
            <a:r>
              <a:rPr lang="de-CH" dirty="0" err="1"/>
              <a:t>can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accessed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0CEA9-6CD7-4E0A-C17E-F9838EBF7026}"/>
              </a:ext>
            </a:extLst>
          </p:cNvPr>
          <p:cNvSpPr txBox="1"/>
          <p:nvPr/>
        </p:nvSpPr>
        <p:spPr>
          <a:xfrm>
            <a:off x="8495413" y="4930775"/>
            <a:ext cx="3487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local </a:t>
            </a:r>
            <a:r>
              <a:rPr lang="de-CH" b="1" dirty="0" err="1"/>
              <a:t>scope</a:t>
            </a:r>
            <a:r>
              <a:rPr lang="de-CH" dirty="0"/>
              <a:t>.</a:t>
            </a:r>
          </a:p>
          <a:p>
            <a:r>
              <a:rPr lang="de-CH" dirty="0"/>
              <a:t>Variables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accessed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.</a:t>
            </a:r>
            <a:endParaRPr lang="en-GB" dirty="0"/>
          </a:p>
          <a:p>
            <a:r>
              <a:rPr lang="en-GB" dirty="0"/>
              <a:t>Variables defined in a higher scope (global) can also be accessed (</a:t>
            </a:r>
            <a:r>
              <a:rPr lang="en-GB" u="sng" dirty="0"/>
              <a:t>but not changed</a:t>
            </a:r>
            <a:r>
              <a:rPr lang="en-GB" dirty="0"/>
              <a:t>) from here.</a:t>
            </a:r>
            <a:endParaRPr lang="de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35C59-55F7-363A-C9A8-890ADE7B9BA7}"/>
              </a:ext>
            </a:extLst>
          </p:cNvPr>
          <p:cNvSpPr txBox="1"/>
          <p:nvPr/>
        </p:nvSpPr>
        <p:spPr>
          <a:xfrm>
            <a:off x="5741581" y="61580"/>
            <a:ext cx="6379537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Note</a:t>
            </a:r>
            <a:r>
              <a:rPr lang="en-GB" b="1" dirty="0"/>
              <a:t>: </a:t>
            </a:r>
            <a:r>
              <a:rPr lang="en-GB" dirty="0"/>
              <a:t>Not everything that is indented (e.g. if/else or loops) creates its own local scope. </a:t>
            </a:r>
          </a:p>
          <a:p>
            <a:r>
              <a:rPr lang="de-CH" b="1" dirty="0"/>
              <a:t>For now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sufficient</a:t>
            </a:r>
            <a:r>
              <a:rPr lang="de-CH" dirty="0"/>
              <a:t> to understand that </a:t>
            </a:r>
            <a:r>
              <a:rPr lang="de-CH" u="sng" dirty="0" err="1"/>
              <a:t>each</a:t>
            </a:r>
            <a:r>
              <a:rPr lang="de-CH" u="sng" dirty="0"/>
              <a:t> function</a:t>
            </a:r>
            <a:r>
              <a:rPr lang="de-CH" dirty="0"/>
              <a:t> </a:t>
            </a:r>
            <a:r>
              <a:rPr lang="de-CH" dirty="0" err="1"/>
              <a:t>creates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own local </a:t>
            </a:r>
            <a:r>
              <a:rPr lang="de-CH" dirty="0" err="1"/>
              <a:t>scope</a:t>
            </a:r>
            <a:r>
              <a:rPr lang="de-CH" dirty="0"/>
              <a:t> which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destroyed</a:t>
            </a:r>
            <a:r>
              <a:rPr lang="de-CH" dirty="0"/>
              <a:t> after </a:t>
            </a:r>
            <a:r>
              <a:rPr lang="de-CH" dirty="0" err="1"/>
              <a:t>executing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474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Read </a:t>
            </a:r>
            <a:r>
              <a:rPr lang="de-CH" dirty="0" err="1">
                <a:solidFill>
                  <a:srgbClr val="00B050"/>
                </a:solidFill>
              </a:rPr>
              <a:t>Documentation</a:t>
            </a:r>
            <a:r>
              <a:rPr lang="de-CH" dirty="0">
                <a:solidFill>
                  <a:srgbClr val="00B050"/>
                </a:solidFill>
              </a:rPr>
              <a:t> (1)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0A800-89D7-4FF5-AD0A-1DE96FCD7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9" b="65925"/>
          <a:stretch/>
        </p:blipFill>
        <p:spPr>
          <a:xfrm>
            <a:off x="838200" y="1461977"/>
            <a:ext cx="9450514" cy="18315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BFE36-0F30-4742-9E25-6A5B56703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7"/>
          <a:stretch/>
        </p:blipFill>
        <p:spPr>
          <a:xfrm>
            <a:off x="2741486" y="3709396"/>
            <a:ext cx="9450514" cy="29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50"/>
                </a:solidFill>
              </a:rPr>
              <a:t>Read </a:t>
            </a:r>
            <a:r>
              <a:rPr lang="de-CH" dirty="0" err="1">
                <a:solidFill>
                  <a:srgbClr val="00B050"/>
                </a:solidFill>
              </a:rPr>
              <a:t>Documentation</a:t>
            </a:r>
            <a:r>
              <a:rPr lang="de-CH" dirty="0">
                <a:solidFill>
                  <a:srgbClr val="00B050"/>
                </a:solidFill>
              </a:rPr>
              <a:t> (2)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82B33-8904-4FFF-B78F-ED1AB97C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506"/>
            <a:ext cx="10584712" cy="1915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9FCDC-427B-498C-8C8C-BC1C6CF5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56" y="817736"/>
            <a:ext cx="5369392" cy="56825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47AE8-0968-4833-A7FC-14BB0D058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411" y="3712722"/>
            <a:ext cx="7811589" cy="31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Introduction</a:t>
            </a:r>
            <a:r>
              <a:rPr lang="de-CH" dirty="0">
                <a:solidFill>
                  <a:srgbClr val="00B050"/>
                </a:solidFill>
              </a:rPr>
              <a:t> to Python (to </a:t>
            </a:r>
            <a:r>
              <a:rPr lang="de-CH" dirty="0" err="1">
                <a:solidFill>
                  <a:srgbClr val="00B050"/>
                </a:solidFill>
              </a:rPr>
              <a:t>read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up</a:t>
            </a:r>
            <a:r>
              <a:rPr lang="de-CH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5FD1-E457-262F-8E23-6B52B0C0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1.5</a:t>
            </a:r>
          </a:p>
          <a:p>
            <a:r>
              <a:rPr lang="de-CH" dirty="0"/>
              <a:t>1.8</a:t>
            </a:r>
          </a:p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432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2</vt:lpstr>
      <vt:lpstr>Pass by …</vt:lpstr>
      <vt:lpstr>Scope / Namespace</vt:lpstr>
      <vt:lpstr>Read Documentation (1)</vt:lpstr>
      <vt:lpstr>Read Documentation (2)</vt:lpstr>
      <vt:lpstr>Introduction to Python (to read 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2022-09-29T21:14:26Z</dcterms:modified>
</cp:coreProperties>
</file>