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59" r:id="rId7"/>
    <p:sldId id="260" r:id="rId8"/>
    <p:sldId id="261" r:id="rId9"/>
    <p:sldId id="267" r:id="rId10"/>
    <p:sldId id="274" r:id="rId11"/>
    <p:sldId id="263" r:id="rId12"/>
    <p:sldId id="264" r:id="rId13"/>
    <p:sldId id="272" r:id="rId14"/>
    <p:sldId id="271" r:id="rId15"/>
    <p:sldId id="26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4" d="100"/>
          <a:sy n="104" d="100"/>
        </p:scale>
        <p:origin x="6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590"/>
                    </a14:imgEffect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solidFill>
            <a:schemeClr val="accent1">
              <a:lumMod val="50000"/>
            </a:schemeClr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nieframework.com/index.html" TargetMode="External"/><Relationship Id="rId2" Type="http://schemas.openxmlformats.org/officeDocument/2006/relationships/hyperlink" Target="https://docs.makie.org/v0.18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ocs.sciml.ai/Overview/stabl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julia-vscode.org/docs/dev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liadiff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liagpu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cap="none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What is Julia?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68138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And why is it different?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613" y="170759"/>
            <a:ext cx="9339797" cy="1195317"/>
          </a:xfrm>
        </p:spPr>
        <p:txBody>
          <a:bodyPr>
            <a:normAutofit/>
          </a:bodyPr>
          <a:lstStyle/>
          <a:p>
            <a:r>
              <a:rPr lang="en-US" sz="4400" cap="none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Plotting and GUIs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8E78F79-8079-BF10-08AF-1E3100578A73}"/>
              </a:ext>
            </a:extLst>
          </p:cNvPr>
          <p:cNvSpPr txBox="1">
            <a:spLocks/>
          </p:cNvSpPr>
          <p:nvPr/>
        </p:nvSpPr>
        <p:spPr>
          <a:xfrm>
            <a:off x="1002723" y="1366076"/>
            <a:ext cx="10266277" cy="507628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Plots.jl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Generic interface with multiple backends, e.g. matplotlib</a:t>
            </a:r>
          </a:p>
          <a:p>
            <a:pPr marL="742950" lvl="1" indent="-285750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285750" indent="-285750"/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Makie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Powerful plotting / layout interface</a:t>
            </a:r>
          </a:p>
          <a:p>
            <a:pPr marL="742950" lvl="1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Utilizes GPUs, full 3D rendering</a:t>
            </a:r>
          </a:p>
          <a:p>
            <a:pPr marL="742950" lvl="1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Slow start up, fast when compiled</a:t>
            </a:r>
          </a:p>
          <a:p>
            <a:pPr marL="742950" lvl="1" indent="-285750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285750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Web/GUI: Genie, Franklin,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F8A0B-88E6-6374-59CC-C494E1AF8B78}"/>
              </a:ext>
            </a:extLst>
          </p:cNvPr>
          <p:cNvSpPr txBox="1"/>
          <p:nvPr/>
        </p:nvSpPr>
        <p:spPr>
          <a:xfrm>
            <a:off x="1382082" y="4826350"/>
            <a:ext cx="3330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https://docs.makie.org/v0.18.0/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D88F4-40D7-0238-AA37-A0720131F298}"/>
              </a:ext>
            </a:extLst>
          </p:cNvPr>
          <p:cNvSpPr txBox="1"/>
          <p:nvPr/>
        </p:nvSpPr>
        <p:spPr>
          <a:xfrm>
            <a:off x="1382082" y="6317909"/>
            <a:ext cx="6104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https://genieframework.com/index.html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6B8D4-E132-7618-1053-334AD18EA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002" y="2686656"/>
            <a:ext cx="5334100" cy="369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613" y="170759"/>
            <a:ext cx="9339797" cy="1459737"/>
          </a:xfrm>
        </p:spPr>
        <p:txBody>
          <a:bodyPr>
            <a:normAutofit/>
          </a:bodyPr>
          <a:lstStyle/>
          <a:p>
            <a:r>
              <a:rPr lang="en-US" sz="4400" cap="none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Differential equations and </a:t>
            </a:r>
            <a:br>
              <a:rPr lang="en-US" sz="4400" cap="none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</a:br>
            <a:r>
              <a:rPr lang="en-US" sz="4400" cap="none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Finite element methods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8E78F79-8079-BF10-08AF-1E3100578A73}"/>
              </a:ext>
            </a:extLst>
          </p:cNvPr>
          <p:cNvSpPr txBox="1">
            <a:spLocks/>
          </p:cNvSpPr>
          <p:nvPr/>
        </p:nvSpPr>
        <p:spPr>
          <a:xfrm>
            <a:off x="867763" y="1630496"/>
            <a:ext cx="9782978" cy="4801289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State of the art DE support</a:t>
            </a:r>
          </a:p>
          <a:p>
            <a:pPr marL="742950" lvl="1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Fast, flexible, supports GPU / parallelization, fully differentiable</a:t>
            </a:r>
          </a:p>
          <a:p>
            <a:pPr marL="742950" lvl="1" indent="-285750"/>
            <a:endParaRPr lang="en-GB" sz="1400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285750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Finite elements: </a:t>
            </a:r>
          </a:p>
          <a:p>
            <a:pPr marL="742950" lvl="1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Ferrite, 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Gridap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/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Trixi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FEniCS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…</a:t>
            </a:r>
          </a:p>
          <a:p>
            <a:pPr marL="285750" indent="-285750"/>
            <a:endParaRPr lang="en-GB" sz="1400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285750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Other PDE solvers: </a:t>
            </a:r>
          </a:p>
          <a:p>
            <a:pPr marL="742950" lvl="1" indent="-285750"/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NeuralPDE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NeuralOperators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pPr marL="742950" lvl="1" indent="-285750"/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MethodOfLines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…</a:t>
            </a:r>
          </a:p>
          <a:p>
            <a:pPr marL="285750" indent="-285750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285750" indent="-285750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645F2-DA3A-E393-5F54-C50051E1BEC7}"/>
              </a:ext>
            </a:extLst>
          </p:cNvPr>
          <p:cNvSpPr txBox="1"/>
          <p:nvPr/>
        </p:nvSpPr>
        <p:spPr>
          <a:xfrm>
            <a:off x="1382113" y="6317909"/>
            <a:ext cx="6104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https://docs.sciml.ai/Overview/stable/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2D945-53BE-D9F1-B2A1-41ED6F711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873" y="2978645"/>
            <a:ext cx="5754477" cy="325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4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613" y="170759"/>
            <a:ext cx="10096960" cy="1195317"/>
          </a:xfrm>
        </p:spPr>
        <p:txBody>
          <a:bodyPr>
            <a:normAutofit/>
          </a:bodyPr>
          <a:lstStyle/>
          <a:p>
            <a:r>
              <a:rPr lang="en-US" sz="4400" cap="none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Dev / optimization tools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8E78F79-8079-BF10-08AF-1E3100578A73}"/>
              </a:ext>
            </a:extLst>
          </p:cNvPr>
          <p:cNvSpPr txBox="1">
            <a:spLocks/>
          </p:cNvSpPr>
          <p:nvPr/>
        </p:nvSpPr>
        <p:spPr>
          <a:xfrm>
            <a:off x="1486022" y="1366076"/>
            <a:ext cx="9782978" cy="519578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Built in testing, documentation, profiling (time / memory)</a:t>
            </a:r>
          </a:p>
          <a:p>
            <a:pPr marL="285750" indent="-285750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VS code extension</a:t>
            </a:r>
          </a:p>
          <a:p>
            <a:pPr lvl="1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Highlighting / linting</a:t>
            </a:r>
          </a:p>
          <a:p>
            <a:pPr lvl="1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Formatting</a:t>
            </a:r>
          </a:p>
          <a:p>
            <a:pPr lvl="1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Code suggestions / completion</a:t>
            </a:r>
          </a:p>
          <a:p>
            <a:pPr lvl="1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Debugging </a:t>
            </a:r>
          </a:p>
          <a:p>
            <a:pPr lvl="1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Testing / profiling GUIs</a:t>
            </a:r>
          </a:p>
          <a:p>
            <a:pPr lvl="1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Shortcuts to run code interactively</a:t>
            </a:r>
          </a:p>
          <a:p>
            <a:pPr marL="0" indent="0">
              <a:buNone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285750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Powerful code introspection: @code macros, JET, Cthulhu</a:t>
            </a:r>
          </a:p>
          <a:p>
            <a:pPr marL="285750" indent="-285750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A1E7D3-7B6A-FCAA-B510-53A4EB74A5F9}"/>
              </a:ext>
            </a:extLst>
          </p:cNvPr>
          <p:cNvSpPr txBox="1"/>
          <p:nvPr/>
        </p:nvSpPr>
        <p:spPr>
          <a:xfrm>
            <a:off x="7413912" y="5774513"/>
            <a:ext cx="3910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https://www.julia-vscode.org/docs/dev/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61503-E356-A9EE-51E2-75EAA3DD9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913" y="2096699"/>
            <a:ext cx="3910027" cy="363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1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613" y="170759"/>
            <a:ext cx="10096960" cy="1195317"/>
          </a:xfrm>
        </p:spPr>
        <p:txBody>
          <a:bodyPr>
            <a:normAutofit/>
          </a:bodyPr>
          <a:lstStyle/>
          <a:p>
            <a:r>
              <a:rPr lang="en-US" sz="4400" cap="none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Alternative compilation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8E78F79-8079-BF10-08AF-1E3100578A73}"/>
              </a:ext>
            </a:extLst>
          </p:cNvPr>
          <p:cNvSpPr txBox="1">
            <a:spLocks/>
          </p:cNvSpPr>
          <p:nvPr/>
        </p:nvSpPr>
        <p:spPr>
          <a:xfrm>
            <a:off x="1486022" y="1366076"/>
            <a:ext cx="9782978" cy="466015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Limited support for producing (compact) executables</a:t>
            </a:r>
          </a:p>
          <a:p>
            <a:pPr marL="285750" indent="-285750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285750" indent="-285750"/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PackageCompiler.jl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Wraps up a “package” into a single executable</a:t>
            </a:r>
          </a:p>
          <a:p>
            <a:pPr marL="742950" lvl="1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Doesn’t require Julia installation</a:t>
            </a:r>
          </a:p>
          <a:p>
            <a:pPr marL="742950" lvl="1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Executables are very large, contains Julia runtime, ~300Mb</a:t>
            </a:r>
          </a:p>
          <a:p>
            <a:pPr marL="742950" lvl="1" indent="-285750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285750" indent="-285750"/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StaticCompiler.jl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Compiles Julia code down to small executables</a:t>
            </a:r>
          </a:p>
          <a:p>
            <a:pPr marL="742950" lvl="1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Very experimental</a:t>
            </a:r>
          </a:p>
          <a:p>
            <a:pPr marL="742950" lvl="1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Limited language support</a:t>
            </a:r>
          </a:p>
        </p:txBody>
      </p:sp>
    </p:spTree>
    <p:extLst>
      <p:ext uri="{BB962C8B-B14F-4D97-AF65-F5344CB8AC3E}">
        <p14:creationId xmlns:p14="http://schemas.microsoft.com/office/powerpoint/2010/main" val="315246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7530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cap="none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0660" y="2528371"/>
            <a:ext cx="8656751" cy="391099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What is Julia / how does it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285750" indent="-285750"/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Live demo</a:t>
            </a:r>
          </a:p>
          <a:p>
            <a:pPr marL="285750" indent="-285750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Ecosystem and tools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613" y="170759"/>
            <a:ext cx="9339797" cy="1195317"/>
          </a:xfrm>
        </p:spPr>
        <p:txBody>
          <a:bodyPr>
            <a:normAutofit/>
          </a:bodyPr>
          <a:lstStyle/>
          <a:p>
            <a:r>
              <a:rPr lang="en-US" sz="4400" cap="none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What is Julia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F4BF89-9F18-A7A8-940E-C4D2FFD3D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282" y="1632562"/>
            <a:ext cx="1019061" cy="114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CE2FD5-C939-9236-9A4B-B5261520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7613" y="2853372"/>
            <a:ext cx="1856400" cy="644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Compiled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9926C4-8924-B8E6-C542-5B7B7FC0528F}"/>
              </a:ext>
            </a:extLst>
          </p:cNvPr>
          <p:cNvGrpSpPr/>
          <p:nvPr/>
        </p:nvGrpSpPr>
        <p:grpSpPr>
          <a:xfrm>
            <a:off x="8652600" y="1682311"/>
            <a:ext cx="2146874" cy="1839800"/>
            <a:chOff x="4890069" y="1514834"/>
            <a:chExt cx="2146874" cy="183980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9CE252A-D738-57EB-5FE0-5CC55F04B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8143" y="1514834"/>
              <a:ext cx="1090727" cy="1195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07215909-A142-5290-23BC-065C31E5ADD7}"/>
                </a:ext>
              </a:extLst>
            </p:cNvPr>
            <p:cNvSpPr txBox="1">
              <a:spLocks/>
            </p:cNvSpPr>
            <p:nvPr/>
          </p:nvSpPr>
          <p:spPr>
            <a:xfrm>
              <a:off x="4890069" y="2710151"/>
              <a:ext cx="2146874" cy="6444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GB" sz="2800" dirty="0"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Interpreted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B97B87-13BE-3DAD-F2D0-3EE5120FFFAE}"/>
              </a:ext>
            </a:extLst>
          </p:cNvPr>
          <p:cNvGrpSpPr/>
          <p:nvPr/>
        </p:nvGrpSpPr>
        <p:grpSpPr>
          <a:xfrm>
            <a:off x="4910047" y="1627580"/>
            <a:ext cx="2371906" cy="1801420"/>
            <a:chOff x="4910047" y="1627580"/>
            <a:chExt cx="2371906" cy="1801420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3D05B7EE-E7E1-763A-676C-0B931063D8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160" y="1627580"/>
              <a:ext cx="1829680" cy="12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EAC90F3-D88F-C2C7-0305-F435B759B881}"/>
                </a:ext>
              </a:extLst>
            </p:cNvPr>
            <p:cNvSpPr txBox="1">
              <a:spLocks/>
            </p:cNvSpPr>
            <p:nvPr/>
          </p:nvSpPr>
          <p:spPr>
            <a:xfrm>
              <a:off x="4910047" y="2850616"/>
              <a:ext cx="2371906" cy="57838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GB" sz="2800" dirty="0"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Just-in-time </a:t>
              </a: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8E78F79-8079-BF10-08AF-1E3100578A73}"/>
              </a:ext>
            </a:extLst>
          </p:cNvPr>
          <p:cNvSpPr txBox="1">
            <a:spLocks/>
          </p:cNvSpPr>
          <p:nvPr/>
        </p:nvSpPr>
        <p:spPr>
          <a:xfrm>
            <a:off x="1817783" y="3894457"/>
            <a:ext cx="9782978" cy="1802147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dirty="0"/>
              <a:t> </a:t>
            </a:r>
            <a:r>
              <a:rPr lang="en-GB" strike="sngStrike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Two language problem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285750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Dynamic, interactive</a:t>
            </a:r>
          </a:p>
          <a:p>
            <a:pPr marL="285750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High performance</a:t>
            </a:r>
          </a:p>
          <a:p>
            <a:pPr marL="285750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Easy parallelism</a:t>
            </a:r>
          </a:p>
          <a:p>
            <a:pPr marL="285750" indent="-285750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285750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Built in package manager</a:t>
            </a:r>
          </a:p>
          <a:p>
            <a:pPr marL="285750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Highly composable</a:t>
            </a:r>
          </a:p>
          <a:p>
            <a:pPr marL="285750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Language interop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E5D8E3D-059A-04A7-4858-B0B0D7A6F723}"/>
              </a:ext>
            </a:extLst>
          </p:cNvPr>
          <p:cNvSpPr txBox="1">
            <a:spLocks/>
          </p:cNvSpPr>
          <p:nvPr/>
        </p:nvSpPr>
        <p:spPr>
          <a:xfrm>
            <a:off x="1817783" y="3894457"/>
            <a:ext cx="8626207" cy="1802147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 Two language problem</a:t>
            </a:r>
          </a:p>
        </p:txBody>
      </p:sp>
    </p:spTree>
    <p:extLst>
      <p:ext uri="{BB962C8B-B14F-4D97-AF65-F5344CB8AC3E}">
        <p14:creationId xmlns:p14="http://schemas.microsoft.com/office/powerpoint/2010/main" val="43274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2" grpId="0"/>
      <p:bldP spid="14" grpId="0"/>
      <p:bldP spid="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613" y="170760"/>
            <a:ext cx="9339797" cy="930928"/>
          </a:xfrm>
        </p:spPr>
        <p:txBody>
          <a:bodyPr>
            <a:normAutofit/>
          </a:bodyPr>
          <a:lstStyle/>
          <a:p>
            <a:r>
              <a:rPr lang="en-US" sz="4400" cap="none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How?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8E78F79-8079-BF10-08AF-1E3100578A73}"/>
              </a:ext>
            </a:extLst>
          </p:cNvPr>
          <p:cNvSpPr txBox="1">
            <a:spLocks/>
          </p:cNvSpPr>
          <p:nvPr/>
        </p:nvSpPr>
        <p:spPr>
          <a:xfrm>
            <a:off x="1039085" y="1262496"/>
            <a:ext cx="10292255" cy="546905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Functions specialize on the type of </a:t>
            </a:r>
            <a:r>
              <a:rPr lang="en-GB" u="sng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all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 inputs (multiple dispatch)</a:t>
            </a:r>
          </a:p>
          <a:p>
            <a:pPr marL="0" indent="0">
              <a:buNone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285750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Behaviour and data structure is separated: no classes!</a:t>
            </a:r>
          </a:p>
          <a:p>
            <a:pPr marL="285750" indent="-285750"/>
            <a:endParaRPr lang="en-GB" sz="1200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285750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Other: functional, powerful metaprogramming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50091-CF09-2BDE-E683-7BC8B3728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109"/>
          <a:stretch/>
        </p:blipFill>
        <p:spPr>
          <a:xfrm>
            <a:off x="2593597" y="1881698"/>
            <a:ext cx="1957382" cy="1364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F0D51A-C202-AF7A-9C89-1D56ACB2A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676" y="2011603"/>
            <a:ext cx="3205927" cy="217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C57249-41AE-51E9-ADC4-0472AD721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709" y="2634863"/>
            <a:ext cx="3434533" cy="435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7A25B8-4DEC-6675-8647-7CE8CAFE8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709" y="2631052"/>
            <a:ext cx="3815543" cy="6150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4B4B8D-9AA2-55E9-28EE-F69C81590B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0759" y="2635929"/>
            <a:ext cx="3777442" cy="8001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37476A-D5BC-700E-7CF3-8D6C4CF53A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1709" y="2631052"/>
            <a:ext cx="5018446" cy="10178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21AB0BF-6A72-ABB5-0787-D8E95E92E6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6877" y="3997024"/>
            <a:ext cx="3628109" cy="9219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628762-6107-28BB-C0DE-B1301B506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963"/>
          <a:stretch/>
        </p:blipFill>
        <p:spPr>
          <a:xfrm>
            <a:off x="2591856" y="1881698"/>
            <a:ext cx="1957382" cy="16297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F29608-64FC-C996-C135-14C03CF3C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587"/>
          <a:stretch/>
        </p:blipFill>
        <p:spPr>
          <a:xfrm>
            <a:off x="2590115" y="1881698"/>
            <a:ext cx="1957382" cy="186998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5A5350-8934-F5A3-81E6-EF3CDBEFF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56" y="1881698"/>
            <a:ext cx="1957382" cy="325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8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101" y="2831341"/>
            <a:ext cx="9339797" cy="1195317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4258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970F-B91C-3AD8-588F-6D64ECEF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>
                <a:latin typeface="Verdana" panose="020B0604030504040204" pitchFamily="34" charset="0"/>
                <a:ea typeface="Verdana" panose="020B0604030504040204" pitchFamily="34" charset="0"/>
              </a:rPr>
              <a:t>Ecosystem</a:t>
            </a:r>
          </a:p>
        </p:txBody>
      </p:sp>
    </p:spTree>
    <p:extLst>
      <p:ext uri="{BB962C8B-B14F-4D97-AF65-F5344CB8AC3E}">
        <p14:creationId xmlns:p14="http://schemas.microsoft.com/office/powerpoint/2010/main" val="372959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613" y="170759"/>
            <a:ext cx="9339797" cy="1195317"/>
          </a:xfrm>
        </p:spPr>
        <p:txBody>
          <a:bodyPr>
            <a:normAutofit/>
          </a:bodyPr>
          <a:lstStyle/>
          <a:p>
            <a:r>
              <a:rPr lang="en-US" sz="4400" cap="none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Linear algebra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8E78F79-8079-BF10-08AF-1E3100578A73}"/>
              </a:ext>
            </a:extLst>
          </p:cNvPr>
          <p:cNvSpPr txBox="1">
            <a:spLocks/>
          </p:cNvSpPr>
          <p:nvPr/>
        </p:nvSpPr>
        <p:spPr>
          <a:xfrm>
            <a:off x="1486022" y="1366076"/>
            <a:ext cx="9782978" cy="2077193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Dense + sparse, built in</a:t>
            </a:r>
          </a:p>
          <a:p>
            <a:pPr marL="285750" indent="-285750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285750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Many matrix types</a:t>
            </a:r>
          </a:p>
          <a:p>
            <a:pPr marL="285750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Many matrix factorizations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13813-75C7-6ED5-FA9D-00321B0AA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5" y="3078887"/>
            <a:ext cx="3237612" cy="35424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5F35CF-9997-9A7F-CAC6-3000ED8B2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741" y="1989892"/>
            <a:ext cx="3142046" cy="460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0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613" y="170759"/>
            <a:ext cx="9339797" cy="1459737"/>
          </a:xfrm>
        </p:spPr>
        <p:txBody>
          <a:bodyPr>
            <a:normAutofit/>
          </a:bodyPr>
          <a:lstStyle/>
          <a:p>
            <a:r>
              <a:rPr lang="en-US" sz="4400" cap="none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Machine learning and </a:t>
            </a:r>
            <a:br>
              <a:rPr lang="en-US" sz="4400" cap="none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</a:br>
            <a:r>
              <a:rPr lang="en-US" sz="4400" cap="none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Automatic Differentiation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8E78F79-8079-BF10-08AF-1E3100578A73}"/>
              </a:ext>
            </a:extLst>
          </p:cNvPr>
          <p:cNvSpPr txBox="1">
            <a:spLocks/>
          </p:cNvSpPr>
          <p:nvPr/>
        </p:nvSpPr>
        <p:spPr>
          <a:xfrm>
            <a:off x="924791" y="1901536"/>
            <a:ext cx="10344209" cy="4587399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Multiple neural network frameworks</a:t>
            </a:r>
          </a:p>
          <a:p>
            <a:pPr marL="742950" lvl="1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Flux, Lux, 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Knet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…</a:t>
            </a:r>
          </a:p>
          <a:p>
            <a:pPr marL="285750" indent="-285750"/>
            <a:endParaRPr lang="en-GB" sz="1600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285750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Many supporting packages: </a:t>
            </a:r>
          </a:p>
          <a:p>
            <a:pPr marL="742950" lvl="1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optimization, model manipulation</a:t>
            </a:r>
          </a:p>
          <a:p>
            <a:pPr marL="742950" lvl="1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parameter scheduling, distributed training</a:t>
            </a:r>
          </a:p>
          <a:p>
            <a:pPr marL="742950" lvl="1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data handling…</a:t>
            </a:r>
          </a:p>
          <a:p>
            <a:pPr marL="285750" indent="-285750"/>
            <a:endParaRPr lang="en-GB" sz="1600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285750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Multiple AD approaches: 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ForwardDiff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ReverseDiff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Zygote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Yota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, Diffractor, Enzyme…</a:t>
            </a:r>
          </a:p>
          <a:p>
            <a:pPr marL="285750" indent="-285750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953C5-9777-828F-A2AC-7E87CD8C2FFB}"/>
              </a:ext>
            </a:extLst>
          </p:cNvPr>
          <p:cNvSpPr txBox="1"/>
          <p:nvPr/>
        </p:nvSpPr>
        <p:spPr>
          <a:xfrm>
            <a:off x="8424430" y="6252502"/>
            <a:ext cx="2376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https://juliadiff.org/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CECD29-4B4B-CFCE-615A-841205BF2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027" y="1688968"/>
            <a:ext cx="3570608" cy="37502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5B1EE8-99AE-9111-1C4D-DA1BC74AF4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640"/>
          <a:stretch/>
        </p:blipFill>
        <p:spPr>
          <a:xfrm>
            <a:off x="7589027" y="1688968"/>
            <a:ext cx="3570608" cy="23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8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613" y="170759"/>
            <a:ext cx="9339797" cy="1195317"/>
          </a:xfrm>
        </p:spPr>
        <p:txBody>
          <a:bodyPr>
            <a:normAutofit/>
          </a:bodyPr>
          <a:lstStyle/>
          <a:p>
            <a:r>
              <a:rPr lang="en-US" sz="4400" cap="none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GPU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8E78F79-8079-BF10-08AF-1E3100578A73}"/>
              </a:ext>
            </a:extLst>
          </p:cNvPr>
          <p:cNvSpPr txBox="1">
            <a:spLocks/>
          </p:cNvSpPr>
          <p:nvPr/>
        </p:nvSpPr>
        <p:spPr>
          <a:xfrm>
            <a:off x="1361334" y="1366076"/>
            <a:ext cx="9782978" cy="207719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Supports all GPUs, best on Nvidia</a:t>
            </a:r>
          </a:p>
          <a:p>
            <a:pPr marL="285750" indent="-285750"/>
            <a:endParaRPr lang="en-GB" sz="1000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285750" indent="-28575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Multiple dispatch: simply move data to GPU, run same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1C402-8B52-FFF2-0642-456DDAF95194}"/>
              </a:ext>
            </a:extLst>
          </p:cNvPr>
          <p:cNvSpPr txBox="1"/>
          <p:nvPr/>
        </p:nvSpPr>
        <p:spPr>
          <a:xfrm>
            <a:off x="7785393" y="1441511"/>
            <a:ext cx="2189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https://juliagpu.org/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99E773-A780-0618-F85A-A61BD14CD6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70"/>
          <a:stretch/>
        </p:blipFill>
        <p:spPr>
          <a:xfrm>
            <a:off x="1361334" y="3171183"/>
            <a:ext cx="5263381" cy="30198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B2A804-E42E-0AE7-FB71-E55C9F922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306" y="2982886"/>
            <a:ext cx="3875416" cy="33964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6030C35-87BC-C8DB-C584-2DA213E7FB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963"/>
          <a:stretch/>
        </p:blipFill>
        <p:spPr>
          <a:xfrm>
            <a:off x="7047306" y="2982886"/>
            <a:ext cx="3875416" cy="193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4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46085</TotalTime>
  <Words>412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Tw Cen MT</vt:lpstr>
      <vt:lpstr>Verdana</vt:lpstr>
      <vt:lpstr>Circuit</vt:lpstr>
      <vt:lpstr>What is Julia?</vt:lpstr>
      <vt:lpstr>Outline</vt:lpstr>
      <vt:lpstr>What is Julia</vt:lpstr>
      <vt:lpstr>How?</vt:lpstr>
      <vt:lpstr>Demo</vt:lpstr>
      <vt:lpstr>Ecosystem</vt:lpstr>
      <vt:lpstr>Linear algebra</vt:lpstr>
      <vt:lpstr>Machine learning and  Automatic Differentiation</vt:lpstr>
      <vt:lpstr>GPU</vt:lpstr>
      <vt:lpstr>Plotting and GUIs</vt:lpstr>
      <vt:lpstr>Differential equations and  Finite element methods</vt:lpstr>
      <vt:lpstr>Dev / optimization tools</vt:lpstr>
      <vt:lpstr>Alternative compilation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Julia</dc:title>
  <dc:creator>Rose, Dominic</dc:creator>
  <cp:lastModifiedBy>Rose, Dominic</cp:lastModifiedBy>
  <cp:revision>84</cp:revision>
  <dcterms:created xsi:type="dcterms:W3CDTF">2022-09-24T16:42:54Z</dcterms:created>
  <dcterms:modified xsi:type="dcterms:W3CDTF">2022-10-29T07:41:10Z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