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9239250" cy="119824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879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der Notizen mittels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ED335FC-53E8-4260-9FE7-4A814D0AB2A1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241960" y="11363400"/>
            <a:ext cx="3982680" cy="593280"/>
          </a:xfrm>
          <a:prstGeom prst="rect">
            <a:avLst/>
          </a:prstGeom>
          <a:noFill/>
          <a:ln>
            <a:noFill/>
          </a:ln>
        </p:spPr>
        <p:txBody>
          <a:bodyPr lIns="114840" tIns="57600" rIns="114840" bIns="57600" anchor="b"/>
          <a:lstStyle/>
          <a:p>
            <a:pPr algn="r">
              <a:lnSpc>
                <a:spcPct val="100000"/>
              </a:lnSpc>
            </a:pPr>
            <a:fld id="{6A00CA97-B501-40B2-A8D6-A2FA9FB98CC5}" type="slidenum">
              <a:rPr lang="de-DE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257480" y="5732640"/>
            <a:ext cx="6708240" cy="5335200"/>
          </a:xfrm>
          <a:prstGeom prst="rect">
            <a:avLst/>
          </a:prstGeom>
        </p:spPr>
        <p:txBody>
          <a:bodyPr lIns="114840" tIns="57600" rIns="114840" bIns="57600"/>
          <a:lstStyle/>
          <a:p>
            <a:endParaRPr lang="de-DE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464200" y="7275600"/>
            <a:ext cx="3787524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464200" y="16229520"/>
            <a:ext cx="3787524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464200" y="727560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1871440" y="727560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1871440" y="1622952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464200" y="1622952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464200" y="7275600"/>
            <a:ext cx="37875240" cy="1714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464200" y="7275600"/>
            <a:ext cx="37875240" cy="1714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10659240" y="7275240"/>
            <a:ext cx="21484440" cy="17142120"/>
          </a:xfrm>
          <a:prstGeom prst="rect">
            <a:avLst/>
          </a:prstGeom>
          <a:ln>
            <a:noFill/>
          </a:ln>
        </p:spPr>
      </p:pic>
      <p:pic>
        <p:nvPicPr>
          <p:cNvPr id="39" name="Grafik 38"/>
          <p:cNvPicPr/>
          <p:nvPr/>
        </p:nvPicPr>
        <p:blipFill>
          <a:blip r:embed="rId2"/>
          <a:stretch/>
        </p:blipFill>
        <p:spPr>
          <a:xfrm>
            <a:off x="10659240" y="7275240"/>
            <a:ext cx="21484440" cy="171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464200" y="7275600"/>
            <a:ext cx="37875240" cy="17142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464200" y="7275600"/>
            <a:ext cx="37875240" cy="1714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464200" y="7275600"/>
            <a:ext cx="18482760" cy="1714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1871440" y="7275600"/>
            <a:ext cx="18482760" cy="1714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464200" y="1539000"/>
            <a:ext cx="37875240" cy="2287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464200" y="727560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464200" y="1622952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871440" y="7275600"/>
            <a:ext cx="18482760" cy="1714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464200" y="7275600"/>
            <a:ext cx="18482760" cy="17142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871440" y="727560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1871440" y="1622952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464200" y="727560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1871440" y="7275600"/>
            <a:ext cx="1848276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2464200" y="16229520"/>
            <a:ext cx="37875240" cy="8176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961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ew picture"/>
          <p:cNvPicPr/>
          <p:nvPr/>
        </p:nvPicPr>
        <p:blipFill>
          <a:blip r:embed="rId14"/>
          <a:stretch/>
        </p:blipFill>
        <p:spPr>
          <a:xfrm rot="16200000">
            <a:off x="-10834920" y="14705640"/>
            <a:ext cx="12816360" cy="4787280"/>
          </a:xfrm>
          <a:prstGeom prst="rect">
            <a:avLst/>
          </a:prstGeom>
          <a:ln>
            <a:noFill/>
          </a:ln>
        </p:spPr>
      </p:pic>
      <p:pic>
        <p:nvPicPr>
          <p:cNvPr id="7" name="New picture"/>
          <p:cNvPicPr/>
          <p:nvPr/>
        </p:nvPicPr>
        <p:blipFill>
          <a:blip r:embed="rId14"/>
          <a:stretch/>
        </p:blipFill>
        <p:spPr>
          <a:xfrm rot="5400000">
            <a:off x="40822920" y="14705280"/>
            <a:ext cx="12816360" cy="4787280"/>
          </a:xfrm>
          <a:prstGeom prst="rect">
            <a:avLst/>
          </a:prstGeom>
          <a:ln>
            <a:noFill/>
          </a:ln>
        </p:spPr>
      </p:pic>
      <p:pic>
        <p:nvPicPr>
          <p:cNvPr id="2" name="New picture"/>
          <p:cNvPicPr/>
          <p:nvPr/>
        </p:nvPicPr>
        <p:blipFill>
          <a:blip r:embed="rId15"/>
          <a:stretch/>
        </p:blipFill>
        <p:spPr>
          <a:xfrm>
            <a:off x="4653000" y="30371760"/>
            <a:ext cx="33497280" cy="1390680"/>
          </a:xfrm>
          <a:prstGeom prst="rect">
            <a:avLst/>
          </a:prstGeom>
          <a:ln>
            <a:noFill/>
          </a:ln>
        </p:spPr>
      </p:pic>
      <p:sp>
        <p:nvSpPr>
          <p:cNvPr id="3" name="CustomShape 1"/>
          <p:cNvSpPr/>
          <p:nvPr/>
        </p:nvSpPr>
        <p:spPr>
          <a:xfrm>
            <a:off x="4653000" y="30885120"/>
            <a:ext cx="21041640" cy="114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de-DE" sz="488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Template ID: multicolorgradients  Size: 42x36</a:t>
            </a:r>
            <a:endParaRPr lang="de-DE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464200" y="1539000"/>
            <a:ext cx="37875240" cy="4935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16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Format des Titeltextes durch Klicken bearbeiten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464200" y="7275600"/>
            <a:ext cx="37875240" cy="171421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96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72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58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58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9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370880" y="804600"/>
            <a:ext cx="40061520" cy="4138920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CCCC"/>
              </a:gs>
            </a:gsLst>
            <a:path path="circle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1382760" y="804600"/>
            <a:ext cx="40061520" cy="4138920"/>
          </a:xfrm>
          <a:prstGeom prst="rect">
            <a:avLst/>
          </a:prstGeom>
          <a:gradFill>
            <a:gsLst>
              <a:gs pos="0">
                <a:srgbClr val="006666"/>
              </a:gs>
              <a:gs pos="100000">
                <a:srgbClr val="00CCCC"/>
              </a:gs>
            </a:gsLst>
            <a:path path="circle"/>
          </a:gra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6862680" y="1140480"/>
            <a:ext cx="28932480" cy="33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1200" tIns="30600" rIns="61200" bIns="30600" anchor="ctr"/>
          <a:lstStyle/>
          <a:p>
            <a:pPr algn="ctr">
              <a:lnSpc>
                <a:spcPct val="100000"/>
              </a:lnSpc>
            </a:pPr>
            <a:r>
              <a:rPr lang="de-DE" sz="7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INSERT YOUR POSTER TITLE ON THIS LINE HERE</a:t>
            </a:r>
            <a:endParaRPr lang="de-DE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5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Dominique Cheray &amp; Manuel Krämer</a:t>
            </a:r>
            <a:endParaRPr lang="de-DE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2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	</a:t>
            </a:r>
            <a:endParaRPr lang="de-DE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382760" y="6483600"/>
            <a:ext cx="10554120" cy="12719146"/>
          </a:xfrm>
          <a:prstGeom prst="rect">
            <a:avLst/>
          </a:prstGeom>
          <a:solidFill>
            <a:schemeClr val="bg1"/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 marL="228600" indent="-228240" algn="just">
              <a:lnSpc>
                <a:spcPct val="120000"/>
              </a:lnSpc>
              <a:buClr>
                <a:srgbClr val="404040"/>
              </a:buClr>
              <a:buFont typeface="Symbol" charset="2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Insert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here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You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can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change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font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size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to fit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2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 algn="just">
              <a:lnSpc>
                <a:spcPct val="120000"/>
              </a:lnSpc>
              <a:buClr>
                <a:srgbClr val="404040"/>
              </a:buClr>
              <a:buFont typeface="Symbol" charset="2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You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can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also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make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this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box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shrink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grow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with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amount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of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Simply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double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click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this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box,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go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to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“Text Box”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tab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, and check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option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“Resize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AutoShape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to fit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”.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2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 algn="just">
              <a:lnSpc>
                <a:spcPct val="120000"/>
              </a:lnSpc>
              <a:buClr>
                <a:srgbClr val="404040"/>
              </a:buClr>
              <a:buFont typeface="Symbol" charset="2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background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of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this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template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may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appear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blue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on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screen, but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does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print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lavender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 algn="just">
              <a:lnSpc>
                <a:spcPct val="12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 algn="just">
              <a:lnSpc>
                <a:spcPct val="120000"/>
              </a:lnSpc>
              <a:buClr>
                <a:srgbClr val="404040"/>
              </a:buClr>
              <a:buFont typeface="Symbol" charset="2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Insert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here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You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can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change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font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size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to fit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2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 algn="just">
              <a:lnSpc>
                <a:spcPct val="120000"/>
              </a:lnSpc>
              <a:buClr>
                <a:srgbClr val="404040"/>
              </a:buClr>
              <a:buFont typeface="Symbol" charset="2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can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also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make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this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box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shrink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or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grow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with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amount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of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Simply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double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click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this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box,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go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to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“Text Box”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tab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, and check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option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“Resize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AutoShape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to fit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”.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2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 algn="just">
              <a:lnSpc>
                <a:spcPct val="120000"/>
              </a:lnSpc>
              <a:buClr>
                <a:srgbClr val="404040"/>
              </a:buClr>
              <a:buFont typeface="Symbol" charset="2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background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of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this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template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may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appear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blue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on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screen, but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does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print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lavender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just">
              <a:lnSpc>
                <a:spcPct val="120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8240">
              <a:lnSpc>
                <a:spcPct val="120000"/>
              </a:lnSpc>
              <a:buClr>
                <a:srgbClr val="404040"/>
              </a:buClr>
              <a:buFont typeface="Symbol" charset="2"/>
              <a:buChar char=""/>
            </a:pP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Insert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here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You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can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change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font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size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to fit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1382759" y="5618700"/>
            <a:ext cx="10552803" cy="85482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path path="circle"/>
          </a:gra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Motivation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13083480" y="6852600"/>
            <a:ext cx="16819920" cy="9403400"/>
          </a:xfrm>
          <a:prstGeom prst="rect">
            <a:avLst/>
          </a:prstGeom>
          <a:solidFill>
            <a:schemeClr val="bg1"/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>
              <a:lnSpc>
                <a:spcPct val="125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Title </a:t>
            </a:r>
            <a:r>
              <a:rPr lang="de-DE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One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25000"/>
              </a:lnSpc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13083480" y="25510320"/>
            <a:ext cx="16915140" cy="3900240"/>
          </a:xfrm>
          <a:prstGeom prst="rect">
            <a:avLst/>
          </a:prstGeom>
          <a:solidFill>
            <a:schemeClr val="bg1"/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>
              <a:lnSpc>
                <a:spcPct val="125000"/>
              </a:lnSpc>
            </a:pPr>
            <a:r>
              <a:rPr lang="de-DE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Title Can Go Here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25000"/>
              </a:lnSpc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Insert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here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You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can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change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font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size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to fit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 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You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can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also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make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this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box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shrink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grow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with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amount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of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Simply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double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click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this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box,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go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to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“Text Box”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tab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, and check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option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“Resize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AutoShape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to fit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”.  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background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of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this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template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may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appear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blue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on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screen, but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does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print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lavender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Insert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here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You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can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change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font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size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to fit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your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  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You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can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also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make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this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box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shrink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grow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with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amount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of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Simply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double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click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this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box,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go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to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“Text Box”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tab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, and check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option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“Resize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AutoShape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to fit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text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”.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6" name="CustomShape 10"/>
          <p:cNvSpPr/>
          <p:nvPr/>
        </p:nvSpPr>
        <p:spPr>
          <a:xfrm>
            <a:off x="1543320" y="27317160"/>
            <a:ext cx="10631642" cy="1517400"/>
          </a:xfrm>
          <a:prstGeom prst="rect">
            <a:avLst/>
          </a:prstGeom>
          <a:solidFill>
            <a:schemeClr val="bg1"/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Reference here</a:t>
            </a:r>
            <a:endParaRPr lang="de-DE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Second reference</a:t>
            </a:r>
            <a:endParaRPr lang="de-DE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2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Third reference</a:t>
            </a:r>
            <a:endParaRPr lang="de-DE" sz="2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1"/>
          <p:cNvSpPr/>
          <p:nvPr/>
        </p:nvSpPr>
        <p:spPr>
          <a:xfrm>
            <a:off x="30866040" y="16152228"/>
            <a:ext cx="10578240" cy="88325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>
              <a:lnSpc>
                <a:spcPct val="125000"/>
              </a:lnSpc>
            </a:pP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Temporal Analysis with SVM</a:t>
            </a:r>
          </a:p>
          <a:p>
            <a:pPr>
              <a:lnSpc>
                <a:spcPct val="125000"/>
              </a:lnSpc>
            </a:pPr>
            <a:endParaRPr lang="de-DE" sz="216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1622159" y="26252460"/>
            <a:ext cx="10552803" cy="85482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path path="circle"/>
          </a:gra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References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13178700" y="5628780"/>
            <a:ext cx="16819920" cy="85482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path path="circle"/>
          </a:gra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Materials and Methods                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30868200" y="5624280"/>
            <a:ext cx="10564200" cy="854820"/>
          </a:xfrm>
          <a:prstGeom prst="rect">
            <a:avLst/>
          </a:prstGeom>
          <a:gradFill>
            <a:gsLst>
              <a:gs pos="0">
                <a:srgbClr val="003333"/>
              </a:gs>
              <a:gs pos="100000">
                <a:srgbClr val="009999"/>
              </a:gs>
            </a:gsLst>
            <a:path path="circle"/>
          </a:gra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44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SimSun"/>
              </a:rPr>
              <a:t>Results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D9E0B1-3337-407F-A022-CF8A04447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84942"/>
              </p:ext>
            </p:extLst>
          </p:nvPr>
        </p:nvGraphicFramePr>
        <p:xfrm>
          <a:off x="31165335" y="17183840"/>
          <a:ext cx="996993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3310">
                  <a:extLst>
                    <a:ext uri="{9D8B030D-6E8A-4147-A177-3AD203B41FA5}">
                      <a16:colId xmlns:a16="http://schemas.microsoft.com/office/drawing/2014/main" val="2853205765"/>
                    </a:ext>
                  </a:extLst>
                </a:gridCol>
                <a:gridCol w="3323310">
                  <a:extLst>
                    <a:ext uri="{9D8B030D-6E8A-4147-A177-3AD203B41FA5}">
                      <a16:colId xmlns:a16="http://schemas.microsoft.com/office/drawing/2014/main" val="4013598606"/>
                    </a:ext>
                  </a:extLst>
                </a:gridCol>
                <a:gridCol w="3323310">
                  <a:extLst>
                    <a:ext uri="{9D8B030D-6E8A-4147-A177-3AD203B41FA5}">
                      <a16:colId xmlns:a16="http://schemas.microsoft.com/office/drawing/2014/main" val="1277713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Training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Testing</a:t>
                      </a:r>
                      <a:r>
                        <a:rPr lang="de-DE" dirty="0"/>
                        <a:t>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92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dirty="0" err="1"/>
                        <a:t>frames</a:t>
                      </a:r>
                      <a:r>
                        <a:rPr lang="de-DE" dirty="0"/>
                        <a:t> with </a:t>
                      </a:r>
                      <a:r>
                        <a:rPr lang="de-DE" dirty="0" err="1"/>
                        <a:t>spacing</a:t>
                      </a:r>
                      <a:r>
                        <a:rPr lang="de-DE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77.6%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51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 </a:t>
                      </a:r>
                      <a:r>
                        <a:rPr lang="de-DE" dirty="0" err="1"/>
                        <a:t>frames</a:t>
                      </a:r>
                      <a:r>
                        <a:rPr lang="de-DE" dirty="0"/>
                        <a:t> with </a:t>
                      </a:r>
                      <a:r>
                        <a:rPr lang="de-DE" dirty="0" err="1"/>
                        <a:t>spacing</a:t>
                      </a:r>
                      <a:r>
                        <a:rPr lang="de-DE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64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 </a:t>
                      </a:r>
                      <a:r>
                        <a:rPr lang="de-DE" dirty="0" err="1"/>
                        <a:t>frames</a:t>
                      </a:r>
                      <a:r>
                        <a:rPr lang="de-DE" dirty="0"/>
                        <a:t> with </a:t>
                      </a:r>
                      <a:r>
                        <a:rPr lang="de-DE" dirty="0" err="1"/>
                        <a:t>spacing</a:t>
                      </a:r>
                      <a:r>
                        <a:rPr lang="de-DE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875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9 </a:t>
                      </a:r>
                      <a:r>
                        <a:rPr lang="de-DE" dirty="0" err="1"/>
                        <a:t>frames</a:t>
                      </a:r>
                      <a:r>
                        <a:rPr lang="de-DE" dirty="0"/>
                        <a:t> with </a:t>
                      </a:r>
                      <a:r>
                        <a:rPr lang="de-DE" dirty="0" err="1"/>
                        <a:t>spacing</a:t>
                      </a:r>
                      <a:r>
                        <a:rPr lang="de-DE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97.3%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93531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76B16CF1-8669-45EA-BB19-D2AF78C3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547" y="19202746"/>
            <a:ext cx="5531505" cy="326887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5285556-B1DC-4265-B982-D5CC30C972B0}"/>
              </a:ext>
            </a:extLst>
          </p:cNvPr>
          <p:cNvSpPr txBox="1"/>
          <p:nvPr/>
        </p:nvSpPr>
        <p:spPr>
          <a:xfrm>
            <a:off x="30866040" y="23263679"/>
            <a:ext cx="10578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The accuracy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increasing</a:t>
            </a:r>
            <a:r>
              <a:rPr lang="de-DE" sz="2800" dirty="0"/>
              <a:t> with </a:t>
            </a:r>
            <a:r>
              <a:rPr lang="de-DE" sz="2800" dirty="0" err="1"/>
              <a:t>more</a:t>
            </a:r>
            <a:r>
              <a:rPr lang="de-DE" sz="2800" dirty="0"/>
              <a:t> temporal </a:t>
            </a:r>
            <a:r>
              <a:rPr lang="de-DE" sz="2800" dirty="0" err="1"/>
              <a:t>information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sp>
        <p:nvSpPr>
          <p:cNvPr id="22" name="CustomShape 11">
            <a:extLst>
              <a:ext uri="{FF2B5EF4-FFF2-40B4-BE49-F238E27FC236}">
                <a16:creationId xmlns:a16="http://schemas.microsoft.com/office/drawing/2014/main" id="{5CDBFDBC-941B-4154-BCFD-E90CB8452E7C}"/>
              </a:ext>
            </a:extLst>
          </p:cNvPr>
          <p:cNvSpPr/>
          <p:nvPr/>
        </p:nvSpPr>
        <p:spPr>
          <a:xfrm>
            <a:off x="30866040" y="6855295"/>
            <a:ext cx="10578240" cy="88325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182880" bIns="182880"/>
          <a:lstStyle/>
          <a:p>
            <a:pPr>
              <a:lnSpc>
                <a:spcPct val="125000"/>
              </a:lnSpc>
            </a:pP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Classification with </a:t>
            </a:r>
            <a:r>
              <a:rPr lang="de-DE" sz="28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GoogLeNet</a:t>
            </a:r>
            <a:endParaRPr lang="de-DE" sz="28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  <a:ea typeface="ＭＳ Ｐゴシック"/>
            </a:endParaRPr>
          </a:p>
          <a:p>
            <a:pPr>
              <a:lnSpc>
                <a:spcPct val="125000"/>
              </a:lnSpc>
            </a:pPr>
            <a:endParaRPr lang="de-DE" sz="216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6962B5-C838-4EF6-839D-F9DFEF736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5826" y="17183840"/>
            <a:ext cx="7617574" cy="538528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9541387-6118-4BAA-9E54-43AFFCEB5144}"/>
              </a:ext>
            </a:extLst>
          </p:cNvPr>
          <p:cNvSpPr txBox="1"/>
          <p:nvPr/>
        </p:nvSpPr>
        <p:spPr>
          <a:xfrm>
            <a:off x="13083480" y="17315543"/>
            <a:ext cx="92023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Temporal Analysis with SVM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 use 3, 5, 7 or 9 frames with a distance of 5 frames (For 9 frames, 4 frames distance is used)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Every frame gets processed through the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GoogLeNet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until the last hidden layer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output is a feature vector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All of them get concatenated and the final array is one instance for the SVM</a:t>
            </a:r>
          </a:p>
          <a:p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453</Words>
  <Application>Microsoft Office PowerPoint</Application>
  <PresentationFormat>Benutzerdefiniert</PresentationFormat>
  <Paragraphs>49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1" baseType="lpstr">
      <vt:lpstr>ＭＳ Ｐゴシック</vt:lpstr>
      <vt:lpstr>SimSun</vt:lpstr>
      <vt:lpstr>Arial</vt:lpstr>
      <vt:lpstr>DejaVu Sans</vt:lpstr>
      <vt:lpstr>Lucida Sans</vt:lpstr>
      <vt:lpstr>StarSymbol</vt:lpstr>
      <vt:lpstr>Symbol</vt:lpstr>
      <vt:lpstr>Times New Roman</vt:lpstr>
      <vt:lpstr>Wingdings</vt:lpstr>
      <vt:lpstr>Office Theme</vt:lpstr>
      <vt:lpstr>PowerPoint-Präsentation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 research template custom poster presentation symposium printing PowerPoint create design example sample download</cp:keywords>
  <dc:description>This is a free template from MakeSigns.com to help you create the perfect scientific poster.</dc:description>
  <cp:lastModifiedBy>Manuel Krämer</cp:lastModifiedBy>
  <cp:revision>126</cp:revision>
  <cp:lastPrinted>2000-08-03T00:31:24Z</cp:lastPrinted>
  <dcterms:modified xsi:type="dcterms:W3CDTF">2018-07-12T11:56:29Z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15.0801</vt:lpwstr>
  </property>
  <property fmtid="{D5CDD505-2E9C-101B-9397-08002B2CF9AE}" pid="3" name="Company">
    <vt:lpwstr>Graphicsland</vt:lpwstr>
  </property>
  <property fmtid="{D5CDD505-2E9C-101B-9397-08002B2CF9AE}" pid="4" name="PresentationFormat">
    <vt:lpwstr>Custom</vt:lpwstr>
  </property>
  <property fmtid="{D5CDD505-2E9C-101B-9397-08002B2CF9AE}" pid="5" name="ShareDoc">
    <vt:bool>false</vt:bool>
  </property>
  <property fmtid="{D5CDD505-2E9C-101B-9397-08002B2CF9AE}" pid="6" name="category">
    <vt:lpwstr>research posters template</vt:lpwstr>
  </property>
</Properties>
</file>