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3.jpeg" ContentType="image/jpeg"/>
  <Override PartName="/ppt/media/image12.jpeg" ContentType="image/jpeg"/>
  <Override PartName="/ppt/media/image11.jpeg" ContentType="image/jpe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9.jpeg" ContentType="image/jpeg"/>
  <Override PartName="/ppt/media/image7.png" ContentType="image/png"/>
  <Override PartName="/ppt/media/image10.jpeg" ContentType="image/jpeg"/>
  <Override PartName="/ppt/media/image8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42803762" cy="30275212"/>
  <p:notesSz cx="9239250" cy="1198245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der Notizen mittels Klicken bearbeiten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55BB9F7-7CC2-40DA-984A-13F0672E3022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5241960" y="11363400"/>
            <a:ext cx="3981960" cy="5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14840" rIns="114840" tIns="57600" bIns="57600" anchor="b"/>
          <a:p>
            <a:pPr algn="r">
              <a:lnSpc>
                <a:spcPct val="100000"/>
              </a:lnSpc>
            </a:pPr>
            <a:fld id="{737723BB-8101-455C-BC37-8D991B2012EC}" type="slidenum">
              <a:rPr b="0" lang="de-D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257480" y="5732640"/>
            <a:ext cx="6707520" cy="5334480"/>
          </a:xfrm>
          <a:prstGeom prst="rect">
            <a:avLst/>
          </a:prstGeom>
        </p:spPr>
        <p:txBody>
          <a:bodyPr lIns="114840" rIns="114840" tIns="57600" bIns="5760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520" cy="505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139840" y="7084080"/>
            <a:ext cx="38522880" cy="83754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39840" y="16255440"/>
            <a:ext cx="38522880" cy="83754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520" cy="505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21879000" y="16255440"/>
            <a:ext cx="18798840" cy="83754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2139840" y="16255440"/>
            <a:ext cx="18798840" cy="83754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520" cy="505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10397520" y="7083720"/>
            <a:ext cx="22007160" cy="1755900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10397520" y="7083720"/>
            <a:ext cx="22007160" cy="17559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520" cy="505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520" cy="505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520" cy="505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139840" y="7084080"/>
            <a:ext cx="18798840" cy="175590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21879000" y="7084080"/>
            <a:ext cx="18798840" cy="175590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520" cy="505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139840" y="1207800"/>
            <a:ext cx="38522520" cy="2343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520" cy="505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139840" y="16255440"/>
            <a:ext cx="18798840" cy="83754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1879000" y="7084080"/>
            <a:ext cx="18798840" cy="175590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520" cy="505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139840" y="7084080"/>
            <a:ext cx="18798840" cy="175590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1879000" y="16255440"/>
            <a:ext cx="18798840" cy="83754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520" cy="505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2139840" y="16255440"/>
            <a:ext cx="38522880" cy="83754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New picture" descr=""/>
          <p:cNvPicPr/>
          <p:nvPr/>
        </p:nvPicPr>
        <p:blipFill>
          <a:blip r:embed="rId2"/>
          <a:stretch/>
        </p:blipFill>
        <p:spPr>
          <a:xfrm rot="16200000">
            <a:off x="-10834920" y="14706360"/>
            <a:ext cx="12815640" cy="4786560"/>
          </a:xfrm>
          <a:prstGeom prst="rect">
            <a:avLst/>
          </a:prstGeom>
          <a:ln>
            <a:noFill/>
          </a:ln>
        </p:spPr>
      </p:pic>
      <p:pic>
        <p:nvPicPr>
          <p:cNvPr id="1" name="New picture" descr=""/>
          <p:cNvPicPr/>
          <p:nvPr/>
        </p:nvPicPr>
        <p:blipFill>
          <a:blip r:embed="rId3"/>
          <a:stretch/>
        </p:blipFill>
        <p:spPr>
          <a:xfrm rot="5400000">
            <a:off x="40823640" y="14705280"/>
            <a:ext cx="12815640" cy="4786560"/>
          </a:xfrm>
          <a:prstGeom prst="rect">
            <a:avLst/>
          </a:prstGeom>
          <a:ln>
            <a:noFill/>
          </a:ln>
        </p:spPr>
      </p:pic>
      <p:pic>
        <p:nvPicPr>
          <p:cNvPr id="2" name="New picture" descr=""/>
          <p:cNvPicPr/>
          <p:nvPr/>
        </p:nvPicPr>
        <p:blipFill>
          <a:blip r:embed="rId4"/>
          <a:stretch/>
        </p:blipFill>
        <p:spPr>
          <a:xfrm>
            <a:off x="4653000" y="30371760"/>
            <a:ext cx="33496560" cy="138996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4653000" y="30885120"/>
            <a:ext cx="21040920" cy="113940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488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Template ID: multicolorgradients  Size: 42x36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520" cy="505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jpeg"/><Relationship Id="rId8" Type="http://schemas.openxmlformats.org/officeDocument/2006/relationships/image" Target="../media/image13.jpeg"/><Relationship Id="rId9" Type="http://schemas.openxmlformats.org/officeDocument/2006/relationships/slideLayout" Target="../slideLayouts/slideLayout3.xml"/><Relationship Id="rId10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370880" y="804600"/>
            <a:ext cx="40060800" cy="4138200"/>
          </a:xfrm>
          <a:prstGeom prst="rect">
            <a:avLst/>
          </a:prstGeom>
          <a:gradFill>
            <a:gsLst>
              <a:gs pos="0">
                <a:srgbClr val="006666"/>
              </a:gs>
              <a:gs pos="100000">
                <a:srgbClr val="00cccc"/>
              </a:gs>
            </a:gsLst>
            <a:lin ang="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1382760" y="804600"/>
            <a:ext cx="40060800" cy="4138200"/>
          </a:xfrm>
          <a:prstGeom prst="rect">
            <a:avLst/>
          </a:prstGeom>
          <a:gradFill>
            <a:gsLst>
              <a:gs pos="0">
                <a:srgbClr val="006666"/>
              </a:gs>
              <a:gs pos="100000">
                <a:srgbClr val="00cccc"/>
              </a:gs>
            </a:gsLst>
            <a:lin ang="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>
            <a:off x="6862680" y="1140480"/>
            <a:ext cx="28931760" cy="33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1200" rIns="61200" tIns="30600" bIns="30600" anchor="ctr"/>
          <a:p>
            <a:pPr algn="ctr">
              <a:lnSpc>
                <a:spcPct val="100000"/>
              </a:lnSpc>
            </a:pPr>
            <a:r>
              <a:rPr b="1" lang="de-DE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SimSun"/>
              </a:rPr>
              <a:t>INSERT YOUR POSTER TITLE ON THIS LINE HERE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de-DE" sz="5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SimSun"/>
              </a:rPr>
              <a:t>Dominique Cheray &amp; Manuel Krämer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de-DE" sz="4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SimSun"/>
              </a:rPr>
              <a:t>	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1382760" y="5618880"/>
            <a:ext cx="10551960" cy="854280"/>
          </a:xfrm>
          <a:prstGeom prst="rect">
            <a:avLst/>
          </a:prstGeom>
          <a:gradFill>
            <a:gsLst>
              <a:gs pos="0">
                <a:srgbClr val="003333"/>
              </a:gs>
              <a:gs pos="100000">
                <a:srgbClr val="009999"/>
              </a:gs>
            </a:gsLst>
            <a:lin ang="0"/>
          </a:gradFill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SimSun"/>
              </a:rPr>
              <a:t>Motivation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5"/>
          <p:cNvSpPr/>
          <p:nvPr/>
        </p:nvSpPr>
        <p:spPr>
          <a:xfrm>
            <a:off x="13083480" y="6852600"/>
            <a:ext cx="16819200" cy="16331040"/>
          </a:xfrm>
          <a:prstGeom prst="rect">
            <a:avLst/>
          </a:prstGeom>
          <a:solidFill>
            <a:srgbClr val="ffffff"/>
          </a:solidFill>
          <a:ln w="5724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182880"/>
          <a:p>
            <a:pPr>
              <a:lnSpc>
                <a:spcPct val="125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GoogLeNet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25000"/>
              </a:lnSpc>
              <a:buClr>
                <a:srgbClr val="000000"/>
              </a:buClr>
              <a:buFont typeface="Symbol"/>
              <a:buChar char="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27 layers deep network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25000"/>
              </a:lnSpc>
              <a:buClr>
                <a:srgbClr val="000000"/>
              </a:buClr>
              <a:buFont typeface="Symbol"/>
              <a:buChar char="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9 Inception modules → reduce the number of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25000"/>
              </a:lnSpc>
              <a:buClr>
                <a:srgbClr val="000000"/>
              </a:buClr>
              <a:buFont typeface="Symbol"/>
              <a:buChar char="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parameters, create a deeper and wider topology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25000"/>
              </a:lnSpc>
              <a:buClr>
                <a:srgbClr val="000000"/>
              </a:buClr>
              <a:buFont typeface="Symbol"/>
              <a:buChar char="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Softmax Loss as the classifier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25000"/>
              </a:lnSpc>
              <a:buClr>
                <a:srgbClr val="000000"/>
              </a:buClr>
              <a:buFont typeface="Symbol"/>
              <a:buChar char="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Trained for 200 Epochs using Stochastic Gradient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25000"/>
              </a:lnSpc>
              <a:buClr>
                <a:srgbClr val="000000"/>
              </a:buClr>
              <a:buFont typeface="Symbol"/>
              <a:buChar char="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Descent with 0.9 Momentum, 0.001 Learning Rate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and a fixed Learning Rate schedule (decrease Learning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25000"/>
              </a:lnSpc>
              <a:buClr>
                <a:srgbClr val="000000"/>
              </a:buClr>
              <a:buFont typeface="Symbol"/>
              <a:buChar char="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Rate by 4% every 8 epochs)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25000"/>
              </a:lnSpc>
              <a:buClr>
                <a:srgbClr val="000000"/>
              </a:buClr>
              <a:buFont typeface="Symbol"/>
              <a:buChar char="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Split training images into training and validation set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25000"/>
              </a:lnSpc>
              <a:buClr>
                <a:srgbClr val="000000"/>
              </a:buClr>
              <a:buFont typeface="Symbol"/>
              <a:buChar char="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Performed data augmentation on the training images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25000"/>
              </a:lnSpc>
              <a:buClr>
                <a:srgbClr val="000000"/>
              </a:buClr>
              <a:buFont typeface="Symbol"/>
              <a:buChar char="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Final testing was done on the test images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Class Activation Mapping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25000"/>
              </a:lnSpc>
              <a:buClr>
                <a:srgbClr val="000000"/>
              </a:buClr>
              <a:buFont typeface="Symbol"/>
              <a:buChar char="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Indicates the discriminative image regions used by the CNN to identify that class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25000"/>
              </a:lnSpc>
              <a:buClr>
                <a:srgbClr val="000000"/>
              </a:buClr>
              <a:buFont typeface="Symbol"/>
              <a:buChar char="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Perform Global average pooling on the convolutional feature maps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25000"/>
              </a:lnSpc>
              <a:buClr>
                <a:srgbClr val="000000"/>
              </a:buClr>
              <a:buFont typeface="Symbol"/>
              <a:buChar char="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Use those features for a fully connected layer that produces the desired output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25000"/>
              </a:lnSpc>
              <a:buClr>
                <a:srgbClr val="000000"/>
              </a:buClr>
              <a:buFont typeface="Symbol"/>
              <a:buChar char="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By projecting back the weights of the output layer onto the convolutional feature maps the importance of the image regions can be identified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6"/>
          <p:cNvSpPr/>
          <p:nvPr/>
        </p:nvSpPr>
        <p:spPr>
          <a:xfrm>
            <a:off x="1512000" y="25056000"/>
            <a:ext cx="10630800" cy="4607640"/>
          </a:xfrm>
          <a:prstGeom prst="rect">
            <a:avLst/>
          </a:prstGeom>
          <a:solidFill>
            <a:srgbClr val="ffffff"/>
          </a:solidFill>
          <a:ln w="5724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182880"/>
          <a:p>
            <a:pPr marL="216000" indent="-21564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Andriluka, M., Pishchulin, L., Gehler, P. and Schiele, B., 2014. 2d human pose estimation: New benchmark and state of the art analysis. In Proceedings of the IEEE Conference on computer Vision and Pattern Recognition (pp. 3686-3693).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Szegedy, C., Liu, W., Jia, Y., Sermanet, P., Reed, S., Anguelov, D., Erhan, D., Vanhoucke, V. and Rabinovich, A., 2015. Going deeper with convolutions. In Proceedings of the IEEE conference on computer vision and pattern recognition (pp. 1-9).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Zhou, B., Khosla, A., Lapedriza, A., Oliva, A. and Torralba, A., 2016. Learning deep features for discriminative localization. In Proceedings of the IEEE Conference on Computer Vision and Pattern Recognition (pp. 2921-2929).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7"/>
          <p:cNvSpPr/>
          <p:nvPr/>
        </p:nvSpPr>
        <p:spPr>
          <a:xfrm>
            <a:off x="30866040" y="16152120"/>
            <a:ext cx="10577520" cy="8831880"/>
          </a:xfrm>
          <a:prstGeom prst="rect">
            <a:avLst/>
          </a:prstGeom>
          <a:noFill/>
          <a:ln w="5724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182880"/>
          <a:p>
            <a:pPr>
              <a:lnSpc>
                <a:spcPct val="125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Temporal Analysis with SVM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8"/>
          <p:cNvSpPr/>
          <p:nvPr/>
        </p:nvSpPr>
        <p:spPr>
          <a:xfrm>
            <a:off x="1584000" y="23841360"/>
            <a:ext cx="10551960" cy="854280"/>
          </a:xfrm>
          <a:prstGeom prst="rect">
            <a:avLst/>
          </a:prstGeom>
          <a:gradFill>
            <a:gsLst>
              <a:gs pos="0">
                <a:srgbClr val="003333"/>
              </a:gs>
              <a:gs pos="100000">
                <a:srgbClr val="009999"/>
              </a:gs>
            </a:gsLst>
            <a:lin ang="0"/>
          </a:gradFill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SimSun"/>
              </a:rPr>
              <a:t>References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9"/>
          <p:cNvSpPr/>
          <p:nvPr/>
        </p:nvSpPr>
        <p:spPr>
          <a:xfrm>
            <a:off x="13178880" y="5628960"/>
            <a:ext cx="16819200" cy="854280"/>
          </a:xfrm>
          <a:prstGeom prst="rect">
            <a:avLst/>
          </a:prstGeom>
          <a:gradFill>
            <a:gsLst>
              <a:gs pos="0">
                <a:srgbClr val="003333"/>
              </a:gs>
              <a:gs pos="100000">
                <a:srgbClr val="009999"/>
              </a:gs>
            </a:gsLst>
            <a:lin ang="0"/>
          </a:gradFill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SimSun"/>
              </a:rPr>
              <a:t>Materials and Methods               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0"/>
          <p:cNvSpPr/>
          <p:nvPr/>
        </p:nvSpPr>
        <p:spPr>
          <a:xfrm>
            <a:off x="30868200" y="5624280"/>
            <a:ext cx="10563480" cy="854280"/>
          </a:xfrm>
          <a:prstGeom prst="rect">
            <a:avLst/>
          </a:prstGeom>
          <a:gradFill>
            <a:gsLst>
              <a:gs pos="0">
                <a:srgbClr val="003333"/>
              </a:gs>
              <a:gs pos="100000">
                <a:srgbClr val="009999"/>
              </a:gs>
            </a:gsLst>
            <a:lin ang="0"/>
          </a:gradFill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SimSun"/>
              </a:rPr>
              <a:t>Results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5" name="Table 11"/>
          <p:cNvGraphicFramePr/>
          <p:nvPr/>
        </p:nvGraphicFramePr>
        <p:xfrm>
          <a:off x="31165200" y="17183880"/>
          <a:ext cx="9969120" cy="1829880"/>
        </p:xfrm>
        <a:graphic>
          <a:graphicData uri="http://schemas.openxmlformats.org/drawingml/2006/table">
            <a:tbl>
              <a:tblPr/>
              <a:tblGrid>
                <a:gridCol w="3323160"/>
                <a:gridCol w="3323160"/>
                <a:gridCol w="3323160"/>
              </a:tblGrid>
              <a:tr h="365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Training Accuracy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Testing accuracy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 frames with spacing 5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77.6%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47.4%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 frames with spacing 5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88.9%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48.4%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 frames with spacing 5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95.2%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52.6%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6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 frames with spacing 4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97.3%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50.3%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pic>
        <p:nvPicPr>
          <p:cNvPr id="56" name="Grafik 9" descr=""/>
          <p:cNvPicPr/>
          <p:nvPr/>
        </p:nvPicPr>
        <p:blipFill>
          <a:blip r:embed="rId1"/>
          <a:stretch/>
        </p:blipFill>
        <p:spPr>
          <a:xfrm>
            <a:off x="33384600" y="19202760"/>
            <a:ext cx="5530680" cy="3268080"/>
          </a:xfrm>
          <a:prstGeom prst="rect">
            <a:avLst/>
          </a:prstGeom>
          <a:ln>
            <a:noFill/>
          </a:ln>
        </p:spPr>
      </p:pic>
      <p:sp>
        <p:nvSpPr>
          <p:cNvPr id="57" name="CustomShape 12"/>
          <p:cNvSpPr/>
          <p:nvPr/>
        </p:nvSpPr>
        <p:spPr>
          <a:xfrm>
            <a:off x="30866040" y="23263560"/>
            <a:ext cx="10577520" cy="9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accuracy is increasing with more temporal information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Grafik 3" descr=""/>
          <p:cNvPicPr/>
          <p:nvPr/>
        </p:nvPicPr>
        <p:blipFill>
          <a:blip r:embed="rId2"/>
          <a:stretch/>
        </p:blipFill>
        <p:spPr>
          <a:xfrm>
            <a:off x="22406760" y="23847120"/>
            <a:ext cx="7616880" cy="5384520"/>
          </a:xfrm>
          <a:prstGeom prst="rect">
            <a:avLst/>
          </a:prstGeom>
          <a:ln>
            <a:noFill/>
          </a:ln>
        </p:spPr>
      </p:pic>
      <p:sp>
        <p:nvSpPr>
          <p:cNvPr id="59" name="CustomShape 13"/>
          <p:cNvSpPr/>
          <p:nvPr/>
        </p:nvSpPr>
        <p:spPr>
          <a:xfrm>
            <a:off x="12960000" y="24048000"/>
            <a:ext cx="9201600" cy="467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25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Temporal Analysis with SVM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25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use 3, 5, 7 or 9 frames with a distance of 5 frames (For 9 frames, 4 frames distance is used)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25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Every frame gets processed through the GoogLeNet until the last hidden layer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25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output is a feature vector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25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All of them get concatenated and the final array is one instance for the SVM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14"/>
          <p:cNvSpPr/>
          <p:nvPr/>
        </p:nvSpPr>
        <p:spPr>
          <a:xfrm>
            <a:off x="21888000" y="7957440"/>
            <a:ext cx="7857360" cy="406656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Inception module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15"/>
          <p:cNvSpPr/>
          <p:nvPr/>
        </p:nvSpPr>
        <p:spPr>
          <a:xfrm>
            <a:off x="15552000" y="17496000"/>
            <a:ext cx="11088000" cy="4968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Activation Mapping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16"/>
          <p:cNvSpPr/>
          <p:nvPr/>
        </p:nvSpPr>
        <p:spPr>
          <a:xfrm>
            <a:off x="30960000" y="6937200"/>
            <a:ext cx="10439640" cy="8254440"/>
          </a:xfrm>
          <a:prstGeom prst="rect">
            <a:avLst/>
          </a:prstGeom>
          <a:solidFill>
            <a:srgbClr val="ffffff"/>
          </a:solidFill>
          <a:ln w="5724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182880"/>
          <a:p>
            <a:pPr algn="just">
              <a:lnSpc>
                <a:spcPct val="120000"/>
              </a:lnSpc>
            </a:pPr>
            <a:r>
              <a:rPr b="1" lang="de-DE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Classification with GoogLeNet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 algn="just">
              <a:lnSpc>
                <a:spcPct val="120000"/>
              </a:lnSpc>
              <a:buClr>
                <a:srgbClr val="404040"/>
              </a:buClr>
              <a:buFont typeface="Symbol"/>
              <a:buChar char=""/>
            </a:pPr>
            <a:r>
              <a:rPr b="0" lang="de-DE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TODO: Graph for Train and Validation accuracy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 algn="just">
              <a:lnSpc>
                <a:spcPct val="120000"/>
              </a:lnSpc>
              <a:buClr>
                <a:srgbClr val="404040"/>
              </a:buClr>
              <a:buFont typeface="Symbol"/>
              <a:buChar char=""/>
            </a:pPr>
            <a:r>
              <a:rPr b="0" lang="de-DE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Class Activation Mapping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2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2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2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2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2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2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2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2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2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2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2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2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2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2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2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2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2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2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2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2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20000"/>
              </a:lnSpc>
            </a:pPr>
            <a:r>
              <a:rPr b="0" lang="de-D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Four examples of the Class Activation Mapping results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20000"/>
              </a:lnSpc>
            </a:pPr>
            <a:r>
              <a:rPr b="0" lang="de-DE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. 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17"/>
          <p:cNvSpPr/>
          <p:nvPr/>
        </p:nvSpPr>
        <p:spPr>
          <a:xfrm>
            <a:off x="1470240" y="6840000"/>
            <a:ext cx="10553400" cy="6624000"/>
          </a:xfrm>
          <a:prstGeom prst="rect">
            <a:avLst/>
          </a:prstGeom>
          <a:solidFill>
            <a:srgbClr val="ffffff"/>
          </a:solidFill>
          <a:ln w="5724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182880"/>
          <a:p>
            <a:pPr marL="228600" indent="-227520">
              <a:lnSpc>
                <a:spcPct val="120000"/>
              </a:lnSpc>
              <a:buClr>
                <a:srgbClr val="404040"/>
              </a:buClr>
              <a:buFont typeface="Symbol"/>
              <a:buChar char=""/>
            </a:pPr>
            <a:r>
              <a:rPr b="0" lang="de-DE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Due to the increasing amount of image and video data automatic classification is an important task in searching and summarization 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20000"/>
              </a:lnSpc>
              <a:buClr>
                <a:srgbClr val="404040"/>
              </a:buClr>
              <a:buFont typeface="Symbol"/>
              <a:buChar char=""/>
            </a:pPr>
            <a:r>
              <a:rPr b="0" lang="de-DE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Most classification tasks don’t include sports, therefore it will be interesting to see the performance of a common CNN on this challenge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20000"/>
              </a:lnSpc>
              <a:buClr>
                <a:srgbClr val="404040"/>
              </a:buClr>
              <a:buFont typeface="Symbol"/>
              <a:buChar char=""/>
            </a:pPr>
            <a:r>
              <a:rPr b="0" lang="de-DE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Additionally investigate which image regions are important for the CNN’s prediction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20000"/>
              </a:lnSpc>
              <a:buClr>
                <a:srgbClr val="404040"/>
              </a:buClr>
              <a:buFont typeface="Symbol"/>
              <a:buChar char=""/>
            </a:pPr>
            <a:r>
              <a:rPr b="0" lang="de-DE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Sport actions contain a lot of movement and for that reason the temporal information could be important in classification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20000"/>
              </a:lnSpc>
              <a:buClr>
                <a:srgbClr val="404040"/>
              </a:buClr>
              <a:buFont typeface="Symbol"/>
              <a:buChar char=""/>
            </a:pPr>
            <a:r>
              <a:rPr b="0" lang="de-DE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One approach is to use adjacent frames of a video sequence as one single instance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5"/>
          <a:stretch/>
        </p:blipFill>
        <p:spPr>
          <a:xfrm>
            <a:off x="31178160" y="8843760"/>
            <a:ext cx="4993560" cy="2747880"/>
          </a:xfrm>
          <a:prstGeom prst="rect">
            <a:avLst/>
          </a:prstGeom>
          <a:ln>
            <a:noFill/>
          </a:ln>
        </p:spPr>
      </p:pic>
      <p:pic>
        <p:nvPicPr>
          <p:cNvPr id="65" name="" descr=""/>
          <p:cNvPicPr/>
          <p:nvPr/>
        </p:nvPicPr>
        <p:blipFill>
          <a:blip r:embed="rId6"/>
          <a:stretch/>
        </p:blipFill>
        <p:spPr>
          <a:xfrm>
            <a:off x="36493920" y="8843760"/>
            <a:ext cx="4867560" cy="2737800"/>
          </a:xfrm>
          <a:prstGeom prst="rect">
            <a:avLst/>
          </a:prstGeom>
          <a:ln>
            <a:noFill/>
          </a:ln>
        </p:spPr>
      </p:pic>
      <p:pic>
        <p:nvPicPr>
          <p:cNvPr id="66" name="" descr=""/>
          <p:cNvPicPr/>
          <p:nvPr/>
        </p:nvPicPr>
        <p:blipFill>
          <a:blip r:embed="rId7"/>
          <a:stretch/>
        </p:blipFill>
        <p:spPr>
          <a:xfrm>
            <a:off x="31248000" y="12096000"/>
            <a:ext cx="4863240" cy="2735640"/>
          </a:xfrm>
          <a:prstGeom prst="rect">
            <a:avLst/>
          </a:prstGeom>
          <a:ln>
            <a:noFill/>
          </a:ln>
        </p:spPr>
      </p:pic>
      <p:pic>
        <p:nvPicPr>
          <p:cNvPr id="67" name="" descr=""/>
          <p:cNvPicPr/>
          <p:nvPr/>
        </p:nvPicPr>
        <p:blipFill>
          <a:blip r:embed="rId8"/>
          <a:stretch/>
        </p:blipFill>
        <p:spPr>
          <a:xfrm>
            <a:off x="36533520" y="12094560"/>
            <a:ext cx="4866120" cy="2737080"/>
          </a:xfrm>
          <a:prstGeom prst="rect">
            <a:avLst/>
          </a:prstGeom>
          <a:ln>
            <a:noFill/>
          </a:ln>
        </p:spPr>
      </p:pic>
      <p:sp>
        <p:nvSpPr>
          <p:cNvPr id="68" name="CustomShape 18"/>
          <p:cNvSpPr/>
          <p:nvPr/>
        </p:nvSpPr>
        <p:spPr>
          <a:xfrm>
            <a:off x="1472040" y="13617720"/>
            <a:ext cx="10551960" cy="854280"/>
          </a:xfrm>
          <a:prstGeom prst="rect">
            <a:avLst/>
          </a:prstGeom>
          <a:gradFill>
            <a:gsLst>
              <a:gs pos="0">
                <a:srgbClr val="003333"/>
              </a:gs>
              <a:gs pos="100000">
                <a:srgbClr val="009999"/>
              </a:gs>
            </a:gsLst>
            <a:lin ang="0"/>
          </a:gradFill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SimSun"/>
              </a:rPr>
              <a:t>Materials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TextShape 19"/>
          <p:cNvSpPr txBox="1"/>
          <p:nvPr/>
        </p:nvSpPr>
        <p:spPr>
          <a:xfrm>
            <a:off x="1703880" y="15120000"/>
            <a:ext cx="10320120" cy="784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25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Data Set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25000"/>
              </a:lnSpc>
              <a:buClr>
                <a:srgbClr val="000000"/>
              </a:buClr>
              <a:buFont typeface="Symbol"/>
              <a:buChar char="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Subset of MPII Human Pose Dataset → 10 sports: Basketball, Horseback riding, Martial Arts, Paddelball, Rock climbing, Rope skipping, Skateboarding, Softball, Tennis, Golf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25000"/>
              </a:lnSpc>
              <a:buClr>
                <a:srgbClr val="000000"/>
              </a:buClr>
              <a:buFont typeface="Symbol"/>
              <a:buChar char="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1576 images total, 1266 training images, 310 test images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Application>LibreOffice/5.1.6.2$Linux_X86_64 LibreOffice_project/10m0$Build-2</Application>
  <Company>Graphicsland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Graphicsland/MakeSigns.com</dc:creator>
  <dc:description>This is a free template from MakeSigns.com to help you create the perfect scientific poster.</dc:description>
  <cp:keywords>scientific research template custom poster presentation symposium printing PowerPoint create design example sample download</cp:keywords>
  <dc:language>de-DE</dc:language>
  <cp:lastModifiedBy/>
  <cp:lastPrinted>2000-08-03T00:31:24Z</cp:lastPrinted>
  <dcterms:modified xsi:type="dcterms:W3CDTF">2018-07-16T15:40:43Z</dcterms:modified>
  <cp:revision>151</cp:revision>
  <dc:subject>Free Poster Presentation Example</dc:subject>
  <dc:title>PowerPoint template for a scientific poster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Graphicsland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Benutzerdefiniert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  <property fmtid="{D5CDD505-2E9C-101B-9397-08002B2CF9AE}" pid="13" name="category">
    <vt:lpwstr>research posters template</vt:lpwstr>
  </property>
</Properties>
</file>