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9239250" cy="119824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879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55BB9F7-7CC2-40DA-984A-13F0672E3022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241960" y="11363400"/>
            <a:ext cx="3981960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4840" tIns="57600" rIns="114840" bIns="57600" anchor="b"/>
          <a:lstStyle/>
          <a:p>
            <a:pPr algn="r">
              <a:lnSpc>
                <a:spcPct val="100000"/>
              </a:lnSpc>
            </a:pPr>
            <a:fld id="{737723BB-8101-455C-BC37-8D991B2012EC}" type="slidenum"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57480" y="5732640"/>
            <a:ext cx="6707520" cy="5334480"/>
          </a:xfrm>
          <a:prstGeom prst="rect">
            <a:avLst/>
          </a:prstGeom>
        </p:spPr>
        <p:txBody>
          <a:bodyPr lIns="114840" tIns="57600" rIns="114840" bIns="5760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0397520" y="7083720"/>
            <a:ext cx="22007160" cy="1755900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0397520" y="7083720"/>
            <a:ext cx="22007160" cy="1755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520" cy="2343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ew picture"/>
          <p:cNvPicPr/>
          <p:nvPr/>
        </p:nvPicPr>
        <p:blipFill>
          <a:blip r:embed="rId14"/>
          <a:stretch/>
        </p:blipFill>
        <p:spPr>
          <a:xfrm rot="16200000">
            <a:off x="-10834920" y="14706360"/>
            <a:ext cx="12815640" cy="4786560"/>
          </a:xfrm>
          <a:prstGeom prst="rect">
            <a:avLst/>
          </a:prstGeom>
          <a:ln>
            <a:noFill/>
          </a:ln>
        </p:spPr>
      </p:pic>
      <p:pic>
        <p:nvPicPr>
          <p:cNvPr id="7" name="New picture"/>
          <p:cNvPicPr/>
          <p:nvPr/>
        </p:nvPicPr>
        <p:blipFill>
          <a:blip r:embed="rId14"/>
          <a:stretch/>
        </p:blipFill>
        <p:spPr>
          <a:xfrm rot="5400000">
            <a:off x="40823640" y="14705280"/>
            <a:ext cx="12815640" cy="4786560"/>
          </a:xfrm>
          <a:prstGeom prst="rect">
            <a:avLst/>
          </a:prstGeom>
          <a:ln>
            <a:noFill/>
          </a:ln>
        </p:spPr>
      </p:pic>
      <p:pic>
        <p:nvPicPr>
          <p:cNvPr id="2" name="New picture"/>
          <p:cNvPicPr/>
          <p:nvPr/>
        </p:nvPicPr>
        <p:blipFill>
          <a:blip r:embed="rId15"/>
          <a:stretch/>
        </p:blipFill>
        <p:spPr>
          <a:xfrm>
            <a:off x="4653000" y="30371760"/>
            <a:ext cx="33496560" cy="13899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4653000" y="30885120"/>
            <a:ext cx="21040920" cy="1139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488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Template ID: multicolorgradients  Size: 42x36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520" cy="505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0880" y="804600"/>
            <a:ext cx="40060800" cy="413820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lin ang="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382760" y="804600"/>
            <a:ext cx="40060800" cy="413820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lin ang="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62680" y="1140480"/>
            <a:ext cx="28931760" cy="33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1200" tIns="30600" rIns="61200" bIns="30600" anchor="ctr"/>
          <a:lstStyle/>
          <a:p>
            <a:pPr algn="ctr">
              <a:lnSpc>
                <a:spcPct val="100000"/>
              </a:lnSpc>
            </a:pPr>
            <a:r>
              <a:rPr lang="de-DE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INSERT YOUR POSTER TITLE ON THIS LINE HERE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5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Dominique Cheray &amp; Manuel Krämer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	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384560" y="5624280"/>
            <a:ext cx="1064088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Motivation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3032739" y="6724080"/>
            <a:ext cx="16712621" cy="1633104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>
              <a:lnSpc>
                <a:spcPct val="125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GoogLeNet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27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layers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deep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network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 Inception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modules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→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reduce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parameters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deeper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wider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topology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Softmax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Loss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classifier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Trained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for 200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Epochs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Stochastic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Gradient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Descent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with 0.9 Momentum, 0.001 Learning Rate
and a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fixed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Learning Rate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schedule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decrease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Learning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Rate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4%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every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8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epochs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Split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training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into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training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validation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augmentation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on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training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Final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testing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was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done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on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test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Activation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Mapping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Indicates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discriminative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regions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CNN to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identify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that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 Global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average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pooling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on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convolutional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feature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maps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those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features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for a fully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layer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that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produces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desired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output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projecting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back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weights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output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layer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onto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convolutional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feature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maps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importance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regions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identified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370880" y="25061400"/>
            <a:ext cx="10653119" cy="460764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Andriluka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M.,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Pishchulin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L., Gehler, P. and Schiele, B., 2014. 2d human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pose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estimation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: New benchmark and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state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of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art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analysis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. In Proceedings of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IEEE Conference on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computer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Vision and Pattern Recognition (pp. 3686-3693).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Szegedy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C., Liu, W., Jia, Y.,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Sermanet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P., Reed, S.,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Anguelov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D., Erhan, D.,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Vanhoucke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V. and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Rabinovich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A., 2015.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Going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deeper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with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convolutions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. In Proceedings of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IEEE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conference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on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computer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vision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and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pattern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recognition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(pp. 1-9).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Zhou, B.,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Khosla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A.,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Lapedriza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A., Oliva, A. and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Torralba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, A., 2016. Learning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deep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features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for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discriminative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localization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. In Proceedings of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 IEEE Conference on Computer Vision and Pattern Recognition (pp. 2921-2929).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30960000" y="21225240"/>
            <a:ext cx="10577519" cy="8443800"/>
          </a:xfrm>
          <a:prstGeom prst="rect">
            <a:avLst/>
          </a:prstGeom>
          <a:noFill/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>
              <a:lnSpc>
                <a:spcPct val="125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1384559" y="23769094"/>
            <a:ext cx="10653119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References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3083480" y="5624280"/>
            <a:ext cx="1681920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Materials and Methods               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30960000" y="5624280"/>
            <a:ext cx="10483560" cy="84852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Results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5" name="Table 11"/>
          <p:cNvGraphicFramePr/>
          <p:nvPr>
            <p:extLst>
              <p:ext uri="{D42A27DB-BD31-4B8C-83A1-F6EECF244321}">
                <p14:modId xmlns:p14="http://schemas.microsoft.com/office/powerpoint/2010/main" val="1047112501"/>
              </p:ext>
            </p:extLst>
          </p:nvPr>
        </p:nvGraphicFramePr>
        <p:xfrm>
          <a:off x="31259160" y="22257000"/>
          <a:ext cx="9969480" cy="1829880"/>
        </p:xfrm>
        <a:graphic>
          <a:graphicData uri="http://schemas.openxmlformats.org/drawingml/2006/table">
            <a:tbl>
              <a:tblPr/>
              <a:tblGrid>
                <a:gridCol w="332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Training Accuracy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Testing accuracy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 frames with spacing 5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77.6%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47.4%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 frames with spacing 5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88.9%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48.4%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 frames with spacing 5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95.2%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52.6%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 frames with spacing 4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97.3%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50.3%</a:t>
                      </a: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6" name="Grafik 9"/>
          <p:cNvPicPr/>
          <p:nvPr/>
        </p:nvPicPr>
        <p:blipFill>
          <a:blip r:embed="rId3"/>
          <a:stretch/>
        </p:blipFill>
        <p:spPr>
          <a:xfrm>
            <a:off x="33478560" y="24275880"/>
            <a:ext cx="5530680" cy="3268080"/>
          </a:xfrm>
          <a:prstGeom prst="rect">
            <a:avLst/>
          </a:prstGeom>
          <a:ln>
            <a:noFill/>
          </a:ln>
        </p:spPr>
      </p:pic>
      <p:sp>
        <p:nvSpPr>
          <p:cNvPr id="57" name="CustomShape 12"/>
          <p:cNvSpPr/>
          <p:nvPr/>
        </p:nvSpPr>
        <p:spPr>
          <a:xfrm>
            <a:off x="30960000" y="28336680"/>
            <a:ext cx="1057752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accuracy is increasing with more temporal information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Grafik 3"/>
          <p:cNvPicPr/>
          <p:nvPr/>
        </p:nvPicPr>
        <p:blipFill>
          <a:blip r:embed="rId4"/>
          <a:stretch/>
        </p:blipFill>
        <p:spPr>
          <a:xfrm>
            <a:off x="22008240" y="23895360"/>
            <a:ext cx="7616880" cy="5384520"/>
          </a:xfrm>
          <a:prstGeom prst="rect">
            <a:avLst/>
          </a:prstGeom>
          <a:ln>
            <a:noFill/>
          </a:ln>
        </p:spPr>
      </p:pic>
      <p:sp>
        <p:nvSpPr>
          <p:cNvPr id="59" name="CustomShape 13"/>
          <p:cNvSpPr/>
          <p:nvPr/>
        </p:nvSpPr>
        <p:spPr>
          <a:xfrm>
            <a:off x="13032739" y="23895360"/>
            <a:ext cx="9201600" cy="46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3, 5, 7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9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a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5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(For 9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4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through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GoogLeNet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until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last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hidden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feature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of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them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get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concatenated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final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instance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SVM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21888000" y="7957440"/>
            <a:ext cx="7857360" cy="40665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Inception module</a:t>
            </a:r>
          </a:p>
        </p:txBody>
      </p:sp>
      <p:sp>
        <p:nvSpPr>
          <p:cNvPr id="61" name="CustomShape 15"/>
          <p:cNvSpPr/>
          <p:nvPr/>
        </p:nvSpPr>
        <p:spPr>
          <a:xfrm>
            <a:off x="15552000" y="17496000"/>
            <a:ext cx="11088000" cy="4968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Activation Mapping</a:t>
            </a:r>
          </a:p>
        </p:txBody>
      </p:sp>
      <p:sp>
        <p:nvSpPr>
          <p:cNvPr id="62" name="CustomShape 16"/>
          <p:cNvSpPr/>
          <p:nvPr/>
        </p:nvSpPr>
        <p:spPr>
          <a:xfrm>
            <a:off x="30866039" y="6937200"/>
            <a:ext cx="10565043" cy="825444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 algn="just">
              <a:lnSpc>
                <a:spcPct val="12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Classification with </a:t>
            </a:r>
            <a:r>
              <a:rPr lang="de-DE" sz="2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GoogLeNet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TODO: Graph for Train and Validation accuracy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Activation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Mapping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lang="de-DE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</a:t>
            </a: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examples</a:t>
            </a: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</a:t>
            </a:r>
            <a:r>
              <a:rPr lang="de-DE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Class </a:t>
            </a:r>
            <a:r>
              <a:rPr lang="de-DE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Activation</a:t>
            </a: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Mapping </a:t>
            </a:r>
            <a:r>
              <a:rPr lang="de-DE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7"/>
          <p:cNvSpPr/>
          <p:nvPr/>
        </p:nvSpPr>
        <p:spPr>
          <a:xfrm>
            <a:off x="1370880" y="6845400"/>
            <a:ext cx="10653120" cy="662400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Due to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increasing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amount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video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automatic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classification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important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task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in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searching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summarization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Most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classification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tasks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don’t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include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sports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therefore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will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interesting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a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common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CNN on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challenge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Additionally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investigate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which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regions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are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important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for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CNN’s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prediction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Sport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actions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contain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movement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for that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reason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temporal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information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could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important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in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classification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approach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adjacent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frames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a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video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sequence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single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instance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Grafik 63"/>
          <p:cNvPicPr/>
          <p:nvPr/>
        </p:nvPicPr>
        <p:blipFill>
          <a:blip r:embed="rId7"/>
          <a:stretch/>
        </p:blipFill>
        <p:spPr>
          <a:xfrm>
            <a:off x="31178160" y="8843760"/>
            <a:ext cx="4993560" cy="2747880"/>
          </a:xfrm>
          <a:prstGeom prst="rect">
            <a:avLst/>
          </a:prstGeom>
          <a:ln>
            <a:noFill/>
          </a:ln>
        </p:spPr>
      </p:pic>
      <p:pic>
        <p:nvPicPr>
          <p:cNvPr id="65" name="Grafik 64"/>
          <p:cNvPicPr/>
          <p:nvPr/>
        </p:nvPicPr>
        <p:blipFill>
          <a:blip r:embed="rId8"/>
          <a:stretch/>
        </p:blipFill>
        <p:spPr>
          <a:xfrm>
            <a:off x="36493920" y="8843760"/>
            <a:ext cx="4867560" cy="2737800"/>
          </a:xfrm>
          <a:prstGeom prst="rect">
            <a:avLst/>
          </a:prstGeom>
          <a:ln>
            <a:noFill/>
          </a:ln>
        </p:spPr>
      </p:pic>
      <p:pic>
        <p:nvPicPr>
          <p:cNvPr id="66" name="Grafik 65"/>
          <p:cNvPicPr/>
          <p:nvPr/>
        </p:nvPicPr>
        <p:blipFill>
          <a:blip r:embed="rId9"/>
          <a:stretch/>
        </p:blipFill>
        <p:spPr>
          <a:xfrm>
            <a:off x="31248000" y="12096000"/>
            <a:ext cx="4863240" cy="2735640"/>
          </a:xfrm>
          <a:prstGeom prst="rect">
            <a:avLst/>
          </a:prstGeom>
          <a:ln>
            <a:noFill/>
          </a:ln>
        </p:spPr>
      </p:pic>
      <p:pic>
        <p:nvPicPr>
          <p:cNvPr id="67" name="Grafik 66"/>
          <p:cNvPicPr/>
          <p:nvPr/>
        </p:nvPicPr>
        <p:blipFill>
          <a:blip r:embed="rId10"/>
          <a:stretch/>
        </p:blipFill>
        <p:spPr>
          <a:xfrm>
            <a:off x="36533520" y="12094560"/>
            <a:ext cx="4866120" cy="2737080"/>
          </a:xfrm>
          <a:prstGeom prst="rect">
            <a:avLst/>
          </a:prstGeom>
          <a:ln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1372680" y="13623120"/>
            <a:ext cx="10653120" cy="85428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lin ang="0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Data Set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19"/>
          <p:cNvSpPr txBox="1"/>
          <p:nvPr/>
        </p:nvSpPr>
        <p:spPr>
          <a:xfrm>
            <a:off x="1384560" y="14908817"/>
            <a:ext cx="10653120" cy="78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Subset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of MPII Human Pose Dataset → 10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sports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Basketball,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Horseback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riding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Martial Arts, Paddelball, Rock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climbing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Rope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skipping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Skateboarding, Softball, Tennis, Golf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25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1576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total, 1266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training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310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test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423697-6D6D-470D-93E0-CE115CF380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7" y="17593453"/>
            <a:ext cx="7453806" cy="4969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497</Words>
  <Application>Microsoft Office PowerPoint</Application>
  <PresentationFormat>Benutzerdefiniert</PresentationFormat>
  <Paragraphs>120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ＭＳ Ｐゴシック</vt:lpstr>
      <vt:lpstr>SimSun</vt:lpstr>
      <vt:lpstr>Arial</vt:lpstr>
      <vt:lpstr>DejaVu Sans</vt:lpstr>
      <vt:lpstr>Lucida Sans</vt:lpstr>
      <vt:lpstr>Symbol</vt:lpstr>
      <vt:lpstr>Times New Roman</vt:lpstr>
      <vt:lpstr>Wingdings</vt:lpstr>
      <vt:lpstr>Office Theme</vt:lpstr>
      <vt:lpstr>PowerPoint-Präsentation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 research template custom poster presentation symposium printing PowerPoint create design example sample download</cp:keywords>
  <dc:description>This is a free template from MakeSigns.com to help you create the perfect scientific poster.</dc:description>
  <cp:lastModifiedBy>Manuel Krämer</cp:lastModifiedBy>
  <cp:revision>154</cp:revision>
  <cp:lastPrinted>2000-08-03T00:31:24Z</cp:lastPrinted>
  <dcterms:modified xsi:type="dcterms:W3CDTF">2018-07-16T13:59:00Z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category">
    <vt:lpwstr>research posters template</vt:lpwstr>
  </property>
</Properties>
</file>