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2803762" cy="30275212"/>
  <p:notesSz cx="9239250" cy="119824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BF2C83-D287-4409-AE7C-1C2E19D33F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241960" y="11363400"/>
            <a:ext cx="398232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4840" rIns="114840" tIns="57600" bIns="57600" anchor="b"/>
          <a:p>
            <a:pPr algn="r">
              <a:lnSpc>
                <a:spcPct val="100000"/>
              </a:lnSpc>
            </a:pPr>
            <a:fld id="{16B56F56-C2DC-4BBA-A079-B3319476B4B9}" type="slidenum"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57480" y="5732640"/>
            <a:ext cx="6707880" cy="5334840"/>
          </a:xfrm>
          <a:prstGeom prst="rect">
            <a:avLst/>
          </a:prstGeom>
        </p:spPr>
        <p:txBody>
          <a:bodyPr lIns="114840" rIns="114840" tIns="57600" bIns="5760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0397520" y="7083720"/>
            <a:ext cx="22007160" cy="17559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0397520" y="7083720"/>
            <a:ext cx="22007160" cy="17559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0834920" y="14706000"/>
            <a:ext cx="12816000" cy="478692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823280" y="14705280"/>
            <a:ext cx="12816000" cy="478692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4653000" y="30371760"/>
            <a:ext cx="33496920" cy="13903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4653000" y="30885120"/>
            <a:ext cx="21041280" cy="1139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88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Template ID: multicolorgradients  Size: 42x36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70880" y="804600"/>
            <a:ext cx="40061160" cy="4138560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cccc"/>
              </a:gs>
            </a:gsLst>
            <a:path path="circle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382760" y="804600"/>
            <a:ext cx="40061160" cy="4138560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cccc"/>
              </a:gs>
            </a:gsLst>
            <a:path path="circle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6862680" y="1140480"/>
            <a:ext cx="2893212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1200" rIns="61200" tIns="30600" bIns="30600" anchor="ctr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INSERT YOUR POSTER TITLE ON THIS LINE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Dominique Cheray &amp; Manuel Krämer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382760" y="6483600"/>
            <a:ext cx="10553760" cy="1271880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 marL="228600" indent="-227880" algn="just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382760" y="5618880"/>
            <a:ext cx="10552320" cy="85464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path path="circle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3083480" y="6852600"/>
            <a:ext cx="16819560" cy="1633140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>
              <a:lnSpc>
                <a:spcPct val="125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Subset of MPII Human Pose Dataset → 10 sports: Basketball, Horseback riding, Martial Arts, Paddelball, Rock climbing, Rope skipping, Skateboarding, Softball, Tennis, Golf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1576 images total, 1266 training images, 310 test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GoogLeNet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27 layers deep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 Inception modules → reduce the number of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parameters, create a deeper and wider topology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Softmax Loss as the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Trained for 200 Epochs using Stochastic Gradient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Descent with 0.9 Momentum, 0.001 Learning Rate and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 fixed Learning Rate schedule (decrease Learning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Rate by 4% every 8 epochs)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Split training images into training and validation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Performed data augmentation on the training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Final testing was done on the test images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 Activation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Indicates the discriminative image regions used by the CNN to identify that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 Global average pooling on the convolutional feature 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those features for a fully connected layer that produces the desired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 projecting back the weights of the output layer onto the convolutional feature maps the importance of the image regions can be identified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512000" y="25056000"/>
            <a:ext cx="10631160" cy="460800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Andriluka, M., Pishchulin, L., Gehler, P. and Schiele, B., 2014. 2d human pose estimation: New benchmark and state of the art analysis. In Proceedings of the IEEE Conference on computer Vision and Pattern Recognition (pp. 3686-3693).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Szegedy, C., Liu, W., Jia, Y., Sermanet, P., Reed, S., Anguelov, D., Erhan, D., Vanhoucke, V. and Rabinovich, A., 2015. Going deeper with convolutions. In Proceedings of the IEEE conference on computer vision and pattern recognition (pp. 1-9).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Zhou, B., Khosla, A., Lapedriza, A., Oliva, A. and Torralba, A., 2016. Learning deep features for discriminative localization. In Proceedings of the IEEE Conference on Computer Vision and Pattern Recognition (pp. 2921-2929).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30866040" y="16152120"/>
            <a:ext cx="10577880" cy="8832240"/>
          </a:xfrm>
          <a:prstGeom prst="rect">
            <a:avLst/>
          </a:prstGeom>
          <a:noFill/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>
              <a:lnSpc>
                <a:spcPct val="125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Temporal Analysis with 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584000" y="23841360"/>
            <a:ext cx="10552320" cy="85464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path path="circle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13178880" y="5628960"/>
            <a:ext cx="16819560" cy="85464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path path="circle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Materials and Methods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30868200" y="5624280"/>
            <a:ext cx="10563840" cy="85464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path path="circle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6" name="Table 12"/>
          <p:cNvGraphicFramePr/>
          <p:nvPr/>
        </p:nvGraphicFramePr>
        <p:xfrm>
          <a:off x="31165200" y="17183880"/>
          <a:ext cx="9969120" cy="1830240"/>
        </p:xfrm>
        <a:graphic>
          <a:graphicData uri="http://schemas.openxmlformats.org/drawingml/2006/table">
            <a:tbl>
              <a:tblPr/>
              <a:tblGrid>
                <a:gridCol w="3323160"/>
                <a:gridCol w="3323160"/>
                <a:gridCol w="3323160"/>
              </a:tblGrid>
              <a:tr h="365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Training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Testing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 frames with spacing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77.6%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47.4%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 frames with spacing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88.9%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48.4%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 frames with spacing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95.2%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52.6%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 frames with spacing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97.3%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50.3%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pic>
        <p:nvPicPr>
          <p:cNvPr id="57" name="Grafik 9" descr=""/>
          <p:cNvPicPr/>
          <p:nvPr/>
        </p:nvPicPr>
        <p:blipFill>
          <a:blip r:embed="rId1"/>
          <a:stretch/>
        </p:blipFill>
        <p:spPr>
          <a:xfrm>
            <a:off x="33384600" y="19202760"/>
            <a:ext cx="5531040" cy="3268440"/>
          </a:xfrm>
          <a:prstGeom prst="rect">
            <a:avLst/>
          </a:prstGeom>
          <a:ln>
            <a:noFill/>
          </a:ln>
        </p:spPr>
      </p:pic>
      <p:sp>
        <p:nvSpPr>
          <p:cNvPr id="58" name="CustomShape 13"/>
          <p:cNvSpPr/>
          <p:nvPr/>
        </p:nvSpPr>
        <p:spPr>
          <a:xfrm>
            <a:off x="30866040" y="23263560"/>
            <a:ext cx="105778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accuracy is increasing with more temporal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Grafik 3" descr=""/>
          <p:cNvPicPr/>
          <p:nvPr/>
        </p:nvPicPr>
        <p:blipFill>
          <a:blip r:embed="rId2"/>
          <a:stretch/>
        </p:blipFill>
        <p:spPr>
          <a:xfrm>
            <a:off x="22406760" y="23847120"/>
            <a:ext cx="7617240" cy="5384880"/>
          </a:xfrm>
          <a:prstGeom prst="rect">
            <a:avLst/>
          </a:prstGeom>
          <a:ln>
            <a:noFill/>
          </a:ln>
        </p:spPr>
      </p:pic>
      <p:sp>
        <p:nvSpPr>
          <p:cNvPr id="60" name="CustomShape 14"/>
          <p:cNvSpPr/>
          <p:nvPr/>
        </p:nvSpPr>
        <p:spPr>
          <a:xfrm>
            <a:off x="12960000" y="24552000"/>
            <a:ext cx="9201960" cy="46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5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Temporal Analysis with 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use 3, 5, 7 or 9 frames with a distance of 5 frames (For 9 frames, 4 frames distance is used)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 frame gets processed through the GoogLeNet until the last hidden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output is a feature vector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25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of them get concatenated and the final array is one instance for the 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15"/>
          <p:cNvSpPr txBox="1"/>
          <p:nvPr/>
        </p:nvSpPr>
        <p:spPr>
          <a:xfrm>
            <a:off x="22104000" y="9613080"/>
            <a:ext cx="7857720" cy="4066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Inception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16"/>
          <p:cNvSpPr txBox="1"/>
          <p:nvPr/>
        </p:nvSpPr>
        <p:spPr>
          <a:xfrm>
            <a:off x="16776000" y="19954440"/>
            <a:ext cx="7953120" cy="37335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Activation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7"/>
          <p:cNvSpPr/>
          <p:nvPr/>
        </p:nvSpPr>
        <p:spPr>
          <a:xfrm>
            <a:off x="30960000" y="6937200"/>
            <a:ext cx="10440000" cy="825480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 algn="just">
              <a:lnSpc>
                <a:spcPct val="120000"/>
              </a:lnSpc>
            </a:pPr>
            <a:r>
              <a:rPr b="1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Classification with GoogLeNet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TODO: Graph for Train and Validation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 Activation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 examples of the Class Activation Mapping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8"/>
          <p:cNvSpPr/>
          <p:nvPr/>
        </p:nvSpPr>
        <p:spPr>
          <a:xfrm>
            <a:off x="1470240" y="6840000"/>
            <a:ext cx="10553760" cy="12718800"/>
          </a:xfrm>
          <a:prstGeom prst="rect">
            <a:avLst/>
          </a:prstGeom>
          <a:solidFill>
            <a:srgbClr val="ffffff"/>
          </a:solidFill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182880"/>
          <a:p>
            <a:pPr marL="228600" indent="-22788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Due to the increasing amount of image and video data automatic classification is an important task in searching and summarization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Most classification tasks don’t include sports, therefore it will be interesting to see the performance of a common CNN on this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404040"/>
              </a:buClr>
              <a:buFont typeface="Symbol"/>
              <a:buChar char="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Additionally investigate which image regions are important for the CNN’s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31178160" y="8843760"/>
            <a:ext cx="4993920" cy="274824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6"/>
          <a:stretch/>
        </p:blipFill>
        <p:spPr>
          <a:xfrm>
            <a:off x="36493920" y="8843760"/>
            <a:ext cx="4867920" cy="273816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7"/>
          <a:stretch/>
        </p:blipFill>
        <p:spPr>
          <a:xfrm>
            <a:off x="31248000" y="12096000"/>
            <a:ext cx="4863600" cy="27360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8"/>
          <a:stretch/>
        </p:blipFill>
        <p:spPr>
          <a:xfrm>
            <a:off x="36533520" y="12094560"/>
            <a:ext cx="4866480" cy="273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Application>LibreOffice/5.1.6.2$Linux_X86_64 LibreOffice_project/10m0$Build-2</Applicat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de-DE</dc:language>
  <cp:lastModifiedBy/>
  <cp:lastPrinted>2000-08-03T00:31:24Z</cp:lastPrinted>
  <dcterms:modified xsi:type="dcterms:W3CDTF">2018-07-15T22:05:40Z</dcterms:modified>
  <cp:revision>148</cp:revision>
  <dc:subject>Free Poster Presentation Example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research posters template</vt:lpwstr>
  </property>
</Properties>
</file>