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7" r:id="rId3"/>
    <p:sldId id="276" r:id="rId4"/>
    <p:sldId id="277" r:id="rId5"/>
    <p:sldId id="259" r:id="rId6"/>
    <p:sldId id="283" r:id="rId7"/>
    <p:sldId id="271" r:id="rId8"/>
    <p:sldId id="280" r:id="rId9"/>
    <p:sldId id="278" r:id="rId10"/>
    <p:sldId id="279" r:id="rId11"/>
    <p:sldId id="269" r:id="rId12"/>
    <p:sldId id="282" r:id="rId13"/>
  </p:sldIdLst>
  <p:sldSz cx="9144000" cy="6858000" type="screen4x3"/>
  <p:notesSz cx="6794500" cy="9906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51451" autoAdjust="0"/>
  </p:normalViewPr>
  <p:slideViewPr>
    <p:cSldViewPr>
      <p:cViewPr>
        <p:scale>
          <a:sx n="67" d="100"/>
          <a:sy n="67" d="100"/>
        </p:scale>
        <p:origin x="-2322" y="-156"/>
      </p:cViewPr>
      <p:guideLst>
        <p:guide orient="horz" pos="2160"/>
        <p:guide pos="2880"/>
      </p:guideLst>
    </p:cSldViewPr>
  </p:slideViewPr>
  <p:outlineViewPr>
    <p:cViewPr>
      <p:scale>
        <a:sx n="33" d="100"/>
        <a:sy n="33" d="100"/>
      </p:scale>
      <p:origin x="0" y="3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6B4FFCC-C22C-49FD-B892-17B930059323}" type="datetimeFigureOut">
              <a:rPr lang="de-CH" smtClean="0"/>
              <a:t>08.04.2013</a:t>
            </a:fld>
            <a:endParaRPr lang="de-CH"/>
          </a:p>
        </p:txBody>
      </p:sp>
      <p:sp>
        <p:nvSpPr>
          <p:cNvPr id="4" name="Fußzeilenplatzhalt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64DBCD7-6E66-4677-AAA5-634515831496}" type="slidenum">
              <a:rPr lang="de-CH" smtClean="0"/>
              <a:t>‹Nr.›</a:t>
            </a:fld>
            <a:endParaRPr lang="de-CH"/>
          </a:p>
        </p:txBody>
      </p:sp>
    </p:spTree>
    <p:extLst>
      <p:ext uri="{BB962C8B-B14F-4D97-AF65-F5344CB8AC3E}">
        <p14:creationId xmlns:p14="http://schemas.microsoft.com/office/powerpoint/2010/main" val="220786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8B1E917-8557-4603-AE1A-CDDCB0055658}" type="datetimeFigureOut">
              <a:rPr lang="de-CH" smtClean="0"/>
              <a:t>08.04.2013</a:t>
            </a:fld>
            <a:endParaRPr lang="de-CH"/>
          </a:p>
        </p:txBody>
      </p:sp>
      <p:sp>
        <p:nvSpPr>
          <p:cNvPr id="4" name="Folienbildplatzhalt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AD07BCED-0FCF-4EC5-915A-1B3147A19E93}" type="slidenum">
              <a:rPr lang="de-CH" smtClean="0"/>
              <a:t>‹Nr.›</a:t>
            </a:fld>
            <a:endParaRPr lang="de-CH"/>
          </a:p>
        </p:txBody>
      </p:sp>
    </p:spTree>
    <p:extLst>
      <p:ext uri="{BB962C8B-B14F-4D97-AF65-F5344CB8AC3E}">
        <p14:creationId xmlns:p14="http://schemas.microsoft.com/office/powerpoint/2010/main" val="353217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1</a:t>
            </a:fld>
            <a:endParaRPr lang="de-CH"/>
          </a:p>
        </p:txBody>
      </p:sp>
    </p:spTree>
    <p:extLst>
      <p:ext uri="{BB962C8B-B14F-4D97-AF65-F5344CB8AC3E}">
        <p14:creationId xmlns:p14="http://schemas.microsoft.com/office/powerpoint/2010/main" val="217285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Geschwindigkeit</a:t>
            </a:r>
          </a:p>
          <a:p>
            <a:r>
              <a:rPr lang="de-CH" dirty="0" smtClean="0"/>
              <a:t>Es sollte überprüft werden, wie</a:t>
            </a:r>
            <a:r>
              <a:rPr lang="de-CH" baseline="0" dirty="0" smtClean="0"/>
              <a:t> lange es dauert verschiedene Dateien auf den </a:t>
            </a:r>
            <a:r>
              <a:rPr lang="de-CH" baseline="0" dirty="0" err="1" smtClean="0"/>
              <a:t>FileSender</a:t>
            </a:r>
            <a:r>
              <a:rPr lang="de-CH" baseline="0" dirty="0" smtClean="0"/>
              <a:t> zu laden und ob er höchstens 20% langsamer ist als unsere jetzige FTP Lösung</a:t>
            </a:r>
          </a:p>
          <a:p>
            <a:r>
              <a:rPr lang="de-CH" baseline="0" dirty="0" smtClean="0"/>
              <a:t>Es stellte sich raus, das der </a:t>
            </a:r>
            <a:r>
              <a:rPr lang="de-CH" baseline="0" dirty="0" err="1" smtClean="0"/>
              <a:t>FileSender</a:t>
            </a:r>
            <a:r>
              <a:rPr lang="de-CH" baseline="0" dirty="0" smtClean="0"/>
              <a:t> viel langsamer ist als erwartet und ich konnte den Fehler nicht alleine finden. Deswegen setze ich mich mit den 2 Webmaster zusammen und suchten den Fehler. </a:t>
            </a:r>
          </a:p>
          <a:p>
            <a:r>
              <a:rPr lang="de-CH" baseline="0" dirty="0" smtClean="0"/>
              <a:t>Nach langem suchen konnten wir das Problem finden, es war die NFS Anbindung. Den einerseits ist das HTTP nicht auf das versenden von grossen Dateien ausgelegt und andererseits verlangsamt der NFS zusätzlich noch die Übertragen mit HTTP , da der NFS-Mount ständig mit dem NFS-Server kommuniziert um auf eine Datei </a:t>
            </a:r>
            <a:r>
              <a:rPr lang="de-CH" baseline="0" dirty="0" err="1" smtClean="0"/>
              <a:t>zugreiffen</a:t>
            </a:r>
            <a:r>
              <a:rPr lang="de-CH" baseline="0" dirty="0" smtClean="0"/>
              <a:t> zu können, oder nur um zu wissen, ob die Datei noch da ist. </a:t>
            </a:r>
          </a:p>
          <a:p>
            <a:r>
              <a:rPr lang="de-CH" baseline="0" dirty="0" smtClean="0"/>
              <a:t>Das liegt daran, das der NFS-Mount nichts im RAM abspeichert, sondern alles nur auf dem NFS-Server abgefragt. </a:t>
            </a:r>
            <a:endParaRPr lang="de-CH" dirty="0" smtClean="0"/>
          </a:p>
          <a:p>
            <a:r>
              <a:rPr lang="de-CH" b="1" dirty="0" smtClean="0"/>
              <a:t>Logs</a:t>
            </a:r>
          </a:p>
          <a:p>
            <a:r>
              <a:rPr lang="de-CH" dirty="0" smtClean="0"/>
              <a:t>Es wurde getestet,</a:t>
            </a:r>
            <a:r>
              <a:rPr lang="de-CH" baseline="0" dirty="0" smtClean="0"/>
              <a:t> ob und wie gut es möglich ist das Anmelden, Hochladen und Runterladen geloggt werden kann.</a:t>
            </a:r>
            <a:endParaRPr lang="de-CH" dirty="0" smtClean="0"/>
          </a:p>
          <a:p>
            <a:r>
              <a:rPr lang="de-CH" dirty="0" smtClean="0"/>
              <a:t>Es</a:t>
            </a:r>
            <a:r>
              <a:rPr lang="de-CH" baseline="0" dirty="0" smtClean="0"/>
              <a:t> gibt 2 wichtige Logs die verwendet werden können, um zu erfahren wer sich auf die Seite eingeloggt, wer eine Datei hochgeladen und wer was gedownloadet hat. Das eine ist das </a:t>
            </a:r>
            <a:r>
              <a:rPr lang="de-CH" baseline="0" dirty="0" err="1" smtClean="0"/>
              <a:t>apache</a:t>
            </a:r>
            <a:r>
              <a:rPr lang="de-CH" baseline="0" dirty="0" smtClean="0"/>
              <a:t> </a:t>
            </a:r>
            <a:r>
              <a:rPr lang="de-CH" baseline="0" dirty="0" err="1" smtClean="0"/>
              <a:t>acces_ssl</a:t>
            </a:r>
            <a:r>
              <a:rPr lang="de-CH" baseline="0" dirty="0" smtClean="0"/>
              <a:t> log, in der sieht man, wer(IP-Adresse) sich auf den Server verbunden hat. Das andere ist das </a:t>
            </a:r>
            <a:r>
              <a:rPr lang="de-CH" baseline="0" dirty="0" err="1" smtClean="0"/>
              <a:t>FileSender</a:t>
            </a:r>
            <a:r>
              <a:rPr lang="de-CH" baseline="0" dirty="0" smtClean="0"/>
              <a:t> log unter /</a:t>
            </a:r>
            <a:r>
              <a:rPr lang="de-CH" baseline="0" dirty="0" err="1" smtClean="0"/>
              <a:t>usrl</a:t>
            </a:r>
            <a:r>
              <a:rPr lang="de-CH" baseline="0" dirty="0" smtClean="0"/>
              <a:t>/</a:t>
            </a:r>
            <a:r>
              <a:rPr lang="de-CH" baseline="0" dirty="0" err="1" smtClean="0"/>
              <a:t>local</a:t>
            </a:r>
            <a:r>
              <a:rPr lang="de-CH" baseline="0" dirty="0" smtClean="0"/>
              <a:t>/</a:t>
            </a:r>
            <a:r>
              <a:rPr lang="de-CH" baseline="0" dirty="0" err="1" smtClean="0"/>
              <a:t>filesender</a:t>
            </a:r>
            <a:r>
              <a:rPr lang="de-CH" baseline="0" dirty="0" smtClean="0"/>
              <a:t>/</a:t>
            </a:r>
            <a:r>
              <a:rPr lang="de-CH" baseline="0" dirty="0" err="1" smtClean="0"/>
              <a:t>filesender</a:t>
            </a:r>
            <a:r>
              <a:rPr lang="de-CH" baseline="0" dirty="0" smtClean="0"/>
              <a:t>/log/ für jeden Tag wird ein neues Log angelegt mit dem aktuellen Datum als Dateiname.</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10</a:t>
            </a:fld>
            <a:endParaRPr lang="de-CH"/>
          </a:p>
        </p:txBody>
      </p:sp>
    </p:spTree>
    <p:extLst>
      <p:ext uri="{BB962C8B-B14F-4D97-AF65-F5344CB8AC3E}">
        <p14:creationId xmlns:p14="http://schemas.microsoft.com/office/powerpoint/2010/main" val="1186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itchFamily="2" charset="2"/>
              <a:buChar char="v"/>
            </a:pPr>
            <a:r>
              <a:rPr lang="de-CH" dirty="0" smtClean="0"/>
              <a:t>Ausgangslage</a:t>
            </a:r>
          </a:p>
          <a:p>
            <a:pPr>
              <a:buFont typeface="Wingdings" pitchFamily="2" charset="2"/>
              <a:buChar char="v"/>
            </a:pPr>
            <a:r>
              <a:rPr lang="de-CH" dirty="0" smtClean="0"/>
              <a:t>Aufgabenstellung</a:t>
            </a:r>
          </a:p>
          <a:p>
            <a:pPr>
              <a:buFont typeface="Wingdings" pitchFamily="2" charset="2"/>
              <a:buChar char="v"/>
            </a:pPr>
            <a:r>
              <a:rPr lang="de-CH" dirty="0" smtClean="0"/>
              <a:t>Evaluation</a:t>
            </a:r>
          </a:p>
          <a:p>
            <a:pPr>
              <a:buFont typeface="Wingdings" pitchFamily="2" charset="2"/>
              <a:buChar char="v"/>
            </a:pPr>
            <a:r>
              <a:rPr lang="de-CH" dirty="0" smtClean="0"/>
              <a:t>System</a:t>
            </a:r>
          </a:p>
          <a:p>
            <a:pPr>
              <a:buFont typeface="Wingdings" pitchFamily="2" charset="2"/>
              <a:buChar char="v"/>
            </a:pPr>
            <a:r>
              <a:rPr lang="de-CH" dirty="0" smtClean="0"/>
              <a:t>Testen</a:t>
            </a:r>
          </a:p>
          <a:p>
            <a:pPr>
              <a:buFont typeface="Wingdings" pitchFamily="2" charset="2"/>
              <a:buChar char="v"/>
            </a:pPr>
            <a:r>
              <a:rPr lang="de-CH" dirty="0" smtClean="0"/>
              <a:t>Fazit</a:t>
            </a:r>
          </a:p>
        </p:txBody>
      </p:sp>
      <p:sp>
        <p:nvSpPr>
          <p:cNvPr id="4" name="Foliennummernplatzhalter 3"/>
          <p:cNvSpPr>
            <a:spLocks noGrp="1"/>
          </p:cNvSpPr>
          <p:nvPr>
            <p:ph type="sldNum" sz="quarter" idx="10"/>
          </p:nvPr>
        </p:nvSpPr>
        <p:spPr/>
        <p:txBody>
          <a:bodyPr/>
          <a:lstStyle/>
          <a:p>
            <a:fld id="{AD07BCED-0FCF-4EC5-915A-1B3147A19E93}" type="slidenum">
              <a:rPr lang="de-CH" smtClean="0"/>
              <a:t>2</a:t>
            </a:fld>
            <a:endParaRPr lang="de-CH"/>
          </a:p>
        </p:txBody>
      </p:sp>
    </p:spTree>
    <p:extLst>
      <p:ext uri="{BB962C8B-B14F-4D97-AF65-F5344CB8AC3E}">
        <p14:creationId xmlns:p14="http://schemas.microsoft.com/office/powerpoint/2010/main" val="424847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Die </a:t>
            </a:r>
            <a:r>
              <a:rPr lang="de-CH" dirty="0" err="1" smtClean="0"/>
              <a:t>ZHdK</a:t>
            </a:r>
            <a:r>
              <a:rPr lang="de-CH" dirty="0" smtClean="0"/>
              <a:t> hat</a:t>
            </a:r>
            <a:r>
              <a:rPr lang="de-CH" baseline="0" dirty="0" smtClean="0"/>
              <a:t> viele Studierende und Mitarbeiter die </a:t>
            </a:r>
            <a:r>
              <a:rPr lang="de-CH" baseline="0" dirty="0" smtClean="0"/>
              <a:t>eng miteinander </a:t>
            </a:r>
            <a:r>
              <a:rPr lang="de-CH" baseline="0" dirty="0" smtClean="0"/>
              <a:t>oder mit externen zusammenarbeiten.</a:t>
            </a:r>
          </a:p>
          <a:p>
            <a:r>
              <a:rPr lang="de-CH" baseline="0" dirty="0" smtClean="0"/>
              <a:t>Das beinhaltet bei uns als Hochschule der Künste auch grosse Dateien austauschen zu müssen.</a:t>
            </a:r>
          </a:p>
          <a:p>
            <a:r>
              <a:rPr lang="de-CH" baseline="0" dirty="0" smtClean="0"/>
              <a:t>Für diesen Aufgabe hat die </a:t>
            </a:r>
            <a:r>
              <a:rPr lang="de-CH" baseline="0" dirty="0" err="1" smtClean="0"/>
              <a:t>ZHdK</a:t>
            </a:r>
            <a:r>
              <a:rPr lang="de-CH" baseline="0" dirty="0" smtClean="0"/>
              <a:t> aber noch keine zufriedenstellende Lösung.</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3</a:t>
            </a:fld>
            <a:endParaRPr lang="de-CH"/>
          </a:p>
        </p:txBody>
      </p:sp>
    </p:spTree>
    <p:extLst>
      <p:ext uri="{BB962C8B-B14F-4D97-AF65-F5344CB8AC3E}">
        <p14:creationId xmlns:p14="http://schemas.microsoft.com/office/powerpoint/2010/main" val="162086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Die</a:t>
            </a:r>
            <a:r>
              <a:rPr lang="de-CH" baseline="0" dirty="0" smtClean="0"/>
              <a:t> Aufgabe bestand darin, eine Softwarelösung für das versenden von grossen Dateien zu evaluieren.</a:t>
            </a:r>
          </a:p>
          <a:p>
            <a:r>
              <a:rPr lang="de-CH" baseline="0" dirty="0" smtClean="0"/>
              <a:t>Die Softwarelösung sollte folgende Punkte unterstützen:</a:t>
            </a:r>
          </a:p>
          <a:p>
            <a:pPr marL="171450" indent="-171450">
              <a:buFont typeface="Arial" pitchFamily="34" charset="0"/>
              <a:buChar char="•"/>
            </a:pPr>
            <a:r>
              <a:rPr lang="de-CH" baseline="0" dirty="0" smtClean="0"/>
              <a:t>Auf eigenen Server laufen</a:t>
            </a:r>
          </a:p>
          <a:p>
            <a:pPr marL="171450" indent="-171450">
              <a:buFont typeface="Arial" pitchFamily="34" charset="0"/>
              <a:buChar char="•"/>
            </a:pPr>
            <a:r>
              <a:rPr lang="de-CH" baseline="0" dirty="0" err="1" smtClean="0"/>
              <a:t>OupenSource</a:t>
            </a:r>
            <a:endParaRPr lang="de-CH" baseline="0" dirty="0" smtClean="0"/>
          </a:p>
          <a:p>
            <a:pPr marL="171450" indent="-171450">
              <a:buFont typeface="Arial" pitchFamily="34" charset="0"/>
              <a:buChar char="•"/>
            </a:pPr>
            <a:r>
              <a:rPr lang="de-CH" baseline="0" dirty="0" err="1" smtClean="0"/>
              <a:t>Active</a:t>
            </a:r>
            <a:r>
              <a:rPr lang="de-CH" baseline="0" dirty="0" smtClean="0"/>
              <a:t> Directory </a:t>
            </a:r>
            <a:r>
              <a:rPr lang="de-CH" baseline="0" dirty="0" smtClean="0"/>
              <a:t>Anbindung</a:t>
            </a:r>
            <a:endParaRPr lang="de-CH" baseline="0" dirty="0" smtClean="0"/>
          </a:p>
          <a:p>
            <a:pPr marL="171450" indent="-171450">
              <a:buFont typeface="Arial" pitchFamily="34" charset="0"/>
              <a:buChar char="•"/>
            </a:pPr>
            <a:r>
              <a:rPr lang="de-CH" baseline="0" dirty="0" smtClean="0"/>
              <a:t>Verschlüsselte Verbindung oder Dateien</a:t>
            </a:r>
          </a:p>
          <a:p>
            <a:pPr marL="171450" indent="-171450">
              <a:buFont typeface="Arial" pitchFamily="34" charset="0"/>
              <a:buChar char="•"/>
            </a:pPr>
            <a:r>
              <a:rPr lang="de-CH" baseline="0" dirty="0" smtClean="0"/>
              <a:t>An in– und externe versenden</a:t>
            </a:r>
          </a:p>
          <a:p>
            <a:pPr marL="171450" indent="-171450">
              <a:buFont typeface="Arial" pitchFamily="34" charset="0"/>
              <a:buChar char="•"/>
            </a:pPr>
            <a:r>
              <a:rPr lang="de-CH" baseline="0" dirty="0" smtClean="0"/>
              <a:t>Bis zu 10 GB grosse Dateien</a:t>
            </a:r>
          </a:p>
          <a:p>
            <a:pPr marL="171450" indent="-171450">
              <a:buFont typeface="Arial" pitchFamily="34" charset="0"/>
              <a:buChar char="•"/>
            </a:pPr>
            <a:r>
              <a:rPr lang="de-CH" baseline="0" dirty="0" smtClean="0"/>
              <a:t>Selbsterklärende Bedienung</a:t>
            </a:r>
          </a:p>
          <a:p>
            <a:pPr marL="171450" indent="-171450">
              <a:buFont typeface="Arial" pitchFamily="34" charset="0"/>
              <a:buChar char="•"/>
            </a:pPr>
            <a:r>
              <a:rPr lang="de-CH" baseline="0" dirty="0" smtClean="0"/>
              <a:t>Überwachung soll möglich sein</a:t>
            </a:r>
          </a:p>
          <a:p>
            <a:r>
              <a:rPr lang="de-CH" baseline="0" dirty="0" smtClean="0"/>
              <a:t>Wenn die Evaluation abgeschlossen ist und beschlossen wurde, muss das ausgewählte Produkt installiert und konfiguriert werden.</a:t>
            </a:r>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4</a:t>
            </a:fld>
            <a:endParaRPr lang="de-CH"/>
          </a:p>
        </p:txBody>
      </p:sp>
    </p:spTree>
    <p:extLst>
      <p:ext uri="{BB962C8B-B14F-4D97-AF65-F5344CB8AC3E}">
        <p14:creationId xmlns:p14="http://schemas.microsoft.com/office/powerpoint/2010/main" val="129638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Für die Evaluation habe ich eine Präferenzmatrix erstellt, da ich so eine fundierte Gewichtung für</a:t>
            </a:r>
            <a:r>
              <a:rPr lang="de-CH" baseline="0" dirty="0" smtClean="0"/>
              <a:t> die verschiedenen Aufgabenpunkte erstellenkonnte. </a:t>
            </a:r>
          </a:p>
          <a:p>
            <a:r>
              <a:rPr lang="de-CH" baseline="0" dirty="0" smtClean="0"/>
              <a:t>Dazu habe ich dann noch K.O. Kriterien definiert:</a:t>
            </a:r>
            <a:endParaRPr lang="de-CH" dirty="0" smtClean="0"/>
          </a:p>
          <a:p>
            <a:r>
              <a:rPr lang="de-CH" dirty="0" smtClean="0"/>
              <a:t>AD‐Anbindung</a:t>
            </a:r>
          </a:p>
          <a:p>
            <a:r>
              <a:rPr lang="de-CH" dirty="0" smtClean="0"/>
              <a:t>Auf internen Server</a:t>
            </a:r>
          </a:p>
          <a:p>
            <a:r>
              <a:rPr lang="de-CH" dirty="0" smtClean="0"/>
              <a:t>Externe können Dateien hochladen</a:t>
            </a:r>
          </a:p>
          <a:p>
            <a:r>
              <a:rPr lang="de-CH" dirty="0" smtClean="0"/>
              <a:t>Dateien an externe Kunden Senden</a:t>
            </a:r>
          </a:p>
          <a:p>
            <a:endParaRPr lang="de-CH" dirty="0" smtClean="0"/>
          </a:p>
          <a:p>
            <a:r>
              <a:rPr lang="de-CH" dirty="0" smtClean="0"/>
              <a:t>Evaluationstabelle</a:t>
            </a:r>
          </a:p>
          <a:p>
            <a:endParaRPr lang="de-CH" dirty="0" smtClean="0"/>
          </a:p>
        </p:txBody>
      </p:sp>
      <p:sp>
        <p:nvSpPr>
          <p:cNvPr id="4" name="Foliennummernplatzhalter 3"/>
          <p:cNvSpPr>
            <a:spLocks noGrp="1"/>
          </p:cNvSpPr>
          <p:nvPr>
            <p:ph type="sldNum" sz="quarter" idx="10"/>
          </p:nvPr>
        </p:nvSpPr>
        <p:spPr/>
        <p:txBody>
          <a:bodyPr/>
          <a:lstStyle/>
          <a:p>
            <a:fld id="{AD07BCED-0FCF-4EC5-915A-1B3147A19E93}" type="slidenum">
              <a:rPr lang="de-CH" smtClean="0"/>
              <a:t>5</a:t>
            </a:fld>
            <a:endParaRPr lang="de-CH"/>
          </a:p>
        </p:txBody>
      </p:sp>
    </p:spTree>
    <p:extLst>
      <p:ext uri="{BB962C8B-B14F-4D97-AF65-F5344CB8AC3E}">
        <p14:creationId xmlns:p14="http://schemas.microsoft.com/office/powerpoint/2010/main" val="109750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err="1" smtClean="0"/>
              <a:t>Dopbox</a:t>
            </a:r>
            <a:endParaRPr lang="de-CH" b="1" dirty="0" smtClean="0"/>
          </a:p>
          <a:p>
            <a:r>
              <a:rPr lang="de-CH" dirty="0" smtClean="0"/>
              <a:t>+ Wenig bis keine Wartung, kein Extrawissen notwendig, hat</a:t>
            </a:r>
            <a:r>
              <a:rPr lang="de-CH" baseline="0" dirty="0" smtClean="0"/>
              <a:t> einen </a:t>
            </a:r>
            <a:r>
              <a:rPr lang="de-CH" baseline="0" dirty="0" err="1" smtClean="0"/>
              <a:t>Sync</a:t>
            </a:r>
            <a:r>
              <a:rPr lang="de-CH" baseline="0" dirty="0" smtClean="0"/>
              <a:t> Ordner</a:t>
            </a:r>
            <a:endParaRPr lang="de-CH" dirty="0" smtClean="0"/>
          </a:p>
          <a:p>
            <a:r>
              <a:rPr lang="de-CH" dirty="0" smtClean="0"/>
              <a:t>- Kann</a:t>
            </a:r>
            <a:r>
              <a:rPr lang="de-CH" baseline="0" dirty="0" smtClean="0"/>
              <a:t> nicht auf internen Server laufen, zu viele Funktionen, kann keine temporären Benutzer erstellen </a:t>
            </a:r>
            <a:endParaRPr lang="de-CH" dirty="0" smtClean="0"/>
          </a:p>
          <a:p>
            <a:r>
              <a:rPr lang="de-CH" b="1" dirty="0" smtClean="0"/>
              <a:t>Google Drive</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Wenig bis keine Wartung, kein extrawissen notwendig</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Kann</a:t>
            </a:r>
            <a:r>
              <a:rPr lang="de-CH" baseline="0" dirty="0" smtClean="0"/>
              <a:t> nicht auf internen Server laufen, zu viele Funktionen, kann keine temporären Benutzer erstellen </a:t>
            </a:r>
            <a:endParaRPr lang="de-CH" dirty="0" smtClean="0"/>
          </a:p>
          <a:p>
            <a:r>
              <a:rPr lang="de-CH" b="1" dirty="0" err="1" smtClean="0"/>
              <a:t>TeamDrive</a:t>
            </a:r>
            <a:endParaRPr lang="de-CH" b="1" dirty="0" smtClean="0"/>
          </a:p>
          <a:p>
            <a:r>
              <a:rPr lang="de-CH" dirty="0" smtClean="0"/>
              <a:t>+ Kann auf internen Server installiert werden, ist Open Source,</a:t>
            </a:r>
            <a:r>
              <a:rPr lang="de-CH" baseline="0" dirty="0" smtClean="0"/>
              <a:t> guter Support(gekauft)</a:t>
            </a:r>
            <a:endParaRPr lang="de-CH" dirty="0" smtClean="0"/>
          </a:p>
          <a:p>
            <a:r>
              <a:rPr lang="de-CH" dirty="0" smtClean="0"/>
              <a:t>- Kostenpflichtig, </a:t>
            </a:r>
            <a:r>
              <a:rPr lang="de-CH" baseline="0" dirty="0" smtClean="0"/>
              <a:t>zu viele Funktionen, kann keine temporären Benutzer erstellen </a:t>
            </a:r>
            <a:endParaRPr lang="de-CH" dirty="0" smtClean="0"/>
          </a:p>
          <a:p>
            <a:r>
              <a:rPr lang="de-CH" b="1" dirty="0" err="1" smtClean="0"/>
              <a:t>OwnCloud</a:t>
            </a:r>
            <a:endParaRPr lang="de-CH"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Kann auf internen Server installiert werden, ist Open Source,</a:t>
            </a:r>
            <a:r>
              <a:rPr lang="de-CH" baseline="0" dirty="0" smtClean="0"/>
              <a:t> </a:t>
            </a:r>
            <a:endParaRPr lang="de-CH" dirty="0" smtClean="0"/>
          </a:p>
          <a:p>
            <a:r>
              <a:rPr lang="de-CH" dirty="0" smtClean="0"/>
              <a:t>-</a:t>
            </a:r>
            <a:r>
              <a:rPr lang="de-CH" baseline="0" dirty="0" smtClean="0"/>
              <a:t> Z</a:t>
            </a:r>
            <a:r>
              <a:rPr lang="de-CH" dirty="0" smtClean="0"/>
              <a:t>u viele Funktionen</a:t>
            </a:r>
            <a:r>
              <a:rPr lang="de-CH" baseline="0" dirty="0" smtClean="0"/>
              <a:t>, kann keine temporären Benutzer erstellen </a:t>
            </a:r>
            <a:endParaRPr lang="de-CH" dirty="0" smtClean="0"/>
          </a:p>
          <a:p>
            <a:r>
              <a:rPr lang="de-CH" dirty="0" smtClean="0"/>
              <a:t> </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6</a:t>
            </a:fld>
            <a:endParaRPr lang="de-CH"/>
          </a:p>
        </p:txBody>
      </p:sp>
    </p:spTree>
    <p:extLst>
      <p:ext uri="{BB962C8B-B14F-4D97-AF65-F5344CB8AC3E}">
        <p14:creationId xmlns:p14="http://schemas.microsoft.com/office/powerpoint/2010/main" val="415601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1" dirty="0" smtClean="0"/>
              <a:t>Debian Linux </a:t>
            </a:r>
            <a:r>
              <a:rPr lang="de-CH" dirty="0" smtClean="0"/>
              <a:t>wird als OS genutzt</a:t>
            </a:r>
          </a:p>
          <a:p>
            <a:pPr marL="0" marR="0" indent="0" algn="l" defTabSz="914400" rtl="0" eaLnBrk="1" fontAlgn="auto" latinLnBrk="0" hangingPunct="1">
              <a:lnSpc>
                <a:spcPct val="100000"/>
              </a:lnSpc>
              <a:spcBef>
                <a:spcPts val="0"/>
              </a:spcBef>
              <a:spcAft>
                <a:spcPts val="0"/>
              </a:spcAft>
              <a:buClrTx/>
              <a:buSzTx/>
              <a:buFontTx/>
              <a:buNone/>
              <a:tabLst/>
              <a:defRPr/>
            </a:pPr>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1" dirty="0" smtClean="0"/>
              <a:t>Apache2</a:t>
            </a:r>
            <a:r>
              <a:rPr lang="de-CH" dirty="0" smtClean="0"/>
              <a:t> als Webserver,</a:t>
            </a:r>
            <a:r>
              <a:rPr lang="de-CH" baseline="0" dirty="0" smtClean="0"/>
              <a:t> denn wir verwenden ihn auf fast allen anderen </a:t>
            </a:r>
            <a:r>
              <a:rPr lang="de-CH" baseline="0" dirty="0" err="1" smtClean="0"/>
              <a:t>Webhosts</a:t>
            </a:r>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smtClean="0"/>
              <a:t>Zusätzlich benötigt Apache2 noch das Modul </a:t>
            </a:r>
            <a:r>
              <a:rPr lang="de-CH" dirty="0" smtClean="0"/>
              <a:t>[libapache2-mod-php5] um PHP5</a:t>
            </a:r>
            <a:r>
              <a:rPr lang="de-CH" baseline="0" dirty="0" smtClean="0"/>
              <a:t> verarbeiten zu können.</a:t>
            </a:r>
            <a:r>
              <a:rPr lang="de-CH" dirty="0" smtClean="0"/>
              <a:t> </a:t>
            </a:r>
          </a:p>
          <a:p>
            <a:endParaRPr lang="de-CH" dirty="0" smtClean="0"/>
          </a:p>
          <a:p>
            <a:r>
              <a:rPr lang="de-CH" b="1" dirty="0" smtClean="0"/>
              <a:t>PHP5</a:t>
            </a:r>
            <a:r>
              <a:rPr lang="de-CH" dirty="0" smtClean="0"/>
              <a:t> ist eine Mehrzweck-Skriptsprache (C &amp; Perl angelehnte</a:t>
            </a:r>
            <a:r>
              <a:rPr lang="de-CH" baseline="0" dirty="0" smtClean="0"/>
              <a:t> Syntax) die hauptsächlich zum erstellen von dynamischen Webseiten oder Webanwendungen wie </a:t>
            </a:r>
            <a:r>
              <a:rPr lang="de-CH" baseline="0" dirty="0" err="1" smtClean="0"/>
              <a:t>FileSender</a:t>
            </a:r>
            <a:r>
              <a:rPr lang="de-CH" baseline="0" dirty="0" smtClean="0"/>
              <a:t> verwendet wird. </a:t>
            </a:r>
            <a:endParaRPr lang="de-CH" dirty="0" smtClean="0"/>
          </a:p>
          <a:p>
            <a:r>
              <a:rPr lang="de-CH" dirty="0" smtClean="0"/>
              <a:t>PHP5 braucht noch die zwei Module [</a:t>
            </a:r>
            <a:r>
              <a:rPr lang="de-CH" sz="1200" kern="1200" dirty="0" smtClean="0">
                <a:solidFill>
                  <a:schemeClr val="tx1"/>
                </a:solidFill>
                <a:effectLst/>
                <a:latin typeface="+mn-lt"/>
                <a:ea typeface="+mn-ea"/>
                <a:cs typeface="+mn-cs"/>
              </a:rPr>
              <a:t>php5-ldap, php5-pgsql],</a:t>
            </a:r>
            <a:r>
              <a:rPr lang="de-CH" sz="1200" kern="1200" baseline="0" dirty="0" smtClean="0">
                <a:solidFill>
                  <a:schemeClr val="tx1"/>
                </a:solidFill>
                <a:effectLst/>
                <a:latin typeface="+mn-lt"/>
                <a:ea typeface="+mn-ea"/>
                <a:cs typeface="+mn-cs"/>
              </a:rPr>
              <a:t> die LDAP und </a:t>
            </a:r>
            <a:r>
              <a:rPr lang="de-CH" sz="1200" kern="1200" baseline="0" dirty="0" err="1" smtClean="0">
                <a:solidFill>
                  <a:schemeClr val="tx1"/>
                </a:solidFill>
                <a:effectLst/>
                <a:latin typeface="+mn-lt"/>
                <a:ea typeface="+mn-ea"/>
                <a:cs typeface="+mn-cs"/>
              </a:rPr>
              <a:t>PostgreSQL</a:t>
            </a:r>
            <a:r>
              <a:rPr lang="de-CH" sz="1200" kern="1200" baseline="0" dirty="0" smtClean="0">
                <a:solidFill>
                  <a:schemeClr val="tx1"/>
                </a:solidFill>
                <a:effectLst/>
                <a:latin typeface="+mn-lt"/>
                <a:ea typeface="+mn-ea"/>
                <a:cs typeface="+mn-cs"/>
              </a:rPr>
              <a:t> Funktionen zur Verfügung stellen.</a:t>
            </a:r>
            <a:endParaRPr lang="de-CH" dirty="0" smtClean="0"/>
          </a:p>
          <a:p>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1" dirty="0" err="1" smtClean="0"/>
              <a:t>PostgreSQL</a:t>
            </a:r>
            <a:r>
              <a:rPr lang="de-CH" dirty="0" smtClean="0"/>
              <a:t> ist ein objektrelationales Datenbankmanagementsystem und ist der Standard Datenbank beim </a:t>
            </a:r>
            <a:r>
              <a:rPr lang="de-CH" dirty="0" err="1" smtClean="0"/>
              <a:t>FileSender</a:t>
            </a:r>
            <a:r>
              <a:rPr lang="de-CH" dirty="0" smtClean="0"/>
              <a:t> </a:t>
            </a:r>
          </a:p>
          <a:p>
            <a:endParaRPr lang="de-CH" dirty="0" smtClean="0"/>
          </a:p>
          <a:p>
            <a:r>
              <a:rPr lang="de-CH" b="1" dirty="0" err="1" smtClean="0"/>
              <a:t>SimpleSAMLphp</a:t>
            </a:r>
            <a:r>
              <a:rPr lang="de-CH" b="1" dirty="0" smtClean="0"/>
              <a:t> (1.10) </a:t>
            </a:r>
            <a:r>
              <a:rPr lang="de-CH" dirty="0" smtClean="0"/>
              <a:t>ist eine Applikation</a:t>
            </a:r>
            <a:r>
              <a:rPr lang="de-CH" baseline="0" dirty="0" smtClean="0"/>
              <a:t>, die in </a:t>
            </a:r>
            <a:r>
              <a:rPr lang="de-CH" baseline="0" dirty="0" err="1" smtClean="0"/>
              <a:t>php</a:t>
            </a:r>
            <a:r>
              <a:rPr lang="de-CH" baseline="0" dirty="0" smtClean="0"/>
              <a:t> geschrieben ist und sich mit der Authentisierung befasst. </a:t>
            </a:r>
            <a:endParaRPr lang="de-CH" dirty="0" smtClean="0"/>
          </a:p>
          <a:p>
            <a:endParaRPr lang="de-CH" b="1" dirty="0" smtClean="0"/>
          </a:p>
          <a:p>
            <a:r>
              <a:rPr lang="de-CH" b="1" dirty="0" smtClean="0"/>
              <a:t>Security Assertion Markup Language </a:t>
            </a:r>
            <a:r>
              <a:rPr lang="de-CH" dirty="0" smtClean="0"/>
              <a:t>ist ein XML-Framework zum Austausch von Authentifizierungs- und Autorisierungsinformationen.</a:t>
            </a:r>
          </a:p>
          <a:p>
            <a:pPr marL="171450" indent="-171450">
              <a:buFont typeface="Arial" pitchFamily="34" charset="0"/>
              <a:buChar char="•"/>
            </a:pPr>
            <a:r>
              <a:rPr lang="de-CH" dirty="0" smtClean="0"/>
              <a:t>Single-Signe-On</a:t>
            </a:r>
            <a:r>
              <a:rPr lang="de-CH" baseline="0" dirty="0" smtClean="0"/>
              <a:t> </a:t>
            </a:r>
            <a:r>
              <a:rPr lang="de-CH" dirty="0" smtClean="0"/>
              <a:t>(ein Benutzer ist nach der Anmeldung an einer Webanwendung automatisch auch zur Benutzung weiterer Anwendungen berechtigt).</a:t>
            </a:r>
          </a:p>
          <a:p>
            <a:pPr marL="171450" indent="-171450">
              <a:buFont typeface="Arial" pitchFamily="34" charset="0"/>
              <a:buChar char="•"/>
            </a:pPr>
            <a:r>
              <a:rPr lang="de-CH" dirty="0" smtClean="0"/>
              <a:t>Verteilte Transaktionen (mehrere Benutzer arbeiten gemeinsam an einer Transaktion und teilen sich die Sicherheitsinformationen).</a:t>
            </a:r>
          </a:p>
          <a:p>
            <a:pPr marL="171450" indent="-171450">
              <a:buFont typeface="Arial" pitchFamily="34" charset="0"/>
              <a:buChar char="•"/>
            </a:pPr>
            <a:r>
              <a:rPr lang="de-CH" dirty="0" smtClean="0"/>
              <a:t>Autorisierungsdienste (die Kommunikation mit einem Dienst läuft über eine Zwischenstation, die die Berechtigung überprüft).</a:t>
            </a:r>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7</a:t>
            </a:fld>
            <a:endParaRPr lang="de-CH"/>
          </a:p>
        </p:txBody>
      </p:sp>
    </p:spTree>
    <p:extLst>
      <p:ext uri="{BB962C8B-B14F-4D97-AF65-F5344CB8AC3E}">
        <p14:creationId xmlns:p14="http://schemas.microsoft.com/office/powerpoint/2010/main" val="271882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Debian</a:t>
            </a:r>
          </a:p>
          <a:p>
            <a:r>
              <a:rPr lang="de-CH" baseline="0" dirty="0" smtClean="0"/>
              <a:t>         Am Betriebssystem musste ich nichts verändern, da schon alles richtig konfiguriert war.</a:t>
            </a:r>
            <a:endParaRPr lang="de-CH" dirty="0" smtClean="0"/>
          </a:p>
          <a:p>
            <a:r>
              <a:rPr lang="de-CH" b="1" dirty="0" smtClean="0"/>
              <a:t>Apache2</a:t>
            </a:r>
          </a:p>
          <a:p>
            <a:r>
              <a:rPr lang="de-CH" dirty="0" smtClean="0"/>
              <a:t>         Als erstes musste ich im</a:t>
            </a:r>
            <a:r>
              <a:rPr lang="de-CH" baseline="0" dirty="0" smtClean="0"/>
              <a:t> Apache die Module die SSL und PHP ermöglichen aktivieren.</a:t>
            </a:r>
            <a:endParaRPr lang="de-CH" dirty="0" smtClean="0"/>
          </a:p>
          <a:p>
            <a:r>
              <a:rPr lang="de-CH" dirty="0" smtClean="0"/>
              <a:t>         Danach habe</a:t>
            </a:r>
            <a:r>
              <a:rPr lang="de-CH" baseline="0" dirty="0" smtClean="0"/>
              <a:t> ich in die </a:t>
            </a:r>
            <a:r>
              <a:rPr lang="de-CH" baseline="0" dirty="0" err="1" smtClean="0"/>
              <a:t>default</a:t>
            </a:r>
            <a:r>
              <a:rPr lang="de-CH" baseline="0" dirty="0" smtClean="0"/>
              <a:t> Datei im site-</a:t>
            </a:r>
            <a:r>
              <a:rPr lang="de-CH" baseline="0" dirty="0" err="1" smtClean="0"/>
              <a:t>available</a:t>
            </a:r>
            <a:r>
              <a:rPr lang="de-CH" baseline="0" dirty="0" smtClean="0"/>
              <a:t> einen permanenten Redirect auf die https Seite des Transporters geschrieben.</a:t>
            </a:r>
          </a:p>
          <a:p>
            <a:r>
              <a:rPr lang="de-CH" baseline="0" dirty="0" smtClean="0"/>
              <a:t>         In die </a:t>
            </a:r>
            <a:r>
              <a:rPr lang="de-CH" baseline="0" dirty="0" err="1" smtClean="0"/>
              <a:t>default-ssl</a:t>
            </a:r>
            <a:r>
              <a:rPr lang="de-CH" baseline="0" dirty="0" smtClean="0"/>
              <a:t> Datei habe ich dann die Konfiguration für den </a:t>
            </a:r>
            <a:r>
              <a:rPr lang="de-CH" baseline="0" dirty="0" err="1" smtClean="0"/>
              <a:t>FileSender</a:t>
            </a:r>
            <a:r>
              <a:rPr lang="de-CH" baseline="0" dirty="0" smtClean="0"/>
              <a:t> und den </a:t>
            </a:r>
            <a:r>
              <a:rPr lang="de-CH" baseline="0" dirty="0" err="1" smtClean="0"/>
              <a:t>SimpleSAMLphp</a:t>
            </a:r>
            <a:r>
              <a:rPr lang="de-CH" baseline="0" dirty="0" smtClean="0"/>
              <a:t> geschrieben.</a:t>
            </a:r>
            <a:endParaRPr lang="de-CH" dirty="0" smtClean="0"/>
          </a:p>
          <a:p>
            <a:r>
              <a:rPr lang="de-CH" b="1" dirty="0" smtClean="0"/>
              <a:t>PHP5</a:t>
            </a:r>
          </a:p>
          <a:p>
            <a:pPr lvl="1"/>
            <a:r>
              <a:rPr lang="de-CH" dirty="0" smtClean="0"/>
              <a:t>Im PHP muss nicht viel eingerichtet werden, </a:t>
            </a:r>
            <a:r>
              <a:rPr lang="de-CH" baseline="0" dirty="0" smtClean="0"/>
              <a:t>nur solche welche die </a:t>
            </a:r>
            <a:r>
              <a:rPr lang="de-CH" dirty="0" smtClean="0"/>
              <a:t>Upload Menge</a:t>
            </a:r>
            <a:r>
              <a:rPr lang="de-CH" baseline="0" dirty="0" smtClean="0"/>
              <a:t> betreffen.</a:t>
            </a:r>
            <a:endParaRPr lang="de-CH" dirty="0" smtClean="0"/>
          </a:p>
          <a:p>
            <a:r>
              <a:rPr lang="de-CH" b="1" dirty="0" err="1" smtClean="0"/>
              <a:t>PostgreSQL</a:t>
            </a:r>
            <a:endParaRPr lang="de-CH" b="1" dirty="0" smtClean="0"/>
          </a:p>
          <a:p>
            <a:pPr lvl="1"/>
            <a:r>
              <a:rPr lang="de-CH" dirty="0" smtClean="0"/>
              <a:t>Im </a:t>
            </a:r>
            <a:r>
              <a:rPr lang="de-CH" dirty="0" err="1" smtClean="0"/>
              <a:t>PostgreSQL</a:t>
            </a:r>
            <a:r>
              <a:rPr lang="de-CH" baseline="0" dirty="0" smtClean="0"/>
              <a:t> muss ein </a:t>
            </a:r>
            <a:r>
              <a:rPr lang="de-CH" dirty="0" smtClean="0"/>
              <a:t>Benutzer und eine Datenbank für den</a:t>
            </a:r>
            <a:r>
              <a:rPr lang="de-CH" baseline="0" dirty="0" smtClean="0"/>
              <a:t> </a:t>
            </a:r>
            <a:r>
              <a:rPr lang="de-CH" baseline="0" dirty="0" err="1" smtClean="0"/>
              <a:t>FileSender</a:t>
            </a:r>
            <a:r>
              <a:rPr lang="de-CH" baseline="0" dirty="0" smtClean="0"/>
              <a:t> </a:t>
            </a:r>
            <a:r>
              <a:rPr lang="de-CH" dirty="0" smtClean="0"/>
              <a:t>erstellt</a:t>
            </a:r>
            <a:r>
              <a:rPr lang="de-CH" baseline="0" dirty="0" smtClean="0"/>
              <a:t> werden.</a:t>
            </a:r>
            <a:endParaRPr lang="de-CH" dirty="0" smtClean="0"/>
          </a:p>
          <a:p>
            <a:r>
              <a:rPr lang="de-CH" b="1" dirty="0" err="1" smtClean="0"/>
              <a:t>SimpleSAMLphp</a:t>
            </a:r>
            <a:endParaRPr lang="de-CH" b="1" dirty="0" smtClean="0"/>
          </a:p>
          <a:p>
            <a:pPr lvl="1"/>
            <a:r>
              <a:rPr lang="de-CH" dirty="0" smtClean="0"/>
              <a:t>Im </a:t>
            </a:r>
            <a:r>
              <a:rPr lang="de-CH" dirty="0" err="1" smtClean="0"/>
              <a:t>SimpleSAMLphp</a:t>
            </a:r>
            <a:r>
              <a:rPr lang="de-CH" dirty="0" smtClean="0"/>
              <a:t> musste ich die Verbindung</a:t>
            </a:r>
            <a:r>
              <a:rPr lang="de-CH" baseline="0" dirty="0" smtClean="0"/>
              <a:t> mit dem LDAP der </a:t>
            </a:r>
            <a:r>
              <a:rPr lang="de-CH" baseline="0" dirty="0" err="1" smtClean="0"/>
              <a:t>ZHdK</a:t>
            </a:r>
            <a:r>
              <a:rPr lang="de-CH" baseline="0" dirty="0" smtClean="0"/>
              <a:t> konfigurieren.</a:t>
            </a:r>
            <a:endParaRPr lang="de-CH" dirty="0" smtClean="0"/>
          </a:p>
          <a:p>
            <a:r>
              <a:rPr lang="de-CH" b="1" dirty="0" err="1" smtClean="0"/>
              <a:t>FileSender</a:t>
            </a:r>
            <a:endParaRPr lang="de-CH" b="1" dirty="0" smtClean="0"/>
          </a:p>
          <a:p>
            <a:pPr lvl="1"/>
            <a:r>
              <a:rPr lang="de-CH" dirty="0" smtClean="0"/>
              <a:t>Als erstes habe ich den NFS Storage in den richtigen Ordner </a:t>
            </a:r>
            <a:r>
              <a:rPr lang="de-CH" dirty="0" err="1" smtClean="0"/>
              <a:t>gemounted</a:t>
            </a:r>
            <a:endParaRPr lang="de-CH" dirty="0" smtClean="0"/>
          </a:p>
          <a:p>
            <a:pPr lvl="1"/>
            <a:r>
              <a:rPr lang="de-CH" dirty="0" smtClean="0"/>
              <a:t>In der Konfiguration mussten einige Texte angepasst oder verändert werden und den</a:t>
            </a:r>
            <a:r>
              <a:rPr lang="de-CH" baseline="0" dirty="0" smtClean="0"/>
              <a:t> </a:t>
            </a:r>
            <a:r>
              <a:rPr lang="de-CH" baseline="0" dirty="0" err="1" smtClean="0"/>
              <a:t>FileSender</a:t>
            </a:r>
            <a:r>
              <a:rPr lang="de-CH" baseline="0" dirty="0" smtClean="0"/>
              <a:t> so einrichten das er nur SSL Verbindungen akzeptiert.</a:t>
            </a:r>
            <a:endParaRPr lang="de-CH" dirty="0" smtClean="0"/>
          </a:p>
          <a:p>
            <a:r>
              <a:rPr lang="de-CH" b="1" dirty="0" err="1" smtClean="0"/>
              <a:t>Postfix</a:t>
            </a:r>
            <a:endParaRPr lang="de-CH" b="1" dirty="0" smtClean="0"/>
          </a:p>
          <a:p>
            <a:r>
              <a:rPr lang="de-CH" dirty="0" smtClean="0"/>
              <a:t>         Im </a:t>
            </a:r>
            <a:r>
              <a:rPr lang="de-CH" dirty="0" err="1" smtClean="0"/>
              <a:t>Postfix</a:t>
            </a:r>
            <a:r>
              <a:rPr lang="de-CH" dirty="0" smtClean="0"/>
              <a:t> musste noch der SMTP</a:t>
            </a:r>
            <a:r>
              <a:rPr lang="de-CH" baseline="0" dirty="0" smtClean="0"/>
              <a:t> der </a:t>
            </a:r>
            <a:r>
              <a:rPr lang="de-CH" baseline="0" dirty="0" err="1" smtClean="0"/>
              <a:t>ZHdK</a:t>
            </a:r>
            <a:r>
              <a:rPr lang="de-CH" baseline="0" dirty="0" smtClean="0"/>
              <a:t> eingerichtet werden, damit die Mails nicht in den Spam Ordner geworfen werden</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8</a:t>
            </a:fld>
            <a:endParaRPr lang="de-CH"/>
          </a:p>
        </p:txBody>
      </p:sp>
    </p:spTree>
    <p:extLst>
      <p:ext uri="{BB962C8B-B14F-4D97-AF65-F5344CB8AC3E}">
        <p14:creationId xmlns:p14="http://schemas.microsoft.com/office/powerpoint/2010/main" val="271882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AD-Anbindung</a:t>
            </a:r>
          </a:p>
          <a:p>
            <a:r>
              <a:rPr lang="de-CH" dirty="0" smtClean="0"/>
              <a:t>Getestet wurde,</a:t>
            </a:r>
            <a:r>
              <a:rPr lang="de-CH" baseline="0" dirty="0" smtClean="0"/>
              <a:t> ob man sich mit einem </a:t>
            </a:r>
            <a:r>
              <a:rPr lang="de-CH" baseline="0" dirty="0" err="1" smtClean="0"/>
              <a:t>ZHdK</a:t>
            </a:r>
            <a:r>
              <a:rPr lang="de-CH" baseline="0" dirty="0" smtClean="0"/>
              <a:t> </a:t>
            </a:r>
            <a:r>
              <a:rPr lang="de-CH" baseline="0" dirty="0" err="1" smtClean="0"/>
              <a:t>login</a:t>
            </a:r>
            <a:r>
              <a:rPr lang="de-CH" baseline="0" dirty="0" smtClean="0"/>
              <a:t> einloggen kann. </a:t>
            </a:r>
          </a:p>
          <a:p>
            <a:r>
              <a:rPr lang="de-CH" baseline="0" dirty="0" smtClean="0"/>
              <a:t>Beim Test kam heraus, dass es ohne Probleme möglich ist, sich mit einem </a:t>
            </a:r>
            <a:r>
              <a:rPr lang="de-CH" baseline="0" dirty="0" err="1" smtClean="0"/>
              <a:t>ZHdK</a:t>
            </a:r>
            <a:r>
              <a:rPr lang="de-CH" baseline="0" dirty="0" smtClean="0"/>
              <a:t>-Login sich auf die Seite zu verbinden.</a:t>
            </a:r>
          </a:p>
          <a:p>
            <a:r>
              <a:rPr lang="de-CH" b="1" baseline="0" dirty="0" smtClean="0"/>
              <a:t>Verschlüsselung</a:t>
            </a:r>
          </a:p>
          <a:p>
            <a:r>
              <a:rPr lang="de-CH" baseline="0" dirty="0" smtClean="0"/>
              <a:t>Es wurde getestet, ob die Seite wirklich nur über https erreichbar ist und ob die Dateien auch verschlüsselt übertragen wurde.</a:t>
            </a:r>
          </a:p>
          <a:p>
            <a:r>
              <a:rPr lang="de-CH" baseline="0" dirty="0" smtClean="0"/>
              <a:t>Die Seite ist nur unter https erreichbar gewesen. Wenn man versucht mit http auf die Seite </a:t>
            </a:r>
            <a:r>
              <a:rPr lang="de-CH" baseline="0" dirty="0" err="1" smtClean="0"/>
              <a:t>zuzugreiffen</a:t>
            </a:r>
            <a:r>
              <a:rPr lang="de-CH" baseline="0" dirty="0" smtClean="0"/>
              <a:t> wird man sofort auf die https Seite weitergeleitet.</a:t>
            </a:r>
          </a:p>
          <a:p>
            <a:r>
              <a:rPr lang="de-CH" b="1" baseline="0" dirty="0" smtClean="0"/>
              <a:t>Gastbenutzer</a:t>
            </a:r>
          </a:p>
          <a:p>
            <a:r>
              <a:rPr lang="de-CH" baseline="0" dirty="0" smtClean="0"/>
              <a:t>Es wurde getestet, ob es möglich ist ein Gastbenutzer zu erstellen und ob diese auch Dateien versenden können.</a:t>
            </a:r>
          </a:p>
          <a:p>
            <a:r>
              <a:rPr lang="de-CH" baseline="0" dirty="0" smtClean="0"/>
              <a:t>Der Gastbenutzer wird sofort erstellt und versendet und hat wie die hochgeladenen Dateien ein Ablaufdatum.</a:t>
            </a:r>
          </a:p>
          <a:p>
            <a:r>
              <a:rPr lang="de-CH" b="1" baseline="0" dirty="0" smtClean="0"/>
              <a:t>Anzeige</a:t>
            </a:r>
          </a:p>
          <a:p>
            <a:r>
              <a:rPr lang="de-CH" baseline="0" dirty="0" smtClean="0"/>
              <a:t>Es wurde getestet, ob alle Texte und Bilder richtig angezeigt werden.</a:t>
            </a:r>
          </a:p>
          <a:p>
            <a:r>
              <a:rPr lang="de-CH" baseline="0" dirty="0" smtClean="0"/>
              <a:t>Ale Texte und Bilder wurden richtig angezeigt.</a:t>
            </a:r>
          </a:p>
          <a:p>
            <a:r>
              <a:rPr lang="de-CH" b="1" baseline="0" dirty="0" smtClean="0"/>
              <a:t>Datei Beschränkungen</a:t>
            </a:r>
          </a:p>
          <a:p>
            <a:r>
              <a:rPr lang="de-CH" baseline="0" dirty="0" smtClean="0"/>
              <a:t>Dieser Test wurde durchgeführt um zu testen, ob die eingestellten Datei Beschränkungen(</a:t>
            </a:r>
            <a:r>
              <a:rPr lang="de-CH" baseline="0" dirty="0" err="1" smtClean="0"/>
              <a:t>max</a:t>
            </a:r>
            <a:r>
              <a:rPr lang="de-CH" baseline="0" dirty="0" smtClean="0"/>
              <a:t> Grösse, verbotene Daten Typ…) eingehalten werden.</a:t>
            </a:r>
          </a:p>
          <a:p>
            <a:r>
              <a:rPr lang="de-CH" baseline="0" dirty="0" smtClean="0"/>
              <a:t>In einem html5 fähigen Browser ist es möglich Dateien bis 10 GB hochzuladen. Wenn sie grösser ist wird sie abgelehnt, bevor der Upload startet. .exe und .bat Dateien werden abgewiesen.</a:t>
            </a:r>
          </a:p>
          <a:p>
            <a:endParaRPr lang="de-CH" baseline="0" dirty="0" smtClean="0"/>
          </a:p>
        </p:txBody>
      </p:sp>
      <p:sp>
        <p:nvSpPr>
          <p:cNvPr id="4" name="Foliennummernplatzhalter 3"/>
          <p:cNvSpPr>
            <a:spLocks noGrp="1"/>
          </p:cNvSpPr>
          <p:nvPr>
            <p:ph type="sldNum" sz="quarter" idx="10"/>
          </p:nvPr>
        </p:nvSpPr>
        <p:spPr/>
        <p:txBody>
          <a:bodyPr/>
          <a:lstStyle/>
          <a:p>
            <a:fld id="{AD07BCED-0FCF-4EC5-915A-1B3147A19E93}" type="slidenum">
              <a:rPr lang="de-CH" smtClean="0"/>
              <a:t>9</a:t>
            </a:fld>
            <a:endParaRPr lang="de-CH"/>
          </a:p>
        </p:txBody>
      </p:sp>
    </p:spTree>
    <p:extLst>
      <p:ext uri="{BB962C8B-B14F-4D97-AF65-F5344CB8AC3E}">
        <p14:creationId xmlns:p14="http://schemas.microsoft.com/office/powerpoint/2010/main" val="207156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6BFF34D5-3E69-4924-9297-35C15DB29F77}" type="datetime1">
              <a:rPr lang="de-CH" smtClean="0"/>
              <a:t>08.04.2013</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CH" smtClean="0"/>
              <a:t>Dominic Näpflin</a:t>
            </a:r>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9A9CFB9E-23B1-474B-AA83-3768EC31B3CF}" type="slidenum">
              <a:rPr lang="de-CH" smtClean="0"/>
              <a:t>‹Nr.›</a:t>
            </a:fld>
            <a:endParaRPr lang="de-CH"/>
          </a:p>
        </p:txBody>
      </p:sp>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54E4C997-4C73-44AB-86BA-0DB18FB02250}"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E30817B0-BF75-4AF0-9E58-FF25D032486E}"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D05C0E27-4EDE-4959-AEA7-E7EA30E4077E}"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7898C71C-8BE3-4C2F-ACB0-6BFDDFE3934C}"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2F6ACA28-C196-47CB-A996-C5E07E85E135}" type="datetime1">
              <a:rPr lang="de-CH" smtClean="0"/>
              <a:t>08.04.2013</a:t>
            </a:fld>
            <a:endParaRPr lang="de-CH"/>
          </a:p>
        </p:txBody>
      </p:sp>
      <p:sp>
        <p:nvSpPr>
          <p:cNvPr id="6" name="Fußzeilenplatzhalter 5"/>
          <p:cNvSpPr>
            <a:spLocks noGrp="1"/>
          </p:cNvSpPr>
          <p:nvPr>
            <p:ph type="ftr" sz="quarter" idx="11"/>
          </p:nvPr>
        </p:nvSpPr>
        <p:spPr/>
        <p:txBody>
          <a:bodyPr/>
          <a:lstStyle>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5AFB8092-79E3-4191-A971-5B3A68F049FB}" type="datetime1">
              <a:rPr lang="de-CH" smtClean="0"/>
              <a:t>08.04.2013</a:t>
            </a:fld>
            <a:endParaRPr lang="de-CH"/>
          </a:p>
        </p:txBody>
      </p:sp>
      <p:sp>
        <p:nvSpPr>
          <p:cNvPr id="8" name="Fußzeilenplatzhalter 7"/>
          <p:cNvSpPr>
            <a:spLocks noGrp="1"/>
          </p:cNvSpPr>
          <p:nvPr>
            <p:ph type="ftr" sz="quarter" idx="11"/>
          </p:nvPr>
        </p:nvSpPr>
        <p:spPr/>
        <p:txBody>
          <a:bodyPr/>
          <a:lstStyle>
            <a:extLst/>
          </a:lstStyle>
          <a:p>
            <a:r>
              <a:rPr lang="de-CH" smtClean="0"/>
              <a:t>Dominic Näpflin</a:t>
            </a:r>
            <a:endParaRPr lang="de-CH"/>
          </a:p>
        </p:txBody>
      </p:sp>
      <p:sp>
        <p:nvSpPr>
          <p:cNvPr id="9" name="Foliennummernplatzhalter 8"/>
          <p:cNvSpPr>
            <a:spLocks noGrp="1"/>
          </p:cNvSpPr>
          <p:nvPr>
            <p:ph type="sldNum" sz="quarter" idx="12"/>
          </p:nvPr>
        </p:nvSpPr>
        <p:spPr/>
        <p:txBody>
          <a:bodyPr/>
          <a:lstStyle>
            <a:extLst/>
          </a:lstStyle>
          <a:p>
            <a:fld id="{9A9CFB9E-23B1-474B-AA83-3768EC31B3CF}" type="slidenum">
              <a:rPr lang="de-CH" smtClean="0"/>
              <a:t>‹Nr.›</a:t>
            </a:fld>
            <a:endParaRPr lang="de-CH"/>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5C12ED4C-9591-4018-BF44-BA33E6C341D0}" type="datetime1">
              <a:rPr lang="de-CH" smtClean="0"/>
              <a:t>08.04.2013</a:t>
            </a:fld>
            <a:endParaRPr lang="de-CH"/>
          </a:p>
        </p:txBody>
      </p:sp>
      <p:sp>
        <p:nvSpPr>
          <p:cNvPr id="4" name="Fußzeilenplatzhalter 3"/>
          <p:cNvSpPr>
            <a:spLocks noGrp="1"/>
          </p:cNvSpPr>
          <p:nvPr>
            <p:ph type="ftr" sz="quarter" idx="11"/>
          </p:nvPr>
        </p:nvSpPr>
        <p:spPr/>
        <p:txBody>
          <a:bodyPr/>
          <a:lstStyle>
            <a:extLst/>
          </a:lstStyle>
          <a:p>
            <a:r>
              <a:rPr lang="de-CH" smtClean="0"/>
              <a:t>Dominic Näpflin</a:t>
            </a:r>
            <a:endParaRPr lang="de-CH"/>
          </a:p>
        </p:txBody>
      </p:sp>
      <p:sp>
        <p:nvSpPr>
          <p:cNvPr id="5" name="Foliennummernplatzhalter 4"/>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4D279A93-8193-4279-8D0F-B83E1B171DC7}" type="datetime1">
              <a:rPr lang="de-CH" smtClean="0"/>
              <a:t>08.04.2013</a:t>
            </a:fld>
            <a:endParaRPr lang="de-CH"/>
          </a:p>
        </p:txBody>
      </p:sp>
      <p:sp>
        <p:nvSpPr>
          <p:cNvPr id="3" name="Fußzeilenplatzhalter 2"/>
          <p:cNvSpPr>
            <a:spLocks noGrp="1"/>
          </p:cNvSpPr>
          <p:nvPr>
            <p:ph type="ftr" sz="quarter" idx="11"/>
          </p:nvPr>
        </p:nvSpPr>
        <p:spPr/>
        <p:txBody>
          <a:bodyPr/>
          <a:lstStyle>
            <a:extLst/>
          </a:lstStyle>
          <a:p>
            <a:r>
              <a:rPr lang="de-CH" smtClean="0"/>
              <a:t>Dominic Näpflin</a:t>
            </a:r>
            <a:endParaRPr lang="de-CH"/>
          </a:p>
        </p:txBody>
      </p:sp>
      <p:sp>
        <p:nvSpPr>
          <p:cNvPr id="4" name="Foliennummernplatzhalter 3"/>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AD69CDE3-D05A-4BFC-A001-B13CC989BC2F}" type="datetime1">
              <a:rPr lang="de-CH" smtClean="0"/>
              <a:t>08.04.2013</a:t>
            </a:fld>
            <a:endParaRPr lang="de-CH"/>
          </a:p>
        </p:txBody>
      </p:sp>
      <p:sp>
        <p:nvSpPr>
          <p:cNvPr id="6" name="Fußzeilenplatzhalter 5"/>
          <p:cNvSpPr>
            <a:spLocks noGrp="1"/>
          </p:cNvSpPr>
          <p:nvPr>
            <p:ph type="ftr" sz="quarter" idx="11"/>
          </p:nvPr>
        </p:nvSpPr>
        <p:spPr/>
        <p:txBody>
          <a:bodyPr/>
          <a:lstStyle>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5635C7E7-CBC3-46E3-B67C-F4C336AFEEA8}" type="datetime1">
              <a:rPr lang="de-CH" smtClean="0"/>
              <a:t>08.04.2013</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9A9CFB9E-23B1-474B-AA83-3768EC31B3CF}"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888A7F4-24A6-401B-99DB-16B7B22D658E}" type="datetime1">
              <a:rPr lang="de-CH" smtClean="0"/>
              <a:t>08.04.2013</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CH" smtClean="0"/>
              <a:t>Dominic Näpflin</a:t>
            </a:r>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9CFB9E-23B1-474B-AA83-3768EC31B3CF}" type="slidenum">
              <a:rPr lang="de-CH" smtClean="0"/>
              <a:t>‹Nr.›</a:t>
            </a:fld>
            <a:endParaRPr lang="de-CH"/>
          </a:p>
        </p:txBody>
      </p:sp>
      <p:pic>
        <p:nvPicPr>
          <p:cNvPr id="16" name="Grafik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pixum.ch/uploadmoeglichkeiten" TargetMode="External"/><Relationship Id="rId2" Type="http://schemas.openxmlformats.org/officeDocument/2006/relationships/hyperlink" Target="http://alturl.com/v6mkn" TargetMode="External"/><Relationship Id="rId1" Type="http://schemas.openxmlformats.org/officeDocument/2006/relationships/slideLayout" Target="../slideLayouts/slideLayout2.xml"/><Relationship Id="rId6" Type="http://schemas.openxmlformats.org/officeDocument/2006/relationships/hyperlink" Target="http://alturl.com/3ekqy" TargetMode="External"/><Relationship Id="rId5" Type="http://schemas.openxmlformats.org/officeDocument/2006/relationships/hyperlink" Target="http://alturl.com/cmhuy" TargetMode="External"/><Relationship Id="rId4" Type="http://schemas.openxmlformats.org/officeDocument/2006/relationships/hyperlink" Target="http://alturl.com/h9rg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Transporter</a:t>
            </a:r>
            <a:endParaRPr lang="de-CH" dirty="0"/>
          </a:p>
        </p:txBody>
      </p:sp>
      <p:sp>
        <p:nvSpPr>
          <p:cNvPr id="3" name="Untertitel 2"/>
          <p:cNvSpPr>
            <a:spLocks noGrp="1"/>
          </p:cNvSpPr>
          <p:nvPr>
            <p:ph type="subTitle" idx="1"/>
          </p:nvPr>
        </p:nvSpPr>
        <p:spPr/>
        <p:txBody>
          <a:bodyPr/>
          <a:lstStyle/>
          <a:p>
            <a:endParaRPr lang="de-CH"/>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033653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Geschwindigkeit</a:t>
            </a:r>
          </a:p>
          <a:p>
            <a:endParaRPr lang="de-CH" dirty="0" smtClean="0"/>
          </a:p>
          <a:p>
            <a:endParaRPr lang="de-CH" dirty="0"/>
          </a:p>
          <a:p>
            <a:r>
              <a:rPr lang="de-CH" dirty="0" smtClean="0"/>
              <a:t>Logs</a:t>
            </a:r>
            <a:endParaRPr lang="de-CH" dirty="0"/>
          </a:p>
        </p:txBody>
      </p:sp>
      <p:sp>
        <p:nvSpPr>
          <p:cNvPr id="3" name="Titel 2"/>
          <p:cNvSpPr>
            <a:spLocks noGrp="1"/>
          </p:cNvSpPr>
          <p:nvPr>
            <p:ph type="title"/>
          </p:nvPr>
        </p:nvSpPr>
        <p:spPr/>
        <p:txBody>
          <a:bodyPr/>
          <a:lstStyle/>
          <a:p>
            <a:r>
              <a:rPr lang="de-CH" dirty="0" smtClean="0"/>
              <a:t>Testen</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534" y="2492896"/>
            <a:ext cx="7283154" cy="397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9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a:t>
            </a:r>
            <a:endParaRPr lang="de-CH" dirty="0"/>
          </a:p>
        </p:txBody>
      </p:sp>
      <p:sp>
        <p:nvSpPr>
          <p:cNvPr id="3" name="Textplatzhalter 2"/>
          <p:cNvSpPr>
            <a:spLocks noGrp="1"/>
          </p:cNvSpPr>
          <p:nvPr>
            <p:ph type="body" idx="1"/>
          </p:nvPr>
        </p:nvSpPr>
        <p:spPr/>
        <p:txBody>
          <a:bodyPr/>
          <a:lstStyle/>
          <a:p>
            <a:r>
              <a:rPr lang="de-CH" dirty="0" smtClean="0"/>
              <a:t>Pro</a:t>
            </a:r>
            <a:endParaRPr lang="de-CH" dirty="0"/>
          </a:p>
        </p:txBody>
      </p:sp>
      <p:sp>
        <p:nvSpPr>
          <p:cNvPr id="4" name="Textplatzhalter 3"/>
          <p:cNvSpPr>
            <a:spLocks noGrp="1"/>
          </p:cNvSpPr>
          <p:nvPr>
            <p:ph type="body" sz="half" idx="3"/>
          </p:nvPr>
        </p:nvSpPr>
        <p:spPr/>
        <p:txBody>
          <a:bodyPr/>
          <a:lstStyle/>
          <a:p>
            <a:r>
              <a:rPr lang="de-CH" dirty="0" smtClean="0"/>
              <a:t>Contra</a:t>
            </a:r>
            <a:endParaRPr lang="de-CH" dirty="0"/>
          </a:p>
        </p:txBody>
      </p:sp>
      <p:sp>
        <p:nvSpPr>
          <p:cNvPr id="5" name="Inhaltsplatzhalter 4"/>
          <p:cNvSpPr>
            <a:spLocks noGrp="1"/>
          </p:cNvSpPr>
          <p:nvPr>
            <p:ph sz="quarter" idx="2"/>
          </p:nvPr>
        </p:nvSpPr>
        <p:spPr/>
        <p:txBody>
          <a:bodyPr/>
          <a:lstStyle/>
          <a:p>
            <a:pPr marL="109728" indent="0">
              <a:buNone/>
            </a:pPr>
            <a:r>
              <a:rPr lang="de-CH" dirty="0" smtClean="0"/>
              <a:t>Projekt</a:t>
            </a:r>
          </a:p>
          <a:p>
            <a:r>
              <a:rPr lang="de-CH" dirty="0" smtClean="0"/>
              <a:t>Praktische Lösung</a:t>
            </a:r>
          </a:p>
          <a:p>
            <a:r>
              <a:rPr lang="de-CH" dirty="0" smtClean="0"/>
              <a:t>Einfache Bedienung</a:t>
            </a:r>
          </a:p>
          <a:p>
            <a:endParaRPr lang="de-CH" dirty="0" smtClean="0"/>
          </a:p>
          <a:p>
            <a:pPr marL="109728" indent="0">
              <a:buNone/>
            </a:pPr>
            <a:r>
              <a:rPr lang="de-CH" dirty="0" smtClean="0"/>
              <a:t>Erfahrung</a:t>
            </a:r>
          </a:p>
          <a:p>
            <a:r>
              <a:rPr lang="de-CH" dirty="0" smtClean="0"/>
              <a:t>Linux </a:t>
            </a:r>
            <a:r>
              <a:rPr lang="de-CH" dirty="0"/>
              <a:t>P</a:t>
            </a:r>
            <a:r>
              <a:rPr lang="de-CH" dirty="0" smtClean="0"/>
              <a:t>raxis</a:t>
            </a:r>
          </a:p>
          <a:p>
            <a:r>
              <a:rPr lang="de-CH" dirty="0" smtClean="0"/>
              <a:t>Projekterfahrung</a:t>
            </a:r>
          </a:p>
          <a:p>
            <a:r>
              <a:rPr lang="de-CH" dirty="0" smtClean="0"/>
              <a:t>Problemlösung</a:t>
            </a:r>
          </a:p>
          <a:p>
            <a:r>
              <a:rPr lang="de-CH" dirty="0" smtClean="0"/>
              <a:t>Dokumentieren</a:t>
            </a:r>
            <a:endParaRPr lang="de-CH" dirty="0"/>
          </a:p>
        </p:txBody>
      </p:sp>
      <p:sp>
        <p:nvSpPr>
          <p:cNvPr id="6" name="Inhaltsplatzhalter 5"/>
          <p:cNvSpPr>
            <a:spLocks noGrp="1"/>
          </p:cNvSpPr>
          <p:nvPr>
            <p:ph sz="quarter" idx="4"/>
          </p:nvPr>
        </p:nvSpPr>
        <p:spPr/>
        <p:txBody>
          <a:bodyPr/>
          <a:lstStyle/>
          <a:p>
            <a:endParaRPr lang="de-CH" dirty="0" smtClean="0"/>
          </a:p>
          <a:p>
            <a:r>
              <a:rPr lang="de-CH" dirty="0" smtClean="0"/>
              <a:t>Langsamer </a:t>
            </a:r>
            <a:r>
              <a:rPr lang="de-CH" dirty="0" err="1" smtClean="0"/>
              <a:t>Up</a:t>
            </a:r>
            <a:r>
              <a:rPr lang="de-CH" dirty="0" smtClean="0"/>
              <a:t>- und Download</a:t>
            </a:r>
          </a:p>
          <a:p>
            <a:endParaRPr lang="de-CH" dirty="0"/>
          </a:p>
          <a:p>
            <a:endParaRPr lang="de-CH" dirty="0" smtClean="0"/>
          </a:p>
          <a:p>
            <a:endParaRPr lang="de-CH" dirty="0"/>
          </a:p>
        </p:txBody>
      </p:sp>
      <p:sp>
        <p:nvSpPr>
          <p:cNvPr id="7" name="Fußzeilenplatzhalter 6"/>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35618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Benutzer logo </a:t>
            </a:r>
          </a:p>
          <a:p>
            <a:pPr lvl="1"/>
            <a:r>
              <a:rPr lang="de-CH" dirty="0">
                <a:hlinkClick r:id="rId2"/>
              </a:rPr>
              <a:t>http://</a:t>
            </a:r>
            <a:r>
              <a:rPr lang="de-CH" dirty="0" smtClean="0">
                <a:hlinkClick r:id="rId2"/>
              </a:rPr>
              <a:t>alturl.com/v6mkn</a:t>
            </a:r>
            <a:endParaRPr lang="de-CH" dirty="0" smtClean="0"/>
          </a:p>
          <a:p>
            <a:r>
              <a:rPr lang="de-CH" dirty="0" smtClean="0"/>
              <a:t>FTP Logo</a:t>
            </a:r>
          </a:p>
          <a:p>
            <a:pPr lvl="1"/>
            <a:r>
              <a:rPr lang="de-CH" dirty="0">
                <a:hlinkClick r:id="rId3"/>
              </a:rPr>
              <a:t>http://</a:t>
            </a:r>
            <a:r>
              <a:rPr lang="de-CH" dirty="0" smtClean="0">
                <a:hlinkClick r:id="rId3"/>
              </a:rPr>
              <a:t>www.pixum.ch/uploadmoeglichkeiten</a:t>
            </a:r>
            <a:endParaRPr lang="de-CH" dirty="0"/>
          </a:p>
          <a:p>
            <a:r>
              <a:rPr lang="de-CH" dirty="0" smtClean="0"/>
              <a:t>E-Mail Logo</a:t>
            </a:r>
          </a:p>
          <a:p>
            <a:pPr lvl="1"/>
            <a:r>
              <a:rPr lang="de-CH" dirty="0">
                <a:hlinkClick r:id="rId4"/>
              </a:rPr>
              <a:t>http://</a:t>
            </a:r>
            <a:r>
              <a:rPr lang="de-CH" dirty="0" smtClean="0">
                <a:hlinkClick r:id="rId4"/>
              </a:rPr>
              <a:t>alturl.com/h9rg7</a:t>
            </a:r>
            <a:endParaRPr lang="de-CH" dirty="0" smtClean="0"/>
          </a:p>
          <a:p>
            <a:r>
              <a:rPr lang="de-CH" dirty="0" smtClean="0"/>
              <a:t>Website Logo</a:t>
            </a:r>
          </a:p>
          <a:p>
            <a:pPr lvl="1"/>
            <a:r>
              <a:rPr lang="de-CH" dirty="0">
                <a:hlinkClick r:id="rId5"/>
              </a:rPr>
              <a:t>http://</a:t>
            </a:r>
            <a:r>
              <a:rPr lang="de-CH" dirty="0" smtClean="0">
                <a:hlinkClick r:id="rId5"/>
              </a:rPr>
              <a:t>alturl.com/cmhuy</a:t>
            </a:r>
            <a:endParaRPr lang="de-CH" dirty="0" smtClean="0"/>
          </a:p>
          <a:p>
            <a:r>
              <a:rPr lang="de-CH" dirty="0" smtClean="0"/>
              <a:t>Computerbenutzer Logo</a:t>
            </a:r>
          </a:p>
          <a:p>
            <a:pPr lvl="1"/>
            <a:r>
              <a:rPr lang="de-CH" dirty="0">
                <a:hlinkClick r:id="rId6"/>
              </a:rPr>
              <a:t>http://</a:t>
            </a:r>
            <a:r>
              <a:rPr lang="de-CH" dirty="0" smtClean="0">
                <a:hlinkClick r:id="rId6"/>
              </a:rPr>
              <a:t>alturl.com/3ekqy</a:t>
            </a:r>
            <a:endParaRPr lang="de-CH" dirty="0" smtClean="0"/>
          </a:p>
          <a:p>
            <a:pPr lvl="1"/>
            <a:endParaRPr lang="de-CH" dirty="0" smtClean="0"/>
          </a:p>
          <a:p>
            <a:endParaRPr lang="de-CH" dirty="0"/>
          </a:p>
        </p:txBody>
      </p:sp>
      <p:sp>
        <p:nvSpPr>
          <p:cNvPr id="3" name="Fußzeilenplatzhalter 2"/>
          <p:cNvSpPr>
            <a:spLocks noGrp="1"/>
          </p:cNvSpPr>
          <p:nvPr>
            <p:ph type="ftr" sz="quarter" idx="11"/>
          </p:nvPr>
        </p:nvSpPr>
        <p:spPr/>
        <p:txBody>
          <a:bodyPr/>
          <a:lstStyle/>
          <a:p>
            <a:r>
              <a:rPr lang="de-CH" smtClean="0"/>
              <a:t>Dominic Näpflin</a:t>
            </a:r>
            <a:endParaRPr lang="de-CH"/>
          </a:p>
        </p:txBody>
      </p:sp>
      <p:sp>
        <p:nvSpPr>
          <p:cNvPr id="4" name="Titel 3"/>
          <p:cNvSpPr>
            <a:spLocks noGrp="1"/>
          </p:cNvSpPr>
          <p:nvPr>
            <p:ph type="title"/>
          </p:nvPr>
        </p:nvSpPr>
        <p:spPr/>
        <p:txBody>
          <a:bodyPr/>
          <a:lstStyle/>
          <a:p>
            <a:endParaRPr lang="de-CH" dirty="0"/>
          </a:p>
        </p:txBody>
      </p:sp>
    </p:spTree>
    <p:extLst>
      <p:ext uri="{BB962C8B-B14F-4D97-AF65-F5344CB8AC3E}">
        <p14:creationId xmlns:p14="http://schemas.microsoft.com/office/powerpoint/2010/main" val="719483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a:buFont typeface="Wingdings" pitchFamily="2" charset="2"/>
              <a:buChar char="v"/>
            </a:pPr>
            <a:r>
              <a:rPr lang="de-CH" dirty="0" smtClean="0"/>
              <a:t>Ausgangslage</a:t>
            </a:r>
          </a:p>
          <a:p>
            <a:pPr>
              <a:buFont typeface="Wingdings" pitchFamily="2" charset="2"/>
              <a:buChar char="v"/>
            </a:pPr>
            <a:r>
              <a:rPr lang="de-CH" dirty="0" smtClean="0"/>
              <a:t>Aufgabenstellung</a:t>
            </a:r>
          </a:p>
          <a:p>
            <a:pPr>
              <a:buFont typeface="Wingdings" pitchFamily="2" charset="2"/>
              <a:buChar char="v"/>
            </a:pPr>
            <a:r>
              <a:rPr lang="de-CH" dirty="0" smtClean="0"/>
              <a:t>Evaluation</a:t>
            </a:r>
          </a:p>
          <a:p>
            <a:pPr>
              <a:buFont typeface="Wingdings" pitchFamily="2" charset="2"/>
              <a:buChar char="v"/>
            </a:pPr>
            <a:r>
              <a:rPr lang="de-CH" dirty="0" smtClean="0"/>
              <a:t>System</a:t>
            </a:r>
          </a:p>
          <a:p>
            <a:pPr>
              <a:buFont typeface="Wingdings" pitchFamily="2" charset="2"/>
              <a:buChar char="v"/>
            </a:pPr>
            <a:r>
              <a:rPr lang="de-CH" dirty="0" smtClean="0"/>
              <a:t>Testen</a:t>
            </a:r>
          </a:p>
          <a:p>
            <a:pPr>
              <a:buFont typeface="Wingdings" pitchFamily="2" charset="2"/>
              <a:buChar char="v"/>
            </a:pPr>
            <a:r>
              <a:rPr lang="de-CH" dirty="0" smtClean="0"/>
              <a:t>Fazit</a:t>
            </a:r>
          </a:p>
          <a:p>
            <a:endParaRPr lang="de-CH" dirty="0"/>
          </a:p>
        </p:txBody>
      </p:sp>
      <p:sp>
        <p:nvSpPr>
          <p:cNvPr id="2" name="Titel 1"/>
          <p:cNvSpPr>
            <a:spLocks noGrp="1"/>
          </p:cNvSpPr>
          <p:nvPr>
            <p:ph type="title"/>
          </p:nvPr>
        </p:nvSpPr>
        <p:spPr/>
        <p:txBody>
          <a:bodyPr/>
          <a:lstStyle/>
          <a:p>
            <a:r>
              <a:rPr lang="de-CH" dirty="0" smtClean="0"/>
              <a:t>Inhaltsverzeichnis</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997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Ausgangslage</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4098" name="Picture 2" descr="benutz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17" y="3537570"/>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ixum.ch/assets/area/fotoabzuege/img/upload_ft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761" y="1256327"/>
            <a:ext cx="1590675" cy="13811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enutz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537570"/>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Pfeil nach rechts 4"/>
          <p:cNvSpPr/>
          <p:nvPr/>
        </p:nvSpPr>
        <p:spPr>
          <a:xfrm>
            <a:off x="3203848" y="4005064"/>
            <a:ext cx="280831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Dateien</a:t>
            </a:r>
            <a:endParaRPr lang="de-CH" dirty="0"/>
          </a:p>
        </p:txBody>
      </p:sp>
      <p:sp>
        <p:nvSpPr>
          <p:cNvPr id="6" name="Nach unten gekrümmter Pfeil 5"/>
          <p:cNvSpPr/>
          <p:nvPr/>
        </p:nvSpPr>
        <p:spPr>
          <a:xfrm>
            <a:off x="2021979" y="2492896"/>
            <a:ext cx="5112568"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4102" name="Picture 6" descr="http://images.computerwoche.de/images/computerwoche/bdb/1855549/89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8427" y="1583274"/>
            <a:ext cx="1170335" cy="87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2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fade">
                                      <p:cBhvr>
                                        <p:cTn id="27" dur="500"/>
                                        <p:tgtEl>
                                          <p:spTgt spid="4100"/>
                                        </p:tgtEl>
                                      </p:cBhvr>
                                    </p:animEffect>
                                  </p:childTnLst>
                                </p:cTn>
                              </p:par>
                              <p:par>
                                <p:cTn id="28" presetID="10" presetClass="entr" presetSubtype="0" fill="hold" nodeType="withEffect">
                                  <p:stCondLst>
                                    <p:cond delay="0"/>
                                  </p:stCondLst>
                                  <p:childTnLst>
                                    <p:set>
                                      <p:cBhvr>
                                        <p:cTn id="29" dur="1" fill="hold">
                                          <p:stCondLst>
                                            <p:cond delay="0"/>
                                          </p:stCondLst>
                                        </p:cTn>
                                        <p:tgtEl>
                                          <p:spTgt spid="4102"/>
                                        </p:tgtEl>
                                        <p:attrNameLst>
                                          <p:attrName>style.visibility</p:attrName>
                                        </p:attrNameLst>
                                      </p:cBhvr>
                                      <p:to>
                                        <p:strVal val="visible"/>
                                      </p:to>
                                    </p:set>
                                    <p:animEffect transition="in" filter="fade">
                                      <p:cBhvr>
                                        <p:cTn id="30"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Aufgabenstellung</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6148" name="Picture 4" descr="Cartoon 3D PC Benutzer arbeitet auf einem Computerschreibtisch, nützliche Hintergrund Kopie, Raum auf die leere Monitor. Stockfoto - 7689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495" y="3835188"/>
            <a:ext cx="1437442" cy="1796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artoon 3D PC Benutzer arbeitet auf einem Computerschreibtisch, nützliche Hintergrund Kopie, Raum auf die leere Monitor. Stockfoto - 7689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835188"/>
            <a:ext cx="1437442" cy="1796802"/>
          </a:xfrm>
          <a:prstGeom prst="rect">
            <a:avLst/>
          </a:prstGeom>
          <a:noFill/>
          <a:extLst>
            <a:ext uri="{909E8E84-426E-40DD-AFC4-6F175D3DCCD1}">
              <a14:hiddenFill xmlns:a14="http://schemas.microsoft.com/office/drawing/2010/main">
                <a:solidFill>
                  <a:srgbClr val="FFFFFF"/>
                </a:solidFill>
              </a14:hiddenFill>
            </a:ext>
          </a:extLst>
        </p:spPr>
      </p:pic>
      <p:sp>
        <p:nvSpPr>
          <p:cNvPr id="5" name="Nach unten gekrümmter Pfeil 4"/>
          <p:cNvSpPr/>
          <p:nvPr/>
        </p:nvSpPr>
        <p:spPr>
          <a:xfrm>
            <a:off x="1427223" y="2492897"/>
            <a:ext cx="5663698" cy="12057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6146" name="Picture 2" descr="Website image - SME Business Essentia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1988840"/>
            <a:ext cx="2304256" cy="144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additive="base">
                                        <p:cTn id="12" dur="500" fill="hold"/>
                                        <p:tgtEl>
                                          <p:spTgt spid="6148"/>
                                        </p:tgtEl>
                                        <p:attrNameLst>
                                          <p:attrName>ppt_x</p:attrName>
                                        </p:attrNameLst>
                                      </p:cBhvr>
                                      <p:tavLst>
                                        <p:tav tm="0">
                                          <p:val>
                                            <p:strVal val="#ppt_x"/>
                                          </p:val>
                                        </p:tav>
                                        <p:tav tm="100000">
                                          <p:val>
                                            <p:strVal val="#ppt_x"/>
                                          </p:val>
                                        </p:tav>
                                      </p:tavLst>
                                    </p:anim>
                                    <p:anim calcmode="lin" valueType="num">
                                      <p:cBhvr additive="base">
                                        <p:cTn id="13" dur="500" fill="hold"/>
                                        <p:tgtEl>
                                          <p:spTgt spid="614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Evaluation</a:t>
            </a:r>
            <a:endParaRPr lang="de-CH" dirty="0"/>
          </a:p>
        </p:txBody>
      </p:sp>
      <p:pic>
        <p:nvPicPr>
          <p:cNvPr id="1026" name="Picture 2" descr="http://tech-lounge.de/wordpress/wp-content/uploads/2012/08/Drop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7" y="1571004"/>
            <a:ext cx="1915046" cy="650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t-blogger.net/pics/android/google-drive-for-androi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2285596"/>
            <a:ext cx="1259674" cy="9825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67" y="1448801"/>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ttp://upload.wikimedia.org/wikipedia/fi/6/67/TeamDrive-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5119" y="2700157"/>
            <a:ext cx="2664296" cy="56798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encrypted-tbn0.gstatic.com/images?q=tbn:ANd9GcSQrfiYH0rNnQQ9ehlLhZ0rcZxlb5_RH-1VNTi71VyMsRPqUgsUz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025" y="1351115"/>
            <a:ext cx="1757260" cy="87164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133844" y="3789039"/>
            <a:ext cx="5462492" cy="2308324"/>
          </a:xfrm>
          <a:prstGeom prst="rect">
            <a:avLst/>
          </a:prstGeom>
          <a:noFill/>
        </p:spPr>
        <p:txBody>
          <a:bodyPr wrap="square" rtlCol="0">
            <a:spAutoFit/>
          </a:bodyPr>
          <a:lstStyle/>
          <a:p>
            <a:pPr marL="285750" indent="-285750">
              <a:buFont typeface="Arial" pitchFamily="34" charset="0"/>
              <a:buChar char="•"/>
            </a:pPr>
            <a:r>
              <a:rPr lang="de-CH" dirty="0" smtClean="0"/>
              <a:t>Präferenzmatrix</a:t>
            </a:r>
          </a:p>
          <a:p>
            <a:pPr marL="285750" indent="-285750">
              <a:buFont typeface="Arial" pitchFamily="34" charset="0"/>
              <a:buChar char="•"/>
            </a:pPr>
            <a:r>
              <a:rPr lang="de-CH" dirty="0" smtClean="0"/>
              <a:t>Evaluationstabelle</a:t>
            </a:r>
          </a:p>
          <a:p>
            <a:pPr marL="285750" indent="-285750">
              <a:buFont typeface="Arial" pitchFamily="34" charset="0"/>
              <a:buChar char="•"/>
            </a:pPr>
            <a:r>
              <a:rPr lang="de-CH" dirty="0" smtClean="0"/>
              <a:t>K.O.-Kriterien</a:t>
            </a:r>
          </a:p>
          <a:p>
            <a:pPr marL="742950" lvl="1" indent="-285750">
              <a:buFont typeface="Arial" pitchFamily="34" charset="0"/>
              <a:buChar char="•"/>
            </a:pPr>
            <a:r>
              <a:rPr lang="de-CH" dirty="0"/>
              <a:t>AD‐Anbindung</a:t>
            </a:r>
          </a:p>
          <a:p>
            <a:pPr marL="742950" lvl="1" indent="-285750">
              <a:buFont typeface="Arial" pitchFamily="34" charset="0"/>
              <a:buChar char="•"/>
            </a:pPr>
            <a:r>
              <a:rPr lang="de-CH" dirty="0"/>
              <a:t>Auf internen Server</a:t>
            </a:r>
          </a:p>
          <a:p>
            <a:pPr marL="742950" lvl="1" indent="-285750">
              <a:buFont typeface="Arial" pitchFamily="34" charset="0"/>
              <a:buChar char="•"/>
            </a:pPr>
            <a:r>
              <a:rPr lang="de-CH" dirty="0"/>
              <a:t>Dateien an externe Kunden Senden</a:t>
            </a:r>
          </a:p>
          <a:p>
            <a:pPr marL="742950" lvl="1" indent="-285750">
              <a:buFont typeface="Arial" pitchFamily="34" charset="0"/>
              <a:buChar char="•"/>
            </a:pPr>
            <a:r>
              <a:rPr lang="de-CH" dirty="0"/>
              <a:t>Externe können Dateien hochladen</a:t>
            </a:r>
          </a:p>
          <a:p>
            <a:pPr marL="1200150" lvl="2" indent="-285750">
              <a:buFont typeface="Arial" pitchFamily="34" charset="0"/>
              <a:buChar char="•"/>
            </a:pPr>
            <a:endParaRPr lang="de-CH" dirty="0"/>
          </a:p>
        </p:txBody>
      </p:sp>
      <p:sp>
        <p:nvSpPr>
          <p:cNvPr id="6" name="Fußzeilenplatzhalter 5"/>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26652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fade">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fade">
                                      <p:cBhvr>
                                        <p:cTn id="27" dur="500"/>
                                        <p:tgtEl>
                                          <p:spTgt spid="10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fade">
                                      <p:cBhvr>
                                        <p:cTn id="52" dur="500"/>
                                        <p:tgtEl>
                                          <p:spTgt spid="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fade">
                                      <p:cBhvr>
                                        <p:cTn id="6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CH" smtClean="0"/>
              <a:t>Dominic Näpflin</a:t>
            </a:r>
            <a:endParaRPr lang="de-CH"/>
          </a:p>
        </p:txBody>
      </p:sp>
      <p:sp>
        <p:nvSpPr>
          <p:cNvPr id="4" name="Titel 3"/>
          <p:cNvSpPr>
            <a:spLocks noGrp="1"/>
          </p:cNvSpPr>
          <p:nvPr>
            <p:ph type="title"/>
          </p:nvPr>
        </p:nvSpPr>
        <p:spPr/>
        <p:txBody>
          <a:bodyPr/>
          <a:lstStyle/>
          <a:p>
            <a:r>
              <a:rPr lang="de-CH" dirty="0" smtClean="0"/>
              <a:t>Evaluations </a:t>
            </a:r>
            <a:r>
              <a:rPr lang="de-CH" dirty="0"/>
              <a:t>E</a:t>
            </a:r>
            <a:r>
              <a:rPr lang="de-CH" dirty="0" smtClean="0"/>
              <a:t>rgebnis </a:t>
            </a:r>
            <a:endParaRPr lang="de-CH" dirty="0"/>
          </a:p>
        </p:txBody>
      </p:sp>
      <p:sp>
        <p:nvSpPr>
          <p:cNvPr id="5" name="Textfeld 4"/>
          <p:cNvSpPr txBox="1"/>
          <p:nvPr/>
        </p:nvSpPr>
        <p:spPr>
          <a:xfrm>
            <a:off x="755576" y="3580566"/>
            <a:ext cx="8136904" cy="1754326"/>
          </a:xfrm>
          <a:prstGeom prst="rect">
            <a:avLst/>
          </a:prstGeom>
          <a:noFill/>
        </p:spPr>
        <p:txBody>
          <a:bodyPr wrap="square" rtlCol="0">
            <a:spAutoFit/>
          </a:bodyPr>
          <a:lstStyle/>
          <a:p>
            <a:pPr marL="285750" indent="-285750">
              <a:buFont typeface="Arial" pitchFamily="34" charset="0"/>
              <a:buChar char="•"/>
            </a:pPr>
            <a:r>
              <a:rPr lang="de-CH" dirty="0" smtClean="0"/>
              <a:t>Kann Dateien an in- und externe Benutzer versenden</a:t>
            </a:r>
          </a:p>
          <a:p>
            <a:pPr marL="285750" indent="-285750">
              <a:buFont typeface="Arial" pitchFamily="34" charset="0"/>
              <a:buChar char="•"/>
            </a:pPr>
            <a:r>
              <a:rPr lang="de-CH" dirty="0" smtClean="0"/>
              <a:t>Temporärer Benutzer</a:t>
            </a:r>
            <a:endParaRPr lang="de-CH" dirty="0" smtClean="0"/>
          </a:p>
          <a:p>
            <a:pPr marL="285750" indent="-285750">
              <a:buFont typeface="Arial" pitchFamily="34" charset="0"/>
              <a:buChar char="•"/>
            </a:pPr>
            <a:r>
              <a:rPr lang="de-CH" dirty="0" smtClean="0"/>
              <a:t>Kann nicht mehr als gewünscht</a:t>
            </a:r>
          </a:p>
          <a:p>
            <a:pPr marL="285750" indent="-285750">
              <a:buFont typeface="Arial" pitchFamily="34" charset="0"/>
              <a:buChar char="•"/>
            </a:pPr>
            <a:r>
              <a:rPr lang="de-CH" dirty="0" smtClean="0"/>
              <a:t>Einfach zu bedienen</a:t>
            </a:r>
          </a:p>
          <a:p>
            <a:pPr marL="285750" indent="-285750">
              <a:buFont typeface="Arial" pitchFamily="34" charset="0"/>
              <a:buChar char="•"/>
            </a:pPr>
            <a:r>
              <a:rPr lang="de-CH" dirty="0" smtClean="0"/>
              <a:t>Kann auf einem internen Server betrieben werden</a:t>
            </a:r>
          </a:p>
          <a:p>
            <a:pPr marL="285750" indent="-285750">
              <a:buFont typeface="Arial" pitchFamily="34" charset="0"/>
              <a:buChar char="•"/>
            </a:pPr>
            <a:r>
              <a:rPr lang="de-CH" dirty="0" smtClean="0"/>
              <a:t>Ist Open </a:t>
            </a:r>
            <a:r>
              <a:rPr lang="de-CH" dirty="0" smtClean="0"/>
              <a:t>Source</a:t>
            </a:r>
            <a:endParaRPr lang="de-CH" dirty="0" smtClean="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67" y="1448801"/>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ttp://tech-lounge.de/wordpress/wp-content/uploads/2012/08/Drop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47" y="1571004"/>
            <a:ext cx="1915046" cy="650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t-blogger.net/pics/android/google-drive-for-androi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1680" y="2285596"/>
            <a:ext cx="1259674" cy="9825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http://upload.wikimedia.org/wikipedia/fi/6/67/TeamDrive-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5119" y="2700157"/>
            <a:ext cx="2664296" cy="5679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https://encrypted-tbn0.gstatic.com/images?q=tbn:ANd9GcSQrfiYH0rNnQQ9ehlLhZ0rcZxlb5_RH-1VNTi71VyMsRPqUgsUz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025" y="1351115"/>
            <a:ext cx="1757260" cy="87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6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fade">
                                      <p:cBhvr>
                                        <p:cTn id="5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System</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670499"/>
            <a:ext cx="1133383" cy="59594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623538"/>
            <a:ext cx="2281941" cy="64807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3227346"/>
            <a:ext cx="2046122" cy="876909"/>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104724"/>
            <a:ext cx="3366892" cy="1627773"/>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88" y="2933606"/>
            <a:ext cx="2106635" cy="970015"/>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151" y="3227346"/>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3052401">
            <a:off x="1512570" y="4088457"/>
            <a:ext cx="583707" cy="658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Pfeil nach rechts 15"/>
          <p:cNvSpPr/>
          <p:nvPr/>
        </p:nvSpPr>
        <p:spPr>
          <a:xfrm>
            <a:off x="3407151" y="4869160"/>
            <a:ext cx="1308865"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Pfeil nach unten 16"/>
          <p:cNvSpPr/>
          <p:nvPr/>
        </p:nvSpPr>
        <p:spPr>
          <a:xfrm>
            <a:off x="2243927" y="5517232"/>
            <a:ext cx="599881"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feld 18"/>
          <p:cNvSpPr txBox="1"/>
          <p:nvPr/>
        </p:nvSpPr>
        <p:spPr>
          <a:xfrm rot="2881709">
            <a:off x="599014" y="4518960"/>
            <a:ext cx="1280128" cy="369332"/>
          </a:xfrm>
          <a:prstGeom prst="rect">
            <a:avLst/>
          </a:prstGeom>
          <a:noFill/>
        </p:spPr>
        <p:txBody>
          <a:bodyPr wrap="square" rtlCol="0">
            <a:spAutoFit/>
          </a:bodyPr>
          <a:lstStyle/>
          <a:p>
            <a:r>
              <a:rPr lang="de-CH" dirty="0" smtClean="0"/>
              <a:t>PHP </a:t>
            </a:r>
            <a:r>
              <a:rPr lang="de-CH" dirty="0" err="1" smtClean="0"/>
              <a:t>Mod</a:t>
            </a:r>
            <a:r>
              <a:rPr lang="de-CH" dirty="0" smtClean="0"/>
              <a:t> </a:t>
            </a:r>
            <a:endParaRPr lang="de-CH" dirty="0"/>
          </a:p>
        </p:txBody>
      </p:sp>
      <p:sp>
        <p:nvSpPr>
          <p:cNvPr id="20" name="Textfeld 19"/>
          <p:cNvSpPr txBox="1"/>
          <p:nvPr/>
        </p:nvSpPr>
        <p:spPr>
          <a:xfrm>
            <a:off x="4061583" y="5746035"/>
            <a:ext cx="1524889" cy="369332"/>
          </a:xfrm>
          <a:prstGeom prst="rect">
            <a:avLst/>
          </a:prstGeom>
          <a:noFill/>
        </p:spPr>
        <p:txBody>
          <a:bodyPr wrap="square" rtlCol="0">
            <a:spAutoFit/>
          </a:bodyPr>
          <a:lstStyle/>
          <a:p>
            <a:r>
              <a:rPr lang="de-CH" dirty="0" smtClean="0"/>
              <a:t>Funktionen</a:t>
            </a:r>
            <a:endParaRPr lang="de-CH" dirty="0"/>
          </a:p>
        </p:txBody>
      </p:sp>
      <p:sp>
        <p:nvSpPr>
          <p:cNvPr id="21" name="Textfeld 20"/>
          <p:cNvSpPr txBox="1"/>
          <p:nvPr/>
        </p:nvSpPr>
        <p:spPr>
          <a:xfrm>
            <a:off x="3274424" y="5375473"/>
            <a:ext cx="1108814" cy="369332"/>
          </a:xfrm>
          <a:prstGeom prst="rect">
            <a:avLst/>
          </a:prstGeom>
          <a:noFill/>
        </p:spPr>
        <p:txBody>
          <a:bodyPr wrap="square" rtlCol="0">
            <a:spAutoFit/>
          </a:bodyPr>
          <a:lstStyle/>
          <a:p>
            <a:r>
              <a:rPr lang="de-CH" dirty="0" smtClean="0"/>
              <a:t>PGSQL</a:t>
            </a:r>
            <a:endParaRPr lang="de-CH" dirty="0"/>
          </a:p>
        </p:txBody>
      </p:sp>
      <p:sp>
        <p:nvSpPr>
          <p:cNvPr id="22" name="Textfeld 21"/>
          <p:cNvSpPr txBox="1"/>
          <p:nvPr/>
        </p:nvSpPr>
        <p:spPr>
          <a:xfrm>
            <a:off x="3044647" y="5758573"/>
            <a:ext cx="1016936" cy="369332"/>
          </a:xfrm>
          <a:prstGeom prst="rect">
            <a:avLst/>
          </a:prstGeom>
          <a:noFill/>
        </p:spPr>
        <p:txBody>
          <a:bodyPr wrap="square" rtlCol="0">
            <a:spAutoFit/>
          </a:bodyPr>
          <a:lstStyle/>
          <a:p>
            <a:r>
              <a:rPr lang="de-CH" dirty="0" smtClean="0"/>
              <a:t>LDAP</a:t>
            </a:r>
            <a:endParaRPr lang="de-CH" dirty="0"/>
          </a:p>
        </p:txBody>
      </p:sp>
      <p:sp>
        <p:nvSpPr>
          <p:cNvPr id="23" name="Fußzeilenplatzhalter 22"/>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0311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74"/>
                                        </p:tgtEl>
                                        <p:attrNameLst>
                                          <p:attrName>style.visibility</p:attrName>
                                        </p:attrNameLst>
                                      </p:cBhvr>
                                      <p:to>
                                        <p:strVal val="visible"/>
                                      </p:to>
                                    </p:set>
                                    <p:animEffect transition="in" filter="fade">
                                      <p:cBhvr>
                                        <p:cTn id="5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System</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670499"/>
            <a:ext cx="1133383" cy="59594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623538"/>
            <a:ext cx="2281941" cy="64807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3227346"/>
            <a:ext cx="2046122" cy="876909"/>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104724"/>
            <a:ext cx="3366892" cy="1627773"/>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88" y="2933606"/>
            <a:ext cx="2106635" cy="970015"/>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151" y="3227346"/>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539552" y="3930633"/>
            <a:ext cx="1106546" cy="646331"/>
          </a:xfrm>
          <a:prstGeom prst="rect">
            <a:avLst/>
          </a:prstGeom>
          <a:noFill/>
        </p:spPr>
        <p:txBody>
          <a:bodyPr wrap="square" rtlCol="0">
            <a:spAutoFit/>
          </a:bodyPr>
          <a:lstStyle/>
          <a:p>
            <a:pPr marL="285750" indent="-285750">
              <a:buFont typeface="Arial" pitchFamily="34" charset="0"/>
              <a:buChar char="•"/>
            </a:pPr>
            <a:r>
              <a:rPr lang="de-CH" dirty="0" smtClean="0"/>
              <a:t>SSL</a:t>
            </a:r>
          </a:p>
          <a:p>
            <a:pPr marL="285750" indent="-285750">
              <a:buFont typeface="Arial" pitchFamily="34" charset="0"/>
              <a:buChar char="•"/>
            </a:pPr>
            <a:r>
              <a:rPr lang="de-CH" dirty="0" smtClean="0"/>
              <a:t>Sites</a:t>
            </a:r>
            <a:endParaRPr lang="de-CH" dirty="0"/>
          </a:p>
        </p:txBody>
      </p:sp>
      <p:sp>
        <p:nvSpPr>
          <p:cNvPr id="23" name="Textfeld 22"/>
          <p:cNvSpPr txBox="1"/>
          <p:nvPr/>
        </p:nvSpPr>
        <p:spPr>
          <a:xfrm>
            <a:off x="2510399" y="5517817"/>
            <a:ext cx="1512168" cy="369332"/>
          </a:xfrm>
          <a:prstGeom prst="rect">
            <a:avLst/>
          </a:prstGeom>
          <a:noFill/>
        </p:spPr>
        <p:txBody>
          <a:bodyPr wrap="square" rtlCol="0">
            <a:spAutoFit/>
          </a:bodyPr>
          <a:lstStyle/>
          <a:p>
            <a:pPr marL="285750" indent="-285750">
              <a:buFont typeface="Arial" pitchFamily="34" charset="0"/>
              <a:buChar char="•"/>
            </a:pPr>
            <a:r>
              <a:rPr lang="de-CH" dirty="0" smtClean="0"/>
              <a:t>Upload</a:t>
            </a:r>
            <a:endParaRPr lang="de-CH" dirty="0"/>
          </a:p>
        </p:txBody>
      </p:sp>
      <p:sp>
        <p:nvSpPr>
          <p:cNvPr id="24" name="Textfeld 23"/>
          <p:cNvSpPr txBox="1"/>
          <p:nvPr/>
        </p:nvSpPr>
        <p:spPr>
          <a:xfrm>
            <a:off x="3688457" y="3747245"/>
            <a:ext cx="1387599" cy="1200329"/>
          </a:xfrm>
          <a:prstGeom prst="rect">
            <a:avLst/>
          </a:prstGeom>
          <a:noFill/>
        </p:spPr>
        <p:txBody>
          <a:bodyPr wrap="square" rtlCol="0">
            <a:spAutoFit/>
          </a:bodyPr>
          <a:lstStyle/>
          <a:p>
            <a:pPr marL="285750" indent="-285750">
              <a:buFont typeface="Arial" pitchFamily="34" charset="0"/>
              <a:buChar char="•"/>
            </a:pPr>
            <a:r>
              <a:rPr lang="de-CH" dirty="0" smtClean="0"/>
              <a:t>NFS</a:t>
            </a:r>
          </a:p>
          <a:p>
            <a:pPr marL="285750" indent="-285750">
              <a:buFont typeface="Arial" pitchFamily="34" charset="0"/>
              <a:buChar char="•"/>
            </a:pPr>
            <a:r>
              <a:rPr lang="de-CH" dirty="0" smtClean="0"/>
              <a:t>Texte</a:t>
            </a:r>
          </a:p>
          <a:p>
            <a:pPr marL="285750" indent="-285750">
              <a:buFont typeface="Arial" pitchFamily="34" charset="0"/>
              <a:buChar char="•"/>
            </a:pPr>
            <a:r>
              <a:rPr lang="de-CH" dirty="0" smtClean="0"/>
              <a:t>SSL</a:t>
            </a:r>
          </a:p>
          <a:p>
            <a:pPr marL="285750" indent="-285750">
              <a:buFont typeface="Arial" pitchFamily="34" charset="0"/>
              <a:buChar char="•"/>
            </a:pPr>
            <a:endParaRPr lang="de-CH" dirty="0"/>
          </a:p>
        </p:txBody>
      </p:sp>
      <p:sp>
        <p:nvSpPr>
          <p:cNvPr id="25" name="Textfeld 24"/>
          <p:cNvSpPr txBox="1"/>
          <p:nvPr/>
        </p:nvSpPr>
        <p:spPr>
          <a:xfrm>
            <a:off x="5683576" y="5426720"/>
            <a:ext cx="1674421" cy="923330"/>
          </a:xfrm>
          <a:prstGeom prst="rect">
            <a:avLst/>
          </a:prstGeom>
          <a:noFill/>
        </p:spPr>
        <p:txBody>
          <a:bodyPr wrap="square" rtlCol="0">
            <a:spAutoFit/>
          </a:bodyPr>
          <a:lstStyle/>
          <a:p>
            <a:pPr marL="285750" indent="-285750">
              <a:buFont typeface="Arial" pitchFamily="34" charset="0"/>
              <a:buChar char="•"/>
            </a:pPr>
            <a:r>
              <a:rPr lang="de-CH" dirty="0" smtClean="0"/>
              <a:t>Zugriff</a:t>
            </a:r>
          </a:p>
          <a:p>
            <a:pPr marL="285750" indent="-285750">
              <a:buFont typeface="Arial" pitchFamily="34" charset="0"/>
              <a:buChar char="•"/>
            </a:pPr>
            <a:r>
              <a:rPr lang="de-CH" dirty="0" smtClean="0"/>
              <a:t>Benutzer</a:t>
            </a:r>
          </a:p>
          <a:p>
            <a:pPr marL="285750" indent="-285750">
              <a:buFont typeface="Arial" pitchFamily="34" charset="0"/>
              <a:buChar char="•"/>
            </a:pPr>
            <a:r>
              <a:rPr lang="de-CH" dirty="0" smtClean="0"/>
              <a:t>Datenbank</a:t>
            </a:r>
            <a:endParaRPr lang="de-CH" dirty="0"/>
          </a:p>
        </p:txBody>
      </p:sp>
      <p:sp>
        <p:nvSpPr>
          <p:cNvPr id="26" name="Textfeld 25"/>
          <p:cNvSpPr txBox="1"/>
          <p:nvPr/>
        </p:nvSpPr>
        <p:spPr>
          <a:xfrm>
            <a:off x="4644008" y="2414487"/>
            <a:ext cx="2221090" cy="646331"/>
          </a:xfrm>
          <a:prstGeom prst="rect">
            <a:avLst/>
          </a:prstGeom>
          <a:noFill/>
        </p:spPr>
        <p:txBody>
          <a:bodyPr wrap="square" rtlCol="0">
            <a:spAutoFit/>
          </a:bodyPr>
          <a:lstStyle/>
          <a:p>
            <a:pPr marL="285750" indent="-285750">
              <a:buFont typeface="Arial" pitchFamily="34" charset="0"/>
              <a:buChar char="•"/>
            </a:pPr>
            <a:r>
              <a:rPr lang="de-CH" dirty="0" smtClean="0"/>
              <a:t>Root-Zertifikat</a:t>
            </a:r>
          </a:p>
          <a:p>
            <a:pPr marL="285750" indent="-285750">
              <a:buFont typeface="Arial" pitchFamily="34" charset="0"/>
              <a:buChar char="•"/>
            </a:pPr>
            <a:r>
              <a:rPr lang="de-CH" dirty="0" err="1" smtClean="0"/>
              <a:t>Postfix</a:t>
            </a:r>
            <a:endParaRPr lang="de-CH" dirty="0"/>
          </a:p>
        </p:txBody>
      </p:sp>
      <p:sp>
        <p:nvSpPr>
          <p:cNvPr id="27" name="Textfeld 26"/>
          <p:cNvSpPr txBox="1"/>
          <p:nvPr/>
        </p:nvSpPr>
        <p:spPr>
          <a:xfrm>
            <a:off x="7509023" y="3898199"/>
            <a:ext cx="1053315" cy="646331"/>
          </a:xfrm>
          <a:prstGeom prst="rect">
            <a:avLst/>
          </a:prstGeom>
          <a:noFill/>
        </p:spPr>
        <p:txBody>
          <a:bodyPr wrap="square" rtlCol="0">
            <a:spAutoFit/>
          </a:bodyPr>
          <a:lstStyle/>
          <a:p>
            <a:pPr marL="285750" indent="-285750">
              <a:buFont typeface="Arial" pitchFamily="34" charset="0"/>
              <a:buChar char="•"/>
            </a:pPr>
            <a:r>
              <a:rPr lang="de-CH" dirty="0" smtClean="0"/>
              <a:t>LDAP/AD</a:t>
            </a:r>
            <a:endParaRPr lang="de-CH" dirty="0"/>
          </a:p>
        </p:txBody>
      </p:sp>
      <p:sp>
        <p:nvSpPr>
          <p:cNvPr id="2" name="Fußzeilenplatzhalter 1"/>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8279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fade">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animEffect transition="in" filter="fade">
                                      <p:cBhvr>
                                        <p:cTn id="37" dur="500"/>
                                        <p:tgtEl>
                                          <p:spTgt spid="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animEffect transition="in" filter="fade">
                                      <p:cBhvr>
                                        <p:cTn id="42" dur="500"/>
                                        <p:tgtEl>
                                          <p:spTgt spid="2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xEl>
                                              <p:pRg st="0" end="0"/>
                                            </p:txEl>
                                          </p:spTgt>
                                        </p:tgtEl>
                                        <p:attrNameLst>
                                          <p:attrName>style.visibility</p:attrName>
                                        </p:attrNameLst>
                                      </p:cBhvr>
                                      <p:to>
                                        <p:strVal val="visible"/>
                                      </p:to>
                                    </p:set>
                                    <p:animEffect transition="in" filter="fade">
                                      <p:cBhvr>
                                        <p:cTn id="47" dur="500"/>
                                        <p:tgtEl>
                                          <p:spTgt spid="2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xEl>
                                              <p:pRg st="0" end="0"/>
                                            </p:txEl>
                                          </p:spTgt>
                                        </p:tgtEl>
                                        <p:attrNameLst>
                                          <p:attrName>style.visibility</p:attrName>
                                        </p:attrNameLst>
                                      </p:cBhvr>
                                      <p:to>
                                        <p:strVal val="visible"/>
                                      </p:to>
                                    </p:set>
                                    <p:animEffect transition="in" filter="fade">
                                      <p:cBhvr>
                                        <p:cTn id="52" dur="500"/>
                                        <p:tgtEl>
                                          <p:spTgt spid="2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xEl>
                                              <p:pRg st="1" end="1"/>
                                            </p:txEl>
                                          </p:spTgt>
                                        </p:tgtEl>
                                        <p:attrNameLst>
                                          <p:attrName>style.visibility</p:attrName>
                                        </p:attrNameLst>
                                      </p:cBhvr>
                                      <p:to>
                                        <p:strVal val="visible"/>
                                      </p:to>
                                    </p:set>
                                    <p:animEffect transition="in" filter="fade">
                                      <p:cBhvr>
                                        <p:cTn id="57" dur="500"/>
                                        <p:tgtEl>
                                          <p:spTgt spid="2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
                                            <p:txEl>
                                              <p:pRg st="2" end="2"/>
                                            </p:txEl>
                                          </p:spTgt>
                                        </p:tgtEl>
                                        <p:attrNameLst>
                                          <p:attrName>style.visibility</p:attrName>
                                        </p:attrNameLst>
                                      </p:cBhvr>
                                      <p:to>
                                        <p:strVal val="visible"/>
                                      </p:to>
                                    </p:set>
                                    <p:animEffect transition="in" filter="fade">
                                      <p:cBhvr>
                                        <p:cTn id="62"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109728" indent="0">
              <a:buNone/>
            </a:pPr>
            <a:r>
              <a:rPr lang="de-CH" dirty="0" smtClean="0"/>
              <a:t>Was wurde getestet?</a:t>
            </a:r>
          </a:p>
          <a:p>
            <a:pPr>
              <a:buFont typeface="Arial" pitchFamily="34" charset="0"/>
              <a:buChar char="•"/>
            </a:pPr>
            <a:r>
              <a:rPr lang="de-CH" dirty="0" smtClean="0"/>
              <a:t>AD Anbindung</a:t>
            </a:r>
          </a:p>
          <a:p>
            <a:pPr>
              <a:buFont typeface="Arial" pitchFamily="34" charset="0"/>
              <a:buChar char="•"/>
            </a:pPr>
            <a:r>
              <a:rPr lang="de-CH" dirty="0" smtClean="0"/>
              <a:t>Verschlüsselung</a:t>
            </a:r>
          </a:p>
          <a:p>
            <a:pPr>
              <a:buFont typeface="Arial" pitchFamily="34" charset="0"/>
              <a:buChar char="•"/>
            </a:pPr>
            <a:r>
              <a:rPr lang="de-CH" dirty="0" smtClean="0"/>
              <a:t>Gastbenutzer</a:t>
            </a:r>
          </a:p>
          <a:p>
            <a:pPr>
              <a:buFont typeface="Arial" pitchFamily="34" charset="0"/>
              <a:buChar char="•"/>
            </a:pPr>
            <a:r>
              <a:rPr lang="de-CH" dirty="0" smtClean="0"/>
              <a:t>Anzeige</a:t>
            </a:r>
          </a:p>
          <a:p>
            <a:pPr>
              <a:buFont typeface="Arial" pitchFamily="34" charset="0"/>
              <a:buChar char="•"/>
            </a:pPr>
            <a:r>
              <a:rPr lang="de-CH" dirty="0" smtClean="0"/>
              <a:t>Datei Beschränkungen</a:t>
            </a:r>
          </a:p>
          <a:p>
            <a:pPr>
              <a:buFont typeface="Arial" pitchFamily="34" charset="0"/>
              <a:buChar char="•"/>
            </a:pPr>
            <a:endParaRPr lang="de-CH" dirty="0" smtClean="0"/>
          </a:p>
        </p:txBody>
      </p:sp>
      <p:sp>
        <p:nvSpPr>
          <p:cNvPr id="3" name="Titel 2"/>
          <p:cNvSpPr>
            <a:spLocks noGrp="1"/>
          </p:cNvSpPr>
          <p:nvPr>
            <p:ph type="title"/>
          </p:nvPr>
        </p:nvSpPr>
        <p:spPr/>
        <p:txBody>
          <a:bodyPr/>
          <a:lstStyle/>
          <a:p>
            <a:r>
              <a:rPr lang="de-CH" dirty="0" smtClean="0"/>
              <a:t>Testen</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8692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1260</Words>
  <Application>Microsoft Office PowerPoint</Application>
  <PresentationFormat>Bildschirmpräsentation (4:3)</PresentationFormat>
  <Paragraphs>200</Paragraphs>
  <Slides>12</Slides>
  <Notes>10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Deimos</vt:lpstr>
      <vt:lpstr>Transporter</vt:lpstr>
      <vt:lpstr>Inhaltsverzeichnis</vt:lpstr>
      <vt:lpstr>Ausgangslage</vt:lpstr>
      <vt:lpstr>Aufgabenstellung</vt:lpstr>
      <vt:lpstr>Evaluation</vt:lpstr>
      <vt:lpstr>Evaluations Ergebnis </vt:lpstr>
      <vt:lpstr>System</vt:lpstr>
      <vt:lpstr>System</vt:lpstr>
      <vt:lpstr>Testen</vt:lpstr>
      <vt:lpstr>Testen</vt:lpstr>
      <vt:lpstr>Fazit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Transporter</dc:title>
  <dc:creator>Näpflin Dominic</dc:creator>
  <cp:lastModifiedBy>Näpflin Dominic</cp:lastModifiedBy>
  <cp:revision>86</cp:revision>
  <cp:lastPrinted>2013-04-08T11:43:51Z</cp:lastPrinted>
  <dcterms:created xsi:type="dcterms:W3CDTF">2013-04-02T07:24:51Z</dcterms:created>
  <dcterms:modified xsi:type="dcterms:W3CDTF">2013-04-08T11:51:07Z</dcterms:modified>
</cp:coreProperties>
</file>