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B Garamond"/>
      <p:regular r:id="rId18"/>
      <p:bold r:id="rId19"/>
      <p:italic r:id="rId20"/>
      <p:boldItalic r:id="rId21"/>
    </p:embeddedFont>
    <p:embeddedFont>
      <p:font typeface="Cambria Math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italic.fntdata"/><Relationship Id="rId11" Type="http://schemas.openxmlformats.org/officeDocument/2006/relationships/slide" Target="slides/slide6.xml"/><Relationship Id="rId22" Type="http://schemas.openxmlformats.org/officeDocument/2006/relationships/font" Target="fonts/CambriaMath-regular.fntdata"/><Relationship Id="rId10" Type="http://schemas.openxmlformats.org/officeDocument/2006/relationships/slide" Target="slides/slide5.xml"/><Relationship Id="rId21" Type="http://schemas.openxmlformats.org/officeDocument/2006/relationships/font" Target="fonts/EBGaramon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BGaramond-bold.fntdata"/><Relationship Id="rId6" Type="http://schemas.openxmlformats.org/officeDocument/2006/relationships/slide" Target="slides/slide1.xml"/><Relationship Id="rId18" Type="http://schemas.openxmlformats.org/officeDocument/2006/relationships/font" Target="fonts/EBGaramo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48a964b2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48a964b2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23c25b4c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23c25b4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23c25b4c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23c25b4c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2a557e1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2a557e1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Modal thought = thinking about possibilities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life involves thinking about possibilities so in order to accurate model thoughts we should be able to model how think about uncertain events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3135904a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3135904a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let’s identify some core components of thinking about possibilities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48a964b2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48a964b2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3135904a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3135904a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3135904a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3135904a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31d6e085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31d6e085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48a964b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48a964b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48a964b2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48a964b2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B Garamond"/>
              <a:buNone/>
              <a:defRPr sz="28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EB Garamond"/>
              <a:buChar char="●"/>
              <a:defRPr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B Garamond"/>
              <a:buChar char="○"/>
              <a:defRPr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B Garamond"/>
              <a:buChar char="■"/>
              <a:defRPr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B Garamond"/>
              <a:buChar char="●"/>
              <a:defRPr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B Garamond"/>
              <a:buChar char="○"/>
              <a:defRPr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B Garamond"/>
              <a:buChar char="■"/>
              <a:defRPr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B Garamond"/>
              <a:buChar char="●"/>
              <a:defRPr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B Garamond"/>
              <a:buChar char="○"/>
              <a:defRPr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B Garamond"/>
              <a:buChar char="■"/>
              <a:defRPr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hyperlink" Target="https://doi.org/10.1073/pnas.0700271104" TargetMode="External"/><Relationship Id="rId11" Type="http://schemas.openxmlformats.org/officeDocument/2006/relationships/hyperlink" Target="https://doi.org/10.1111/cdev.12913" TargetMode="External"/><Relationship Id="rId10" Type="http://schemas.openxmlformats.org/officeDocument/2006/relationships/hyperlink" Target="https://doi.org/10.1111/j.0029-4624.2005.00542.x" TargetMode="External"/><Relationship Id="rId13" Type="http://schemas.openxmlformats.org/officeDocument/2006/relationships/hyperlink" Target="https://doi.org/10.1017/CBO9780511803161" TargetMode="External"/><Relationship Id="rId12" Type="http://schemas.openxmlformats.org/officeDocument/2006/relationships/hyperlink" Target="https://doi.org/10.1111/cdev.12913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i.org/10.1016/j.cognition.2023.105472" TargetMode="External"/><Relationship Id="rId4" Type="http://schemas.openxmlformats.org/officeDocument/2006/relationships/hyperlink" Target="https://doi.org/10.1016/j.cognition.2023.105472" TargetMode="External"/><Relationship Id="rId9" Type="http://schemas.openxmlformats.org/officeDocument/2006/relationships/hyperlink" Target="https://doi.org/10.1111/j.0029-4624.2005.00542.x" TargetMode="External"/><Relationship Id="rId15" Type="http://schemas.openxmlformats.org/officeDocument/2006/relationships/hyperlink" Target="https://doi.org/10.31234/osf.io/g6tzc" TargetMode="External"/><Relationship Id="rId14" Type="http://schemas.openxmlformats.org/officeDocument/2006/relationships/hyperlink" Target="https://doi.org/10.1017/CBO9780511803161" TargetMode="External"/><Relationship Id="rId17" Type="http://schemas.openxmlformats.org/officeDocument/2006/relationships/hyperlink" Target="https://doi.org/10.1016/j.jecp.2012.10.010" TargetMode="External"/><Relationship Id="rId16" Type="http://schemas.openxmlformats.org/officeDocument/2006/relationships/hyperlink" Target="https://doi.org/10.31234/osf.io/g6tzc" TargetMode="External"/><Relationship Id="rId5" Type="http://schemas.openxmlformats.org/officeDocument/2006/relationships/hyperlink" Target="https://doi.org/10.1016/j.jecp.2019.02.004" TargetMode="External"/><Relationship Id="rId19" Type="http://schemas.openxmlformats.org/officeDocument/2006/relationships/hyperlink" Target="https://doi.org/10.1073/pnas.0700271104" TargetMode="External"/><Relationship Id="rId6" Type="http://schemas.openxmlformats.org/officeDocument/2006/relationships/hyperlink" Target="https://doi.org/10.1016/j.jecp.2019.02.004" TargetMode="External"/><Relationship Id="rId18" Type="http://schemas.openxmlformats.org/officeDocument/2006/relationships/hyperlink" Target="https://doi.org/10.1016/j.jecp.2012.10.010" TargetMode="External"/><Relationship Id="rId7" Type="http://schemas.openxmlformats.org/officeDocument/2006/relationships/hyperlink" Target="https://doi.org/10.1016/S0010-0277(96)00715-9" TargetMode="External"/><Relationship Id="rId8" Type="http://schemas.openxmlformats.org/officeDocument/2006/relationships/hyperlink" Target="https://doi.org/10.1016/S0010-0277(96)00715-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3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Modelling </a:t>
            </a:r>
            <a:r>
              <a:rPr lang="en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Children’s </a:t>
            </a:r>
            <a:r>
              <a:rPr lang="en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Development</a:t>
            </a:r>
            <a:r>
              <a:rPr lang="en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 of Modal Thought</a:t>
            </a:r>
            <a:endParaRPr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36600"/>
            <a:ext cx="85206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mbria Math"/>
                <a:ea typeface="Cambria Math"/>
                <a:cs typeface="Cambria Math"/>
                <a:sym typeface="Cambria Math"/>
              </a:rPr>
              <a:t>Collective Undergraduate Research Experience (CURE)’s </a:t>
            </a:r>
            <a:r>
              <a:rPr lang="en">
                <a:solidFill>
                  <a:schemeClr val="lt2"/>
                </a:solidFill>
                <a:latin typeface="Cambria Math"/>
                <a:ea typeface="Cambria Math"/>
                <a:cs typeface="Cambria Math"/>
                <a:sym typeface="Cambria Math"/>
              </a:rPr>
              <a:t>Inaugural</a:t>
            </a:r>
            <a:r>
              <a:rPr lang="en">
                <a:solidFill>
                  <a:schemeClr val="lt2"/>
                </a:solidFill>
                <a:latin typeface="Cambria Math"/>
                <a:ea typeface="Cambria Math"/>
                <a:cs typeface="Cambria Math"/>
                <a:sym typeface="Cambria Math"/>
              </a:rPr>
              <a:t> Flash Talk</a:t>
            </a:r>
            <a:endParaRPr>
              <a:solidFill>
                <a:schemeClr val="lt2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mbria Math"/>
                <a:ea typeface="Cambria Math"/>
                <a:cs typeface="Cambria Math"/>
                <a:sym typeface="Cambria Math"/>
              </a:rPr>
              <a:t>University of Toronto</a:t>
            </a:r>
            <a:endParaRPr>
              <a:solidFill>
                <a:schemeClr val="lt2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Cambria Math"/>
                <a:ea typeface="Cambria Math"/>
                <a:cs typeface="Cambria Math"/>
                <a:sym typeface="Cambria Math"/>
              </a:rPr>
              <a:t>Dominic Le</a:t>
            </a:r>
            <a:endParaRPr>
              <a:solidFill>
                <a:schemeClr val="lt2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Cambria Math"/>
                <a:ea typeface="Cambria Math"/>
                <a:cs typeface="Cambria Math"/>
                <a:sym typeface="Cambria Math"/>
              </a:rPr>
              <a:t>CURE Advisor</a:t>
            </a:r>
            <a:endParaRPr>
              <a:solidFill>
                <a:schemeClr val="lt2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Generating possibilities: a Decomposed Unified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152475"/>
            <a:ext cx="563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(Philips &amp; Kratzer, 2022)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Domain Projection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cognitive function that inputs </a:t>
            </a:r>
            <a:r>
              <a:rPr i="1" lang="en"/>
              <a:t>anchors</a:t>
            </a:r>
            <a:r>
              <a:rPr lang="en"/>
              <a:t> and outputs its possibilities in the future.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Factuality-directed domain projection for real world thought.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Inverted</a:t>
            </a:r>
            <a:r>
              <a:rPr lang="en"/>
              <a:t> domain projection outputs possible events from the anchors past.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Anchors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Class of objects that represents a situation.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Actual anchors are based on situations in the real world.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Epistemic anchors are based on beliefs.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344" y="1810525"/>
            <a:ext cx="3447950" cy="27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 through: Structural Causal Models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152475"/>
            <a:ext cx="397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Structured in a directed acyclic graphs.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Situations are nodes and connections are causal relationships.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(Pearl, 2009)</a:t>
            </a:r>
            <a:endParaRPr>
              <a:solidFill>
                <a:schemeClr val="lt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>
                <a:solidFill>
                  <a:schemeClr val="lt1"/>
                </a:solidFill>
              </a:rPr>
              <a:t>Changes from a counterfactual are followed unidirectionally (past to future)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(Hiddleston, 2009)</a:t>
            </a:r>
            <a:endParaRPr>
              <a:solidFill>
                <a:schemeClr val="lt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>
                <a:solidFill>
                  <a:schemeClr val="lt1"/>
                </a:solidFill>
              </a:rPr>
              <a:t>Changes from a counterfactuals are followed by bidirectionally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825" y="1152475"/>
            <a:ext cx="4551900" cy="364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Reference</a:t>
            </a:r>
            <a:endParaRPr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Alderete, S., &amp; Xu, F. (2023). Three-year-old children’s reasoning about possibilities. </a:t>
            </a:r>
            <a:r>
              <a:rPr i="1" lang="en" sz="1100"/>
              <a:t>Cognition</a:t>
            </a:r>
            <a:r>
              <a:rPr lang="en" sz="1100"/>
              <a:t>, </a:t>
            </a:r>
            <a:r>
              <a:rPr i="1" lang="en" sz="1100"/>
              <a:t>237</a:t>
            </a:r>
            <a:r>
              <a:rPr lang="en" sz="1100"/>
              <a:t>, 105472.</a:t>
            </a:r>
            <a:r>
              <a:rPr lang="en" sz="1100">
                <a:uFill>
                  <a:noFill/>
                </a:uFill>
                <a:hlinkClick r:id="rId3"/>
              </a:rPr>
              <a:t> </a:t>
            </a:r>
            <a:r>
              <a:rPr lang="en" sz="1100" u="sng">
                <a:hlinkClick r:id="rId4"/>
              </a:rPr>
              <a:t>https://doi.org/10.1016/j.cognition.2023.105472</a:t>
            </a:r>
            <a:endParaRPr sz="1100" u="sng"/>
          </a:p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Grigoroglou, M., Chan, S., &amp; Ganea, P. A. (2019). Toddlers’ understanding and use of verbal negation in inferential reasoning search tasks. </a:t>
            </a:r>
            <a:r>
              <a:rPr i="1" lang="en" sz="1100"/>
              <a:t>Journal of Experimental Child Psychology</a:t>
            </a:r>
            <a:r>
              <a:rPr lang="en" sz="1100"/>
              <a:t>, </a:t>
            </a:r>
            <a:r>
              <a:rPr i="1" lang="en" sz="1100"/>
              <a:t>183</a:t>
            </a:r>
            <a:r>
              <a:rPr lang="en" sz="1100"/>
              <a:t>, 222–241.</a:t>
            </a:r>
            <a:r>
              <a:rPr lang="en" sz="1100">
                <a:uFill>
                  <a:noFill/>
                </a:uFill>
                <a:hlinkClick r:id="rId5"/>
              </a:rPr>
              <a:t> </a:t>
            </a:r>
            <a:r>
              <a:rPr lang="en" sz="1100" u="sng">
                <a:hlinkClick r:id="rId6"/>
              </a:rPr>
              <a:t>https://doi.org/10.1016/j.jecp.2019.02.004</a:t>
            </a:r>
            <a:endParaRPr sz="1100" u="sng"/>
          </a:p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Harris, P. L., German, T., &amp; Mills, P. (1996). Children’s use of counterfactual thinking in causal reasoning. </a:t>
            </a:r>
            <a:r>
              <a:rPr i="1" lang="en" sz="1100"/>
              <a:t>Cognition</a:t>
            </a:r>
            <a:r>
              <a:rPr lang="en" sz="1100"/>
              <a:t>, </a:t>
            </a:r>
            <a:r>
              <a:rPr i="1" lang="en" sz="1100"/>
              <a:t>61</a:t>
            </a:r>
            <a:r>
              <a:rPr lang="en" sz="1100"/>
              <a:t>(3), 233–259.</a:t>
            </a:r>
            <a:r>
              <a:rPr lang="en" sz="1100">
                <a:uFill>
                  <a:noFill/>
                </a:uFill>
                <a:hlinkClick r:id="rId7"/>
              </a:rPr>
              <a:t> </a:t>
            </a:r>
            <a:r>
              <a:rPr lang="en" sz="1100" u="sng">
                <a:hlinkClick r:id="rId8"/>
              </a:rPr>
              <a:t>https://doi.org/10.1016/S0010-0277(96)00715-9</a:t>
            </a:r>
            <a:endParaRPr sz="1100" u="sng"/>
          </a:p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Hiddleston, E. (2005). A Causal Theory of Counterfactuals. </a:t>
            </a:r>
            <a:r>
              <a:rPr i="1" lang="en" sz="1100"/>
              <a:t>Noûs</a:t>
            </a:r>
            <a:r>
              <a:rPr lang="en" sz="1100"/>
              <a:t>, </a:t>
            </a:r>
            <a:r>
              <a:rPr i="1" lang="en" sz="1100"/>
              <a:t>39</a:t>
            </a:r>
            <a:r>
              <a:rPr lang="en" sz="1100"/>
              <a:t>(4), 632–657.</a:t>
            </a:r>
            <a:r>
              <a:rPr lang="en" sz="1100">
                <a:uFill>
                  <a:noFill/>
                </a:uFill>
                <a:hlinkClick r:id="rId9"/>
              </a:rPr>
              <a:t> </a:t>
            </a:r>
            <a:r>
              <a:rPr lang="en" sz="1100" u="sng">
                <a:hlinkClick r:id="rId10"/>
              </a:rPr>
              <a:t>https://doi.org/10.1111/j.0029-4624.2005.00542.x</a:t>
            </a:r>
            <a:endParaRPr sz="1100" u="sng"/>
          </a:p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Nyhout, A., Henke, L., &amp; Ganea, P. A. (2019). Children’s Counterfactual Reasoning About Causally Overdetermined Events. </a:t>
            </a:r>
            <a:r>
              <a:rPr i="1" lang="en" sz="1100"/>
              <a:t>Child Development</a:t>
            </a:r>
            <a:r>
              <a:rPr lang="en" sz="1100"/>
              <a:t>, </a:t>
            </a:r>
            <a:r>
              <a:rPr i="1" lang="en" sz="1100"/>
              <a:t>90</a:t>
            </a:r>
            <a:r>
              <a:rPr lang="en" sz="1100"/>
              <a:t>(2), 610–622.</a:t>
            </a:r>
            <a:r>
              <a:rPr lang="en" sz="1100">
                <a:uFill>
                  <a:noFill/>
                </a:uFill>
                <a:hlinkClick r:id="rId11"/>
              </a:rPr>
              <a:t> </a:t>
            </a:r>
            <a:r>
              <a:rPr lang="en" sz="1100" u="sng">
                <a:hlinkClick r:id="rId12"/>
              </a:rPr>
              <a:t>https://doi.org/10.1111/cdev.12913</a:t>
            </a:r>
            <a:endParaRPr sz="1100" u="sng"/>
          </a:p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Pearl, J. (2009). </a:t>
            </a:r>
            <a:r>
              <a:rPr i="1" lang="en" sz="1100"/>
              <a:t>Causality</a:t>
            </a:r>
            <a:r>
              <a:rPr lang="en" sz="1100"/>
              <a:t> (2nd ed.). Cambridge University Press.</a:t>
            </a:r>
            <a:r>
              <a:rPr lang="en" sz="1100">
                <a:uFill>
                  <a:noFill/>
                </a:uFill>
                <a:hlinkClick r:id="rId13"/>
              </a:rPr>
              <a:t> </a:t>
            </a:r>
            <a:r>
              <a:rPr lang="en" sz="1100" u="sng">
                <a:hlinkClick r:id="rId14"/>
              </a:rPr>
              <a:t>https://doi.org/10.1017/CBO9780511803161</a:t>
            </a:r>
            <a:endParaRPr sz="1100" u="sng"/>
          </a:p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Phillips, J. S., &amp; Kratzer, A. (2022). </a:t>
            </a:r>
            <a:r>
              <a:rPr i="1" lang="en" sz="1100"/>
              <a:t>Decomposing modal thought</a:t>
            </a:r>
            <a:r>
              <a:rPr lang="en" sz="1100"/>
              <a:t>. OSF.</a:t>
            </a:r>
            <a:r>
              <a:rPr lang="en" sz="1100">
                <a:uFill>
                  <a:noFill/>
                </a:uFill>
                <a:hlinkClick r:id="rId15"/>
              </a:rPr>
              <a:t> </a:t>
            </a:r>
            <a:r>
              <a:rPr lang="en" sz="1100" u="sng">
                <a:hlinkClick r:id="rId16"/>
              </a:rPr>
              <a:t>https://doi.org/10.31234/osf.io/g6tzc</a:t>
            </a:r>
            <a:endParaRPr sz="1100" u="sng"/>
          </a:p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Rafetseder, E., Schwitalla, M., &amp; Perner, J. (2013). Counterfactual reasoning: From childhood to adulthood. </a:t>
            </a:r>
            <a:r>
              <a:rPr i="1" lang="en" sz="1100"/>
              <a:t>Journal of Experimental Child Psychology</a:t>
            </a:r>
            <a:r>
              <a:rPr lang="en" sz="1100"/>
              <a:t>, </a:t>
            </a:r>
            <a:r>
              <a:rPr i="1" lang="en" sz="1100"/>
              <a:t>114</a:t>
            </a:r>
            <a:r>
              <a:rPr lang="en" sz="1100"/>
              <a:t>(3), 389.</a:t>
            </a:r>
            <a:r>
              <a:rPr lang="en" sz="1100">
                <a:uFill>
                  <a:noFill/>
                </a:uFill>
                <a:hlinkClick r:id="rId17"/>
              </a:rPr>
              <a:t> </a:t>
            </a:r>
            <a:r>
              <a:rPr lang="en" sz="1100" u="sng">
                <a:hlinkClick r:id="rId18"/>
              </a:rPr>
              <a:t>https://doi.org/10.1016/j.jecp.2012.10.010</a:t>
            </a:r>
            <a:endParaRPr sz="1100" u="sng"/>
          </a:p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Téglás, E., Girotto, V., Gonzalez, M., &amp; Bonatti, L. L. (2007). Intuitions of probabilities shape expectations about the future at 12 months and beyond. </a:t>
            </a:r>
            <a:r>
              <a:rPr i="1" lang="en" sz="1100"/>
              <a:t>Proceedings of the National Academy of Sciences</a:t>
            </a:r>
            <a:r>
              <a:rPr lang="en" sz="1100"/>
              <a:t>, </a:t>
            </a:r>
            <a:r>
              <a:rPr i="1" lang="en" sz="1100"/>
              <a:t>104</a:t>
            </a:r>
            <a:r>
              <a:rPr lang="en" sz="1100"/>
              <a:t>(48), 19156–19159.</a:t>
            </a:r>
            <a:r>
              <a:rPr lang="en" sz="1100">
                <a:uFill>
                  <a:noFill/>
                </a:uFill>
                <a:hlinkClick r:id="rId19"/>
              </a:rPr>
              <a:t> </a:t>
            </a:r>
            <a:r>
              <a:rPr lang="en" sz="1100" u="sng">
                <a:hlinkClick r:id="rId20"/>
              </a:rPr>
              <a:t>https://doi.org/10.1073/pnas.0700271104</a:t>
            </a:r>
            <a:endParaRPr sz="1100" u="sng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Modal Thought  ~ “Thinking about possibilities”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06700" y="1309100"/>
            <a:ext cx="3454812" cy="2592648"/>
          </a:xfrm>
          <a:prstGeom prst="cloud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" name="Google Shape;62;p14"/>
          <p:cNvSpPr/>
          <p:nvPr/>
        </p:nvSpPr>
        <p:spPr>
          <a:xfrm rot="-10173208">
            <a:off x="5060610" y="1113736"/>
            <a:ext cx="3745971" cy="2790536"/>
          </a:xfrm>
          <a:prstGeom prst="cloud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997" y="2065825"/>
            <a:ext cx="4942100" cy="39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600375" y="2011625"/>
            <a:ext cx="282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“Their cat </a:t>
            </a:r>
            <a:r>
              <a:rPr i="1" lang="en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might</a:t>
            </a:r>
            <a:r>
              <a:rPr lang="en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 like me”</a:t>
            </a:r>
            <a:endParaRPr sz="180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303375" y="2226950"/>
            <a:ext cx="338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“Smoking </a:t>
            </a:r>
            <a:r>
              <a:rPr i="1" lang="en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definitely</a:t>
            </a:r>
            <a:r>
              <a:rPr lang="en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 causes cancer”</a:t>
            </a:r>
            <a:endParaRPr sz="180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979275" y="2571750"/>
            <a:ext cx="206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“I </a:t>
            </a:r>
            <a:r>
              <a:rPr i="1" lang="en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could</a:t>
            </a:r>
            <a:r>
              <a:rPr lang="en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 go study”</a:t>
            </a:r>
            <a:endParaRPr sz="180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699750" y="2796925"/>
            <a:ext cx="282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“He </a:t>
            </a:r>
            <a:r>
              <a:rPr i="1" lang="en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must</a:t>
            </a:r>
            <a:r>
              <a:rPr lang="en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 have forgotten”</a:t>
            </a:r>
            <a:endParaRPr sz="180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634200" y="1780550"/>
            <a:ext cx="41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lt2"/>
                </a:solidFill>
                <a:latin typeface="Cambria Math"/>
                <a:ea typeface="Cambria Math"/>
                <a:cs typeface="Cambria Math"/>
                <a:sym typeface="Cambria Math"/>
              </a:rPr>
              <a:t>▢</a:t>
            </a:r>
            <a:endParaRPr sz="210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678150" y="3131875"/>
            <a:ext cx="64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  <a:latin typeface="Cambria Math"/>
                <a:ea typeface="Cambria Math"/>
                <a:cs typeface="Cambria Math"/>
                <a:sym typeface="Cambria Math"/>
              </a:rPr>
              <a:t>♢</a:t>
            </a:r>
            <a:endParaRPr sz="250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Modal Thought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750" y="1113700"/>
            <a:ext cx="3645125" cy="29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175" y="1017724"/>
            <a:ext cx="3645125" cy="29161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5"/>
          <p:cNvCxnSpPr/>
          <p:nvPr/>
        </p:nvCxnSpPr>
        <p:spPr>
          <a:xfrm flipH="1" rot="10800000">
            <a:off x="2165425" y="2007875"/>
            <a:ext cx="7383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 flipH="1" rot="10800000">
            <a:off x="3376100" y="2667300"/>
            <a:ext cx="275700" cy="63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/>
          <p:nvPr/>
        </p:nvCxnSpPr>
        <p:spPr>
          <a:xfrm>
            <a:off x="1574850" y="2559150"/>
            <a:ext cx="561000" cy="531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/>
          <p:nvPr/>
        </p:nvCxnSpPr>
        <p:spPr>
          <a:xfrm flipH="1" rot="10800000">
            <a:off x="6402600" y="1943725"/>
            <a:ext cx="738300" cy="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 txBox="1"/>
          <p:nvPr/>
        </p:nvSpPr>
        <p:spPr>
          <a:xfrm>
            <a:off x="7677425" y="2667300"/>
            <a:ext cx="3179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?</a:t>
            </a:r>
            <a:endParaRPr sz="380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443650" y="4344325"/>
            <a:ext cx="42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Simulation Mindset</a:t>
            </a:r>
            <a:r>
              <a:rPr lang="en" sz="18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 (Rafetseder et al., 2013)</a:t>
            </a: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930475" y="3717075"/>
            <a:ext cx="42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Memory</a:t>
            </a:r>
            <a:endParaRPr sz="180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367575" y="2188825"/>
            <a:ext cx="42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Logic</a:t>
            </a:r>
            <a:endParaRPr sz="180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700350" y="3821625"/>
            <a:ext cx="42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Simulation</a:t>
            </a:r>
            <a:endParaRPr sz="180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Children’s Milestones of Modal Thought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possibiliti</a:t>
            </a:r>
            <a:r>
              <a:rPr lang="en"/>
              <a:t>es at 1 years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6872" l="0" r="19646" t="0"/>
          <a:stretch/>
        </p:blipFill>
        <p:spPr>
          <a:xfrm>
            <a:off x="967525" y="1050625"/>
            <a:ext cx="3838000" cy="355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1740525" y="4608875"/>
            <a:ext cx="22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(Telegas et al., 2007)</a:t>
            </a: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4">
            <a:alphaModFix/>
          </a:blip>
          <a:srcRect b="37134" l="17665" r="5594" t="0"/>
          <a:stretch/>
        </p:blipFill>
        <p:spPr>
          <a:xfrm>
            <a:off x="5127250" y="1216275"/>
            <a:ext cx="3095275" cy="20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Branching possibilities at 2.5 years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7155" l="3078" r="3915" t="4831"/>
          <a:stretch/>
        </p:blipFill>
        <p:spPr>
          <a:xfrm>
            <a:off x="563725" y="1239050"/>
            <a:ext cx="4442050" cy="33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1638750" y="4602100"/>
            <a:ext cx="22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(Alderate and Xu, 2023)</a:t>
            </a: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b="0" l="17665" r="5594" t="0"/>
          <a:stretch/>
        </p:blipFill>
        <p:spPr>
          <a:xfrm>
            <a:off x="5127250" y="1216275"/>
            <a:ext cx="3095275" cy="32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536900"/>
            <a:ext cx="41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Logical negation at 2.5 years </a:t>
            </a:r>
            <a:endParaRPr sz="212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00" y="1431890"/>
            <a:ext cx="4159200" cy="332733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1159950" y="4466400"/>
            <a:ext cx="181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Grigoroglou et al. (2019)</a:t>
            </a:r>
            <a:endParaRPr sz="10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4714875" y="536900"/>
            <a:ext cx="401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Counterfactual negation at 3.5 years </a:t>
            </a:r>
            <a:endParaRPr sz="2120"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2701" y="1262000"/>
            <a:ext cx="4408900" cy="352712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4912700" y="44205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Harris</a:t>
            </a:r>
            <a:r>
              <a:rPr lang="en" sz="1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 et al. (1996)</a:t>
            </a:r>
            <a:endParaRPr sz="10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Counterfactual Reasoning at 6-8 years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50" y="1377075"/>
            <a:ext cx="3895125" cy="31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995013" y="4493175"/>
            <a:ext cx="181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Nyhout</a:t>
            </a:r>
            <a:r>
              <a:rPr lang="en" sz="1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 et al. (2019)</a:t>
            </a:r>
            <a:endParaRPr sz="10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4298775" y="966000"/>
            <a:ext cx="3761700" cy="4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Cases:</a:t>
            </a:r>
            <a:endParaRPr sz="180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Ambiguous causes (n/a)</a:t>
            </a:r>
            <a:endParaRPr sz="180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	“A and B went in together”</a:t>
            </a:r>
            <a:endParaRPr sz="180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vs.</a:t>
            </a:r>
            <a:endParaRPr sz="180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Unrelated causes (6 &lt; )</a:t>
            </a:r>
            <a:endParaRPr sz="180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	“A and B went in separately”</a:t>
            </a:r>
            <a:endParaRPr sz="180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	</a:t>
            </a:r>
            <a:endParaRPr sz="180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Connected causes (6 &lt; )</a:t>
            </a:r>
            <a:endParaRPr sz="180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	“A told B to tell C”</a:t>
            </a:r>
            <a:endParaRPr sz="180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vs.</a:t>
            </a:r>
            <a:endParaRPr sz="180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Disconnected causes (8 &lt; )</a:t>
            </a:r>
            <a:endParaRPr sz="180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	“A and B both told C”</a:t>
            </a:r>
            <a:endParaRPr sz="180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	</a:t>
            </a:r>
            <a:endParaRPr sz="180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4">
            <a:alphaModFix/>
          </a:blip>
          <a:srcRect b="0" l="68499" r="0" t="0"/>
          <a:stretch/>
        </p:blipFill>
        <p:spPr>
          <a:xfrm>
            <a:off x="7146198" y="902650"/>
            <a:ext cx="1638225" cy="416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7059900" y="225550"/>
            <a:ext cx="181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See Rafetseder et al. (2013) for ambiguous case</a:t>
            </a:r>
            <a:endParaRPr sz="10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Modal Thought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