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EB Garamond"/>
      <p:regular r:id="rId31"/>
      <p:bold r:id="rId32"/>
      <p:italic r:id="rId33"/>
      <p:boldItalic r:id="rId34"/>
    </p:embeddedFont>
    <p:embeddedFont>
      <p:font typeface="DM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EBGaramond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BGaramond-italic.fntdata"/><Relationship Id="rId10" Type="http://schemas.openxmlformats.org/officeDocument/2006/relationships/slide" Target="slides/slide5.xml"/><Relationship Id="rId32" Type="http://schemas.openxmlformats.org/officeDocument/2006/relationships/font" Target="fonts/EBGaramond-bold.fntdata"/><Relationship Id="rId13" Type="http://schemas.openxmlformats.org/officeDocument/2006/relationships/slide" Target="slides/slide8.xml"/><Relationship Id="rId35" Type="http://schemas.openxmlformats.org/officeDocument/2006/relationships/font" Target="fonts/DMSans-regular.fntdata"/><Relationship Id="rId12" Type="http://schemas.openxmlformats.org/officeDocument/2006/relationships/slide" Target="slides/slide7.xml"/><Relationship Id="rId34" Type="http://schemas.openxmlformats.org/officeDocument/2006/relationships/font" Target="fonts/EBGaramond-boldItalic.fntdata"/><Relationship Id="rId15" Type="http://schemas.openxmlformats.org/officeDocument/2006/relationships/slide" Target="slides/slide10.xml"/><Relationship Id="rId37" Type="http://schemas.openxmlformats.org/officeDocument/2006/relationships/font" Target="fonts/DMSans-italic.fntdata"/><Relationship Id="rId14" Type="http://schemas.openxmlformats.org/officeDocument/2006/relationships/slide" Target="slides/slide9.xml"/><Relationship Id="rId36" Type="http://schemas.openxmlformats.org/officeDocument/2006/relationships/font" Target="fonts/DM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DM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d9609f195_3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d9609f195_3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d9609f195_3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d9609f195_3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d9609f195_3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d9609f195_3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d9609f195_3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d9609f195_3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d9609f195_3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d9609f195_3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d9609f195_3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2d9609f195_3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d9609f195_3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d9609f195_3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d9609f195_3_1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d9609f195_3_1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2d9609f195_3_1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2d9609f195_3_1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2d9609f195_3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2d9609f195_3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Does the past differ in the future in how open they are?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9609f195_3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d9609f195_3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2d9609f195_3_1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2d9609f195_3_1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2d9609f195_3_1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2d9609f195_3_1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2d9609f195_3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2d9609f195_3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2d9609f195_3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2d9609f195_3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2d9609f195_3_1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2d9609f195_3_1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2d9609f195_3_1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2d9609f195_3_1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d9609f195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d9609f195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d9609f195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d9609f195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d9609f195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d9609f195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d9609f195_3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d9609f195_3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d9609f195_3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d9609f195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d9609f195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d9609f195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d9609f195_3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d9609f195_3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B Garamond"/>
              <a:buNone/>
              <a:defRPr sz="2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EB Garamond"/>
              <a:buChar char="●"/>
              <a:defRPr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B Garamond"/>
              <a:buChar char="○"/>
              <a:defRPr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B Garamond"/>
              <a:buChar char="■"/>
              <a:defRPr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B Garamond"/>
              <a:buChar char="●"/>
              <a:defRPr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B Garamond"/>
              <a:buChar char="○"/>
              <a:defRPr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B Garamond"/>
              <a:buChar char="■"/>
              <a:defRPr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B Garamond"/>
              <a:buChar char="●"/>
              <a:defRPr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B Garamond"/>
              <a:buChar char="○"/>
              <a:defRPr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EB Garamond"/>
              <a:buChar char="■"/>
              <a:defRPr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hyperlink" Target="https://doi.org/10.1037/a0039655" TargetMode="External"/><Relationship Id="rId10" Type="http://schemas.openxmlformats.org/officeDocument/2006/relationships/hyperlink" Target="https://www.jstor.org/stable/2215339" TargetMode="External"/><Relationship Id="rId13" Type="http://schemas.openxmlformats.org/officeDocument/2006/relationships/hyperlink" Target="https://doi.org/10.1016/j.cognition.2018.10.027" TargetMode="External"/><Relationship Id="rId12" Type="http://schemas.openxmlformats.org/officeDocument/2006/relationships/hyperlink" Target="https://doi.org/10.1037/a0039655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dspace.cam.ac.uk/handle/1810/226170" TargetMode="External"/><Relationship Id="rId4" Type="http://schemas.openxmlformats.org/officeDocument/2006/relationships/hyperlink" Target="http://www.dspace.cam.ac.uk/handle/1810/226170" TargetMode="External"/><Relationship Id="rId9" Type="http://schemas.openxmlformats.org/officeDocument/2006/relationships/hyperlink" Target="https://www.jstor.org/stable/2215339" TargetMode="External"/><Relationship Id="rId15" Type="http://schemas.openxmlformats.org/officeDocument/2006/relationships/hyperlink" Target="https://onlinelibrary.wiley.com/doi/10.1111/j.1551-6709.2009.01080.x" TargetMode="External"/><Relationship Id="rId14" Type="http://schemas.openxmlformats.org/officeDocument/2006/relationships/hyperlink" Target="https://doi.org/10.1016/j.cognition.2018.10.027" TargetMode="External"/><Relationship Id="rId16" Type="http://schemas.openxmlformats.org/officeDocument/2006/relationships/hyperlink" Target="https://onlinelibrary.wiley.com/doi/10.1111/j.1551-6709.2009.01080.x" TargetMode="External"/><Relationship Id="rId5" Type="http://schemas.openxmlformats.org/officeDocument/2006/relationships/hyperlink" Target="https://doi.org/10.1111/j.0029-4624.2005.00542.x" TargetMode="External"/><Relationship Id="rId6" Type="http://schemas.openxmlformats.org/officeDocument/2006/relationships/hyperlink" Target="https://doi.org/10.1111/j.0029-4624.2005.00542.x" TargetMode="External"/><Relationship Id="rId7" Type="http://schemas.openxmlformats.org/officeDocument/2006/relationships/hyperlink" Target="https://doi.org/10.1017/CBO9780511809477.015" TargetMode="External"/><Relationship Id="rId8" Type="http://schemas.openxmlformats.org/officeDocument/2006/relationships/hyperlink" Target="https://doi.org/10.1017/CBO9780511809477.01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Time’s </a:t>
            </a:r>
            <a:r>
              <a:rPr lang="en"/>
              <a:t>Asymmetry</a:t>
            </a:r>
            <a:r>
              <a:rPr lang="en"/>
              <a:t> in Counterfactuals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85050"/>
            <a:ext cx="8520600" cy="1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Dominic Le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Work in Collaboration with Ioana Grosu and Patricia Ganea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@ the Language and Learning Lab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University of Toronto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Confluence 2025</a:t>
            </a:r>
            <a:endParaRPr sz="18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448" y="4025500"/>
            <a:ext cx="1632200" cy="102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4351" t="0"/>
          <a:stretch/>
        </p:blipFill>
        <p:spPr>
          <a:xfrm>
            <a:off x="311700" y="3976475"/>
            <a:ext cx="2309849" cy="107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SA at UofT (@casa.uoft) • Instagram photos and videos"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5900" y="4025500"/>
            <a:ext cx="1023950" cy="10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Formalizing Causal Reasoning as Functional Graphs </a:t>
            </a:r>
            <a:r>
              <a:rPr lang="en" sz="1800"/>
              <a:t>(Danks, 2014)</a:t>
            </a:r>
            <a:endParaRPr sz="1800"/>
          </a:p>
        </p:txBody>
      </p:sp>
      <p:sp>
        <p:nvSpPr>
          <p:cNvPr id="170" name="Google Shape;170;p22"/>
          <p:cNvSpPr txBox="1"/>
          <p:nvPr/>
        </p:nvSpPr>
        <p:spPr>
          <a:xfrm>
            <a:off x="311700" y="1060200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EB Garamond"/>
              <a:buChar char="-"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Events (X) are nodes variable between present or absent (1 or 0)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EB Garamond"/>
              <a:buChar char="-"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Links (-&gt;) denote directional causal dependencies (as functions!) </a:t>
            </a:r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885000" y="2171562"/>
            <a:ext cx="19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I burnt the toast  (B)</a:t>
            </a:r>
            <a:endParaRPr>
              <a:solidFill>
                <a:schemeClr val="dk1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5703550" y="2902350"/>
            <a:ext cx="22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Smoke detector sounded</a:t>
            </a:r>
            <a:r>
              <a:rPr lang="en">
                <a:solidFill>
                  <a:schemeClr val="accent2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 (S)</a:t>
            </a:r>
            <a:endParaRPr>
              <a:solidFill>
                <a:schemeClr val="accent2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73" name="Google Shape;173;p22"/>
          <p:cNvCxnSpPr>
            <a:stCxn id="171" idx="3"/>
            <a:endCxn id="172" idx="1"/>
          </p:cNvCxnSpPr>
          <p:nvPr/>
        </p:nvCxnSpPr>
        <p:spPr>
          <a:xfrm>
            <a:off x="2828400" y="2371662"/>
            <a:ext cx="2875200" cy="73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2"/>
          <p:cNvSpPr txBox="1"/>
          <p:nvPr/>
        </p:nvSpPr>
        <p:spPr>
          <a:xfrm>
            <a:off x="929575" y="3633612"/>
            <a:ext cx="194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I replaced the batteries  in the detector (R)</a:t>
            </a:r>
            <a:endParaRPr>
              <a:solidFill>
                <a:schemeClr val="dk1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75" name="Google Shape;175;p22"/>
          <p:cNvCxnSpPr>
            <a:stCxn id="174" idx="3"/>
            <a:endCxn id="172" idx="1"/>
          </p:cNvCxnSpPr>
          <p:nvPr/>
        </p:nvCxnSpPr>
        <p:spPr>
          <a:xfrm flipH="1" rot="10800000">
            <a:off x="2872975" y="3102312"/>
            <a:ext cx="2830500" cy="8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2"/>
          <p:cNvSpPr/>
          <p:nvPr/>
        </p:nvSpPr>
        <p:spPr>
          <a:xfrm>
            <a:off x="4840385" y="2902350"/>
            <a:ext cx="96275" cy="449300"/>
          </a:xfrm>
          <a:custGeom>
            <a:rect b="b" l="l" r="r" t="t"/>
            <a:pathLst>
              <a:path extrusionOk="0" h="17972" w="3851">
                <a:moveTo>
                  <a:pt x="3852" y="0"/>
                </a:moveTo>
                <a:cubicBezTo>
                  <a:pt x="-50" y="4552"/>
                  <a:pt x="-1856" y="14647"/>
                  <a:pt x="3133" y="1797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Google Shape;177;p22"/>
          <p:cNvSpPr txBox="1"/>
          <p:nvPr/>
        </p:nvSpPr>
        <p:spPr>
          <a:xfrm>
            <a:off x="2945225" y="2894700"/>
            <a:ext cx="232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(Causal Conjunction)</a:t>
            </a:r>
            <a:endParaRPr sz="15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523800" y="4170325"/>
            <a:ext cx="232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^ New* what really happened</a:t>
            </a:r>
            <a:endParaRPr sz="15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Formalizing Causal Reasoning as Functional Graphs </a:t>
            </a:r>
            <a:r>
              <a:rPr lang="en" sz="1800"/>
              <a:t>(Danks, 2014)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311700" y="1060200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EB Garamond"/>
              <a:buChar char="-"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Events (X) are nodes variable between present or absent (1 or 0)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EB Garamond"/>
              <a:buChar char="-"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Links (-&gt;) denote directional causal dependencies (as functions!) 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885000" y="2171562"/>
            <a:ext cx="19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I burnt the toast  (B)</a:t>
            </a:r>
            <a:endParaRPr>
              <a:solidFill>
                <a:schemeClr val="dk1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5703550" y="2902350"/>
            <a:ext cx="222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Smoke detector sounded (S)</a:t>
            </a:r>
            <a:endParaRPr>
              <a:solidFill>
                <a:schemeClr val="accent2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87" name="Google Shape;187;p23"/>
          <p:cNvCxnSpPr>
            <a:stCxn id="185" idx="3"/>
            <a:endCxn id="186" idx="1"/>
          </p:cNvCxnSpPr>
          <p:nvPr/>
        </p:nvCxnSpPr>
        <p:spPr>
          <a:xfrm>
            <a:off x="2828400" y="2371662"/>
            <a:ext cx="2875200" cy="730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3"/>
          <p:cNvSpPr txBox="1"/>
          <p:nvPr/>
        </p:nvSpPr>
        <p:spPr>
          <a:xfrm>
            <a:off x="929575" y="3633612"/>
            <a:ext cx="1943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I replaced the batteries  in the detector (R)</a:t>
            </a:r>
            <a:endParaRPr>
              <a:solidFill>
                <a:schemeClr val="dk1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89" name="Google Shape;189;p23"/>
          <p:cNvCxnSpPr>
            <a:stCxn id="188" idx="3"/>
            <a:endCxn id="186" idx="1"/>
          </p:cNvCxnSpPr>
          <p:nvPr/>
        </p:nvCxnSpPr>
        <p:spPr>
          <a:xfrm flipH="1" rot="10800000">
            <a:off x="2872975" y="3102312"/>
            <a:ext cx="2830500" cy="8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3"/>
          <p:cNvSpPr/>
          <p:nvPr/>
        </p:nvSpPr>
        <p:spPr>
          <a:xfrm>
            <a:off x="4840385" y="2902350"/>
            <a:ext cx="96275" cy="449300"/>
          </a:xfrm>
          <a:custGeom>
            <a:rect b="b" l="l" r="r" t="t"/>
            <a:pathLst>
              <a:path extrusionOk="0" h="17972" w="3851">
                <a:moveTo>
                  <a:pt x="3852" y="0"/>
                </a:moveTo>
                <a:cubicBezTo>
                  <a:pt x="-50" y="4552"/>
                  <a:pt x="-1856" y="14647"/>
                  <a:pt x="3133" y="1797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1" name="Google Shape;191;p23"/>
          <p:cNvSpPr txBox="1"/>
          <p:nvPr/>
        </p:nvSpPr>
        <p:spPr>
          <a:xfrm>
            <a:off x="2945225" y="2894700"/>
            <a:ext cx="232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(Causal Conjunction)</a:t>
            </a:r>
            <a:endParaRPr sz="15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572000" y="3941400"/>
            <a:ext cx="4118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Prompt: If the alarm had not sounded (S0), would the toast have been burnt (B#)?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/>
        </p:nvSpPr>
        <p:spPr>
          <a:xfrm>
            <a:off x="632350" y="4217000"/>
            <a:ext cx="3798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^ What really happened (in symbol form)</a:t>
            </a:r>
            <a:endParaRPr sz="15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311700" y="1060200"/>
            <a:ext cx="75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Represent the situation as a functional graph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Networks Theory </a:t>
            </a:r>
            <a:r>
              <a:rPr lang="en" sz="2000"/>
              <a:t>(Hiddleston, 2005)</a:t>
            </a:r>
            <a:endParaRPr sz="2000"/>
          </a:p>
        </p:txBody>
      </p:sp>
      <p:sp>
        <p:nvSpPr>
          <p:cNvPr id="200" name="Google Shape;200;p24"/>
          <p:cNvSpPr txBox="1"/>
          <p:nvPr/>
        </p:nvSpPr>
        <p:spPr>
          <a:xfrm>
            <a:off x="2029625" y="2805775"/>
            <a:ext cx="17889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S = B</a:t>
            </a: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, when R = 1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S = R, when B = 1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7331325" y="2161025"/>
            <a:ext cx="16356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Prompt: 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If the alarm had not sounded </a:t>
            </a:r>
            <a:r>
              <a:rPr lang="en" sz="1800">
                <a:solidFill>
                  <a:schemeClr val="accent2"/>
                </a:solidFill>
                <a:highlight>
                  <a:srgbClr val="660000"/>
                </a:highlight>
                <a:latin typeface="EB Garamond"/>
                <a:ea typeface="EB Garamond"/>
                <a:cs typeface="EB Garamond"/>
                <a:sym typeface="EB Garamond"/>
              </a:rPr>
              <a:t>(S0)</a:t>
            </a: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, would the toast have been burnt </a:t>
            </a:r>
            <a:r>
              <a:rPr lang="en" sz="1800">
                <a:solidFill>
                  <a:schemeClr val="accent2"/>
                </a:solidFill>
                <a:highlight>
                  <a:srgbClr val="7F6000"/>
                </a:highlight>
                <a:latin typeface="EB Garamond"/>
                <a:ea typeface="EB Garamond"/>
                <a:cs typeface="EB Garamond"/>
                <a:sym typeface="EB Garamond"/>
              </a:rPr>
              <a:t>(B#)</a:t>
            </a: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?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455963" y="2569573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423737" y="2578868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1355232" y="2569573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905598" y="3296380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873346" y="330567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1322981" y="2559243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08" name="Google Shape;208;p24"/>
          <p:cNvCxnSpPr>
            <a:stCxn id="202" idx="4"/>
            <a:endCxn id="205" idx="0"/>
          </p:cNvCxnSpPr>
          <p:nvPr/>
        </p:nvCxnSpPr>
        <p:spPr>
          <a:xfrm>
            <a:off x="680813" y="3019273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4"/>
          <p:cNvCxnSpPr>
            <a:stCxn id="204" idx="4"/>
            <a:endCxn id="205" idx="0"/>
          </p:cNvCxnSpPr>
          <p:nvPr/>
        </p:nvCxnSpPr>
        <p:spPr>
          <a:xfrm flipH="1">
            <a:off x="1130382" y="3019273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4"/>
          <p:cNvSpPr/>
          <p:nvPr/>
        </p:nvSpPr>
        <p:spPr>
          <a:xfrm>
            <a:off x="994738" y="3138013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Google Shape;211;p24"/>
          <p:cNvSpPr txBox="1"/>
          <p:nvPr/>
        </p:nvSpPr>
        <p:spPr>
          <a:xfrm>
            <a:off x="565025" y="2161025"/>
            <a:ext cx="11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Actual Model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/>
        </p:nvSpPr>
        <p:spPr>
          <a:xfrm>
            <a:off x="632350" y="4217000"/>
            <a:ext cx="318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^ What really happened (in symbol form)</a:t>
            </a:r>
            <a:endParaRPr sz="15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7" name="Google Shape;21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Networks Theory </a:t>
            </a:r>
            <a:r>
              <a:rPr lang="en" sz="2000"/>
              <a:t>(Hiddleston, 2005)</a:t>
            </a: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311700" y="1060200"/>
            <a:ext cx="4533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Represent the situation as a functional graph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Generate Possible Worlds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2029625" y="2805775"/>
            <a:ext cx="17889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S = B, when R = 1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S = R, when B = 1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4097451" y="19372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4065224" y="19465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4996720" y="19372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4547085" y="26640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4514834" y="26733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4964468" y="19269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26" name="Google Shape;226;p25"/>
          <p:cNvCxnSpPr>
            <a:stCxn id="220" idx="4"/>
            <a:endCxn id="223" idx="0"/>
          </p:cNvCxnSpPr>
          <p:nvPr/>
        </p:nvCxnSpPr>
        <p:spPr>
          <a:xfrm>
            <a:off x="4322301" y="23869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5"/>
          <p:cNvCxnSpPr>
            <a:stCxn id="222" idx="4"/>
            <a:endCxn id="223" idx="0"/>
          </p:cNvCxnSpPr>
          <p:nvPr/>
        </p:nvCxnSpPr>
        <p:spPr>
          <a:xfrm flipH="1">
            <a:off x="4771870" y="23869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5"/>
          <p:cNvSpPr/>
          <p:nvPr/>
        </p:nvSpPr>
        <p:spPr>
          <a:xfrm>
            <a:off x="4636225" y="25057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9" name="Google Shape;229;p25"/>
          <p:cNvSpPr/>
          <p:nvPr/>
        </p:nvSpPr>
        <p:spPr>
          <a:xfrm>
            <a:off x="4121801" y="3401248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4089574" y="3410543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5021070" y="3401248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2" name="Google Shape;232;p25"/>
          <p:cNvSpPr/>
          <p:nvPr/>
        </p:nvSpPr>
        <p:spPr>
          <a:xfrm>
            <a:off x="4571435" y="4128055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3" name="Google Shape;233;p25"/>
          <p:cNvSpPr txBox="1"/>
          <p:nvPr/>
        </p:nvSpPr>
        <p:spPr>
          <a:xfrm>
            <a:off x="4539184" y="413735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4988818" y="3390918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35" name="Google Shape;235;p25"/>
          <p:cNvCxnSpPr>
            <a:stCxn id="229" idx="4"/>
            <a:endCxn id="232" idx="0"/>
          </p:cNvCxnSpPr>
          <p:nvPr/>
        </p:nvCxnSpPr>
        <p:spPr>
          <a:xfrm>
            <a:off x="4346651" y="3850948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5"/>
          <p:cNvCxnSpPr>
            <a:stCxn id="231" idx="4"/>
            <a:endCxn id="232" idx="0"/>
          </p:cNvCxnSpPr>
          <p:nvPr/>
        </p:nvCxnSpPr>
        <p:spPr>
          <a:xfrm flipH="1">
            <a:off x="4796220" y="3850948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5"/>
          <p:cNvSpPr/>
          <p:nvPr/>
        </p:nvSpPr>
        <p:spPr>
          <a:xfrm>
            <a:off x="4660575" y="3969688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Google Shape;238;p25"/>
          <p:cNvSpPr/>
          <p:nvPr/>
        </p:nvSpPr>
        <p:spPr>
          <a:xfrm>
            <a:off x="5726563" y="25747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5694337" y="25840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6625832" y="25747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6176198" y="33015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6143946" y="33108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3" name="Google Shape;243;p25"/>
          <p:cNvSpPr txBox="1"/>
          <p:nvPr/>
        </p:nvSpPr>
        <p:spPr>
          <a:xfrm>
            <a:off x="6593581" y="25644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44" name="Google Shape;244;p25"/>
          <p:cNvCxnSpPr>
            <a:stCxn id="238" idx="4"/>
            <a:endCxn id="241" idx="0"/>
          </p:cNvCxnSpPr>
          <p:nvPr/>
        </p:nvCxnSpPr>
        <p:spPr>
          <a:xfrm>
            <a:off x="5951413" y="30244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5"/>
          <p:cNvCxnSpPr>
            <a:stCxn id="240" idx="4"/>
            <a:endCxn id="241" idx="0"/>
          </p:cNvCxnSpPr>
          <p:nvPr/>
        </p:nvCxnSpPr>
        <p:spPr>
          <a:xfrm flipH="1">
            <a:off x="6400982" y="30244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5"/>
          <p:cNvSpPr/>
          <p:nvPr/>
        </p:nvSpPr>
        <p:spPr>
          <a:xfrm>
            <a:off x="6265338" y="31432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7" name="Google Shape;247;p25"/>
          <p:cNvSpPr/>
          <p:nvPr/>
        </p:nvSpPr>
        <p:spPr>
          <a:xfrm>
            <a:off x="455963" y="2569573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423737" y="2578868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1355232" y="2569573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905598" y="3296380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873346" y="330567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1322981" y="2559243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53" name="Google Shape;253;p25"/>
          <p:cNvCxnSpPr>
            <a:stCxn id="247" idx="4"/>
            <a:endCxn id="250" idx="0"/>
          </p:cNvCxnSpPr>
          <p:nvPr/>
        </p:nvCxnSpPr>
        <p:spPr>
          <a:xfrm>
            <a:off x="680813" y="3019273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25"/>
          <p:cNvCxnSpPr>
            <a:stCxn id="249" idx="4"/>
            <a:endCxn id="250" idx="0"/>
          </p:cNvCxnSpPr>
          <p:nvPr/>
        </p:nvCxnSpPr>
        <p:spPr>
          <a:xfrm flipH="1">
            <a:off x="1130382" y="3019273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5"/>
          <p:cNvSpPr/>
          <p:nvPr/>
        </p:nvSpPr>
        <p:spPr>
          <a:xfrm>
            <a:off x="994738" y="3138013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Google Shape;256;p25"/>
          <p:cNvSpPr txBox="1"/>
          <p:nvPr/>
        </p:nvSpPr>
        <p:spPr>
          <a:xfrm>
            <a:off x="565025" y="2161025"/>
            <a:ext cx="11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Actual Model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7331325" y="2161025"/>
            <a:ext cx="16356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Prompt: 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If the alarm had not sounded </a:t>
            </a:r>
            <a:r>
              <a:rPr lang="en" sz="1800">
                <a:solidFill>
                  <a:schemeClr val="accent2"/>
                </a:solidFill>
                <a:highlight>
                  <a:srgbClr val="660000"/>
                </a:highlight>
                <a:latin typeface="EB Garamond"/>
                <a:ea typeface="EB Garamond"/>
                <a:cs typeface="EB Garamond"/>
                <a:sym typeface="EB Garamond"/>
              </a:rPr>
              <a:t>(S0)</a:t>
            </a: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, would the toast have been burnt </a:t>
            </a:r>
            <a:r>
              <a:rPr lang="en" sz="1800">
                <a:solidFill>
                  <a:schemeClr val="accent2"/>
                </a:solidFill>
                <a:highlight>
                  <a:srgbClr val="7F6000"/>
                </a:highlight>
                <a:latin typeface="EB Garamond"/>
                <a:ea typeface="EB Garamond"/>
                <a:cs typeface="EB Garamond"/>
                <a:sym typeface="EB Garamond"/>
              </a:rPr>
              <a:t>(B#)</a:t>
            </a: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?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4713150" y="1408000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Possible Worlds</a:t>
            </a:r>
            <a:endParaRPr>
              <a:solidFill>
                <a:srgbClr val="12121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Minimal Networks Theory </a:t>
            </a:r>
            <a:r>
              <a:rPr lang="en" sz="2000"/>
              <a:t>(Hiddleston, 2005)</a:t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311700" y="1060200"/>
            <a:ext cx="4709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Represent the situation as a functional graph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Generate Possible Worlds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Pick minimal world or N/A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5" name="Google Shape;265;p26"/>
          <p:cNvSpPr/>
          <p:nvPr/>
        </p:nvSpPr>
        <p:spPr>
          <a:xfrm>
            <a:off x="455963" y="2569573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423737" y="2578868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67" name="Google Shape;267;p26"/>
          <p:cNvSpPr/>
          <p:nvPr/>
        </p:nvSpPr>
        <p:spPr>
          <a:xfrm>
            <a:off x="1355232" y="2569573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905598" y="3296380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873346" y="330567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0" name="Google Shape;270;p26"/>
          <p:cNvSpPr txBox="1"/>
          <p:nvPr/>
        </p:nvSpPr>
        <p:spPr>
          <a:xfrm>
            <a:off x="1322981" y="2559243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71" name="Google Shape;271;p26"/>
          <p:cNvCxnSpPr>
            <a:stCxn id="265" idx="4"/>
            <a:endCxn id="268" idx="0"/>
          </p:cNvCxnSpPr>
          <p:nvPr/>
        </p:nvCxnSpPr>
        <p:spPr>
          <a:xfrm>
            <a:off x="680813" y="3019273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" name="Google Shape;272;p26"/>
          <p:cNvCxnSpPr>
            <a:stCxn id="267" idx="4"/>
            <a:endCxn id="268" idx="0"/>
          </p:cNvCxnSpPr>
          <p:nvPr/>
        </p:nvCxnSpPr>
        <p:spPr>
          <a:xfrm flipH="1">
            <a:off x="1130382" y="3019273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6"/>
          <p:cNvSpPr/>
          <p:nvPr/>
        </p:nvSpPr>
        <p:spPr>
          <a:xfrm>
            <a:off x="994738" y="3138013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4" name="Google Shape;274;p26"/>
          <p:cNvSpPr txBox="1"/>
          <p:nvPr/>
        </p:nvSpPr>
        <p:spPr>
          <a:xfrm>
            <a:off x="565025" y="2161025"/>
            <a:ext cx="117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Actual Model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2029625" y="2805775"/>
            <a:ext cx="1788900" cy="73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S = B, when R = 1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S = R, when B = 1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4713150" y="1408000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Possible Worlds</a:t>
            </a:r>
            <a:endParaRPr>
              <a:solidFill>
                <a:srgbClr val="12121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7" name="Google Shape;277;p26"/>
          <p:cNvSpPr/>
          <p:nvPr/>
        </p:nvSpPr>
        <p:spPr>
          <a:xfrm>
            <a:off x="4097451" y="19372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8" name="Google Shape;278;p26"/>
          <p:cNvSpPr txBox="1"/>
          <p:nvPr/>
        </p:nvSpPr>
        <p:spPr>
          <a:xfrm>
            <a:off x="4065224" y="19465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4996720" y="19372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4547085" y="26640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1" name="Google Shape;281;p26"/>
          <p:cNvSpPr txBox="1"/>
          <p:nvPr/>
        </p:nvSpPr>
        <p:spPr>
          <a:xfrm>
            <a:off x="4514834" y="26733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4964468" y="19269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83" name="Google Shape;283;p26"/>
          <p:cNvCxnSpPr>
            <a:stCxn id="277" idx="4"/>
            <a:endCxn id="280" idx="0"/>
          </p:cNvCxnSpPr>
          <p:nvPr/>
        </p:nvCxnSpPr>
        <p:spPr>
          <a:xfrm>
            <a:off x="4322301" y="23869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4" name="Google Shape;284;p26"/>
          <p:cNvCxnSpPr>
            <a:stCxn id="279" idx="4"/>
            <a:endCxn id="280" idx="0"/>
          </p:cNvCxnSpPr>
          <p:nvPr/>
        </p:nvCxnSpPr>
        <p:spPr>
          <a:xfrm flipH="1">
            <a:off x="4771870" y="23869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6"/>
          <p:cNvSpPr/>
          <p:nvPr/>
        </p:nvSpPr>
        <p:spPr>
          <a:xfrm>
            <a:off x="4636225" y="25057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6" name="Google Shape;286;p26"/>
          <p:cNvSpPr/>
          <p:nvPr/>
        </p:nvSpPr>
        <p:spPr>
          <a:xfrm>
            <a:off x="4121801" y="3401248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7" name="Google Shape;287;p26"/>
          <p:cNvSpPr txBox="1"/>
          <p:nvPr/>
        </p:nvSpPr>
        <p:spPr>
          <a:xfrm>
            <a:off x="4089574" y="3410543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88" name="Google Shape;288;p26"/>
          <p:cNvSpPr/>
          <p:nvPr/>
        </p:nvSpPr>
        <p:spPr>
          <a:xfrm>
            <a:off x="5021070" y="3401248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9" name="Google Shape;289;p26"/>
          <p:cNvSpPr/>
          <p:nvPr/>
        </p:nvSpPr>
        <p:spPr>
          <a:xfrm>
            <a:off x="4571435" y="4128055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0" name="Google Shape;290;p26"/>
          <p:cNvSpPr txBox="1"/>
          <p:nvPr/>
        </p:nvSpPr>
        <p:spPr>
          <a:xfrm>
            <a:off x="4539184" y="413735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4988818" y="3390918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292" name="Google Shape;292;p26"/>
          <p:cNvCxnSpPr>
            <a:stCxn id="286" idx="4"/>
            <a:endCxn id="289" idx="0"/>
          </p:cNvCxnSpPr>
          <p:nvPr/>
        </p:nvCxnSpPr>
        <p:spPr>
          <a:xfrm>
            <a:off x="4346651" y="3850948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6"/>
          <p:cNvCxnSpPr>
            <a:stCxn id="288" idx="4"/>
            <a:endCxn id="289" idx="0"/>
          </p:cNvCxnSpPr>
          <p:nvPr/>
        </p:nvCxnSpPr>
        <p:spPr>
          <a:xfrm flipH="1">
            <a:off x="4796220" y="3850948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6"/>
          <p:cNvSpPr/>
          <p:nvPr/>
        </p:nvSpPr>
        <p:spPr>
          <a:xfrm>
            <a:off x="4660575" y="3969688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5" name="Google Shape;295;p26"/>
          <p:cNvSpPr/>
          <p:nvPr/>
        </p:nvSpPr>
        <p:spPr>
          <a:xfrm>
            <a:off x="5726563" y="25747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5694337" y="25840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97" name="Google Shape;297;p26"/>
          <p:cNvSpPr/>
          <p:nvPr/>
        </p:nvSpPr>
        <p:spPr>
          <a:xfrm>
            <a:off x="6625832" y="25747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6176198" y="33015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6143946" y="33108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6593581" y="25644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01" name="Google Shape;301;p26"/>
          <p:cNvCxnSpPr>
            <a:stCxn id="295" idx="4"/>
            <a:endCxn id="298" idx="0"/>
          </p:cNvCxnSpPr>
          <p:nvPr/>
        </p:nvCxnSpPr>
        <p:spPr>
          <a:xfrm>
            <a:off x="5951413" y="30244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6"/>
          <p:cNvCxnSpPr>
            <a:stCxn id="297" idx="4"/>
            <a:endCxn id="298" idx="0"/>
          </p:cNvCxnSpPr>
          <p:nvPr/>
        </p:nvCxnSpPr>
        <p:spPr>
          <a:xfrm flipH="1">
            <a:off x="6400982" y="30244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6"/>
          <p:cNvSpPr/>
          <p:nvPr/>
        </p:nvSpPr>
        <p:spPr>
          <a:xfrm>
            <a:off x="6265338" y="31432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4" name="Google Shape;304;p26"/>
          <p:cNvSpPr/>
          <p:nvPr/>
        </p:nvSpPr>
        <p:spPr>
          <a:xfrm>
            <a:off x="4000350" y="1808200"/>
            <a:ext cx="1544400" cy="306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8761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423725" y="4217000"/>
            <a:ext cx="359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There are two minimally different worlds -&gt;</a:t>
            </a:r>
            <a:endParaRPr sz="15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06" name="Google Shape;306;p26"/>
          <p:cNvSpPr txBox="1"/>
          <p:nvPr/>
        </p:nvSpPr>
        <p:spPr>
          <a:xfrm>
            <a:off x="7331325" y="2161025"/>
            <a:ext cx="16356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Prompt: 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If the alarm had not sounded </a:t>
            </a:r>
            <a:r>
              <a:rPr lang="en" sz="1800">
                <a:solidFill>
                  <a:schemeClr val="accent2"/>
                </a:solidFill>
                <a:highlight>
                  <a:srgbClr val="660000"/>
                </a:highlight>
                <a:latin typeface="EB Garamond"/>
                <a:ea typeface="EB Garamond"/>
                <a:cs typeface="EB Garamond"/>
                <a:sym typeface="EB Garamond"/>
              </a:rPr>
              <a:t>(S0)</a:t>
            </a: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, would the toast have been burnt </a:t>
            </a:r>
            <a:r>
              <a:rPr lang="en" sz="1800">
                <a:solidFill>
                  <a:schemeClr val="accent2"/>
                </a:solidFill>
                <a:highlight>
                  <a:srgbClr val="7F6000"/>
                </a:highlight>
                <a:latin typeface="EB Garamond"/>
                <a:ea typeface="EB Garamond"/>
                <a:cs typeface="EB Garamond"/>
                <a:sym typeface="EB Garamond"/>
              </a:rPr>
              <a:t>(B#)</a:t>
            </a: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?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Psychological Data</a:t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311700" y="1060200"/>
            <a:ext cx="5379000" cy="3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Participants’ mean “yes” responses were at chance, </a:t>
            </a: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55.3 ± 7.2 %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per 1 SD (Rips, 2010)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So Rips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theorized that people 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sample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between the two models. 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Lucas and Kemp (2015) compared their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model that guessed between the two Minimal Worlds in a similar conjunction, and found above chance “yes” (p &lt; .001). 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Regardless, this type of question framing does not explain which mental model participant utilize.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3" name="Google Shape;313;p27"/>
          <p:cNvSpPr txBox="1"/>
          <p:nvPr/>
        </p:nvSpPr>
        <p:spPr>
          <a:xfrm>
            <a:off x="5755475" y="2159100"/>
            <a:ext cx="16356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Prompt: 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If the alarm had not sounded </a:t>
            </a:r>
            <a:r>
              <a:rPr lang="en" sz="1800">
                <a:solidFill>
                  <a:schemeClr val="accent2"/>
                </a:solidFill>
                <a:highlight>
                  <a:srgbClr val="660000"/>
                </a:highlight>
                <a:latin typeface="EB Garamond"/>
                <a:ea typeface="EB Garamond"/>
                <a:cs typeface="EB Garamond"/>
                <a:sym typeface="EB Garamond"/>
              </a:rPr>
              <a:t>(S0)</a:t>
            </a: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, would the toast have been burnt </a:t>
            </a:r>
            <a:r>
              <a:rPr lang="en" sz="1800">
                <a:solidFill>
                  <a:schemeClr val="accent2"/>
                </a:solidFill>
                <a:highlight>
                  <a:srgbClr val="7F6000"/>
                </a:highlight>
                <a:latin typeface="EB Garamond"/>
                <a:ea typeface="EB Garamond"/>
                <a:cs typeface="EB Garamond"/>
                <a:sym typeface="EB Garamond"/>
              </a:rPr>
              <a:t>(B#)</a:t>
            </a: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?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4" name="Google Shape;314;p27"/>
          <p:cNvSpPr txBox="1"/>
          <p:nvPr/>
        </p:nvSpPr>
        <p:spPr>
          <a:xfrm>
            <a:off x="7173250" y="1233775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Minimal Worlds</a:t>
            </a:r>
            <a:endParaRPr>
              <a:solidFill>
                <a:srgbClr val="12121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5" name="Google Shape;315;p27"/>
          <p:cNvSpPr/>
          <p:nvPr/>
        </p:nvSpPr>
        <p:spPr>
          <a:xfrm>
            <a:off x="7488176" y="18603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7455949" y="18696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17" name="Google Shape;317;p27"/>
          <p:cNvSpPr/>
          <p:nvPr/>
        </p:nvSpPr>
        <p:spPr>
          <a:xfrm>
            <a:off x="8387445" y="18603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8" name="Google Shape;318;p27"/>
          <p:cNvSpPr/>
          <p:nvPr/>
        </p:nvSpPr>
        <p:spPr>
          <a:xfrm>
            <a:off x="7937810" y="25871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7905559" y="25964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8355193" y="18500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21" name="Google Shape;321;p27"/>
          <p:cNvCxnSpPr>
            <a:stCxn id="315" idx="4"/>
            <a:endCxn id="318" idx="0"/>
          </p:cNvCxnSpPr>
          <p:nvPr/>
        </p:nvCxnSpPr>
        <p:spPr>
          <a:xfrm>
            <a:off x="7713026" y="23100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27"/>
          <p:cNvCxnSpPr>
            <a:stCxn id="317" idx="4"/>
            <a:endCxn id="318" idx="0"/>
          </p:cNvCxnSpPr>
          <p:nvPr/>
        </p:nvCxnSpPr>
        <p:spPr>
          <a:xfrm flipH="1">
            <a:off x="8162595" y="23100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27"/>
          <p:cNvSpPr/>
          <p:nvPr/>
        </p:nvSpPr>
        <p:spPr>
          <a:xfrm>
            <a:off x="8026950" y="24288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4" name="Google Shape;324;p27"/>
          <p:cNvSpPr/>
          <p:nvPr/>
        </p:nvSpPr>
        <p:spPr>
          <a:xfrm>
            <a:off x="7512526" y="3324348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7480299" y="3333643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8411795" y="3324348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7" name="Google Shape;327;p27"/>
          <p:cNvSpPr/>
          <p:nvPr/>
        </p:nvSpPr>
        <p:spPr>
          <a:xfrm>
            <a:off x="7962160" y="4051155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7929909" y="406045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8379543" y="3314018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30" name="Google Shape;330;p27"/>
          <p:cNvCxnSpPr>
            <a:stCxn id="324" idx="4"/>
            <a:endCxn id="327" idx="0"/>
          </p:cNvCxnSpPr>
          <p:nvPr/>
        </p:nvCxnSpPr>
        <p:spPr>
          <a:xfrm>
            <a:off x="7737376" y="3774048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7"/>
          <p:cNvCxnSpPr>
            <a:stCxn id="326" idx="4"/>
            <a:endCxn id="327" idx="0"/>
          </p:cNvCxnSpPr>
          <p:nvPr/>
        </p:nvCxnSpPr>
        <p:spPr>
          <a:xfrm flipH="1">
            <a:off x="8186945" y="3774048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7"/>
          <p:cNvSpPr/>
          <p:nvPr/>
        </p:nvSpPr>
        <p:spPr>
          <a:xfrm>
            <a:off x="8051300" y="3892788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3" name="Google Shape;333;p27"/>
          <p:cNvSpPr/>
          <p:nvPr/>
        </p:nvSpPr>
        <p:spPr>
          <a:xfrm>
            <a:off x="7391075" y="1731300"/>
            <a:ext cx="1544400" cy="3064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8761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4134825" y="4491550"/>
            <a:ext cx="3074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T</a:t>
            </a:r>
            <a:r>
              <a:rPr lang="en" sz="15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wo minimally contradicting worlds -&gt;</a:t>
            </a:r>
            <a:endParaRPr sz="15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/>
          <p:nvPr/>
        </p:nvSpPr>
        <p:spPr>
          <a:xfrm>
            <a:off x="5290400" y="1090925"/>
            <a:ext cx="3627900" cy="389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0" name="Google Shape;3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State Query in Minimal Networks</a:t>
            </a:r>
            <a:endParaRPr/>
          </a:p>
        </p:txBody>
      </p:sp>
      <p:sp>
        <p:nvSpPr>
          <p:cNvPr id="341" name="Google Shape;341;p28"/>
          <p:cNvSpPr txBox="1"/>
          <p:nvPr/>
        </p:nvSpPr>
        <p:spPr>
          <a:xfrm>
            <a:off x="221875" y="1017725"/>
            <a:ext cx="4841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state of B (=0; =1) in both </a:t>
            </a:r>
            <a:r>
              <a:rPr i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minimal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worlds contradict each other.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2" name="Google Shape;342;p28"/>
          <p:cNvSpPr/>
          <p:nvPr/>
        </p:nvSpPr>
        <p:spPr>
          <a:xfrm>
            <a:off x="5519201" y="18346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5486974" y="18439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4" name="Google Shape;344;p28"/>
          <p:cNvSpPr/>
          <p:nvPr/>
        </p:nvSpPr>
        <p:spPr>
          <a:xfrm>
            <a:off x="6418470" y="18346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5" name="Google Shape;345;p28"/>
          <p:cNvSpPr/>
          <p:nvPr/>
        </p:nvSpPr>
        <p:spPr>
          <a:xfrm>
            <a:off x="5968835" y="25614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5936584" y="25707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47" name="Google Shape;347;p28"/>
          <p:cNvSpPr txBox="1"/>
          <p:nvPr/>
        </p:nvSpPr>
        <p:spPr>
          <a:xfrm>
            <a:off x="6386218" y="18243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48" name="Google Shape;348;p28"/>
          <p:cNvCxnSpPr>
            <a:stCxn id="342" idx="4"/>
            <a:endCxn id="345" idx="0"/>
          </p:cNvCxnSpPr>
          <p:nvPr/>
        </p:nvCxnSpPr>
        <p:spPr>
          <a:xfrm>
            <a:off x="5744051" y="22843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" name="Google Shape;349;p28"/>
          <p:cNvCxnSpPr>
            <a:stCxn id="344" idx="4"/>
            <a:endCxn id="345" idx="0"/>
          </p:cNvCxnSpPr>
          <p:nvPr/>
        </p:nvCxnSpPr>
        <p:spPr>
          <a:xfrm flipH="1">
            <a:off x="6193620" y="22843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8"/>
          <p:cNvSpPr/>
          <p:nvPr/>
        </p:nvSpPr>
        <p:spPr>
          <a:xfrm>
            <a:off x="6057975" y="24031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1" name="Google Shape;351;p28"/>
          <p:cNvSpPr/>
          <p:nvPr/>
        </p:nvSpPr>
        <p:spPr>
          <a:xfrm>
            <a:off x="7349976" y="17916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2" name="Google Shape;352;p28"/>
          <p:cNvSpPr txBox="1"/>
          <p:nvPr/>
        </p:nvSpPr>
        <p:spPr>
          <a:xfrm>
            <a:off x="7317749" y="18009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3" name="Google Shape;353;p28"/>
          <p:cNvSpPr/>
          <p:nvPr/>
        </p:nvSpPr>
        <p:spPr>
          <a:xfrm>
            <a:off x="8249245" y="17916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7799610" y="25184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5" name="Google Shape;355;p28"/>
          <p:cNvSpPr txBox="1"/>
          <p:nvPr/>
        </p:nvSpPr>
        <p:spPr>
          <a:xfrm>
            <a:off x="7767359" y="25277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56" name="Google Shape;356;p28"/>
          <p:cNvSpPr txBox="1"/>
          <p:nvPr/>
        </p:nvSpPr>
        <p:spPr>
          <a:xfrm>
            <a:off x="8216993" y="17813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57" name="Google Shape;357;p28"/>
          <p:cNvCxnSpPr>
            <a:stCxn id="351" idx="4"/>
            <a:endCxn id="354" idx="0"/>
          </p:cNvCxnSpPr>
          <p:nvPr/>
        </p:nvCxnSpPr>
        <p:spPr>
          <a:xfrm>
            <a:off x="7574826" y="22413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8"/>
          <p:cNvCxnSpPr>
            <a:stCxn id="353" idx="4"/>
            <a:endCxn id="354" idx="0"/>
          </p:cNvCxnSpPr>
          <p:nvPr/>
        </p:nvCxnSpPr>
        <p:spPr>
          <a:xfrm flipH="1">
            <a:off x="8024395" y="22413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8"/>
          <p:cNvSpPr/>
          <p:nvPr/>
        </p:nvSpPr>
        <p:spPr>
          <a:xfrm>
            <a:off x="7888750" y="23601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0" name="Google Shape;360;p28"/>
          <p:cNvSpPr/>
          <p:nvPr/>
        </p:nvSpPr>
        <p:spPr>
          <a:xfrm>
            <a:off x="6452338" y="36277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1" name="Google Shape;361;p28"/>
          <p:cNvSpPr txBox="1"/>
          <p:nvPr/>
        </p:nvSpPr>
        <p:spPr>
          <a:xfrm>
            <a:off x="6420112" y="36370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7351607" y="36277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6901973" y="43545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4" name="Google Shape;364;p28"/>
          <p:cNvSpPr txBox="1"/>
          <p:nvPr/>
        </p:nvSpPr>
        <p:spPr>
          <a:xfrm>
            <a:off x="6869721" y="43638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5" name="Google Shape;365;p28"/>
          <p:cNvSpPr txBox="1"/>
          <p:nvPr/>
        </p:nvSpPr>
        <p:spPr>
          <a:xfrm>
            <a:off x="7319356" y="36174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66" name="Google Shape;366;p28"/>
          <p:cNvCxnSpPr>
            <a:stCxn id="360" idx="4"/>
            <a:endCxn id="363" idx="0"/>
          </p:cNvCxnSpPr>
          <p:nvPr/>
        </p:nvCxnSpPr>
        <p:spPr>
          <a:xfrm>
            <a:off x="6677188" y="40774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8"/>
          <p:cNvCxnSpPr>
            <a:stCxn id="362" idx="4"/>
            <a:endCxn id="363" idx="0"/>
          </p:cNvCxnSpPr>
          <p:nvPr/>
        </p:nvCxnSpPr>
        <p:spPr>
          <a:xfrm flipH="1">
            <a:off x="7126757" y="40774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28"/>
          <p:cNvSpPr/>
          <p:nvPr/>
        </p:nvSpPr>
        <p:spPr>
          <a:xfrm>
            <a:off x="6991113" y="41962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9" name="Google Shape;369;p28"/>
          <p:cNvSpPr/>
          <p:nvPr/>
        </p:nvSpPr>
        <p:spPr>
          <a:xfrm>
            <a:off x="5421475" y="1583225"/>
            <a:ext cx="3410700" cy="158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8761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0" name="Google Shape;370;p28"/>
          <p:cNvSpPr txBox="1"/>
          <p:nvPr/>
        </p:nvSpPr>
        <p:spPr>
          <a:xfrm>
            <a:off x="6137413" y="2724650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Minimal Worlds</a:t>
            </a:r>
            <a:endParaRPr>
              <a:solidFill>
                <a:srgbClr val="12121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71" name="Google Shape;371;p28"/>
          <p:cNvCxnSpPr/>
          <p:nvPr/>
        </p:nvCxnSpPr>
        <p:spPr>
          <a:xfrm>
            <a:off x="5003250" y="1301025"/>
            <a:ext cx="651600" cy="476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2" name="Google Shape;372;p28"/>
          <p:cNvCxnSpPr/>
          <p:nvPr/>
        </p:nvCxnSpPr>
        <p:spPr>
          <a:xfrm>
            <a:off x="4982250" y="1139950"/>
            <a:ext cx="2339100" cy="72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3" name="Google Shape;373;p28"/>
          <p:cNvSpPr txBox="1"/>
          <p:nvPr/>
        </p:nvSpPr>
        <p:spPr>
          <a:xfrm>
            <a:off x="6137425" y="1058050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Possible Worlds</a:t>
            </a:r>
            <a:endParaRPr>
              <a:solidFill>
                <a:srgbClr val="12121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/>
          <p:nvPr/>
        </p:nvSpPr>
        <p:spPr>
          <a:xfrm>
            <a:off x="5290400" y="1090925"/>
            <a:ext cx="3627900" cy="389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79" name="Google Shape;3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State Query in Minimal Networks</a:t>
            </a:r>
            <a:endParaRPr/>
          </a:p>
        </p:txBody>
      </p:sp>
      <p:sp>
        <p:nvSpPr>
          <p:cNvPr id="380" name="Google Shape;380;p29"/>
          <p:cNvSpPr txBox="1"/>
          <p:nvPr/>
        </p:nvSpPr>
        <p:spPr>
          <a:xfrm>
            <a:off x="221875" y="1017725"/>
            <a:ext cx="48414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state of B (=0; =1) in both </a:t>
            </a:r>
            <a:r>
              <a:rPr i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minimal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worlds contradict each other.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There are multiple worlds where</a:t>
            </a: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B=0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</a:t>
            </a:r>
            <a:r>
              <a:rPr i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non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-minimal worlds.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1" name="Google Shape;381;p29"/>
          <p:cNvSpPr/>
          <p:nvPr/>
        </p:nvSpPr>
        <p:spPr>
          <a:xfrm>
            <a:off x="5519201" y="18346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2" name="Google Shape;382;p29"/>
          <p:cNvSpPr txBox="1"/>
          <p:nvPr/>
        </p:nvSpPr>
        <p:spPr>
          <a:xfrm>
            <a:off x="5486974" y="18439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3" name="Google Shape;383;p29"/>
          <p:cNvSpPr/>
          <p:nvPr/>
        </p:nvSpPr>
        <p:spPr>
          <a:xfrm>
            <a:off x="6418470" y="18346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4" name="Google Shape;384;p29"/>
          <p:cNvSpPr/>
          <p:nvPr/>
        </p:nvSpPr>
        <p:spPr>
          <a:xfrm>
            <a:off x="5968835" y="25614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5" name="Google Shape;385;p29"/>
          <p:cNvSpPr txBox="1"/>
          <p:nvPr/>
        </p:nvSpPr>
        <p:spPr>
          <a:xfrm>
            <a:off x="5936584" y="25707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6" name="Google Shape;386;p29"/>
          <p:cNvSpPr txBox="1"/>
          <p:nvPr/>
        </p:nvSpPr>
        <p:spPr>
          <a:xfrm>
            <a:off x="6386218" y="18243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87" name="Google Shape;387;p29"/>
          <p:cNvCxnSpPr>
            <a:stCxn id="381" idx="4"/>
            <a:endCxn id="384" idx="0"/>
          </p:cNvCxnSpPr>
          <p:nvPr/>
        </p:nvCxnSpPr>
        <p:spPr>
          <a:xfrm>
            <a:off x="5744051" y="22843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9"/>
          <p:cNvCxnSpPr>
            <a:stCxn id="383" idx="4"/>
            <a:endCxn id="384" idx="0"/>
          </p:cNvCxnSpPr>
          <p:nvPr/>
        </p:nvCxnSpPr>
        <p:spPr>
          <a:xfrm flipH="1">
            <a:off x="6193620" y="22843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29"/>
          <p:cNvSpPr/>
          <p:nvPr/>
        </p:nvSpPr>
        <p:spPr>
          <a:xfrm>
            <a:off x="6057975" y="24031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0" name="Google Shape;390;p29"/>
          <p:cNvSpPr/>
          <p:nvPr/>
        </p:nvSpPr>
        <p:spPr>
          <a:xfrm>
            <a:off x="7349976" y="17916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7317749" y="18009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2" name="Google Shape;392;p29"/>
          <p:cNvSpPr/>
          <p:nvPr/>
        </p:nvSpPr>
        <p:spPr>
          <a:xfrm>
            <a:off x="8249245" y="17916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3" name="Google Shape;393;p29"/>
          <p:cNvSpPr/>
          <p:nvPr/>
        </p:nvSpPr>
        <p:spPr>
          <a:xfrm>
            <a:off x="7799610" y="25184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7767359" y="25277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5" name="Google Shape;395;p29"/>
          <p:cNvSpPr txBox="1"/>
          <p:nvPr/>
        </p:nvSpPr>
        <p:spPr>
          <a:xfrm>
            <a:off x="8216993" y="17813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396" name="Google Shape;396;p29"/>
          <p:cNvCxnSpPr>
            <a:stCxn id="390" idx="4"/>
            <a:endCxn id="393" idx="0"/>
          </p:cNvCxnSpPr>
          <p:nvPr/>
        </p:nvCxnSpPr>
        <p:spPr>
          <a:xfrm>
            <a:off x="7574826" y="22413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29"/>
          <p:cNvCxnSpPr>
            <a:stCxn id="392" idx="4"/>
            <a:endCxn id="393" idx="0"/>
          </p:cNvCxnSpPr>
          <p:nvPr/>
        </p:nvCxnSpPr>
        <p:spPr>
          <a:xfrm flipH="1">
            <a:off x="8024395" y="22413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29"/>
          <p:cNvSpPr/>
          <p:nvPr/>
        </p:nvSpPr>
        <p:spPr>
          <a:xfrm>
            <a:off x="7888750" y="23601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9" name="Google Shape;399;p29"/>
          <p:cNvSpPr/>
          <p:nvPr/>
        </p:nvSpPr>
        <p:spPr>
          <a:xfrm>
            <a:off x="6452338" y="36277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6420112" y="36370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7351607" y="36277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2" name="Google Shape;402;p29"/>
          <p:cNvSpPr/>
          <p:nvPr/>
        </p:nvSpPr>
        <p:spPr>
          <a:xfrm>
            <a:off x="6901973" y="43545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3" name="Google Shape;403;p29"/>
          <p:cNvSpPr txBox="1"/>
          <p:nvPr/>
        </p:nvSpPr>
        <p:spPr>
          <a:xfrm>
            <a:off x="6869721" y="43638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04" name="Google Shape;404;p29"/>
          <p:cNvSpPr txBox="1"/>
          <p:nvPr/>
        </p:nvSpPr>
        <p:spPr>
          <a:xfrm>
            <a:off x="7319356" y="36174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05" name="Google Shape;405;p29"/>
          <p:cNvCxnSpPr>
            <a:stCxn id="399" idx="4"/>
            <a:endCxn id="402" idx="0"/>
          </p:cNvCxnSpPr>
          <p:nvPr/>
        </p:nvCxnSpPr>
        <p:spPr>
          <a:xfrm>
            <a:off x="6677188" y="40774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9"/>
          <p:cNvCxnSpPr>
            <a:stCxn id="401" idx="4"/>
            <a:endCxn id="402" idx="0"/>
          </p:cNvCxnSpPr>
          <p:nvPr/>
        </p:nvCxnSpPr>
        <p:spPr>
          <a:xfrm flipH="1">
            <a:off x="7126757" y="40774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29"/>
          <p:cNvSpPr/>
          <p:nvPr/>
        </p:nvSpPr>
        <p:spPr>
          <a:xfrm>
            <a:off x="6991113" y="41962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8" name="Google Shape;408;p29"/>
          <p:cNvSpPr/>
          <p:nvPr/>
        </p:nvSpPr>
        <p:spPr>
          <a:xfrm>
            <a:off x="5421475" y="1583225"/>
            <a:ext cx="3410700" cy="158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8761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9" name="Google Shape;409;p29"/>
          <p:cNvSpPr txBox="1"/>
          <p:nvPr/>
        </p:nvSpPr>
        <p:spPr>
          <a:xfrm>
            <a:off x="6137413" y="2724650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Minimal Worlds</a:t>
            </a:r>
            <a:endParaRPr>
              <a:solidFill>
                <a:srgbClr val="12121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10" name="Google Shape;410;p29"/>
          <p:cNvCxnSpPr/>
          <p:nvPr/>
        </p:nvCxnSpPr>
        <p:spPr>
          <a:xfrm flipH="1" rot="10800000">
            <a:off x="4274875" y="2029300"/>
            <a:ext cx="2934600" cy="357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1" name="Google Shape;411;p29"/>
          <p:cNvCxnSpPr/>
          <p:nvPr/>
        </p:nvCxnSpPr>
        <p:spPr>
          <a:xfrm>
            <a:off x="4232850" y="2568700"/>
            <a:ext cx="2087100" cy="1099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2" name="Google Shape;412;p29"/>
          <p:cNvSpPr txBox="1"/>
          <p:nvPr/>
        </p:nvSpPr>
        <p:spPr>
          <a:xfrm>
            <a:off x="6137425" y="1058050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Possible Worlds</a:t>
            </a:r>
            <a:endParaRPr>
              <a:solidFill>
                <a:srgbClr val="12121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"/>
          <p:cNvSpPr/>
          <p:nvPr/>
        </p:nvSpPr>
        <p:spPr>
          <a:xfrm>
            <a:off x="5290400" y="1090925"/>
            <a:ext cx="3627900" cy="389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8" name="Google Shape;41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State Query in Minimal Networks</a:t>
            </a:r>
            <a:endParaRPr/>
          </a:p>
        </p:txBody>
      </p:sp>
      <p:sp>
        <p:nvSpPr>
          <p:cNvPr id="419" name="Google Shape;419;p30"/>
          <p:cNvSpPr txBox="1"/>
          <p:nvPr/>
        </p:nvSpPr>
        <p:spPr>
          <a:xfrm>
            <a:off x="221875" y="1017725"/>
            <a:ext cx="4841400" cy="3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 state of B (=0; =1) in both </a:t>
            </a:r>
            <a:r>
              <a:rPr i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minimal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worlds contradict each other.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There are multiple worlds where</a:t>
            </a:r>
            <a:r>
              <a:rPr b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B=0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, including </a:t>
            </a:r>
            <a:r>
              <a:rPr i="1"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non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-minimal worlds.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eriod"/>
            </a:pP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Whether people believe B=0, does not indicate whether </a:t>
            </a:r>
            <a:r>
              <a:rPr lang="en" sz="1800" u="sng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they have a preference for the minimal worlds</a:t>
            </a:r>
            <a:r>
              <a:rPr lang="e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, which is the central to forward CFs.</a:t>
            </a: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0" name="Google Shape;420;p30"/>
          <p:cNvSpPr/>
          <p:nvPr/>
        </p:nvSpPr>
        <p:spPr>
          <a:xfrm>
            <a:off x="5519201" y="18346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1" name="Google Shape;421;p30"/>
          <p:cNvSpPr txBox="1"/>
          <p:nvPr/>
        </p:nvSpPr>
        <p:spPr>
          <a:xfrm>
            <a:off x="5486974" y="18439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2" name="Google Shape;422;p30"/>
          <p:cNvSpPr/>
          <p:nvPr/>
        </p:nvSpPr>
        <p:spPr>
          <a:xfrm>
            <a:off x="6418470" y="18346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3" name="Google Shape;423;p30"/>
          <p:cNvSpPr/>
          <p:nvPr/>
        </p:nvSpPr>
        <p:spPr>
          <a:xfrm>
            <a:off x="5968835" y="25614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4" name="Google Shape;424;p30"/>
          <p:cNvSpPr txBox="1"/>
          <p:nvPr/>
        </p:nvSpPr>
        <p:spPr>
          <a:xfrm>
            <a:off x="5936584" y="25707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25" name="Google Shape;425;p30"/>
          <p:cNvSpPr txBox="1"/>
          <p:nvPr/>
        </p:nvSpPr>
        <p:spPr>
          <a:xfrm>
            <a:off x="6386218" y="18243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26" name="Google Shape;426;p30"/>
          <p:cNvCxnSpPr>
            <a:stCxn id="420" idx="4"/>
            <a:endCxn id="423" idx="0"/>
          </p:cNvCxnSpPr>
          <p:nvPr/>
        </p:nvCxnSpPr>
        <p:spPr>
          <a:xfrm>
            <a:off x="5744051" y="22843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30"/>
          <p:cNvCxnSpPr>
            <a:stCxn id="422" idx="4"/>
            <a:endCxn id="423" idx="0"/>
          </p:cNvCxnSpPr>
          <p:nvPr/>
        </p:nvCxnSpPr>
        <p:spPr>
          <a:xfrm flipH="1">
            <a:off x="6193620" y="22843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30"/>
          <p:cNvSpPr/>
          <p:nvPr/>
        </p:nvSpPr>
        <p:spPr>
          <a:xfrm>
            <a:off x="6057975" y="24031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9" name="Google Shape;429;p30"/>
          <p:cNvSpPr/>
          <p:nvPr/>
        </p:nvSpPr>
        <p:spPr>
          <a:xfrm>
            <a:off x="7349976" y="17916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0" name="Google Shape;430;p30"/>
          <p:cNvSpPr txBox="1"/>
          <p:nvPr/>
        </p:nvSpPr>
        <p:spPr>
          <a:xfrm>
            <a:off x="7317749" y="18009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1" name="Google Shape;431;p30"/>
          <p:cNvSpPr/>
          <p:nvPr/>
        </p:nvSpPr>
        <p:spPr>
          <a:xfrm>
            <a:off x="8249245" y="17916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2" name="Google Shape;432;p30"/>
          <p:cNvSpPr/>
          <p:nvPr/>
        </p:nvSpPr>
        <p:spPr>
          <a:xfrm>
            <a:off x="7799610" y="25184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3" name="Google Shape;433;p30"/>
          <p:cNvSpPr txBox="1"/>
          <p:nvPr/>
        </p:nvSpPr>
        <p:spPr>
          <a:xfrm>
            <a:off x="7767359" y="25277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34" name="Google Shape;434;p30"/>
          <p:cNvSpPr txBox="1"/>
          <p:nvPr/>
        </p:nvSpPr>
        <p:spPr>
          <a:xfrm>
            <a:off x="8216993" y="17813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35" name="Google Shape;435;p30"/>
          <p:cNvCxnSpPr>
            <a:stCxn id="429" idx="4"/>
            <a:endCxn id="432" idx="0"/>
          </p:cNvCxnSpPr>
          <p:nvPr/>
        </p:nvCxnSpPr>
        <p:spPr>
          <a:xfrm>
            <a:off x="7574826" y="22413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30"/>
          <p:cNvCxnSpPr>
            <a:stCxn id="431" idx="4"/>
            <a:endCxn id="432" idx="0"/>
          </p:cNvCxnSpPr>
          <p:nvPr/>
        </p:nvCxnSpPr>
        <p:spPr>
          <a:xfrm flipH="1">
            <a:off x="8024395" y="22413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0"/>
          <p:cNvSpPr/>
          <p:nvPr/>
        </p:nvSpPr>
        <p:spPr>
          <a:xfrm>
            <a:off x="7888750" y="23601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8" name="Google Shape;438;p30"/>
          <p:cNvSpPr/>
          <p:nvPr/>
        </p:nvSpPr>
        <p:spPr>
          <a:xfrm>
            <a:off x="6452338" y="3627785"/>
            <a:ext cx="449700" cy="449700"/>
          </a:xfrm>
          <a:prstGeom prst="ellipse">
            <a:avLst/>
          </a:prstGeom>
          <a:solidFill>
            <a:srgbClr val="7F6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39" name="Google Shape;439;p30"/>
          <p:cNvSpPr txBox="1"/>
          <p:nvPr/>
        </p:nvSpPr>
        <p:spPr>
          <a:xfrm>
            <a:off x="6420112" y="3637080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0" name="Google Shape;440;p30"/>
          <p:cNvSpPr/>
          <p:nvPr/>
        </p:nvSpPr>
        <p:spPr>
          <a:xfrm>
            <a:off x="7351607" y="3627785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1" name="Google Shape;441;p30"/>
          <p:cNvSpPr/>
          <p:nvPr/>
        </p:nvSpPr>
        <p:spPr>
          <a:xfrm>
            <a:off x="6901973" y="4354592"/>
            <a:ext cx="449700" cy="449700"/>
          </a:xfrm>
          <a:prstGeom prst="ellipse">
            <a:avLst/>
          </a:prstGeom>
          <a:solidFill>
            <a:srgbClr val="66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2" name="Google Shape;442;p30"/>
          <p:cNvSpPr txBox="1"/>
          <p:nvPr/>
        </p:nvSpPr>
        <p:spPr>
          <a:xfrm>
            <a:off x="6869721" y="4363887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3" name="Google Shape;443;p30"/>
          <p:cNvSpPr txBox="1"/>
          <p:nvPr/>
        </p:nvSpPr>
        <p:spPr>
          <a:xfrm>
            <a:off x="7319356" y="361745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R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44" name="Google Shape;444;p30"/>
          <p:cNvCxnSpPr>
            <a:stCxn id="438" idx="4"/>
            <a:endCxn id="441" idx="0"/>
          </p:cNvCxnSpPr>
          <p:nvPr/>
        </p:nvCxnSpPr>
        <p:spPr>
          <a:xfrm>
            <a:off x="6677188" y="40774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30"/>
          <p:cNvCxnSpPr>
            <a:stCxn id="440" idx="4"/>
            <a:endCxn id="441" idx="0"/>
          </p:cNvCxnSpPr>
          <p:nvPr/>
        </p:nvCxnSpPr>
        <p:spPr>
          <a:xfrm flipH="1">
            <a:off x="7126757" y="4077485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30"/>
          <p:cNvSpPr/>
          <p:nvPr/>
        </p:nvSpPr>
        <p:spPr>
          <a:xfrm>
            <a:off x="6991113" y="4196226"/>
            <a:ext cx="320125" cy="74400"/>
          </a:xfrm>
          <a:custGeom>
            <a:rect b="b" l="l" r="r" t="t"/>
            <a:pathLst>
              <a:path extrusionOk="0" h="2976" w="12805">
                <a:moveTo>
                  <a:pt x="0" y="2976"/>
                </a:moveTo>
                <a:cubicBezTo>
                  <a:pt x="1916" y="-856"/>
                  <a:pt x="9379" y="-688"/>
                  <a:pt x="12805" y="1883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47" name="Google Shape;447;p30"/>
          <p:cNvSpPr txBox="1"/>
          <p:nvPr/>
        </p:nvSpPr>
        <p:spPr>
          <a:xfrm>
            <a:off x="6137425" y="1058050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Possible Worlds</a:t>
            </a:r>
            <a:endParaRPr>
              <a:solidFill>
                <a:srgbClr val="12121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8" name="Google Shape;448;p30"/>
          <p:cNvSpPr/>
          <p:nvPr/>
        </p:nvSpPr>
        <p:spPr>
          <a:xfrm>
            <a:off x="5421475" y="1583225"/>
            <a:ext cx="3410700" cy="1583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8761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9" name="Google Shape;449;p30"/>
          <p:cNvSpPr txBox="1"/>
          <p:nvPr/>
        </p:nvSpPr>
        <p:spPr>
          <a:xfrm>
            <a:off x="6137413" y="2724650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Minimal Worlds</a:t>
            </a:r>
            <a:endParaRPr>
              <a:solidFill>
                <a:srgbClr val="12121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455" name="Google Shape;455;p31"/>
          <p:cNvSpPr txBox="1"/>
          <p:nvPr>
            <p:ph idx="1" type="body"/>
          </p:nvPr>
        </p:nvSpPr>
        <p:spPr>
          <a:xfrm>
            <a:off x="1684650" y="1159475"/>
            <a:ext cx="577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How does </a:t>
            </a:r>
            <a:r>
              <a:rPr i="1" lang="en" sz="2400">
                <a:solidFill>
                  <a:schemeClr val="dk1"/>
                </a:solidFill>
              </a:rPr>
              <a:t>minimality</a:t>
            </a:r>
            <a:r>
              <a:rPr lang="en" sz="2400">
                <a:solidFill>
                  <a:schemeClr val="dk1"/>
                </a:solidFill>
              </a:rPr>
              <a:t> differs in backwards counterfactuals in regards to mental models?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800">
                <a:solidFill>
                  <a:schemeClr val="dk1"/>
                </a:solidFill>
              </a:rPr>
              <a:t>Why?</a:t>
            </a:r>
            <a:endParaRPr b="1" i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This may give us a deeper understanding what draws people to diagnose backwards CFs.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45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Firstly to motivate the research question we’ll discuss the following topics: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Definition of counterfactuals as conditionals.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Distinction between forward and backward counterfactual constructions.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Operationalizing causal reasoning as functional graphs.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Psychological literature comparing theories in counterfactual reasoning.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endParaRPr sz="2022"/>
          </a:p>
        </p:txBody>
      </p:sp>
      <p:sp>
        <p:nvSpPr>
          <p:cNvPr id="461" name="Google Shape;461;p32"/>
          <p:cNvSpPr txBox="1"/>
          <p:nvPr>
            <p:ph idx="1" type="body"/>
          </p:nvPr>
        </p:nvSpPr>
        <p:spPr>
          <a:xfrm>
            <a:off x="311700" y="1152475"/>
            <a:ext cx="27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Materials:</a:t>
            </a:r>
            <a:r>
              <a:rPr lang="en" sz="1800"/>
              <a:t> Blicket Detector Machine,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/>
              <a:t>Design:</a:t>
            </a:r>
            <a:r>
              <a:rPr lang="en" sz="1800"/>
              <a:t> 3 x 2 repeated-measures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System conditions:</a:t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Disjunction 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Conjunction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Single-cause with Inert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Direction conditions:</a:t>
            </a:r>
            <a:endParaRPr sz="18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Forward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Backwards</a:t>
            </a:r>
            <a:endParaRPr sz="1800"/>
          </a:p>
        </p:txBody>
      </p:sp>
      <p:sp>
        <p:nvSpPr>
          <p:cNvPr id="462" name="Google Shape;462;p32"/>
          <p:cNvSpPr txBox="1"/>
          <p:nvPr>
            <p:ph idx="2" type="body"/>
          </p:nvPr>
        </p:nvSpPr>
        <p:spPr>
          <a:xfrm>
            <a:off x="3073200" y="1152475"/>
            <a:ext cx="29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Procedure:</a:t>
            </a:r>
            <a:r>
              <a:rPr lang="en" sz="1800"/>
              <a:t> In random order, participants learned about each different causal system, </a:t>
            </a:r>
            <a:r>
              <a:rPr lang="en" sz="1800"/>
              <a:t>similarly</a:t>
            </a:r>
            <a:r>
              <a:rPr lang="en" sz="1800"/>
              <a:t> to Nyhout and Ganea (2019).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In each case, they answered control questions, e,g, “the blue block goes on the box, what does the light look?”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Across CF test trials, we prompted a </a:t>
            </a:r>
            <a:r>
              <a:rPr i="1" lang="en" sz="1800"/>
              <a:t>forced-choice response</a:t>
            </a:r>
            <a:r>
              <a:rPr lang="en" sz="1800"/>
              <a:t> between a minimal or a non-minimal world configuration.</a:t>
            </a:r>
            <a:endParaRPr sz="1800"/>
          </a:p>
        </p:txBody>
      </p:sp>
      <p:pic>
        <p:nvPicPr>
          <p:cNvPr id="463" name="Google Shape;463;p32"/>
          <p:cNvPicPr preferRelativeResize="0"/>
          <p:nvPr/>
        </p:nvPicPr>
        <p:blipFill rotWithShape="1">
          <a:blip r:embed="rId3">
            <a:alphaModFix/>
          </a:blip>
          <a:srcRect b="17464" l="0" r="0" t="0"/>
          <a:stretch/>
        </p:blipFill>
        <p:spPr>
          <a:xfrm>
            <a:off x="6880413" y="1806776"/>
            <a:ext cx="1748775" cy="962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4" name="Google Shape;464;p32"/>
          <p:cNvPicPr preferRelativeResize="0"/>
          <p:nvPr/>
        </p:nvPicPr>
        <p:blipFill rotWithShape="1">
          <a:blip r:embed="rId4">
            <a:alphaModFix/>
          </a:blip>
          <a:srcRect b="17464" l="0" r="0" t="0"/>
          <a:stretch/>
        </p:blipFill>
        <p:spPr>
          <a:xfrm>
            <a:off x="7642725" y="768200"/>
            <a:ext cx="986475" cy="962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5" name="Google Shape;46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3362" y="2845358"/>
            <a:ext cx="1785840" cy="9975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6" name="Google Shape;466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7275" y="3919287"/>
            <a:ext cx="2511925" cy="6495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7" name="Google Shape;467;p32"/>
          <p:cNvSpPr txBox="1"/>
          <p:nvPr/>
        </p:nvSpPr>
        <p:spPr>
          <a:xfrm>
            <a:off x="182850" y="4633575"/>
            <a:ext cx="8778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22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(Design and Collection in Collaboration with Ioana Gorus and Patricia Ganea at the Language and Learning Lab at OISE) </a:t>
            </a:r>
            <a:endParaRPr sz="1422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68" name="Google Shape;468;p32"/>
          <p:cNvSpPr txBox="1"/>
          <p:nvPr/>
        </p:nvSpPr>
        <p:spPr>
          <a:xfrm>
            <a:off x="5920775" y="768200"/>
            <a:ext cx="168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All possible configurations of single-cause system:</a:t>
            </a:r>
            <a:endParaRPr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Trial Sequence Example </a:t>
            </a:r>
            <a:r>
              <a:rPr lang="en" sz="1800"/>
              <a:t>(Single-cause)</a:t>
            </a:r>
            <a:endParaRPr sz="1800"/>
          </a:p>
        </p:txBody>
      </p:sp>
      <p:pic>
        <p:nvPicPr>
          <p:cNvPr id="474" name="Google Shape;4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5074"/>
            <a:ext cx="2689850" cy="69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475" name="Google Shape;475;p33"/>
          <p:cNvGrpSpPr/>
          <p:nvPr/>
        </p:nvGrpSpPr>
        <p:grpSpPr>
          <a:xfrm>
            <a:off x="926212" y="3445023"/>
            <a:ext cx="1460837" cy="1176507"/>
            <a:chOff x="926212" y="3445023"/>
            <a:chExt cx="1460837" cy="1176507"/>
          </a:xfrm>
        </p:grpSpPr>
        <p:sp>
          <p:nvSpPr>
            <p:cNvPr id="476" name="Google Shape;476;p33"/>
            <p:cNvSpPr/>
            <p:nvPr/>
          </p:nvSpPr>
          <p:spPr>
            <a:xfrm>
              <a:off x="958438" y="3445023"/>
              <a:ext cx="449700" cy="449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77" name="Google Shape;477;p33"/>
            <p:cNvSpPr txBox="1"/>
            <p:nvPr/>
          </p:nvSpPr>
          <p:spPr>
            <a:xfrm>
              <a:off x="926212" y="3454318"/>
              <a:ext cx="514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B 0</a:t>
              </a:r>
              <a:endParaRPr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478" name="Google Shape;478;p33"/>
            <p:cNvSpPr/>
            <p:nvPr/>
          </p:nvSpPr>
          <p:spPr>
            <a:xfrm>
              <a:off x="1857707" y="3445023"/>
              <a:ext cx="449700" cy="449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79" name="Google Shape;479;p33"/>
            <p:cNvSpPr/>
            <p:nvPr/>
          </p:nvSpPr>
          <p:spPr>
            <a:xfrm>
              <a:off x="1408073" y="4171830"/>
              <a:ext cx="449700" cy="4497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80" name="Google Shape;480;p33"/>
            <p:cNvSpPr txBox="1"/>
            <p:nvPr/>
          </p:nvSpPr>
          <p:spPr>
            <a:xfrm>
              <a:off x="1375821" y="4181125"/>
              <a:ext cx="514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L</a:t>
              </a:r>
              <a:r>
                <a:rPr lang="en" sz="160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 0</a:t>
              </a:r>
              <a:endParaRPr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481" name="Google Shape;481;p33"/>
            <p:cNvSpPr txBox="1"/>
            <p:nvPr/>
          </p:nvSpPr>
          <p:spPr>
            <a:xfrm>
              <a:off x="1778049" y="3454425"/>
              <a:ext cx="609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 O 0</a:t>
              </a:r>
              <a:endParaRPr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cxnSp>
          <p:nvCxnSpPr>
            <p:cNvPr id="482" name="Google Shape;482;p33"/>
            <p:cNvCxnSpPr>
              <a:stCxn id="476" idx="4"/>
              <a:endCxn id="479" idx="0"/>
            </p:cNvCxnSpPr>
            <p:nvPr/>
          </p:nvCxnSpPr>
          <p:spPr>
            <a:xfrm>
              <a:off x="1183288" y="3894723"/>
              <a:ext cx="449700" cy="27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483" name="Google Shape;483;p33"/>
          <p:cNvPicPr preferRelativeResize="0"/>
          <p:nvPr/>
        </p:nvPicPr>
        <p:blipFill rotWithShape="1">
          <a:blip r:embed="rId4">
            <a:alphaModFix/>
          </a:blip>
          <a:srcRect b="16562" l="0" r="0" t="0"/>
          <a:stretch/>
        </p:blipFill>
        <p:spPr>
          <a:xfrm>
            <a:off x="3645763" y="1636500"/>
            <a:ext cx="986475" cy="972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4" name="Google Shape;484;p33"/>
          <p:cNvSpPr/>
          <p:nvPr/>
        </p:nvSpPr>
        <p:spPr>
          <a:xfrm>
            <a:off x="3509838" y="3445023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5" name="Google Shape;485;p33"/>
          <p:cNvSpPr txBox="1"/>
          <p:nvPr/>
        </p:nvSpPr>
        <p:spPr>
          <a:xfrm>
            <a:off x="3477612" y="3454318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4409107" y="3445023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3959473" y="4171830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8" name="Google Shape;488;p33"/>
          <p:cNvSpPr txBox="1"/>
          <p:nvPr/>
        </p:nvSpPr>
        <p:spPr>
          <a:xfrm>
            <a:off x="3927221" y="418112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9" name="Google Shape;489;p33"/>
          <p:cNvSpPr txBox="1"/>
          <p:nvPr/>
        </p:nvSpPr>
        <p:spPr>
          <a:xfrm>
            <a:off x="4329449" y="3454425"/>
            <a:ext cx="60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O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90" name="Google Shape;490;p33"/>
          <p:cNvCxnSpPr>
            <a:stCxn id="484" idx="4"/>
            <a:endCxn id="487" idx="0"/>
          </p:cNvCxnSpPr>
          <p:nvPr/>
        </p:nvCxnSpPr>
        <p:spPr>
          <a:xfrm>
            <a:off x="3734688" y="3894723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1" name="Google Shape;49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8600" y="854533"/>
            <a:ext cx="1785840" cy="9975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2" name="Google Shape;4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300" y="2015837"/>
            <a:ext cx="2511925" cy="6495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3" name="Google Shape;493;p33"/>
          <p:cNvSpPr/>
          <p:nvPr/>
        </p:nvSpPr>
        <p:spPr>
          <a:xfrm>
            <a:off x="6061226" y="3462473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4" name="Google Shape;494;p33"/>
          <p:cNvSpPr txBox="1"/>
          <p:nvPr/>
        </p:nvSpPr>
        <p:spPr>
          <a:xfrm>
            <a:off x="6028999" y="3471768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6960495" y="3462473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6" name="Google Shape;496;p33"/>
          <p:cNvSpPr/>
          <p:nvPr/>
        </p:nvSpPr>
        <p:spPr>
          <a:xfrm>
            <a:off x="6510860" y="4189280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7" name="Google Shape;497;p33"/>
          <p:cNvSpPr txBox="1"/>
          <p:nvPr/>
        </p:nvSpPr>
        <p:spPr>
          <a:xfrm>
            <a:off x="6478609" y="419857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98" name="Google Shape;498;p33"/>
          <p:cNvSpPr txBox="1"/>
          <p:nvPr/>
        </p:nvSpPr>
        <p:spPr>
          <a:xfrm>
            <a:off x="6880836" y="3471875"/>
            <a:ext cx="60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O 1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499" name="Google Shape;499;p33"/>
          <p:cNvCxnSpPr>
            <a:stCxn id="493" idx="4"/>
            <a:endCxn id="496" idx="0"/>
          </p:cNvCxnSpPr>
          <p:nvPr/>
        </p:nvCxnSpPr>
        <p:spPr>
          <a:xfrm>
            <a:off x="6286076" y="3912173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3"/>
          <p:cNvSpPr/>
          <p:nvPr/>
        </p:nvSpPr>
        <p:spPr>
          <a:xfrm>
            <a:off x="7655101" y="3462523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1" name="Google Shape;501;p33"/>
          <p:cNvSpPr txBox="1"/>
          <p:nvPr/>
        </p:nvSpPr>
        <p:spPr>
          <a:xfrm>
            <a:off x="7622874" y="3471818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2" name="Google Shape;502;p33"/>
          <p:cNvSpPr/>
          <p:nvPr/>
        </p:nvSpPr>
        <p:spPr>
          <a:xfrm>
            <a:off x="8554370" y="3462523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3" name="Google Shape;503;p33"/>
          <p:cNvSpPr/>
          <p:nvPr/>
        </p:nvSpPr>
        <p:spPr>
          <a:xfrm>
            <a:off x="8104735" y="4189330"/>
            <a:ext cx="449700" cy="449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4" name="Google Shape;504;p33"/>
          <p:cNvSpPr txBox="1"/>
          <p:nvPr/>
        </p:nvSpPr>
        <p:spPr>
          <a:xfrm>
            <a:off x="8072484" y="4198625"/>
            <a:ext cx="51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L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05" name="Google Shape;505;p33"/>
          <p:cNvSpPr txBox="1"/>
          <p:nvPr/>
        </p:nvSpPr>
        <p:spPr>
          <a:xfrm>
            <a:off x="8474711" y="3471925"/>
            <a:ext cx="60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O 0</a:t>
            </a:r>
            <a:endParaRPr sz="16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506" name="Google Shape;506;p33"/>
          <p:cNvCxnSpPr>
            <a:stCxn id="500" idx="4"/>
            <a:endCxn id="503" idx="0"/>
          </p:cNvCxnSpPr>
          <p:nvPr/>
        </p:nvCxnSpPr>
        <p:spPr>
          <a:xfrm>
            <a:off x="7879951" y="3912223"/>
            <a:ext cx="449700" cy="27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33"/>
          <p:cNvCxnSpPr>
            <a:stCxn id="474" idx="3"/>
            <a:endCxn id="483" idx="1"/>
          </p:cNvCxnSpPr>
          <p:nvPr/>
        </p:nvCxnSpPr>
        <p:spPr>
          <a:xfrm>
            <a:off x="3001550" y="2122874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33"/>
          <p:cNvCxnSpPr/>
          <p:nvPr/>
        </p:nvCxnSpPr>
        <p:spPr>
          <a:xfrm>
            <a:off x="2387049" y="4033275"/>
            <a:ext cx="1090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33"/>
          <p:cNvSpPr txBox="1"/>
          <p:nvPr/>
        </p:nvSpPr>
        <p:spPr>
          <a:xfrm>
            <a:off x="4898650" y="1315800"/>
            <a:ext cx="1090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“If the light had been off, what would the blocks have likely looked like?”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10" name="Google Shape;510;p33"/>
          <p:cNvSpPr/>
          <p:nvPr/>
        </p:nvSpPr>
        <p:spPr>
          <a:xfrm>
            <a:off x="5968363" y="3325575"/>
            <a:ext cx="1556100" cy="1450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8761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1" name="Google Shape;511;p33"/>
          <p:cNvSpPr/>
          <p:nvPr/>
        </p:nvSpPr>
        <p:spPr>
          <a:xfrm>
            <a:off x="6296025" y="765025"/>
            <a:ext cx="2151000" cy="1176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8761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2" name="Google Shape;512;p33"/>
          <p:cNvSpPr/>
          <p:nvPr/>
        </p:nvSpPr>
        <p:spPr>
          <a:xfrm>
            <a:off x="5885700" y="3140625"/>
            <a:ext cx="3198000" cy="178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3" name="Google Shape;513;p33"/>
          <p:cNvSpPr/>
          <p:nvPr/>
        </p:nvSpPr>
        <p:spPr>
          <a:xfrm>
            <a:off x="5968375" y="712775"/>
            <a:ext cx="2863800" cy="204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A86E8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19" name="Google Shape;5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017" y="0"/>
            <a:ext cx="44359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5"/>
          <p:cNvSpPr/>
          <p:nvPr/>
        </p:nvSpPr>
        <p:spPr>
          <a:xfrm>
            <a:off x="4492025" y="810800"/>
            <a:ext cx="4300500" cy="3513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25" name="Google Shape;5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26" name="Google Shape;526;p35"/>
          <p:cNvSpPr txBox="1"/>
          <p:nvPr>
            <p:ph idx="1" type="body"/>
          </p:nvPr>
        </p:nvSpPr>
        <p:spPr>
          <a:xfrm>
            <a:off x="311700" y="1017725"/>
            <a:ext cx="410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Participants: 46 adult English speakers from the U.S via Amazon Mechanical Turk, excluded 10 from analysis failing control questions.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both multi-cause, backward conditions, participants’ preference for the minimal world did not differ from chance (p = 1.0).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 the single-cause, backward condition, participants’ </a:t>
            </a:r>
            <a:r>
              <a:rPr lang="en" sz="1600"/>
              <a:t>preference was significantly above chance (p&lt;.001)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Responses across forward conditions were all at ceiling for minimal world answers.</a:t>
            </a:r>
            <a:endParaRPr sz="1600"/>
          </a:p>
        </p:txBody>
      </p:sp>
      <p:pic>
        <p:nvPicPr>
          <p:cNvPr id="527" name="Google Shape;5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03350"/>
            <a:ext cx="4225401" cy="3521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&amp; Conclusions</a:t>
            </a:r>
            <a:endParaRPr/>
          </a:p>
        </p:txBody>
      </p:sp>
      <p:sp>
        <p:nvSpPr>
          <p:cNvPr id="533" name="Google Shape;533;p36"/>
          <p:cNvSpPr txBox="1"/>
          <p:nvPr>
            <p:ph idx="1" type="body"/>
          </p:nvPr>
        </p:nvSpPr>
        <p:spPr>
          <a:xfrm>
            <a:off x="4422875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Overview of Topics:</a:t>
            </a:r>
            <a:endParaRPr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Definition of counterfactuals as conditionals.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Distinction between forward and backward counterfactual constructions.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Operationalizing causal reasoning as functional graphs.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Psychological literature comparing theories in counterfactual reasoning.</a:t>
            </a:r>
            <a:endParaRPr sz="1600"/>
          </a:p>
        </p:txBody>
      </p:sp>
      <p:sp>
        <p:nvSpPr>
          <p:cNvPr id="534" name="Google Shape;534;p36"/>
          <p:cNvSpPr txBox="1"/>
          <p:nvPr>
            <p:ph idx="2" type="body"/>
          </p:nvPr>
        </p:nvSpPr>
        <p:spPr>
          <a:xfrm>
            <a:off x="237975" y="1152475"/>
            <a:ext cx="39999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Interpretation of Findings:</a:t>
            </a:r>
            <a:endParaRPr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Potential task effects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Evidence for necessary/sufficient causation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Limitations:</a:t>
            </a:r>
            <a:endParaRPr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Low sample size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Lack of pre-existing data of backward CFs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Lack of existing data on this methodology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Lack of Scenarios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Future Directions:</a:t>
            </a:r>
            <a:endParaRPr sz="1600" u="sng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Ordering effects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Causal Powers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40" name="Google Shape;540;p37"/>
          <p:cNvSpPr txBox="1"/>
          <p:nvPr>
            <p:ph idx="1" type="body"/>
          </p:nvPr>
        </p:nvSpPr>
        <p:spPr>
          <a:xfrm>
            <a:off x="1115700" y="1017725"/>
            <a:ext cx="691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05">
                <a:solidFill>
                  <a:schemeClr val="dk1"/>
                </a:solidFill>
              </a:rPr>
              <a:t>Broadbent, A. (2007). </a:t>
            </a:r>
            <a:r>
              <a:rPr i="1" lang="en" sz="1005">
                <a:solidFill>
                  <a:schemeClr val="dk1"/>
                </a:solidFill>
              </a:rPr>
              <a:t>A reverse counterfactual analysis of causation</a:t>
            </a:r>
            <a:r>
              <a:rPr lang="en" sz="1005">
                <a:solidFill>
                  <a:schemeClr val="dk1"/>
                </a:solidFill>
              </a:rPr>
              <a:t>.</a:t>
            </a:r>
            <a:r>
              <a:rPr lang="en" sz="1005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5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http://www.dspace.cam.ac.uk/handle/1810/226170</a:t>
            </a:r>
            <a:endParaRPr sz="1005" u="sng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05">
                <a:solidFill>
                  <a:schemeClr val="dk1"/>
                </a:solidFill>
              </a:rPr>
              <a:t>Danks, D. (2014). </a:t>
            </a:r>
            <a:r>
              <a:rPr i="1" lang="en" sz="1005">
                <a:solidFill>
                  <a:schemeClr val="dk1"/>
                </a:solidFill>
              </a:rPr>
              <a:t>Unifying the mind: Cognitive representations as graphical models</a:t>
            </a:r>
            <a:r>
              <a:rPr lang="en" sz="1005">
                <a:solidFill>
                  <a:schemeClr val="dk1"/>
                </a:solidFill>
              </a:rPr>
              <a:t>. the MIT press.</a:t>
            </a:r>
            <a:endParaRPr sz="1005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05">
                <a:solidFill>
                  <a:schemeClr val="dk1"/>
                </a:solidFill>
              </a:rPr>
              <a:t>Hiddleston, E. (2005). A Causal Theory of Counterfactuals. </a:t>
            </a:r>
            <a:r>
              <a:rPr i="1" lang="en" sz="1005">
                <a:solidFill>
                  <a:schemeClr val="dk1"/>
                </a:solidFill>
              </a:rPr>
              <a:t>Noûs</a:t>
            </a:r>
            <a:r>
              <a:rPr lang="en" sz="1005">
                <a:solidFill>
                  <a:schemeClr val="dk1"/>
                </a:solidFill>
              </a:rPr>
              <a:t>, </a:t>
            </a:r>
            <a:r>
              <a:rPr i="1" lang="en" sz="1005">
                <a:solidFill>
                  <a:schemeClr val="dk1"/>
                </a:solidFill>
              </a:rPr>
              <a:t>39</a:t>
            </a:r>
            <a:r>
              <a:rPr lang="en" sz="1005">
                <a:solidFill>
                  <a:schemeClr val="dk1"/>
                </a:solidFill>
              </a:rPr>
              <a:t>(4), 632–657.</a:t>
            </a:r>
            <a:r>
              <a:rPr lang="en" sz="1005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5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https://doi.org/10.1111/j.0029-4624.2005.00542.x</a:t>
            </a:r>
            <a:endParaRPr sz="1005" u="sng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05">
                <a:solidFill>
                  <a:schemeClr val="dk1"/>
                </a:solidFill>
              </a:rPr>
              <a:t>Kahneman, D., &amp; Tversky, A. (1982). The simulation heuristic. In A. Tversky, D. Kahneman, &amp; P. Slovic (Eds.), </a:t>
            </a:r>
            <a:r>
              <a:rPr i="1" lang="en" sz="1005">
                <a:solidFill>
                  <a:schemeClr val="dk1"/>
                </a:solidFill>
              </a:rPr>
              <a:t>Judgment under Uncertainty: Heuristics and Biases</a:t>
            </a:r>
            <a:r>
              <a:rPr lang="en" sz="1005">
                <a:solidFill>
                  <a:schemeClr val="dk1"/>
                </a:solidFill>
              </a:rPr>
              <a:t> (pp. 201–208). Cambridge University Press.</a:t>
            </a:r>
            <a:r>
              <a:rPr lang="en" sz="1005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5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https://doi.org/10.1017/CBO9780511809477.015</a:t>
            </a:r>
            <a:endParaRPr sz="1005" u="sng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05">
                <a:solidFill>
                  <a:schemeClr val="dk1"/>
                </a:solidFill>
              </a:rPr>
              <a:t>Lewis, D. (1979). </a:t>
            </a:r>
            <a:r>
              <a:rPr i="1" lang="en" sz="1005">
                <a:solidFill>
                  <a:schemeClr val="dk1"/>
                </a:solidFill>
              </a:rPr>
              <a:t>Counterfactual Dependence and Time’s Arrow on JSTOR</a:t>
            </a:r>
            <a:r>
              <a:rPr lang="en" sz="1005">
                <a:solidFill>
                  <a:schemeClr val="dk1"/>
                </a:solidFill>
              </a:rPr>
              <a:t>.</a:t>
            </a:r>
            <a:r>
              <a:rPr lang="en" sz="1005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5" u="sng">
                <a:solidFill>
                  <a:schemeClr val="dk1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https://www.jstor.org/stable/2215339</a:t>
            </a:r>
            <a:endParaRPr sz="1005" u="sng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05">
                <a:solidFill>
                  <a:schemeClr val="dk1"/>
                </a:solidFill>
              </a:rPr>
              <a:t>Lucas, C. G., &amp; Kemp, C. (2015). An improved probabilistic account of counterfactual reasoning. </a:t>
            </a:r>
            <a:r>
              <a:rPr i="1" lang="en" sz="1005">
                <a:solidFill>
                  <a:schemeClr val="dk1"/>
                </a:solidFill>
              </a:rPr>
              <a:t>Psychological Review</a:t>
            </a:r>
            <a:r>
              <a:rPr lang="en" sz="1005">
                <a:solidFill>
                  <a:schemeClr val="dk1"/>
                </a:solidFill>
              </a:rPr>
              <a:t>, </a:t>
            </a:r>
            <a:r>
              <a:rPr i="1" lang="en" sz="1005">
                <a:solidFill>
                  <a:schemeClr val="dk1"/>
                </a:solidFill>
              </a:rPr>
              <a:t>122</a:t>
            </a:r>
            <a:r>
              <a:rPr lang="en" sz="1005">
                <a:solidFill>
                  <a:schemeClr val="dk1"/>
                </a:solidFill>
              </a:rPr>
              <a:t>(4), 700–734.</a:t>
            </a:r>
            <a:r>
              <a:rPr lang="en" sz="1005">
                <a:solidFill>
                  <a:schemeClr val="dk1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5" u="sng">
                <a:solidFill>
                  <a:schemeClr val="dk1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https://doi.org/10.1037/a0039655</a:t>
            </a:r>
            <a:endParaRPr sz="1005" u="sng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05">
                <a:solidFill>
                  <a:schemeClr val="dk1"/>
                </a:solidFill>
              </a:rPr>
              <a:t>Nyhout, A., &amp; Ganea, P. A. (2019). Mature counterfactual reasoning in 4- and 5-year-olds. </a:t>
            </a:r>
            <a:r>
              <a:rPr i="1" lang="en" sz="1005">
                <a:solidFill>
                  <a:schemeClr val="dk1"/>
                </a:solidFill>
              </a:rPr>
              <a:t>Cognition</a:t>
            </a:r>
            <a:r>
              <a:rPr lang="en" sz="1005">
                <a:solidFill>
                  <a:schemeClr val="dk1"/>
                </a:solidFill>
              </a:rPr>
              <a:t>, </a:t>
            </a:r>
            <a:r>
              <a:rPr i="1" lang="en" sz="1005">
                <a:solidFill>
                  <a:schemeClr val="dk1"/>
                </a:solidFill>
              </a:rPr>
              <a:t>183</a:t>
            </a:r>
            <a:r>
              <a:rPr lang="en" sz="1005">
                <a:solidFill>
                  <a:schemeClr val="dk1"/>
                </a:solidFill>
              </a:rPr>
              <a:t>, 57–66.</a:t>
            </a:r>
            <a:r>
              <a:rPr lang="en" sz="1005">
                <a:solidFill>
                  <a:schemeClr val="dk1"/>
                </a:solidFill>
                <a:uFill>
                  <a:noFill/>
                </a:u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5" u="sng">
                <a:solidFill>
                  <a:schemeClr val="dk1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https://doi.org/10.1016/j.cognition.2018.10.027</a:t>
            </a:r>
            <a:endParaRPr sz="1005" u="sng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05">
                <a:solidFill>
                  <a:schemeClr val="dk1"/>
                </a:solidFill>
              </a:rPr>
              <a:t>Rips, L. (2010). </a:t>
            </a:r>
            <a:r>
              <a:rPr i="1" lang="en" sz="1005">
                <a:solidFill>
                  <a:schemeClr val="dk1"/>
                </a:solidFill>
              </a:rPr>
              <a:t>Two Causal Theories of Counterfactual Conditionals—Rips—2010—Cognitive Science—Wiley Online Library</a:t>
            </a:r>
            <a:r>
              <a:rPr lang="en" sz="1005">
                <a:solidFill>
                  <a:schemeClr val="dk1"/>
                </a:solidFill>
              </a:rPr>
              <a:t>.</a:t>
            </a:r>
            <a:r>
              <a:rPr lang="en" sz="1005">
                <a:solidFill>
                  <a:schemeClr val="dk1"/>
                </a:solidFill>
                <a:uFill>
                  <a:noFill/>
                </a:u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005" u="sng">
                <a:solidFill>
                  <a:schemeClr val="dk1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https://onlinelibrary.wiley.com/doi/10.1111/j.1551-6709.2009.01080.x</a:t>
            </a:r>
            <a:endParaRPr sz="1005" u="sng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05">
                <a:solidFill>
                  <a:schemeClr val="dk1"/>
                </a:solidFill>
              </a:rPr>
              <a:t>Stalnaker, R. (1968). A Theory of Conditionals. In N. Rescher (Ed.), </a:t>
            </a:r>
            <a:r>
              <a:rPr i="1" lang="en" sz="1005">
                <a:solidFill>
                  <a:schemeClr val="dk1"/>
                </a:solidFill>
              </a:rPr>
              <a:t>Studies in Logical Theory</a:t>
            </a:r>
            <a:r>
              <a:rPr lang="en" sz="1005">
                <a:solidFill>
                  <a:schemeClr val="dk1"/>
                </a:solidFill>
              </a:rPr>
              <a:t> (pp. 98–112). Blackwell.</a:t>
            </a:r>
            <a:endParaRPr sz="100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7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this Real Course of Events</a:t>
            </a:r>
            <a:r>
              <a:rPr lang="en"/>
              <a:t>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361025" y="1017725"/>
            <a:ext cx="19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I was cooking breakfast</a:t>
            </a:r>
            <a:endParaRPr sz="1500">
              <a:solidFill>
                <a:srgbClr val="FFFFFF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46925" y="3825075"/>
            <a:ext cx="1371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EEEEE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My smoke detector sounded</a:t>
            </a:r>
            <a:endParaRPr sz="1500">
              <a:solidFill>
                <a:srgbClr val="EEEEEE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71" name="Google Shape;71;p15"/>
          <p:cNvCxnSpPr>
            <a:stCxn id="69" idx="2"/>
            <a:endCxn id="70" idx="0"/>
          </p:cNvCxnSpPr>
          <p:nvPr/>
        </p:nvCxnSpPr>
        <p:spPr>
          <a:xfrm>
            <a:off x="1332725" y="1756625"/>
            <a:ext cx="0" cy="2068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5"/>
          <p:cNvSpPr txBox="1"/>
          <p:nvPr/>
        </p:nvSpPr>
        <p:spPr>
          <a:xfrm>
            <a:off x="3475000" y="2340900"/>
            <a:ext cx="507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You might wonder: </a:t>
            </a: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“Why did my smoke detector sound?”😅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61025" y="1017725"/>
            <a:ext cx="19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I was cooking breakfast</a:t>
            </a:r>
            <a:endParaRPr sz="1500">
              <a:solidFill>
                <a:srgbClr val="FFFFFF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606575" y="2421388"/>
            <a:ext cx="145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I burnt the </a:t>
            </a:r>
            <a:r>
              <a:rPr lang="en" sz="1800">
                <a:solidFill>
                  <a:srgbClr val="EEEEEE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eggs</a:t>
            </a:r>
            <a:endParaRPr sz="1500">
              <a:solidFill>
                <a:srgbClr val="EEEEEE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46925" y="3825075"/>
            <a:ext cx="1371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EEEEE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My smoke detector sounded</a:t>
            </a:r>
            <a:endParaRPr sz="1500">
              <a:solidFill>
                <a:srgbClr val="EEEEEE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80" name="Google Shape;80;p16"/>
          <p:cNvCxnSpPr>
            <a:stCxn id="77" idx="2"/>
            <a:endCxn id="78" idx="0"/>
          </p:cNvCxnSpPr>
          <p:nvPr/>
        </p:nvCxnSpPr>
        <p:spPr>
          <a:xfrm>
            <a:off x="1332725" y="1756625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6"/>
          <p:cNvCxnSpPr>
            <a:stCxn id="78" idx="2"/>
            <a:endCxn id="79" idx="0"/>
          </p:cNvCxnSpPr>
          <p:nvPr/>
        </p:nvCxnSpPr>
        <p:spPr>
          <a:xfrm>
            <a:off x="1332725" y="3160288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6"/>
          <p:cNvSpPr txBox="1"/>
          <p:nvPr/>
        </p:nvSpPr>
        <p:spPr>
          <a:xfrm>
            <a:off x="3304325" y="2228575"/>
            <a:ext cx="521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Then, consider: “Did burning the </a:t>
            </a: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eggs</a:t>
            </a: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 cause the smoke detector to sound?” 🤔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this Real Course of Events: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Counterfactuals (CFs)</a:t>
            </a: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529450" y="1017725"/>
            <a:ext cx="19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I was cooking breakfast</a:t>
            </a:r>
            <a:endParaRPr sz="1500">
              <a:solidFill>
                <a:srgbClr val="FFFFFF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06575" y="2421388"/>
            <a:ext cx="145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I burnt the eggs</a:t>
            </a:r>
            <a:endParaRPr sz="1500">
              <a:solidFill>
                <a:srgbClr val="EEEEEE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46925" y="3825075"/>
            <a:ext cx="1371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EEEEE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My smoke detector sounded</a:t>
            </a:r>
            <a:endParaRPr sz="1500">
              <a:solidFill>
                <a:srgbClr val="EEEEEE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92" name="Google Shape;92;p17"/>
          <p:cNvCxnSpPr>
            <a:stCxn id="89" idx="2"/>
            <a:endCxn id="90" idx="0"/>
          </p:cNvCxnSpPr>
          <p:nvPr/>
        </p:nvCxnSpPr>
        <p:spPr>
          <a:xfrm flipH="1">
            <a:off x="1332650" y="1756625"/>
            <a:ext cx="1168500" cy="66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stCxn id="90" idx="2"/>
            <a:endCxn id="91" idx="0"/>
          </p:cNvCxnSpPr>
          <p:nvPr/>
        </p:nvCxnSpPr>
        <p:spPr>
          <a:xfrm>
            <a:off x="1332725" y="3160288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7"/>
          <p:cNvSpPr txBox="1"/>
          <p:nvPr/>
        </p:nvSpPr>
        <p:spPr>
          <a:xfrm>
            <a:off x="2691500" y="2444500"/>
            <a:ext cx="1846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EEEE"/>
                </a:solidFill>
                <a:highlight>
                  <a:srgbClr val="660000"/>
                </a:highlight>
                <a:latin typeface="EB Garamond"/>
                <a:ea typeface="EB Garamond"/>
                <a:cs typeface="EB Garamond"/>
                <a:sym typeface="EB Garamond"/>
              </a:rPr>
              <a:t> </a:t>
            </a:r>
            <a:r>
              <a:rPr lang="en" sz="1500">
                <a:solidFill>
                  <a:srgbClr val="EEEEEE"/>
                </a:solidFill>
                <a:highlight>
                  <a:srgbClr val="660000"/>
                </a:highlight>
                <a:latin typeface="EB Garamond"/>
                <a:ea typeface="EB Garamond"/>
                <a:cs typeface="EB Garamond"/>
                <a:sym typeface="EB Garamond"/>
              </a:rPr>
              <a:t>I </a:t>
            </a:r>
            <a:r>
              <a:rPr lang="en" sz="1500">
                <a:solidFill>
                  <a:srgbClr val="EEEEEE"/>
                </a:solidFill>
                <a:highlight>
                  <a:srgbClr val="660000"/>
                </a:highlight>
                <a:latin typeface="EB Garamond"/>
                <a:ea typeface="EB Garamond"/>
                <a:cs typeface="EB Garamond"/>
                <a:sym typeface="EB Garamond"/>
              </a:rPr>
              <a:t>didn’t </a:t>
            </a:r>
            <a:r>
              <a:rPr lang="en" sz="1500">
                <a:solidFill>
                  <a:srgbClr val="EEEEEE"/>
                </a:solidFill>
                <a:highlight>
                  <a:srgbClr val="660000"/>
                </a:highlight>
                <a:latin typeface="EB Garamond"/>
                <a:ea typeface="EB Garamond"/>
                <a:cs typeface="EB Garamond"/>
                <a:sym typeface="EB Garamond"/>
              </a:rPr>
              <a:t>burn the eggs (CF premise)</a:t>
            </a:r>
            <a:endParaRPr sz="1500">
              <a:solidFill>
                <a:srgbClr val="EEEEEE"/>
              </a:solidFill>
              <a:highlight>
                <a:srgbClr val="660000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95" name="Google Shape;95;p17"/>
          <p:cNvCxnSpPr>
            <a:stCxn id="89" idx="2"/>
            <a:endCxn id="94" idx="0"/>
          </p:cNvCxnSpPr>
          <p:nvPr/>
        </p:nvCxnSpPr>
        <p:spPr>
          <a:xfrm>
            <a:off x="2501150" y="1756625"/>
            <a:ext cx="1113600" cy="687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2781500" y="3825075"/>
            <a:ext cx="1666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EEEEE"/>
                </a:solidFill>
                <a:highlight>
                  <a:srgbClr val="7F6000"/>
                </a:highlight>
                <a:latin typeface="EB Garamond"/>
                <a:ea typeface="EB Garamond"/>
                <a:cs typeface="EB Garamond"/>
                <a:sym typeface="EB Garamond"/>
              </a:rPr>
              <a:t>Whether the smoke detector sounded</a:t>
            </a:r>
            <a:endParaRPr sz="1500">
              <a:solidFill>
                <a:srgbClr val="EEEEEE"/>
              </a:solidFill>
              <a:highlight>
                <a:srgbClr val="7F6000"/>
              </a:highlight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EEEEE"/>
                </a:solidFill>
                <a:highlight>
                  <a:srgbClr val="7F6000"/>
                </a:highlight>
                <a:latin typeface="EB Garamond"/>
                <a:ea typeface="EB Garamond"/>
                <a:cs typeface="EB Garamond"/>
                <a:sym typeface="EB Garamond"/>
              </a:rPr>
              <a:t>( CF query)</a:t>
            </a:r>
            <a:endParaRPr sz="1500">
              <a:solidFill>
                <a:srgbClr val="EEEEEE"/>
              </a:solidFill>
              <a:highlight>
                <a:srgbClr val="7F6000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97" name="Google Shape;97;p17"/>
          <p:cNvCxnSpPr>
            <a:stCxn id="94" idx="2"/>
            <a:endCxn id="96" idx="0"/>
          </p:cNvCxnSpPr>
          <p:nvPr/>
        </p:nvCxnSpPr>
        <p:spPr>
          <a:xfrm>
            <a:off x="3614750" y="3137200"/>
            <a:ext cx="0" cy="687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98" name="Google Shape;98;p17"/>
          <p:cNvSpPr txBox="1"/>
          <p:nvPr/>
        </p:nvSpPr>
        <p:spPr>
          <a:xfrm>
            <a:off x="4954275" y="1149750"/>
            <a:ext cx="3940500" cy="4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Definition:</a:t>
            </a:r>
            <a:r>
              <a:rPr lang="en" sz="17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 a hypothetical situation that includes some false </a:t>
            </a:r>
            <a:r>
              <a:rPr i="1" lang="en" sz="17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premise</a:t>
            </a:r>
            <a:r>
              <a:rPr lang="en" sz="17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 that diverges from the actual course of events</a:t>
            </a:r>
            <a:endParaRPr sz="17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E.g. “What if I didn’t burn the eggs”</a:t>
            </a:r>
            <a:endParaRPr sz="17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Process: </a:t>
            </a:r>
            <a:r>
              <a:rPr lang="en" sz="17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evaluate the correctness of </a:t>
            </a:r>
            <a:r>
              <a:rPr i="1" lang="en" sz="17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query</a:t>
            </a:r>
            <a:r>
              <a:rPr lang="en" sz="17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 events given the counterfactual premise (CF conditional).</a:t>
            </a:r>
            <a:endParaRPr sz="17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Purpose:</a:t>
            </a:r>
            <a:r>
              <a:rPr lang="en" sz="17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 to understand the underlying causal mechanism behind events (i.e generate explanations and assign credit, Lucas and Kemp, 2015). </a:t>
            </a:r>
            <a:endParaRPr sz="17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 in Time </a:t>
            </a:r>
            <a:r>
              <a:rPr lang="en" sz="2022"/>
              <a:t>(Broadbent, 2007)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3999900" cy="16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/>
              <a:t>Forwards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i="1" lang="en" sz="1800"/>
              <a:t>Premise</a:t>
            </a:r>
            <a:r>
              <a:rPr lang="en" sz="1800"/>
              <a:t> occurs before the </a:t>
            </a:r>
            <a:r>
              <a:rPr i="1" lang="en" sz="1800"/>
              <a:t>query</a:t>
            </a:r>
            <a:endParaRPr i="1"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E.g “If my smoke detector had not sounded, my neighbors would not have heard it”</a:t>
            </a:r>
            <a:endParaRPr sz="1800"/>
          </a:p>
        </p:txBody>
      </p:sp>
      <p:sp>
        <p:nvSpPr>
          <p:cNvPr id="105" name="Google Shape;105;p18"/>
          <p:cNvSpPr txBox="1"/>
          <p:nvPr/>
        </p:nvSpPr>
        <p:spPr>
          <a:xfrm>
            <a:off x="258125" y="3921925"/>
            <a:ext cx="19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I burnt the eggs</a:t>
            </a:r>
            <a:endParaRPr sz="1500">
              <a:solidFill>
                <a:schemeClr val="dk1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43350" y="3782500"/>
            <a:ext cx="19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7F6000"/>
                </a:highlight>
                <a:latin typeface="EB Garamond"/>
                <a:ea typeface="EB Garamond"/>
                <a:cs typeface="EB Garamond"/>
                <a:sym typeface="EB Garamond"/>
              </a:rPr>
              <a:t>Whether my smoke detector sounded</a:t>
            </a:r>
            <a:endParaRPr sz="1500">
              <a:solidFill>
                <a:schemeClr val="accent2"/>
              </a:solidFill>
              <a:highlight>
                <a:srgbClr val="7F6000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039150" y="3782500"/>
            <a:ext cx="173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7F6000"/>
                </a:highlight>
                <a:latin typeface="EB Garamond"/>
                <a:ea typeface="EB Garamond"/>
                <a:cs typeface="EB Garamond"/>
                <a:sym typeface="EB Garamond"/>
              </a:rPr>
              <a:t>Whether my neighbors heard</a:t>
            </a:r>
            <a:endParaRPr sz="1800">
              <a:solidFill>
                <a:schemeClr val="accent2"/>
              </a:solidFill>
              <a:highlight>
                <a:srgbClr val="7F6000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566750" y="2810300"/>
            <a:ext cx="145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2"/>
              </a:solidFill>
              <a:highlight>
                <a:srgbClr val="7F6000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09" name="Google Shape;109;p18"/>
          <p:cNvCxnSpPr>
            <a:stCxn id="105" idx="3"/>
            <a:endCxn id="106" idx="1"/>
          </p:cNvCxnSpPr>
          <p:nvPr/>
        </p:nvCxnSpPr>
        <p:spPr>
          <a:xfrm flipH="1" rot="10800000">
            <a:off x="2201525" y="4151875"/>
            <a:ext cx="15417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8"/>
          <p:cNvCxnSpPr>
            <a:stCxn id="106" idx="3"/>
            <a:endCxn id="107" idx="1"/>
          </p:cNvCxnSpPr>
          <p:nvPr/>
        </p:nvCxnSpPr>
        <p:spPr>
          <a:xfrm>
            <a:off x="5686750" y="4151950"/>
            <a:ext cx="13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 in Time </a:t>
            </a:r>
            <a:r>
              <a:rPr lang="en" sz="2022"/>
              <a:t>(Broadbent, 2007)</a:t>
            </a:r>
            <a:endParaRPr sz="2022"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3999900" cy="21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/>
              <a:t>Forwards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i="1" lang="en" sz="1800"/>
              <a:t>Premise</a:t>
            </a:r>
            <a:r>
              <a:rPr lang="en" sz="1800"/>
              <a:t> occurs before the </a:t>
            </a:r>
            <a:r>
              <a:rPr i="1" lang="en" sz="1800"/>
              <a:t>query</a:t>
            </a:r>
            <a:endParaRPr i="1"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E.g “If my smoke detector had not sounded, my neighbors would not have heard it.”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Diagnoses </a:t>
            </a:r>
            <a:r>
              <a:rPr i="1" lang="en" sz="1800"/>
              <a:t>sufficient</a:t>
            </a:r>
            <a:r>
              <a:rPr lang="en" sz="1800"/>
              <a:t> causation</a:t>
            </a:r>
            <a:endParaRPr sz="1800"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832400" y="1152475"/>
            <a:ext cx="3999900" cy="21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Backwards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i="1" lang="en" sz="1800"/>
              <a:t>Query</a:t>
            </a:r>
            <a:r>
              <a:rPr lang="en" sz="1800"/>
              <a:t> occurs before the </a:t>
            </a:r>
            <a:r>
              <a:rPr i="1" lang="en" sz="1800"/>
              <a:t>premise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E.g “If my smoke detector had not sounded, the toast would not have burnt.”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Diagnoses </a:t>
            </a:r>
            <a:r>
              <a:rPr i="1" lang="en" sz="1800"/>
              <a:t>necessary</a:t>
            </a:r>
            <a:r>
              <a:rPr lang="en" sz="1800"/>
              <a:t> causation</a:t>
            </a:r>
            <a:endParaRPr sz="1800"/>
          </a:p>
        </p:txBody>
      </p:sp>
      <p:sp>
        <p:nvSpPr>
          <p:cNvPr id="118" name="Google Shape;118;p19"/>
          <p:cNvSpPr txBox="1"/>
          <p:nvPr/>
        </p:nvSpPr>
        <p:spPr>
          <a:xfrm>
            <a:off x="269225" y="4387100"/>
            <a:ext cx="194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274E13"/>
                </a:highlight>
                <a:latin typeface="EB Garamond"/>
                <a:ea typeface="EB Garamond"/>
                <a:cs typeface="EB Garamond"/>
                <a:sym typeface="EB Garamond"/>
              </a:rPr>
              <a:t>I burnt the eggs</a:t>
            </a:r>
            <a:endParaRPr sz="1500">
              <a:solidFill>
                <a:schemeClr val="dk1"/>
              </a:solidFill>
              <a:highlight>
                <a:srgbClr val="274E13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600300" y="3782500"/>
            <a:ext cx="194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7F6000"/>
                </a:highlight>
                <a:latin typeface="EB Garamond"/>
                <a:ea typeface="EB Garamond"/>
                <a:cs typeface="EB Garamond"/>
                <a:sym typeface="EB Garamond"/>
              </a:rPr>
              <a:t>Whether my smoke detector sounded</a:t>
            </a:r>
            <a:endParaRPr sz="1500">
              <a:solidFill>
                <a:schemeClr val="accent2"/>
              </a:solidFill>
              <a:highlight>
                <a:srgbClr val="7F6000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7039150" y="3782500"/>
            <a:ext cx="173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7F6000"/>
                </a:highlight>
                <a:latin typeface="EB Garamond"/>
                <a:ea typeface="EB Garamond"/>
                <a:cs typeface="EB Garamond"/>
                <a:sym typeface="EB Garamond"/>
              </a:rPr>
              <a:t>Whether my neighbors heard</a:t>
            </a:r>
            <a:endParaRPr sz="1800">
              <a:solidFill>
                <a:schemeClr val="accent2"/>
              </a:solidFill>
              <a:highlight>
                <a:srgbClr val="7F6000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21" name="Google Shape;121;p19"/>
          <p:cNvCxnSpPr>
            <a:stCxn id="118" idx="3"/>
            <a:endCxn id="119" idx="1"/>
          </p:cNvCxnSpPr>
          <p:nvPr/>
        </p:nvCxnSpPr>
        <p:spPr>
          <a:xfrm flipH="1" rot="10800000">
            <a:off x="2212625" y="4152050"/>
            <a:ext cx="1387800" cy="46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9"/>
          <p:cNvCxnSpPr>
            <a:stCxn id="119" idx="3"/>
            <a:endCxn id="120" idx="1"/>
          </p:cNvCxnSpPr>
          <p:nvPr/>
        </p:nvCxnSpPr>
        <p:spPr>
          <a:xfrm>
            <a:off x="5543700" y="4151950"/>
            <a:ext cx="149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19"/>
          <p:cNvSpPr txBox="1"/>
          <p:nvPr/>
        </p:nvSpPr>
        <p:spPr>
          <a:xfrm>
            <a:off x="122525" y="3344663"/>
            <a:ext cx="223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highlight>
                  <a:srgbClr val="7F6000"/>
                </a:highlight>
                <a:latin typeface="EB Garamond"/>
                <a:ea typeface="EB Garamond"/>
                <a:cs typeface="EB Garamond"/>
                <a:sym typeface="EB Garamond"/>
              </a:rPr>
              <a:t>Whether I </a:t>
            </a:r>
            <a:r>
              <a:rPr lang="en" sz="1800">
                <a:solidFill>
                  <a:schemeClr val="accent2"/>
                </a:solidFill>
                <a:highlight>
                  <a:srgbClr val="7F6000"/>
                </a:highlight>
                <a:latin typeface="EB Garamond"/>
                <a:ea typeface="EB Garamond"/>
                <a:cs typeface="EB Garamond"/>
                <a:sym typeface="EB Garamond"/>
              </a:rPr>
              <a:t>burnt the toast</a:t>
            </a:r>
            <a:endParaRPr sz="1500">
              <a:solidFill>
                <a:schemeClr val="accent2"/>
              </a:solidFill>
              <a:highlight>
                <a:srgbClr val="7F6000"/>
              </a:highlight>
              <a:latin typeface="EB Garamond"/>
              <a:ea typeface="EB Garamond"/>
              <a:cs typeface="EB Garamond"/>
              <a:sym typeface="EB Garamond"/>
            </a:endParaRPr>
          </a:p>
        </p:txBody>
      </p:sp>
      <p:cxnSp>
        <p:nvCxnSpPr>
          <p:cNvPr id="124" name="Google Shape;124;p19"/>
          <p:cNvCxnSpPr>
            <a:stCxn id="123" idx="3"/>
            <a:endCxn id="119" idx="1"/>
          </p:cNvCxnSpPr>
          <p:nvPr/>
        </p:nvCxnSpPr>
        <p:spPr>
          <a:xfrm>
            <a:off x="2359325" y="3714113"/>
            <a:ext cx="1241100" cy="4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 txBox="1"/>
          <p:nvPr/>
        </p:nvSpPr>
        <p:spPr>
          <a:xfrm>
            <a:off x="1556000" y="3944200"/>
            <a:ext cx="2322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(Causal </a:t>
            </a:r>
            <a:r>
              <a:rPr lang="en" sz="15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Disjunction</a:t>
            </a:r>
            <a:r>
              <a:rPr lang="en" sz="15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)</a:t>
            </a:r>
            <a:endParaRPr sz="15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551275" y="1125300"/>
            <a:ext cx="6113124" cy="2592648"/>
          </a:xfrm>
          <a:prstGeom prst="cloud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1544225" y="1683175"/>
            <a:ext cx="1752600" cy="1476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Possible Worlds </a:t>
            </a:r>
            <a:r>
              <a:rPr lang="en" sz="2000"/>
              <a:t>(Stalnaker, 1981; Lewis, 1979)</a:t>
            </a:r>
            <a:endParaRPr sz="2000"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-4979" l="1990" r="-1990" t="4980"/>
          <a:stretch/>
        </p:blipFill>
        <p:spPr>
          <a:xfrm>
            <a:off x="-1363675" y="2538550"/>
            <a:ext cx="4572775" cy="36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1834525" y="1864200"/>
            <a:ext cx="66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🍳</a:t>
            </a:r>
            <a:endParaRPr sz="30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2664250" y="2272575"/>
            <a:ext cx="3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🚨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3508638" y="1683175"/>
            <a:ext cx="1752600" cy="1476900"/>
            <a:chOff x="3508638" y="1683175"/>
            <a:chExt cx="1752600" cy="1476900"/>
          </a:xfrm>
        </p:grpSpPr>
        <p:sp>
          <p:nvSpPr>
            <p:cNvPr id="137" name="Google Shape;137;p20"/>
            <p:cNvSpPr/>
            <p:nvPr/>
          </p:nvSpPr>
          <p:spPr>
            <a:xfrm>
              <a:off x="3508638" y="1683175"/>
              <a:ext cx="1752600" cy="14769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4716988" y="2190775"/>
              <a:ext cx="39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39" name="Google Shape;139;p20"/>
            <p:cNvSpPr txBox="1"/>
            <p:nvPr/>
          </p:nvSpPr>
          <p:spPr>
            <a:xfrm>
              <a:off x="3828463" y="1831375"/>
              <a:ext cx="661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2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🍳</a:t>
              </a:r>
              <a:endParaRPr sz="30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40" name="Google Shape;140;p20"/>
            <p:cNvSpPr txBox="1"/>
            <p:nvPr/>
          </p:nvSpPr>
          <p:spPr>
            <a:xfrm>
              <a:off x="3962263" y="2538550"/>
              <a:ext cx="39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2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🍞</a:t>
              </a:r>
              <a:endParaRPr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141" name="Google Shape;141;p20"/>
          <p:cNvSpPr txBox="1"/>
          <p:nvPr/>
        </p:nvSpPr>
        <p:spPr>
          <a:xfrm>
            <a:off x="1939225" y="1956600"/>
            <a:ext cx="45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🔥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1647750" y="3937500"/>
            <a:ext cx="7384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Actual world: I was cooking eggs and toast, I burnt the eggs, and then the fire alarm sounded!</a:t>
            </a:r>
            <a:endParaRPr sz="16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Counterfactual: If the egg did not burn, would the fire alarm have sounded?</a:t>
            </a:r>
            <a:endParaRPr sz="16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968325" y="2615350"/>
            <a:ext cx="3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🍞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570950" y="1046525"/>
            <a:ext cx="8520552" cy="2592648"/>
          </a:xfrm>
          <a:prstGeom prst="cloud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1544225" y="1683175"/>
            <a:ext cx="1752600" cy="14769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Possible Worlds 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-4979" l="1990" r="-1990" t="4980"/>
          <a:stretch/>
        </p:blipFill>
        <p:spPr>
          <a:xfrm>
            <a:off x="-1363675" y="2538550"/>
            <a:ext cx="4572775" cy="365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1834525" y="1864200"/>
            <a:ext cx="66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🍳</a:t>
            </a:r>
            <a:endParaRPr sz="30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664250" y="2272575"/>
            <a:ext cx="3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🚨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968325" y="2615350"/>
            <a:ext cx="3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🍞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3508638" y="1683175"/>
            <a:ext cx="1752600" cy="1476900"/>
          </a:xfrm>
          <a:prstGeom prst="ellipse">
            <a:avLst/>
          </a:prstGeom>
          <a:solidFill>
            <a:srgbClr val="38761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3828463" y="1831375"/>
            <a:ext cx="66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🍳</a:t>
            </a:r>
            <a:endParaRPr sz="30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3962263" y="2538550"/>
            <a:ext cx="3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🍞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939225" y="1956600"/>
            <a:ext cx="3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🔥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473050" y="1604400"/>
            <a:ext cx="1752600" cy="1476900"/>
          </a:xfrm>
          <a:prstGeom prst="ellipse">
            <a:avLst/>
          </a:prstGeom>
          <a:solidFill>
            <a:srgbClr val="274E1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6694525" y="2193050"/>
            <a:ext cx="3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🚨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5803625" y="1764225"/>
            <a:ext cx="66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🍳</a:t>
            </a:r>
            <a:endParaRPr sz="30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6019000" y="2480150"/>
            <a:ext cx="39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🍞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6019000" y="2410725"/>
            <a:ext cx="45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🔥</a:t>
            </a:r>
            <a:endParaRPr sz="18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2526325" y="3825525"/>
            <a:ext cx="530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Humans </a:t>
            </a:r>
            <a:r>
              <a:rPr lang="en" sz="20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preserve </a:t>
            </a:r>
            <a:r>
              <a:rPr i="1" lang="en" sz="20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minimality</a:t>
            </a:r>
            <a:r>
              <a:rPr lang="en" sz="2000">
                <a:solidFill>
                  <a:schemeClr val="accent2"/>
                </a:solidFill>
                <a:latin typeface="EB Garamond"/>
                <a:ea typeface="EB Garamond"/>
                <a:cs typeface="EB Garamond"/>
                <a:sym typeface="EB Garamond"/>
              </a:rPr>
              <a:t> when reasoning forward counterfactuals (Kahneman and Tversky, 1982)</a:t>
            </a:r>
            <a:endParaRPr sz="2000">
              <a:solidFill>
                <a:schemeClr val="accent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