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Abril Fatface"/>
      <p:regular r:id="rId17"/>
    </p:embeddedFon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juV2Vjpp5CZ3csjqVVPvglintn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569F75-AC53-4E8A-B4EC-EE5DE0513424}">
  <a:tblStyle styleId="{2D569F75-AC53-4E8A-B4EC-EE5DE051342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brilFatfac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.fntdata"/><Relationship Id="rId6" Type="http://schemas.openxmlformats.org/officeDocument/2006/relationships/slide" Target="slides/slide1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12" name="Google Shape;12;p13"/>
          <p:cNvSpPr/>
          <p:nvPr/>
        </p:nvSpPr>
        <p:spPr>
          <a:xfrm flipH="1">
            <a:off x="2599854" y="527562"/>
            <a:ext cx="6992292" cy="5102484"/>
          </a:xfrm>
          <a:custGeom>
            <a:rect b="b" l="l" r="r" t="t"/>
            <a:pathLst>
              <a:path extrusionOk="0" h="5025119" w="6886274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" name="Google Shape;13;p13"/>
          <p:cNvSpPr txBox="1"/>
          <p:nvPr>
            <p:ph type="ctrTitle"/>
          </p:nvPr>
        </p:nvSpPr>
        <p:spPr>
          <a:xfrm>
            <a:off x="1508760" y="1591056"/>
            <a:ext cx="5705856" cy="32644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bril Fatface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" type="subTitle"/>
          </p:nvPr>
        </p:nvSpPr>
        <p:spPr>
          <a:xfrm>
            <a:off x="1524000" y="4928616"/>
            <a:ext cx="5705856" cy="996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74" name="Google Shape;74;p22"/>
          <p:cNvSpPr/>
          <p:nvPr/>
        </p:nvSpPr>
        <p:spPr>
          <a:xfrm>
            <a:off x="684965" y="1332237"/>
            <a:ext cx="5263732" cy="3841102"/>
          </a:xfrm>
          <a:custGeom>
            <a:rect b="b" l="l" r="r" t="t"/>
            <a:pathLst>
              <a:path extrusionOk="0" h="5025119" w="6886274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" name="Google Shape;75;p22"/>
          <p:cNvSpPr txBox="1"/>
          <p:nvPr>
            <p:ph type="title"/>
          </p:nvPr>
        </p:nvSpPr>
        <p:spPr>
          <a:xfrm>
            <a:off x="1399032" y="2523744"/>
            <a:ext cx="3831336" cy="14538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ril Fatfac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/>
          <p:nvPr>
            <p:ph idx="2" type="pic"/>
          </p:nvPr>
        </p:nvSpPr>
        <p:spPr>
          <a:xfrm>
            <a:off x="6711696" y="640079"/>
            <a:ext cx="4837176" cy="5568696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22"/>
          <p:cNvSpPr txBox="1"/>
          <p:nvPr>
            <p:ph idx="1" type="body"/>
          </p:nvPr>
        </p:nvSpPr>
        <p:spPr>
          <a:xfrm>
            <a:off x="1655064" y="4087368"/>
            <a:ext cx="3319272" cy="649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19" name="Google Shape;19;p14"/>
          <p:cNvSpPr/>
          <p:nvPr/>
        </p:nvSpPr>
        <p:spPr>
          <a:xfrm flipH="1">
            <a:off x="1" y="315111"/>
            <a:ext cx="3021543" cy="1435442"/>
          </a:xfrm>
          <a:custGeom>
            <a:rect b="b" l="l" r="r" t="t"/>
            <a:pathLst>
              <a:path extrusionOk="0" h="1435442" w="3021543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2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" type="body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26" name="Google Shape;26;p15"/>
          <p:cNvSpPr/>
          <p:nvPr/>
        </p:nvSpPr>
        <p:spPr>
          <a:xfrm>
            <a:off x="7209816" y="0"/>
            <a:ext cx="4143984" cy="5747660"/>
          </a:xfrm>
          <a:custGeom>
            <a:rect b="b" l="l" r="r" t="t"/>
            <a:pathLst>
              <a:path extrusionOk="0" h="5956080" w="384375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" name="Google Shape;27;p15"/>
          <p:cNvSpPr txBox="1"/>
          <p:nvPr>
            <p:ph type="title"/>
          </p:nvPr>
        </p:nvSpPr>
        <p:spPr>
          <a:xfrm>
            <a:off x="831850" y="1078991"/>
            <a:ext cx="5266944" cy="31363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bril Fatface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" type="body"/>
          </p:nvPr>
        </p:nvSpPr>
        <p:spPr>
          <a:xfrm>
            <a:off x="831850" y="4279392"/>
            <a:ext cx="5266944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33" name="Google Shape;33;p16"/>
          <p:cNvSpPr/>
          <p:nvPr/>
        </p:nvSpPr>
        <p:spPr>
          <a:xfrm flipH="1">
            <a:off x="1" y="315111"/>
            <a:ext cx="3021543" cy="1435442"/>
          </a:xfrm>
          <a:custGeom>
            <a:rect b="b" l="l" r="r" t="t"/>
            <a:pathLst>
              <a:path extrusionOk="0" h="1435442" w="3021543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" name="Google Shape;3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838200" y="2011680"/>
            <a:ext cx="493776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6419088" y="2011680"/>
            <a:ext cx="493776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41" name="Google Shape;41;p17"/>
          <p:cNvSpPr/>
          <p:nvPr/>
        </p:nvSpPr>
        <p:spPr>
          <a:xfrm flipH="1">
            <a:off x="1" y="315111"/>
            <a:ext cx="3021543" cy="1435442"/>
          </a:xfrm>
          <a:custGeom>
            <a:rect b="b" l="l" r="r" t="t"/>
            <a:pathLst>
              <a:path extrusionOk="0" h="1435442" w="3021543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839788" y="2011680"/>
            <a:ext cx="4937760" cy="9509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7"/>
          <p:cNvSpPr txBox="1"/>
          <p:nvPr>
            <p:ph idx="2" type="body"/>
          </p:nvPr>
        </p:nvSpPr>
        <p:spPr>
          <a:xfrm>
            <a:off x="839788" y="3127248"/>
            <a:ext cx="4937760" cy="306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3" type="body"/>
          </p:nvPr>
        </p:nvSpPr>
        <p:spPr>
          <a:xfrm>
            <a:off x="6419088" y="2011680"/>
            <a:ext cx="4937760" cy="9509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7"/>
          <p:cNvSpPr txBox="1"/>
          <p:nvPr>
            <p:ph idx="4" type="body"/>
          </p:nvPr>
        </p:nvSpPr>
        <p:spPr>
          <a:xfrm>
            <a:off x="6419088" y="3127248"/>
            <a:ext cx="4937760" cy="306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51" name="Google Shape;51;p18"/>
          <p:cNvSpPr/>
          <p:nvPr/>
        </p:nvSpPr>
        <p:spPr>
          <a:xfrm flipH="1">
            <a:off x="1969639" y="181596"/>
            <a:ext cx="8252722" cy="6022258"/>
          </a:xfrm>
          <a:custGeom>
            <a:rect b="b" l="l" r="r" t="t"/>
            <a:pathLst>
              <a:path extrusionOk="0" h="5025119" w="6886274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" name="Google Shape;52;p18"/>
          <p:cNvSpPr txBox="1"/>
          <p:nvPr>
            <p:ph type="title"/>
          </p:nvPr>
        </p:nvSpPr>
        <p:spPr>
          <a:xfrm>
            <a:off x="2843784" y="1572768"/>
            <a:ext cx="6501384" cy="4096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 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Mask ID=&#10;Mask position=bottom, center&#10;Mask family= brushstroke, landscape, wide" id="61" name="Google Shape;61;p20"/>
          <p:cNvSpPr/>
          <p:nvPr/>
        </p:nvSpPr>
        <p:spPr>
          <a:xfrm>
            <a:off x="1768100" y="-1"/>
            <a:ext cx="10423900" cy="5920155"/>
          </a:xfrm>
          <a:custGeom>
            <a:rect b="b" l="l" r="r" t="t"/>
            <a:pathLst>
              <a:path extrusionOk="0" h="5491534" w="10423900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66" name="Google Shape;66;p21"/>
          <p:cNvSpPr/>
          <p:nvPr/>
        </p:nvSpPr>
        <p:spPr>
          <a:xfrm>
            <a:off x="4726728" y="0"/>
            <a:ext cx="7472381" cy="6858000"/>
          </a:xfrm>
          <a:custGeom>
            <a:rect b="b" l="l" r="r" t="t"/>
            <a:pathLst>
              <a:path extrusionOk="0" h="6886575" w="7472381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Google Shape;67;p21"/>
          <p:cNvSpPr txBox="1"/>
          <p:nvPr>
            <p:ph type="title"/>
          </p:nvPr>
        </p:nvSpPr>
        <p:spPr>
          <a:xfrm>
            <a:off x="839788" y="640080"/>
            <a:ext cx="3886200" cy="29535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ril Fatfac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7059168" y="640080"/>
            <a:ext cx="4489704" cy="5596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21"/>
          <p:cNvSpPr txBox="1"/>
          <p:nvPr>
            <p:ph idx="2" type="body"/>
          </p:nvPr>
        </p:nvSpPr>
        <p:spPr>
          <a:xfrm>
            <a:off x="839788" y="3776472"/>
            <a:ext cx="3886200" cy="24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bril Fatface"/>
              <a:buNone/>
              <a:defRPr b="0" i="1" sz="4400" u="none" cap="none" strike="noStrik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443" l="0" r="0" t="152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/>
          <p:nvPr/>
        </p:nvSpPr>
        <p:spPr>
          <a:xfrm rot="5400000">
            <a:off x="6997530" y="1025355"/>
            <a:ext cx="3850317" cy="6538623"/>
          </a:xfrm>
          <a:custGeom>
            <a:rect b="b" l="l" r="r" t="t"/>
            <a:pathLst>
              <a:path extrusionOk="0" h="5978116" w="3850317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" name="Google Shape;100;p1"/>
          <p:cNvSpPr txBox="1"/>
          <p:nvPr>
            <p:ph type="ctrTitle"/>
          </p:nvPr>
        </p:nvSpPr>
        <p:spPr>
          <a:xfrm>
            <a:off x="7887695" y="2886438"/>
            <a:ext cx="3768917" cy="16061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it-IT" sz="4000"/>
              <a:t>Progetto hub raccolta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7887696" y="4553983"/>
            <a:ext cx="3665550" cy="775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PROGETTO DI FRANCESCO ALFONSO BARLOTTI (N.MATRICOLA 0512110169)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E DOMENICO FALCO (N.MATRICOLA 0512112500)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it-IT"/>
              <a:t>Tavola degli accessi</a:t>
            </a:r>
            <a:endParaRPr/>
          </a:p>
        </p:txBody>
      </p:sp>
      <p:graphicFrame>
        <p:nvGraphicFramePr>
          <p:cNvPr id="167" name="Google Shape;167;p10"/>
          <p:cNvGraphicFramePr/>
          <p:nvPr/>
        </p:nvGraphicFramePr>
        <p:xfrm>
          <a:off x="5807869" y="20637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{2D569F75-AC53-4E8A-B4EC-EE5DE0513424}</a:tableStyleId>
              </a:tblPr>
              <a:tblGrid>
                <a:gridCol w="1529950"/>
                <a:gridCol w="1529950"/>
                <a:gridCol w="1529950"/>
                <a:gridCol w="152995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Concetto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Costrutto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Accessi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Tipo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Collo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Consegnare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8" name="Google Shape;168;p10"/>
          <p:cNvSpPr/>
          <p:nvPr/>
        </p:nvSpPr>
        <p:spPr>
          <a:xfrm>
            <a:off x="838200" y="2329322"/>
            <a:ext cx="470177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1" i="0" lang="it-IT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Operazione 2 (senza ridondanza)</a:t>
            </a:r>
            <a:endParaRPr b="1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(500L+500L)*1/settimana = 1000L*7/giorni = 7000/giorni</a:t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it-I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9" name="Google Shape;169;p10"/>
          <p:cNvGraphicFramePr/>
          <p:nvPr/>
        </p:nvGraphicFramePr>
        <p:xfrm>
          <a:off x="5807075" y="40633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{2D569F75-AC53-4E8A-B4EC-EE5DE0513424}</a:tableStyleId>
              </a:tblPr>
              <a:tblGrid>
                <a:gridCol w="1529950"/>
                <a:gridCol w="1529950"/>
                <a:gridCol w="1529950"/>
                <a:gridCol w="152995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Concetto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Costrutto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Accessi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Tipo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Consegnare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0" name="Google Shape;170;p10"/>
          <p:cNvSpPr/>
          <p:nvPr/>
        </p:nvSpPr>
        <p:spPr>
          <a:xfrm>
            <a:off x="701709" y="4045174"/>
            <a:ext cx="497475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1" i="0" lang="it-IT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Operazione 2 ( con ridondanza)</a:t>
            </a:r>
            <a:endParaRPr b="1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1L*1/settimana = 1*7/giorno = 7/giorno</a:t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it-I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it-IT"/>
              <a:t>Schema logico</a:t>
            </a:r>
            <a:endParaRPr/>
          </a:p>
        </p:txBody>
      </p:sp>
      <p:sp>
        <p:nvSpPr>
          <p:cNvPr id="176" name="Google Shape;176;p11"/>
          <p:cNvSpPr txBox="1"/>
          <p:nvPr>
            <p:ph idx="1" type="body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it-IT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Dipendente (</a:t>
            </a:r>
            <a:r>
              <a:rPr b="0" i="0" lang="it-IT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Matricola</a:t>
            </a:r>
            <a:r>
              <a:rPr b="1" i="0" lang="it-IT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it-IT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Nome, Cognome, CF, Stipendio*,DataAssunzione *,MesiContratto*)</a:t>
            </a:r>
            <a:endParaRPr b="0"/>
          </a:p>
          <a:p>
            <a:pPr indent="-228600" lvl="0" marL="228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it-IT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Reparto (</a:t>
            </a:r>
            <a:r>
              <a:rPr b="0" i="0" lang="it-IT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IDReparto, </a:t>
            </a:r>
            <a:r>
              <a:rPr b="0" i="0" lang="it-IT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Posizione,Nome)</a:t>
            </a:r>
            <a:endParaRPr b="0"/>
          </a:p>
          <a:p>
            <a:pPr indent="-228600" lvl="0" marL="228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it-IT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Lavorare (</a:t>
            </a:r>
            <a:r>
              <a:rPr b="0" i="1" lang="it-IT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Matricola,IDReparto</a:t>
            </a:r>
            <a:r>
              <a:rPr b="0" i="0" lang="it-IT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/>
          </a:p>
          <a:p>
            <a:pPr indent="-228600" lvl="0" marL="228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it-IT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Telefono (</a:t>
            </a:r>
            <a:r>
              <a:rPr b="0" i="0" lang="it-IT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NumeroReparto,</a:t>
            </a:r>
            <a:r>
              <a:rPr b="0" i="1" lang="it-IT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IDReparto</a:t>
            </a:r>
            <a:r>
              <a:rPr b="0" i="0" lang="it-IT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/>
          </a:p>
          <a:p>
            <a:pPr indent="-260350" lvl="0" marL="228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•"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Collo (</a:t>
            </a:r>
            <a:r>
              <a:rPr lang="it-IT" sz="1800" u="sng">
                <a:latin typeface="Calibri"/>
                <a:ea typeface="Calibri"/>
                <a:cs typeface="Calibri"/>
                <a:sym typeface="Calibri"/>
              </a:rPr>
              <a:t>IDCollo</a:t>
            </a: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, Lunghezza,Larghezza,Peso,Altezza,Volume,</a:t>
            </a:r>
            <a:r>
              <a:rPr i="1" lang="it-IT" sz="1800">
                <a:latin typeface="Calibri"/>
                <a:ea typeface="Calibri"/>
                <a:cs typeface="Calibri"/>
                <a:sym typeface="Calibri"/>
              </a:rPr>
              <a:t>IDReparto,PIVA,DataConsegna</a:t>
            </a: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)</a:t>
            </a:r>
            <a:endParaRPr b="0" sz="3300"/>
          </a:p>
          <a:p>
            <a:pPr indent="-228600" lvl="0" marL="228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it-IT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V.I.: il Volume si calcola effettuando il prodotto tra la Lunghezza, Larghezza e l’Altezza</a:t>
            </a:r>
            <a:endParaRPr b="0"/>
          </a:p>
          <a:p>
            <a:pPr indent="-228600" lvl="0" marL="228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it-IT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EsercizioCommerciale (</a:t>
            </a:r>
            <a:r>
              <a:rPr b="0" i="0" lang="it-IT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PIVA, </a:t>
            </a:r>
            <a:r>
              <a:rPr b="0" i="0" lang="it-IT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Tipo, Via,Civico,CAP, </a:t>
            </a:r>
            <a:r>
              <a:rPr b="0" i="1" lang="it-IT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CFProprietario</a:t>
            </a:r>
            <a:r>
              <a:rPr b="0" i="0" lang="it-IT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/>
          </a:p>
          <a:p>
            <a:pPr indent="-228600" lvl="0" marL="2286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it-IT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Proprietario (</a:t>
            </a:r>
            <a:r>
              <a:rPr b="0" i="0" lang="it-IT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CF</a:t>
            </a:r>
            <a:r>
              <a:rPr b="0" i="0" lang="it-IT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,Nome,Cognome)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it-IT"/>
              <a:t>Traccia 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i="0" lang="it-IT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 l’ottimizzazione della consegna delle merci nell’area nolana è stato creato un </a:t>
            </a:r>
            <a:r>
              <a:rPr b="0" i="1" lang="it-IT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hub</a:t>
            </a:r>
            <a:r>
              <a:rPr b="0" i="0" lang="it-IT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di raccolta in una posizione strategica, dove l’approccio perseguito è sia organizzativo che tecnologico ed è limitato inizialmente a una gestione ottimizzata della distribuzione delle merci destinate agli esercizi commerciali. </a:t>
            </a:r>
            <a:endParaRPr b="0"/>
          </a:p>
          <a:p>
            <a:pPr indent="-228600" lvl="0" marL="22860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i="0" lang="it-IT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All’interno dell’hub risultato essere definiti rispettivamente i reparti dediti alla gestione delle merci, che sono caratterizzati da un identificativo univoco, il nome del reparto ed i numeri di telefono per poter comunicare tra i diversi reparti e dalla loro posizione (interna all’hub o esterna all’hub, situati sempre sul perimetro dell’hub). </a:t>
            </a:r>
            <a:endParaRPr b="0"/>
          </a:p>
          <a:p>
            <a:pPr indent="-228600" lvl="0" marL="22860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i="0" lang="it-IT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Presso i reparti lavorano i dipendenti, caratterizzati da matricola, nome, cognome, codice fiscale. I dipendenti possono essere part-time oppure full-time. Per quelli part-time interessano i mesi di contratto previsti, mentre per i full-time si tiene in considerazione la data di assunzione e lo stipendio mensile.</a:t>
            </a:r>
            <a:endParaRPr b="0"/>
          </a:p>
          <a:p>
            <a:pPr indent="-228600" lvl="0" marL="2286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i="0" lang="it-IT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singoli colli delle merci da consegnare arrivano all’ </a:t>
            </a:r>
            <a:r>
              <a:rPr b="0" i="1" lang="it-IT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hub,</a:t>
            </a:r>
            <a:r>
              <a:rPr b="0" i="0" lang="it-IT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dove sono identificati con l’inserimento dei relativi dati, che comprendono misure e peso necessari per la pianificazione della consegna. Successivamente i colli verranno consegnati ai relativi esercizi commerciali con la data di consegna prevista. Le attività commerciali sono identificate mediante la partita IVA, tipologia di attività commerciale e dal luogo in cui risultano essere situate. I negozi sono gestiti dai proprietari, di cui si conoscono i relativi dati anagrafici.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it-IT"/>
              <a:t>Schema E-R</a:t>
            </a:r>
            <a:endParaRPr/>
          </a:p>
        </p:txBody>
      </p:sp>
      <p:pic>
        <p:nvPicPr>
          <p:cNvPr id="113" name="Google Shape;11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3424" y="1318650"/>
            <a:ext cx="8823176" cy="53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0" y="2000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it-IT"/>
              <a:t>Dizionario dell’entità</a:t>
            </a:r>
            <a:endParaRPr/>
          </a:p>
        </p:txBody>
      </p:sp>
      <p:graphicFrame>
        <p:nvGraphicFramePr>
          <p:cNvPr id="119" name="Google Shape;119;p4"/>
          <p:cNvGraphicFramePr/>
          <p:nvPr/>
        </p:nvGraphicFramePr>
        <p:xfrm>
          <a:off x="2638425" y="11820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{2D569F75-AC53-4E8A-B4EC-EE5DE0513424}</a:tableStyleId>
              </a:tblPr>
              <a:tblGrid>
                <a:gridCol w="2066925"/>
                <a:gridCol w="2066925"/>
                <a:gridCol w="2066925"/>
                <a:gridCol w="2066925"/>
              </a:tblGrid>
              <a:tr h="261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ENTITA’</a:t>
                      </a:r>
                      <a:endParaRPr sz="1400" u="none" cap="none" strike="noStrike"/>
                    </a:p>
                  </a:txBody>
                  <a:tcPr marT="34100" marB="34100" marR="34100" marL="34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DESCRIZIONE</a:t>
                      </a:r>
                      <a:endParaRPr sz="1400" u="none" cap="none" strike="noStrike"/>
                    </a:p>
                  </a:txBody>
                  <a:tcPr marT="34100" marB="34100" marR="34100" marL="34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ATTRIBUTI</a:t>
                      </a:r>
                      <a:endParaRPr sz="1400" u="none" cap="none" strike="noStrike"/>
                    </a:p>
                  </a:txBody>
                  <a:tcPr marT="34100" marB="34100" marR="34100" marL="34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IDENTIFICATORE</a:t>
                      </a:r>
                      <a:endParaRPr sz="1400" u="none" cap="none" strike="noStrike"/>
                    </a:p>
                  </a:txBody>
                  <a:tcPr marT="34100" marB="34100" marR="34100" marL="34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Dipendente</a:t>
                      </a:r>
                      <a:endParaRPr sz="1400" u="none" cap="none" strike="noStrike"/>
                    </a:p>
                  </a:txBody>
                  <a:tcPr marT="34100" marB="34100" marR="34100" marL="34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 dipendente, che lavora presso l’hub</a:t>
                      </a:r>
                      <a:endParaRPr sz="1400" u="none" cap="none" strike="noStrike"/>
                    </a:p>
                  </a:txBody>
                  <a:tcPr marT="34100" marB="34100" marR="34100" marL="34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Matricola,Nome,Cognome, CodiceFiscale</a:t>
                      </a:r>
                      <a:endParaRPr sz="1400" u="none" cap="none" strike="noStrike"/>
                    </a:p>
                  </a:txBody>
                  <a:tcPr marT="34100" marB="34100" marR="34100" marL="34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Matricola</a:t>
                      </a:r>
                      <a:endParaRPr sz="1400" u="none" cap="none" strike="noStrike"/>
                    </a:p>
                  </a:txBody>
                  <a:tcPr marT="34100" marB="34100" marR="34100" marL="34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Full-Time</a:t>
                      </a:r>
                      <a:endParaRPr sz="1400" u="none" cap="none" strike="noStrike"/>
                    </a:p>
                  </a:txBody>
                  <a:tcPr marT="34100" marB="34100" marR="34100" marL="34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Entità figlia di Dipendente.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 dipendente, che lavora secondo un orario di lavoro stabilito</a:t>
                      </a:r>
                      <a:endParaRPr sz="1400" u="none" cap="none" strike="noStrike"/>
                    </a:p>
                  </a:txBody>
                  <a:tcPr marT="34100" marB="34100" marR="34100" marL="34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Stipendio, DataAssunzione</a:t>
                      </a:r>
                      <a:endParaRPr sz="1400" u="none" cap="none" strike="noStrike"/>
                    </a:p>
                  </a:txBody>
                  <a:tcPr marT="34100" marB="34100" marR="34100" marL="34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Matricola</a:t>
                      </a:r>
                      <a:endParaRPr sz="1400" u="none" cap="none" strike="noStrike"/>
                    </a:p>
                  </a:txBody>
                  <a:tcPr marT="34100" marB="34100" marR="34100" marL="34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3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Part-Time</a:t>
                      </a:r>
                      <a:endParaRPr sz="1400" u="none" cap="none" strike="noStrike"/>
                    </a:p>
                  </a:txBody>
                  <a:tcPr marT="34100" marB="34100" marR="34100" marL="34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Entità figlia di Dipendente.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 dipendente, che lavora un numero ridotto di ore rispetto ad un dipendente full-time</a:t>
                      </a:r>
                      <a:endParaRPr sz="1400" u="none" cap="none" strike="noStrike"/>
                    </a:p>
                  </a:txBody>
                  <a:tcPr marT="34100" marB="34100" marR="34100" marL="34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MesiContratto</a:t>
                      </a:r>
                      <a:endParaRPr sz="1400" u="none" cap="none" strike="noStrike"/>
                    </a:p>
                  </a:txBody>
                  <a:tcPr marT="34100" marB="34100" marR="34100" marL="34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Matricola</a:t>
                      </a:r>
                      <a:endParaRPr sz="1400" u="none" cap="none" strike="noStrike"/>
                    </a:p>
                  </a:txBody>
                  <a:tcPr marT="34100" marB="34100" marR="34100" marL="34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Reparto</a:t>
                      </a:r>
                      <a:endParaRPr sz="1400" u="none" cap="none" strike="noStrike"/>
                    </a:p>
                  </a:txBody>
                  <a:tcPr marT="34100" marB="34100" marR="34100" marL="34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Reparto dell’hub dedito alla gestione delle merci da consegnare</a:t>
                      </a:r>
                      <a:endParaRPr sz="1400" u="none" cap="none" strike="noStrike"/>
                    </a:p>
                  </a:txBody>
                  <a:tcPr marT="34100" marB="34100" marR="34100" marL="34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Nome,Telefono, Posizione, IDReparto</a:t>
                      </a:r>
                      <a:endParaRPr sz="1400" u="none" cap="none" strike="noStrike"/>
                    </a:p>
                  </a:txBody>
                  <a:tcPr marT="34100" marB="34100" marR="34100" marL="34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IDReparto</a:t>
                      </a:r>
                      <a:endParaRPr sz="1400" u="none" cap="none" strike="noStrike"/>
                    </a:p>
                  </a:txBody>
                  <a:tcPr marT="34100" marB="34100" marR="34100" marL="34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6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Collo</a:t>
                      </a:r>
                      <a:endParaRPr sz="1400" u="none" cap="none" strike="noStrike"/>
                    </a:p>
                  </a:txBody>
                  <a:tcPr marT="34100" marB="34100" marR="34100" marL="34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Pacco richiesto da un esercizio commerciale</a:t>
                      </a:r>
                      <a:endParaRPr sz="1400" u="none" cap="none" strike="noStrike"/>
                    </a:p>
                  </a:txBody>
                  <a:tcPr marT="34100" marB="34100" marR="34100" marL="34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Larghezza, Lunghezza,Peso, Altezza,Volume, IDCollo</a:t>
                      </a:r>
                      <a:endParaRPr sz="1400" u="none" cap="none" strike="noStrike"/>
                    </a:p>
                  </a:txBody>
                  <a:tcPr marT="34100" marB="34100" marR="34100" marL="34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IDCollo</a:t>
                      </a:r>
                      <a:endParaRPr sz="1400" u="none" cap="none" strike="noStrike"/>
                    </a:p>
                  </a:txBody>
                  <a:tcPr marT="34100" marB="34100" marR="34100" marL="34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Esercizio Commerciale</a:t>
                      </a:r>
                      <a:endParaRPr sz="1400" u="none" cap="none" strike="noStrike"/>
                    </a:p>
                  </a:txBody>
                  <a:tcPr marT="34100" marB="34100" marR="34100" marL="34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Attività a cui viene consegnato il collo</a:t>
                      </a:r>
                      <a:endParaRPr sz="1400" u="none" cap="none" strike="noStrike"/>
                    </a:p>
                  </a:txBody>
                  <a:tcPr marT="34100" marB="34100" marR="34100" marL="34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Tipo,Indirizzo(Via,Civico,CAP),PIVA</a:t>
                      </a:r>
                      <a:endParaRPr sz="1400" u="none" cap="none" strike="noStrike"/>
                    </a:p>
                  </a:txBody>
                  <a:tcPr marT="34100" marB="34100" marR="34100" marL="34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PIVA</a:t>
                      </a:r>
                      <a:endParaRPr sz="1400" u="none" cap="none" strike="noStrike"/>
                    </a:p>
                  </a:txBody>
                  <a:tcPr marT="34100" marB="34100" marR="34100" marL="34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0" name="Google Shape;120;p4"/>
          <p:cNvSpPr/>
          <p:nvPr/>
        </p:nvSpPr>
        <p:spPr>
          <a:xfrm>
            <a:off x="-6941097" y="-80765"/>
            <a:ext cx="26568824" cy="537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21" name="Google Shape;121;p4"/>
          <p:cNvGraphicFramePr/>
          <p:nvPr/>
        </p:nvGraphicFramePr>
        <p:xfrm>
          <a:off x="2638425" y="61263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{2D569F75-AC53-4E8A-B4EC-EE5DE0513424}</a:tableStyleId>
              </a:tblPr>
              <a:tblGrid>
                <a:gridCol w="2066925"/>
                <a:gridCol w="2066925"/>
                <a:gridCol w="2066925"/>
                <a:gridCol w="2066925"/>
              </a:tblGrid>
              <a:tr h="53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Proprietario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Titolare dell’esercizio commerciale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Nome,Cognome,CF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CF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2" name="Google Shape;122;p4"/>
          <p:cNvSpPr/>
          <p:nvPr/>
        </p:nvSpPr>
        <p:spPr>
          <a:xfrm>
            <a:off x="3036888" y="6290679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it-IT"/>
              <a:t>Dizionario delle relazioni</a:t>
            </a:r>
            <a:endParaRPr/>
          </a:p>
        </p:txBody>
      </p:sp>
      <p:graphicFrame>
        <p:nvGraphicFramePr>
          <p:cNvPr id="128" name="Google Shape;128;p5"/>
          <p:cNvGraphicFramePr/>
          <p:nvPr/>
        </p:nvGraphicFramePr>
        <p:xfrm>
          <a:off x="447675" y="10858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{2D569F75-AC53-4E8A-B4EC-EE5DE0513424}</a:tableStyleId>
              </a:tblPr>
              <a:tblGrid>
                <a:gridCol w="1233500"/>
                <a:gridCol w="1233500"/>
                <a:gridCol w="1233500"/>
                <a:gridCol w="1233500"/>
              </a:tblGrid>
              <a:tr h="49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RELAZIONE</a:t>
                      </a:r>
                      <a:endParaRPr sz="1400" u="none" cap="none" strike="noStrike"/>
                    </a:p>
                  </a:txBody>
                  <a:tcPr marT="48600" marB="48600" marR="48600" marL="4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DESCRIZIONE</a:t>
                      </a:r>
                      <a:endParaRPr sz="1400" u="none" cap="none" strike="noStrike"/>
                    </a:p>
                  </a:txBody>
                  <a:tcPr marT="48600" marB="48600" marR="48600" marL="4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ENTITA’ COINVOLTE</a:t>
                      </a:r>
                      <a:endParaRPr sz="1400" u="none" cap="none" strike="noStrike"/>
                    </a:p>
                  </a:txBody>
                  <a:tcPr marT="48600" marB="48600" marR="48600" marL="4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ATTRIBUTI</a:t>
                      </a:r>
                      <a:endParaRPr sz="1400" u="none" cap="none" strike="noStrike"/>
                    </a:p>
                  </a:txBody>
                  <a:tcPr marT="48600" marB="48600" marR="48600" marL="4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4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Lavorare</a:t>
                      </a:r>
                      <a:endParaRPr sz="1400" u="none" cap="none" strike="noStrike"/>
                    </a:p>
                  </a:txBody>
                  <a:tcPr marT="48600" marB="48600" marR="48600" marL="4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Associa i dipendenti ai reparti, dove lavorano</a:t>
                      </a:r>
                      <a:endParaRPr sz="1400" u="none" cap="none" strike="noStrike"/>
                    </a:p>
                  </a:txBody>
                  <a:tcPr marT="48600" marB="48600" marR="48600" marL="4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Reparto(1,N), Dipendente(1,N)</a:t>
                      </a:r>
                      <a:endParaRPr sz="1400" u="none" cap="none" strike="noStrike"/>
                    </a:p>
                  </a:txBody>
                  <a:tcPr marT="48600" marB="48600" marR="48600" marL="4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400" u="none" cap="none" strike="noStrike"/>
                      </a:br>
                      <a:endParaRPr sz="1400" u="none" cap="none" strike="noStrike"/>
                    </a:p>
                  </a:txBody>
                  <a:tcPr marT="48600" marB="48600" marR="48600" marL="4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6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Amministrare</a:t>
                      </a:r>
                      <a:endParaRPr sz="1400" u="none" cap="none" strike="noStrike"/>
                    </a:p>
                  </a:txBody>
                  <a:tcPr marT="48600" marB="48600" marR="48600" marL="4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collo giunto nell’hub viene gestito nell’apposito reparto le opportune operazioni</a:t>
                      </a:r>
                      <a:endParaRPr sz="1400" u="none" cap="none" strike="noStrike"/>
                    </a:p>
                  </a:txBody>
                  <a:tcPr marT="48600" marB="48600" marR="48600" marL="4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Reparto(1,N),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Collo(1,1)</a:t>
                      </a:r>
                      <a:endParaRPr sz="1400" u="none" cap="none" strike="noStrike"/>
                    </a:p>
                  </a:txBody>
                  <a:tcPr marT="48600" marB="48600" marR="48600" marL="4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400" u="none" cap="none" strike="noStrike"/>
                      </a:br>
                      <a:endParaRPr sz="1400" u="none" cap="none" strike="noStrike"/>
                    </a:p>
                  </a:txBody>
                  <a:tcPr marT="48600" marB="48600" marR="48600" marL="4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5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Consegnare</a:t>
                      </a:r>
                      <a:endParaRPr sz="1400" u="none" cap="none" strike="noStrike"/>
                    </a:p>
                  </a:txBody>
                  <a:tcPr marT="48600" marB="48600" marR="48600" marL="4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Associa il collo all’esercizio commerciale, dove deve essere consegnato</a:t>
                      </a:r>
                      <a:endParaRPr sz="1400" u="none" cap="none" strike="noStrike"/>
                    </a:p>
                  </a:txBody>
                  <a:tcPr marT="48600" marB="48600" marR="48600" marL="4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Collo(1,1),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Esercizio Commerciale(1,N)</a:t>
                      </a:r>
                      <a:endParaRPr sz="1400" u="none" cap="none" strike="noStrike"/>
                    </a:p>
                  </a:txBody>
                  <a:tcPr marT="48600" marB="48600" marR="48600" marL="4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consegna</a:t>
                      </a:r>
                      <a:endParaRPr sz="1400" u="none" cap="none" strike="noStrike"/>
                    </a:p>
                  </a:txBody>
                  <a:tcPr marT="48600" marB="48600" marR="48600" marL="4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Gestire</a:t>
                      </a:r>
                      <a:endParaRPr sz="1400" u="none" cap="none" strike="noStrike"/>
                    </a:p>
                  </a:txBody>
                  <a:tcPr marT="48600" marB="48600" marR="48600" marL="4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Associa l’esercizio commerciale al proprietario</a:t>
                      </a:r>
                      <a:endParaRPr sz="1400" u="none" cap="none" strike="noStrike"/>
                    </a:p>
                  </a:txBody>
                  <a:tcPr marT="48600" marB="48600" marR="48600" marL="4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Esercizio commerciale(1,1)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Proprietario(1,N)</a:t>
                      </a:r>
                      <a:endParaRPr sz="1400" u="none" cap="none" strike="noStrike"/>
                    </a:p>
                  </a:txBody>
                  <a:tcPr marT="48600" marB="48600" marR="48600" marL="4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it-IT" sz="1400" u="none" cap="none" strike="noStrike"/>
                      </a:br>
                      <a:endParaRPr sz="1400" u="none" cap="none" strike="noStrike"/>
                    </a:p>
                  </a:txBody>
                  <a:tcPr marT="48600" marB="48600" marR="48600" marL="4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9" name="Google Shape;129;p5"/>
          <p:cNvGraphicFramePr/>
          <p:nvPr/>
        </p:nvGraphicFramePr>
        <p:xfrm>
          <a:off x="5624512" y="25598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{2D569F75-AC53-4E8A-B4EC-EE5DE0513424}</a:tableStyleId>
              </a:tblPr>
              <a:tblGrid>
                <a:gridCol w="6119825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REGOLE DI VINCOLO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(RV1) I reparti previsti all’interno del hub devono essere quattro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(RV2) Un impiegato deve per forza lavorare in un reparto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REGOLE DI DERIVAZIONE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(RD1) Il volume del collo si ottiene moltiplicando la larghezza,lunghezza ed altezza del collo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0" name="Google Shape;130;p5"/>
          <p:cNvSpPr/>
          <p:nvPr/>
        </p:nvSpPr>
        <p:spPr>
          <a:xfrm>
            <a:off x="3533775" y="80962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it-I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it-I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it-IT"/>
              <a:t>Schema E-R ristrutturato</a:t>
            </a:r>
            <a:endParaRPr/>
          </a:p>
        </p:txBody>
      </p:sp>
      <p:pic>
        <p:nvPicPr>
          <p:cNvPr id="136" name="Google Shape;13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088"/>
            <a:ext cx="11461636" cy="4862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it-IT"/>
              <a:t>Tavola dei volumi</a:t>
            </a:r>
            <a:endParaRPr/>
          </a:p>
        </p:txBody>
      </p:sp>
      <p:graphicFrame>
        <p:nvGraphicFramePr>
          <p:cNvPr id="142" name="Google Shape;142;p7"/>
          <p:cNvGraphicFramePr/>
          <p:nvPr/>
        </p:nvGraphicFramePr>
        <p:xfrm>
          <a:off x="1022306" y="16906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{2D569F75-AC53-4E8A-B4EC-EE5DE0513424}</a:tableStyleId>
              </a:tblPr>
              <a:tblGrid>
                <a:gridCol w="3089775"/>
                <a:gridCol w="3089775"/>
                <a:gridCol w="3089775"/>
              </a:tblGrid>
              <a:tr h="400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CONCETTO</a:t>
                      </a:r>
                      <a:endParaRPr sz="1800" u="none" cap="none" strike="noStrike"/>
                    </a:p>
                  </a:txBody>
                  <a:tcPr marT="61925" marB="61925" marR="61925" marL="61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TIPO</a:t>
                      </a:r>
                      <a:endParaRPr sz="1800" u="none" cap="none" strike="noStrike"/>
                    </a:p>
                  </a:txBody>
                  <a:tcPr marT="61925" marB="61925" marR="61925" marL="61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VOLUME</a:t>
                      </a:r>
                      <a:endParaRPr sz="1800" u="none" cap="none" strike="noStrike"/>
                    </a:p>
                  </a:txBody>
                  <a:tcPr marT="61925" marB="61925" marR="61925" marL="61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Reparto</a:t>
                      </a:r>
                      <a:endParaRPr sz="1800" u="none" cap="none" strike="noStrike"/>
                    </a:p>
                  </a:txBody>
                  <a:tcPr marT="61925" marB="61925" marR="61925" marL="61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1800" u="none" cap="none" strike="noStrike"/>
                    </a:p>
                  </a:txBody>
                  <a:tcPr marT="61925" marB="61925" marR="61925" marL="61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 u="none" cap="none" strike="noStrike"/>
                    </a:p>
                  </a:txBody>
                  <a:tcPr marT="61925" marB="61925" marR="61925" marL="61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Dipendente</a:t>
                      </a:r>
                      <a:endParaRPr sz="1800" u="none" cap="none" strike="noStrike"/>
                    </a:p>
                  </a:txBody>
                  <a:tcPr marT="61925" marB="61925" marR="61925" marL="61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1800" u="none" cap="none" strike="noStrike"/>
                    </a:p>
                  </a:txBody>
                  <a:tcPr marT="61925" marB="61925" marR="61925" marL="61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 sz="1800" u="none" cap="none" strike="noStrike"/>
                    </a:p>
                  </a:txBody>
                  <a:tcPr marT="61925" marB="61925" marR="61925" marL="61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Full-time</a:t>
                      </a:r>
                      <a:endParaRPr sz="1800" u="none" cap="none" strike="noStrike"/>
                    </a:p>
                  </a:txBody>
                  <a:tcPr marT="61925" marB="61925" marR="61925" marL="61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S/E</a:t>
                      </a:r>
                      <a:endParaRPr sz="1800" u="none" cap="none" strike="noStrike"/>
                    </a:p>
                  </a:txBody>
                  <a:tcPr marT="61925" marB="61925" marR="61925" marL="61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1800" u="none" cap="none" strike="noStrike"/>
                    </a:p>
                  </a:txBody>
                  <a:tcPr marT="61925" marB="61925" marR="61925" marL="61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Part-time</a:t>
                      </a:r>
                      <a:endParaRPr sz="1800" u="none" cap="none" strike="noStrike"/>
                    </a:p>
                  </a:txBody>
                  <a:tcPr marT="61925" marB="61925" marR="61925" marL="61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S/E</a:t>
                      </a:r>
                      <a:endParaRPr sz="1800" u="none" cap="none" strike="noStrike"/>
                    </a:p>
                  </a:txBody>
                  <a:tcPr marT="61925" marB="61925" marR="61925" marL="61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 sz="1800" u="none" cap="none" strike="noStrike"/>
                    </a:p>
                  </a:txBody>
                  <a:tcPr marT="61925" marB="61925" marR="61925" marL="61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Collo</a:t>
                      </a:r>
                      <a:endParaRPr sz="1800" u="none" cap="none" strike="noStrike"/>
                    </a:p>
                  </a:txBody>
                  <a:tcPr marT="61925" marB="61925" marR="61925" marL="61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1800" u="none" cap="none" strike="noStrike"/>
                    </a:p>
                  </a:txBody>
                  <a:tcPr marT="61925" marB="61925" marR="61925" marL="61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1800" u="none" cap="none" strike="noStrike"/>
                    </a:p>
                  </a:txBody>
                  <a:tcPr marT="61925" marB="61925" marR="61925" marL="61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Esercizio Commerciale</a:t>
                      </a:r>
                      <a:endParaRPr sz="1800" u="none" cap="none" strike="noStrike"/>
                    </a:p>
                  </a:txBody>
                  <a:tcPr marT="61925" marB="61925" marR="61925" marL="61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1800" u="none" cap="none" strike="noStrike"/>
                    </a:p>
                  </a:txBody>
                  <a:tcPr marT="61925" marB="61925" marR="61925" marL="61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</a:t>
                      </a:r>
                      <a:endParaRPr sz="1800" u="none" cap="none" strike="noStrike"/>
                    </a:p>
                  </a:txBody>
                  <a:tcPr marT="61925" marB="61925" marR="61925" marL="61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Proprietario</a:t>
                      </a:r>
                      <a:endParaRPr sz="1800" u="none" cap="none" strike="noStrike"/>
                    </a:p>
                  </a:txBody>
                  <a:tcPr marT="61925" marB="61925" marR="61925" marL="61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1800" u="none" cap="none" strike="noStrike"/>
                    </a:p>
                  </a:txBody>
                  <a:tcPr marT="61925" marB="61925" marR="61925" marL="61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350</a:t>
                      </a:r>
                      <a:endParaRPr sz="1800" u="none" cap="none" strike="noStrike"/>
                    </a:p>
                  </a:txBody>
                  <a:tcPr marT="61925" marB="61925" marR="61925" marL="61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Lavorare</a:t>
                      </a:r>
                      <a:endParaRPr sz="1800" u="none" cap="none" strike="noStrike"/>
                    </a:p>
                  </a:txBody>
                  <a:tcPr marT="61925" marB="61925" marR="61925" marL="61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sz="1800" u="none" cap="none" strike="noStrike"/>
                    </a:p>
                  </a:txBody>
                  <a:tcPr marT="61925" marB="61925" marR="61925" marL="61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800" u="none" cap="none" strike="noStrike"/>
                    </a:p>
                  </a:txBody>
                  <a:tcPr marT="61925" marB="61925" marR="61925" marL="61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Amministrare</a:t>
                      </a:r>
                      <a:endParaRPr sz="1800" u="none" cap="none" strike="noStrike"/>
                    </a:p>
                  </a:txBody>
                  <a:tcPr marT="61925" marB="61925" marR="61925" marL="61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sz="1800" u="none" cap="none" strike="noStrike"/>
                    </a:p>
                  </a:txBody>
                  <a:tcPr marT="61925" marB="61925" marR="61925" marL="61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1800" u="none" cap="none" strike="noStrike"/>
                    </a:p>
                  </a:txBody>
                  <a:tcPr marT="61925" marB="61925" marR="61925" marL="61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Consegnare</a:t>
                      </a:r>
                      <a:endParaRPr sz="1800" u="none" cap="none" strike="noStrike"/>
                    </a:p>
                  </a:txBody>
                  <a:tcPr marT="61925" marB="61925" marR="61925" marL="61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sz="1800" u="none" cap="none" strike="noStrike"/>
                    </a:p>
                  </a:txBody>
                  <a:tcPr marT="61925" marB="61925" marR="61925" marL="61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1800" u="none" cap="none" strike="noStrike"/>
                    </a:p>
                  </a:txBody>
                  <a:tcPr marT="61925" marB="61925" marR="61925" marL="61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Gestire</a:t>
                      </a:r>
                      <a:endParaRPr sz="1800" u="none" cap="none" strike="noStrike"/>
                    </a:p>
                  </a:txBody>
                  <a:tcPr marT="61925" marB="61925" marR="61925" marL="61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sz="1800" u="none" cap="none" strike="noStrike"/>
                    </a:p>
                  </a:txBody>
                  <a:tcPr marT="61925" marB="61925" marR="61925" marL="61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350</a:t>
                      </a:r>
                      <a:endParaRPr sz="1800" u="none" cap="none" strike="noStrike"/>
                    </a:p>
                  </a:txBody>
                  <a:tcPr marT="61925" marB="61925" marR="61925" marL="61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p7"/>
          <p:cNvSpPr/>
          <p:nvPr/>
        </p:nvSpPr>
        <p:spPr>
          <a:xfrm>
            <a:off x="-2090058" y="-286490"/>
            <a:ext cx="18938635" cy="519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it-IT"/>
              <a:t>Tavola delle operazioni </a:t>
            </a:r>
            <a:endParaRPr/>
          </a:p>
        </p:txBody>
      </p:sp>
      <p:graphicFrame>
        <p:nvGraphicFramePr>
          <p:cNvPr id="149" name="Google Shape;149;p8"/>
          <p:cNvGraphicFramePr/>
          <p:nvPr/>
        </p:nvGraphicFramePr>
        <p:xfrm>
          <a:off x="442183" y="236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{2D569F75-AC53-4E8A-B4EC-EE5DE0513424}</a:tableStyleId>
              </a:tblPr>
              <a:tblGrid>
                <a:gridCol w="2039950"/>
                <a:gridCol w="2039950"/>
                <a:gridCol w="203995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OPERAZIONE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TIPO 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FREQUENZA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Operazione 1 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giorno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Operazione 2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settimana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0" name="Google Shape;150;p8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8"/>
          <p:cNvSpPr txBox="1"/>
          <p:nvPr/>
        </p:nvSpPr>
        <p:spPr>
          <a:xfrm>
            <a:off x="280696" y="3595688"/>
            <a:ext cx="6442788" cy="1025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Operazione 1: </a:t>
            </a:r>
            <a:r>
              <a:rPr b="0" i="0" lang="it-IT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Acquisizione di un nuovo collo. </a:t>
            </a:r>
            <a:r>
              <a:rPr b="1" i="0" lang="it-IT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Frequenza:</a:t>
            </a:r>
            <a:r>
              <a:rPr b="0" i="0" lang="it-IT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5/giorno</a:t>
            </a:r>
            <a:endParaRPr b="0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it-IT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Operazione 2: </a:t>
            </a:r>
            <a:r>
              <a:rPr b="0" i="0" lang="it-IT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Stampare i dati di un collo relativi ad una consegna in data (x). </a:t>
            </a:r>
            <a:r>
              <a:rPr b="1" i="0" lang="it-IT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Frequenza:</a:t>
            </a:r>
            <a:r>
              <a:rPr b="0" i="0" lang="it-IT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1/settimana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8"/>
          <p:cNvSpPr txBox="1"/>
          <p:nvPr/>
        </p:nvSpPr>
        <p:spPr>
          <a:xfrm>
            <a:off x="280696" y="4829176"/>
            <a:ext cx="63168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Numero di byte: 2 byte;--&gt; 2 byte*500=1000 byte;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>
            <p:ph type="title"/>
          </p:nvPr>
        </p:nvSpPr>
        <p:spPr>
          <a:xfrm>
            <a:off x="838200" y="4889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it-IT"/>
              <a:t>Tavola degli accessi</a:t>
            </a:r>
            <a:endParaRPr/>
          </a:p>
        </p:txBody>
      </p:sp>
      <p:graphicFrame>
        <p:nvGraphicFramePr>
          <p:cNvPr id="158" name="Google Shape;158;p9"/>
          <p:cNvGraphicFramePr/>
          <p:nvPr/>
        </p:nvGraphicFramePr>
        <p:xfrm>
          <a:off x="6096000" y="1814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{2D569F75-AC53-4E8A-B4EC-EE5DE0513424}</a:tableStyleId>
              </a:tblPr>
              <a:tblGrid>
                <a:gridCol w="1257300"/>
                <a:gridCol w="1219200"/>
                <a:gridCol w="1219200"/>
                <a:gridCol w="121920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Concetto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Costrutto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Accessi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Tipo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Reparto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Amministrare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9" name="Google Shape;159;p9"/>
          <p:cNvSpPr/>
          <p:nvPr/>
        </p:nvSpPr>
        <p:spPr>
          <a:xfrm>
            <a:off x="495300" y="1955136"/>
            <a:ext cx="59436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1" i="0" lang="it-IT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Operazione 1 (con ridondanza)</a:t>
            </a:r>
            <a:endParaRPr b="1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(2*2S)*5/giorno = 20/giorno</a:t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it-I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0" name="Google Shape;160;p9"/>
          <p:cNvGraphicFramePr/>
          <p:nvPr/>
        </p:nvGraphicFramePr>
        <p:xfrm>
          <a:off x="609600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{2D569F75-AC53-4E8A-B4EC-EE5DE0513424}</a:tableStyleId>
              </a:tblPr>
              <a:tblGrid>
                <a:gridCol w="1242050"/>
                <a:gridCol w="1219200"/>
                <a:gridCol w="1219200"/>
                <a:gridCol w="121920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Concetto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Costrutto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Accessi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Tipo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Reparto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Amministrare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Collo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Collo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1" name="Google Shape;161;p9"/>
          <p:cNvSpPr/>
          <p:nvPr/>
        </p:nvSpPr>
        <p:spPr>
          <a:xfrm>
            <a:off x="495300" y="3453468"/>
            <a:ext cx="12744839" cy="10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r>
              <a:rPr b="1" i="0" lang="it-IT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Operazione 1 (senza ridondanza)</a:t>
            </a:r>
            <a:endParaRPr b="1" i="0" sz="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r>
              <a:rPr b="0" i="0" lang="it-IT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(2*3S+1L)*5/giorno = 35/giorno</a:t>
            </a:r>
            <a:endParaRPr b="0" i="0" sz="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it-I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rushVTI">
  <a:themeElements>
    <a:clrScheme name="AnalogousFromDarkSeedLeftStep">
      <a:dk1>
        <a:srgbClr val="000000"/>
      </a:dk1>
      <a:lt1>
        <a:srgbClr val="FFFFFF"/>
      </a:lt1>
      <a:dk2>
        <a:srgbClr val="223C2C"/>
      </a:dk2>
      <a:lt2>
        <a:srgbClr val="E8E2E3"/>
      </a:lt2>
      <a:accent1>
        <a:srgbClr val="45B19E"/>
      </a:accent1>
      <a:accent2>
        <a:srgbClr val="3BB16C"/>
      </a:accent2>
      <a:accent3>
        <a:srgbClr val="48B547"/>
      </a:accent3>
      <a:accent4>
        <a:srgbClr val="6DB13B"/>
      </a:accent4>
      <a:accent5>
        <a:srgbClr val="98A942"/>
      </a:accent5>
      <a:accent6>
        <a:srgbClr val="B1933B"/>
      </a:accent6>
      <a:hlink>
        <a:srgbClr val="6B8A2E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2022-02-08T10:22:07Z</dcterms:created>
  <dc:creator>FRANCESCO ALFONSO BARLOTTI</dc:creator>
</cp:coreProperties>
</file>