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3975"/>
  </p:normalViewPr>
  <p:slideViewPr>
    <p:cSldViewPr snapToGrid="0" snapToObjects="1">
      <p:cViewPr varScale="1">
        <p:scale>
          <a:sx n="53" d="100"/>
          <a:sy n="53" d="100"/>
        </p:scale>
        <p:origin x="2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C715-0FC9-B54E-AA62-E8D621F33A99}" type="datetimeFigureOut"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6DEE-5474-3344-8024-0030492645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6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 branches support preparation of a new production release. They allow for last-minute dotting of i’s and crossing t’s. Furthermore, they allow for minor bug fixes and preparing meta-data for a release (version number, build dates, etc.). By doing all of this work on a release branch, the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is cleared to receive features for the next big release.</a:t>
            </a:r>
          </a:p>
          <a:p>
            <a:pPr marL="171450" indent="-171450">
              <a:buFontTx/>
              <a:buChar char="-"/>
            </a:pP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new branch may exist there for a while, until the release may be rolled out definitely. During that time, bug fixes may be applied in this branch (rather than on the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branch). Adding large new features here is strictly prohibited. They must be merged into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therefore, wait for the next big release.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6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 branches support preparation of a new production release. They allow for last-minute dotting of i’s and crossing t’s. Furthermore, they allow for minor bug fixes and preparing meta-data for a release (version number, build dates, etc.). By doing all of this work on a release branch, the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is cleared to receive features for the next big release.</a:t>
            </a:r>
          </a:p>
          <a:p>
            <a:pPr marL="171450" indent="-171450">
              <a:buFontTx/>
              <a:buChar char="-"/>
            </a:pP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new branch may exist there for a while, until the release may be rolled out definitely. During that time, bug fixes may be applied in this branch (rather than on the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branch). Adding large new features here is strictly prohibited. They must be merged into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therefore, wait for the next big release.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81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release branch currently exists, the hotfix changes need to be merged into that release branch, instead of 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Back-merging the bugfix into the release branch will eventually result in the bugfix being merged into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too, when the release branch is finished.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5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a critical bug in a production version must be resolved immediately, a hotfix branch may be branched off from the corresponding tag on the master branch that marks the production version.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3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19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a critical bug in a production version must be resolved immediately, a hotfix branch may be branched off from the corresponding tag on the master branch that marks the production version.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source code in the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reaches a stable point and is ready to be released, all of the changes should be merged back into </a:t>
            </a:r>
            <a:r>
              <a:rPr lang="en-US"/>
              <a:t>master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somehow and then tagged with a release number.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each time when changes are merged back into </a:t>
            </a:r>
            <a:r>
              <a:rPr lang="en-US"/>
              <a:t>master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this is a new production release 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definition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But will eventually be merged back into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(to definitely add the new feature to the upcoming release) or discarded (in case of a disappointing experiment).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4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/>
              <a:t>--no-ff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flag causes the merge to always create a new commit object, even if the merge could be performed with a fast-forward. This avoids losing information about the historical existence of a feature branch and groups together all commits that together added the feature.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 </a:t>
            </a:r>
            <a:r>
              <a:rPr lang="en-US"/>
              <a:t>--no-ff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flag causes the merge to always create a new commit object, even if the merge could be performed with a fast-forward. This avoids losing information about the historical existence of a feature branch and groups together all commits that together added the feature. 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will create a few more (empty) commit objects, but the gain is much bigger than the cost.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43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Release branches support preparation of a new production release. They allow for last-minute dotting of i’s and crossing t’s. Furthermore, they allow for minor bug fixes and preparing meta-data for a release (version number, build dates, etc.). By doing all of this work on a release branch, the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is cleared to receive features for the next big release.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 branches support preparation of a new production release. They allow for last-minute dotting of i’s and crossing t’s. Furthermore, they allow for minor bug fixes and preparing meta-data for a release (version number, build dates, etc.). By doing all of this work on a release branch, the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is cleared to receive features for the next big release.</a:t>
            </a:r>
          </a:p>
          <a:p>
            <a:pPr marL="171450" indent="-171450">
              <a:buFontTx/>
              <a:buChar char="-"/>
            </a:pP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new branch may exist there for a while, until the release may be rolled out definitely. During that time, bug fixes may be applied in this branch (rather than on the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branch). Adding large new features here is strictly prohibited. They must be merged into </a:t>
            </a:r>
            <a:r>
              <a:rPr lang="en-US"/>
              <a:t>develop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therefore, wait for the next big release.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6DEE-5474-3344-8024-00304926458F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4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0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vi-VN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92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3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4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43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2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9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4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9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5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6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75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4" Type="http://schemas.openxmlformats.org/officeDocument/2006/relationships/hyperlink" Target="workflow-of-version-control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harryle/Dropbox/Seminar/git-model@2x.png" TargetMode="Externa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successful Git branching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Presenter : harry le, JONATHAN</a:t>
            </a:r>
          </a:p>
        </p:txBody>
      </p:sp>
    </p:spTree>
    <p:extLst>
      <p:ext uri="{BB962C8B-B14F-4D97-AF65-F5344CB8AC3E}">
        <p14:creationId xmlns:p14="http://schemas.microsoft.com/office/powerpoint/2010/main" val="6857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957846" cy="4195481"/>
          </a:xfrm>
        </p:spPr>
        <p:txBody>
          <a:bodyPr/>
          <a:lstStyle/>
          <a:p>
            <a:endParaRPr lang="en-US" i="1">
              <a:solidFill>
                <a:schemeClr val="accent2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74" y="1415219"/>
            <a:ext cx="5851359" cy="51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RELEASE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957846" cy="4195481"/>
          </a:xfrm>
        </p:spPr>
        <p:txBody>
          <a:bodyPr/>
          <a:lstStyle/>
          <a:p>
            <a:r>
              <a:rPr lang="en-US"/>
              <a:t>May branch off from : develop</a:t>
            </a:r>
          </a:p>
          <a:p>
            <a:r>
              <a:rPr lang="en-US"/>
              <a:t>Must merge back into : develop and master</a:t>
            </a:r>
          </a:p>
          <a:p>
            <a:r>
              <a:rPr lang="en-US"/>
              <a:t>Branch naming convention: </a:t>
            </a:r>
            <a:r>
              <a:rPr lang="en-US">
                <a:solidFill>
                  <a:schemeClr val="accent2"/>
                </a:solidFill>
              </a:rPr>
              <a:t>release-* </a:t>
            </a:r>
          </a:p>
          <a:p>
            <a:r>
              <a:rPr lang="en-US"/>
              <a:t>It reflects the desired state of the new release.</a:t>
            </a:r>
            <a:endParaRPr lang="en-US" i="1">
              <a:solidFill>
                <a:schemeClr val="accent2"/>
              </a:solidFill>
            </a:endParaRPr>
          </a:p>
          <a:p>
            <a:endParaRPr lang="en-US" i="1">
              <a:solidFill>
                <a:schemeClr val="accent2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RELEASE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957846" cy="4195481"/>
          </a:xfrm>
        </p:spPr>
        <p:txBody>
          <a:bodyPr/>
          <a:lstStyle/>
          <a:p>
            <a:endParaRPr lang="en-US" i="1">
              <a:solidFill>
                <a:schemeClr val="accent2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710018"/>
            <a:ext cx="9956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395818"/>
            <a:ext cx="9956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RELEASE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957846" cy="4195481"/>
          </a:xfrm>
        </p:spPr>
        <p:txBody>
          <a:bodyPr/>
          <a:lstStyle/>
          <a:p>
            <a:endParaRPr lang="en-US" i="1">
              <a:solidFill>
                <a:schemeClr val="accent2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3" y="1503998"/>
            <a:ext cx="10261600" cy="69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3" y="2202498"/>
            <a:ext cx="10261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RELEASE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957846" cy="4195481"/>
          </a:xfrm>
        </p:spPr>
        <p:txBody>
          <a:bodyPr/>
          <a:lstStyle/>
          <a:p>
            <a:endParaRPr lang="en-US" i="1">
              <a:solidFill>
                <a:schemeClr val="accent2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3" y="1503998"/>
            <a:ext cx="10261600" cy="69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3" y="2202498"/>
            <a:ext cx="1026160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3" y="5024186"/>
            <a:ext cx="10261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HOTFIX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741277" cy="4195481"/>
          </a:xfrm>
        </p:spPr>
        <p:txBody>
          <a:bodyPr/>
          <a:lstStyle/>
          <a:p>
            <a:r>
              <a:rPr lang="en-US"/>
              <a:t>May branch off from : master</a:t>
            </a:r>
          </a:p>
          <a:p>
            <a:r>
              <a:rPr lang="en-US"/>
              <a:t>May merge back into : master and develop</a:t>
            </a:r>
          </a:p>
          <a:p>
            <a:r>
              <a:rPr lang="en-US"/>
              <a:t>Branch naming convention: </a:t>
            </a:r>
            <a:r>
              <a:rPr lang="en-US">
                <a:solidFill>
                  <a:schemeClr val="accent2"/>
                </a:solidFill>
              </a:rPr>
              <a:t>hotfix-*</a:t>
            </a:r>
            <a:endParaRPr lang="en-US">
              <a:solidFill>
                <a:schemeClr val="bg1"/>
              </a:solidFill>
            </a:endParaRPr>
          </a:p>
          <a:p>
            <a:r>
              <a:rPr lang="en-US"/>
              <a:t>When a critical bug in a production version must be resolved immediately.</a:t>
            </a:r>
          </a:p>
          <a:p>
            <a:r>
              <a:rPr lang="en-US"/>
              <a:t>When a release branch currently exists, the hotfix changes need to be merged into that release branch, instead of develop.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1539805"/>
            <a:ext cx="3873377" cy="52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HOTFIX BRANCHES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5" y="2719519"/>
            <a:ext cx="10406566" cy="27428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5" y="2019255"/>
            <a:ext cx="10406566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6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HOTFIX BRANCHES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6" y="1853247"/>
            <a:ext cx="10120413" cy="1948731"/>
          </a:xfrm>
        </p:spPr>
      </p:pic>
    </p:spTree>
    <p:extLst>
      <p:ext uri="{BB962C8B-B14F-4D97-AF65-F5344CB8AC3E}">
        <p14:creationId xmlns:p14="http://schemas.microsoft.com/office/powerpoint/2010/main" val="31814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HOTFIX BRANCHES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5" y="1217469"/>
            <a:ext cx="9944100" cy="63577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5" y="1853248"/>
            <a:ext cx="9944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9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HOTFIX BRANCHES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0" y="1482162"/>
            <a:ext cx="9944100" cy="63577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0" y="2117941"/>
            <a:ext cx="9944100" cy="256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0" y="4683341"/>
            <a:ext cx="9944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GIT GUIDE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Basic git command: </a:t>
            </a:r>
            <a:r>
              <a:rPr lang="vi-VN">
                <a:hlinkClick r:id="rId3"/>
              </a:rPr>
              <a:t>Link</a:t>
            </a:r>
            <a:endParaRPr lang="vi-VN"/>
          </a:p>
          <a:p>
            <a:r>
              <a:rPr lang="vi-VN"/>
              <a:t>Workflow: </a:t>
            </a:r>
            <a:r>
              <a:rPr lang="vi-VN">
                <a:hlinkClick r:id="rId4" action="ppaction://hlinkfile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forms an elegant mental model that is easy to comprehend and allows team members to develop a shared understanding of the branching and releasing processes.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7579" y="2935705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accent2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18274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BRANCHING STRATEGY</a:t>
            </a:r>
            <a:endParaRPr lang="en-US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01" y="1417270"/>
            <a:ext cx="3748079" cy="4967020"/>
          </a:xfrm>
        </p:spPr>
      </p:pic>
    </p:spTree>
    <p:extLst>
      <p:ext uri="{BB962C8B-B14F-4D97-AF65-F5344CB8AC3E}">
        <p14:creationId xmlns:p14="http://schemas.microsoft.com/office/powerpoint/2010/main" val="1858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branches</a:t>
            </a:r>
          </a:p>
          <a:p>
            <a:r>
              <a:rPr lang="en-US"/>
              <a:t>The supporting branches.</a:t>
            </a:r>
          </a:p>
        </p:txBody>
      </p:sp>
    </p:spTree>
    <p:extLst>
      <p:ext uri="{BB962C8B-B14F-4D97-AF65-F5344CB8AC3E}">
        <p14:creationId xmlns:p14="http://schemas.microsoft.com/office/powerpoint/2010/main" val="13791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MAIN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623368" cy="4195481"/>
          </a:xfrm>
        </p:spPr>
        <p:txBody>
          <a:bodyPr/>
          <a:lstStyle/>
          <a:p>
            <a:r>
              <a:rPr lang="en-US"/>
              <a:t>Master </a:t>
            </a:r>
          </a:p>
          <a:p>
            <a:pPr lvl="1"/>
            <a:r>
              <a:rPr lang="en-US"/>
              <a:t>It reflects a </a:t>
            </a:r>
            <a:r>
              <a:rPr lang="en-US" i="1"/>
              <a:t>production-ready state.</a:t>
            </a:r>
            <a:endParaRPr lang="en-US"/>
          </a:p>
          <a:p>
            <a:r>
              <a:rPr lang="en-US"/>
              <a:t>Develop</a:t>
            </a:r>
          </a:p>
          <a:p>
            <a:pPr lvl="1"/>
            <a:r>
              <a:rPr lang="en-US"/>
              <a:t>It reflects a state with the latest delivered development changes for the next release.</a:t>
            </a: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0" y="1345228"/>
            <a:ext cx="3337560" cy="50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SUPPORTING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Feature branches</a:t>
            </a:r>
          </a:p>
          <a:p>
            <a:r>
              <a:rPr lang="en-US"/>
              <a:t>Release branches</a:t>
            </a:r>
          </a:p>
          <a:p>
            <a:r>
              <a:rPr lang="en-US"/>
              <a:t>Hotfix branches</a:t>
            </a:r>
          </a:p>
        </p:txBody>
      </p:sp>
    </p:spTree>
    <p:extLst>
      <p:ext uri="{BB962C8B-B14F-4D97-AF65-F5344CB8AC3E}">
        <p14:creationId xmlns:p14="http://schemas.microsoft.com/office/powerpoint/2010/main" val="11093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957846" cy="4195481"/>
          </a:xfrm>
        </p:spPr>
        <p:txBody>
          <a:bodyPr/>
          <a:lstStyle/>
          <a:p>
            <a:r>
              <a:rPr lang="en-US"/>
              <a:t>May branch off from : develop</a:t>
            </a:r>
          </a:p>
          <a:p>
            <a:r>
              <a:rPr lang="en-US"/>
              <a:t>Must merge back into : develop</a:t>
            </a:r>
          </a:p>
          <a:p>
            <a:r>
              <a:rPr lang="en-US"/>
              <a:t>Branch naming convention: anything except </a:t>
            </a:r>
            <a:r>
              <a:rPr lang="en-US" i="1">
                <a:solidFill>
                  <a:schemeClr val="accent2"/>
                </a:solidFill>
              </a:rPr>
              <a:t>master</a:t>
            </a:r>
            <a:r>
              <a:rPr lang="en-US" i="1">
                <a:solidFill>
                  <a:schemeClr val="accent2"/>
                </a:solidFill>
              </a:rPr>
              <a:t>, </a:t>
            </a:r>
            <a:r>
              <a:rPr lang="en-US" i="1">
                <a:solidFill>
                  <a:schemeClr val="accent2"/>
                </a:solidFill>
              </a:rPr>
              <a:t>develop</a:t>
            </a:r>
            <a:r>
              <a:rPr lang="en-US" i="1">
                <a:solidFill>
                  <a:schemeClr val="accent2"/>
                </a:solidFill>
              </a:rPr>
              <a:t>, </a:t>
            </a:r>
            <a:r>
              <a:rPr lang="en-US" i="1">
                <a:solidFill>
                  <a:schemeClr val="accent2"/>
                </a:solidFill>
              </a:rPr>
              <a:t>release-*</a:t>
            </a:r>
            <a:r>
              <a:rPr lang="en-US" i="1">
                <a:solidFill>
                  <a:schemeClr val="accent2"/>
                </a:solidFill>
              </a:rPr>
              <a:t>, or </a:t>
            </a:r>
            <a:r>
              <a:rPr lang="en-US" i="1">
                <a:solidFill>
                  <a:schemeClr val="accent2"/>
                </a:solidFill>
              </a:rPr>
              <a:t>hotfix-*</a:t>
            </a:r>
          </a:p>
          <a:p>
            <a:endParaRPr lang="en-US" i="1">
              <a:solidFill>
                <a:schemeClr val="accent2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63" y="1628273"/>
            <a:ext cx="1721223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957846" cy="4195481"/>
          </a:xfrm>
        </p:spPr>
        <p:txBody>
          <a:bodyPr/>
          <a:lstStyle/>
          <a:p>
            <a:endParaRPr lang="en-US" i="1">
              <a:solidFill>
                <a:schemeClr val="accent2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1" y="1417112"/>
            <a:ext cx="9845423" cy="21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957846" cy="4195481"/>
          </a:xfrm>
        </p:spPr>
        <p:txBody>
          <a:bodyPr/>
          <a:lstStyle/>
          <a:p>
            <a:endParaRPr lang="en-US" i="1">
              <a:solidFill>
                <a:schemeClr val="accent2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1" y="1492268"/>
            <a:ext cx="10591384" cy="47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312</Words>
  <Application>Microsoft Macintosh PowerPoint</Application>
  <PresentationFormat>Widescreen</PresentationFormat>
  <Paragraphs>82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Times New Roman</vt:lpstr>
      <vt:lpstr>Wingdings 3</vt:lpstr>
      <vt:lpstr>Arial</vt:lpstr>
      <vt:lpstr>Ion</vt:lpstr>
      <vt:lpstr>A successful Git branching model</vt:lpstr>
      <vt:lpstr>GIT GUIDE</vt:lpstr>
      <vt:lpstr>THE BRANCHING STRATEGY</vt:lpstr>
      <vt:lpstr>CONTENTS</vt:lpstr>
      <vt:lpstr>THE MAIN BRANCHES</vt:lpstr>
      <vt:lpstr>THE SUPPORTING BRANCHES</vt:lpstr>
      <vt:lpstr>THE FEATURE BRANCHES</vt:lpstr>
      <vt:lpstr>THE FEATURE BRANCHES</vt:lpstr>
      <vt:lpstr>THE FEATURE BRANCHES</vt:lpstr>
      <vt:lpstr>THE FEATURE BRANCHES</vt:lpstr>
      <vt:lpstr>THE RELEASE BRANCHES</vt:lpstr>
      <vt:lpstr>THE RELEASE BRANCHES</vt:lpstr>
      <vt:lpstr>THE RELEASE BRANCHES</vt:lpstr>
      <vt:lpstr>THE RELEASE BRANCHES</vt:lpstr>
      <vt:lpstr>THE HOTFIX BRANCHES</vt:lpstr>
      <vt:lpstr>THE HOTFIX BRANCHES</vt:lpstr>
      <vt:lpstr>THE HOTFIX BRANCHES</vt:lpstr>
      <vt:lpstr>THE HOTFIX BRANCHES</vt:lpstr>
      <vt:lpstr>THE HOTFIX BRANCHES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successful Git branching model</dc:title>
  <dc:creator>Microsoft Office User</dc:creator>
  <cp:lastModifiedBy>Microsoft Office User</cp:lastModifiedBy>
  <cp:revision>74</cp:revision>
  <dcterms:created xsi:type="dcterms:W3CDTF">2017-02-06T07:00:49Z</dcterms:created>
  <dcterms:modified xsi:type="dcterms:W3CDTF">2017-02-06T08:51:17Z</dcterms:modified>
</cp:coreProperties>
</file>