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3" r:id="rId10"/>
    <p:sldId id="263" r:id="rId11"/>
    <p:sldId id="275" r:id="rId12"/>
    <p:sldId id="264" r:id="rId13"/>
    <p:sldId id="267" r:id="rId14"/>
    <p:sldId id="268" r:id="rId15"/>
    <p:sldId id="277" r:id="rId16"/>
    <p:sldId id="27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1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13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72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1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16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06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88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AE5-9BA9-E7EE-32ED-FF2AD23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Prepoznavanje raka</a:t>
            </a:r>
            <a:r>
              <a:rPr lang="en-US" dirty="0"/>
              <a:t> </a:t>
            </a:r>
            <a:r>
              <a:rPr lang="hr-HR" dirty="0"/>
              <a:t>p</a:t>
            </a:r>
            <a:r>
              <a:rPr lang="en-US" dirty="0" err="1"/>
              <a:t>luća</a:t>
            </a:r>
            <a:r>
              <a:rPr lang="hr-HR" dirty="0"/>
              <a:t> i debelog crijeva na</a:t>
            </a:r>
            <a:r>
              <a:rPr lang="en-US" dirty="0"/>
              <a:t> </a:t>
            </a:r>
            <a:r>
              <a:rPr lang="hr-HR" dirty="0"/>
              <a:t>slikama koriste</a:t>
            </a:r>
            <a:r>
              <a:rPr lang="en-US" dirty="0"/>
              <a:t>ć</a:t>
            </a:r>
            <a:r>
              <a:rPr lang="hr-HR" dirty="0"/>
              <a:t>i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E2B1E-DA90-7CC0-2435-8FD48B1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538574" cy="1829770"/>
          </a:xfrm>
        </p:spPr>
        <p:txBody>
          <a:bodyPr>
            <a:normAutofit/>
          </a:bodyPr>
          <a:lstStyle/>
          <a:p>
            <a:r>
              <a:rPr lang="en-US" sz="2100" dirty="0" err="1"/>
              <a:t>Projekt</a:t>
            </a:r>
            <a:r>
              <a:rPr lang="en-US" sz="2100" dirty="0"/>
              <a:t> </a:t>
            </a:r>
            <a:r>
              <a:rPr lang="en-US" sz="2100" dirty="0" err="1"/>
              <a:t>iz</a:t>
            </a:r>
            <a:r>
              <a:rPr lang="en-US" sz="2100" dirty="0"/>
              <a:t> </a:t>
            </a:r>
            <a:r>
              <a:rPr lang="en-US" sz="2100" dirty="0" err="1"/>
              <a:t>kolegija</a:t>
            </a:r>
            <a:r>
              <a:rPr lang="en-US" sz="2100" dirty="0"/>
              <a:t> </a:t>
            </a:r>
            <a:r>
              <a:rPr lang="en-US" sz="2100" dirty="0" err="1"/>
              <a:t>neuronske</a:t>
            </a:r>
            <a:r>
              <a:rPr lang="en-US" sz="2100" dirty="0"/>
              <a:t> </a:t>
            </a:r>
            <a:r>
              <a:rPr lang="en-US" sz="2100" dirty="0" err="1"/>
              <a:t>mreže</a:t>
            </a:r>
            <a:endParaRPr lang="en-US" sz="2100" dirty="0"/>
          </a:p>
          <a:p>
            <a:r>
              <a:rPr lang="en-US" sz="2100" dirty="0"/>
              <a:t>l. </a:t>
            </a:r>
            <a:r>
              <a:rPr lang="en-US" sz="2100" dirty="0" err="1"/>
              <a:t>glavinić</a:t>
            </a:r>
            <a:r>
              <a:rPr lang="en-US" sz="2100" dirty="0"/>
              <a:t>, d. </a:t>
            </a:r>
            <a:r>
              <a:rPr lang="en-US" sz="2100" dirty="0" err="1"/>
              <a:t>Jambrović</a:t>
            </a:r>
            <a:r>
              <a:rPr lang="en-US" sz="2100" dirty="0"/>
              <a:t>, v. </a:t>
            </a:r>
            <a:r>
              <a:rPr lang="en-US" sz="2100" dirty="0" err="1"/>
              <a:t>Kovačić</a:t>
            </a:r>
            <a:r>
              <a:rPr lang="en-US" sz="2100" dirty="0"/>
              <a:t>, N. </a:t>
            </a:r>
            <a:r>
              <a:rPr lang="en-US" sz="2100" dirty="0" err="1"/>
              <a:t>Krznar</a:t>
            </a:r>
            <a:r>
              <a:rPr lang="en-US" sz="2100" dirty="0"/>
              <a:t>, F. </a:t>
            </a:r>
            <a:r>
              <a:rPr lang="en-US" sz="2100" dirty="0" err="1"/>
              <a:t>Pankretić</a:t>
            </a:r>
            <a:r>
              <a:rPr lang="en-US" sz="2100" dirty="0"/>
              <a:t>, F. </a:t>
            </a:r>
            <a:r>
              <a:rPr lang="en-US" sz="2100" dirty="0" err="1"/>
              <a:t>Perković</a:t>
            </a:r>
            <a:endParaRPr lang="en-US" sz="2100" dirty="0"/>
          </a:p>
          <a:p>
            <a:r>
              <a:rPr lang="en-US" sz="2100" dirty="0" err="1"/>
              <a:t>Nastavnik</a:t>
            </a:r>
            <a:r>
              <a:rPr lang="en-US" sz="2100" dirty="0"/>
              <a:t>: Ivana </a:t>
            </a:r>
            <a:r>
              <a:rPr lang="en-US" sz="2100" dirty="0" err="1"/>
              <a:t>Matovinović</a:t>
            </a:r>
            <a:endParaRPr lang="en-US" sz="2100" dirty="0"/>
          </a:p>
          <a:p>
            <a:r>
              <a:rPr lang="en-US" sz="2100" dirty="0"/>
              <a:t>Fer 2023./2024.</a:t>
            </a:r>
          </a:p>
          <a:p>
            <a:endParaRPr lang="hr-HR" dirty="0"/>
          </a:p>
        </p:txBody>
      </p:sp>
      <p:pic>
        <p:nvPicPr>
          <p:cNvPr id="1026" name="Picture 2" descr="Novosti - Centar informacijske potpore">
            <a:extLst>
              <a:ext uri="{FF2B5EF4-FFF2-40B4-BE49-F238E27FC236}">
                <a16:creationId xmlns:a16="http://schemas.microsoft.com/office/drawing/2014/main" id="{9C9AB812-C2FD-A501-C5F9-1B37BD6E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13027" r="14807" b="43541"/>
          <a:stretch/>
        </p:blipFill>
        <p:spPr bwMode="auto">
          <a:xfrm>
            <a:off x="9805393" y="109550"/>
            <a:ext cx="2250483" cy="1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9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9730-BB38-3A5A-02E1-F0A152C9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F9CD-A132-7709-104A-ECC662A1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420"/>
            <a:ext cx="5809547" cy="40855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Cilj: dizajnirati arhitekturu prikladnu za ugradnju u uređaje s malom količinom memorije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53-slojna konvolucijska mreža s preskočnim vezama (po uzoru na rezidualne mreže)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 prethodnoj verziji (MobileNetV1) uveden novi sloj: </a:t>
            </a:r>
            <a:r>
              <a:rPr lang="hr-HR" sz="2400" i="1" dirty="0"/>
              <a:t>Depthwise Separable Convolution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V2 uvodi novi blok: </a:t>
            </a:r>
            <a:r>
              <a:rPr lang="hr-HR" sz="2400" i="1" dirty="0"/>
              <a:t>Inverted Residuals</a:t>
            </a:r>
            <a:r>
              <a:rPr lang="hr-HR" sz="2400" dirty="0"/>
              <a:t> s konvolucijskim slojem </a:t>
            </a:r>
            <a:r>
              <a:rPr lang="hr-HR" sz="2400" i="1" dirty="0"/>
              <a:t>Linear Bottleneck </a:t>
            </a:r>
            <a:r>
              <a:rPr lang="hr-HR" sz="2400" dirty="0"/>
              <a:t>(dvije varijante ovisno o iznosu koraka)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D9BAD1C-7065-A4C1-3842-A72B69D66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9"/>
          <a:stretch/>
        </p:blipFill>
        <p:spPr bwMode="auto">
          <a:xfrm>
            <a:off x="7184625" y="1845734"/>
            <a:ext cx="4800600" cy="43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MobileNetV2 „okosnica” + 3 sloja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2576709 (oko 2.6 milijuna)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B07A17C-447F-2216-8F89-C22EE7DC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64" y="1333392"/>
            <a:ext cx="3035456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02B-0A74-D2CF-876D-DEE4CB6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</p:spTree>
    <p:extLst>
      <p:ext uri="{BB962C8B-B14F-4D97-AF65-F5344CB8AC3E}">
        <p14:creationId xmlns:p14="http://schemas.microsoft.com/office/powerpoint/2010/main" val="63220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E14-3880-D5EA-C794-66351AF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ResNet50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1A058-8242-DA2E-B885-C6B4A51C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1F2-31D4-7488-792A-89176A49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MobileNetV2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D950A-A84D-84D1-0184-38B982B7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1BF1-5E50-0F19-BACC-B87CE9A2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Matrice zabune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0285497-2DCD-842F-839A-5D806EF4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1900"/>
            <a:ext cx="5029200" cy="3771900"/>
          </a:xfrm>
          <a:prstGeom prst="rect">
            <a:avLst/>
          </a:prstGeom>
        </p:spPr>
      </p:pic>
      <p:pic>
        <p:nvPicPr>
          <p:cNvPr id="6" name="Picture 5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16D25F47-86FA-674B-A9D2-76B7D04C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01900"/>
            <a:ext cx="50292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6BE11-553A-68AA-C196-C1EF196BAE8F}"/>
              </a:ext>
            </a:extLst>
          </p:cNvPr>
          <p:cNvSpPr txBox="1"/>
          <p:nvPr/>
        </p:nvSpPr>
        <p:spPr>
          <a:xfrm>
            <a:off x="2700655" y="2040235"/>
            <a:ext cx="140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ResNet50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69D81-F0C1-1A66-AC3E-2A3767AD58B6}"/>
              </a:ext>
            </a:extLst>
          </p:cNvPr>
          <p:cNvSpPr txBox="1"/>
          <p:nvPr/>
        </p:nvSpPr>
        <p:spPr>
          <a:xfrm>
            <a:off x="7410450" y="2040235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385222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prosječnih mjera dobrote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8B89A-AA21-EB6D-1D5A-B9A38E31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80"/>
            <a:ext cx="12192000" cy="2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8C0B-36B3-14FF-5BF5-1AE6DFD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5D6-3E5D-15CC-D732-0551C47F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Za klasifikaciju slika tkiva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r>
              <a:rPr lang="hr-HR" sz="2400" dirty="0"/>
              <a:t> predložena dva modela: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ResNet50</a:t>
            </a:r>
            <a:r>
              <a:rPr lang="en-US" sz="2400" dirty="0"/>
              <a:t>: </a:t>
            </a:r>
            <a:r>
              <a:rPr lang="hr-HR" sz="2400" dirty="0"/>
              <a:t>najbolji po svim mjerama dobrote (točnost, preciznost, F1, specifičnost)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MobileNetV2: drugi najbolji po svim mjerama dobrote, s oko 2.6 milijuna parametara (naspram oko 50 milijuna za ResNet50 i oko 60 milijuna za AlexNet)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Postignuti zadovoljavajući rezultati bez korištenja kompleksnog preprocesiranja ulaza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Budući rad: daljnje istraživanje korištenja MobileNetV2 mreže i mogućnosti ugradnje iste u prenosive uređaje</a:t>
            </a:r>
          </a:p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048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3B6-4911-DD47-AFA7-956FE342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14653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7EF-68A1-3AE9-036B-72FD164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448E-33E5-6E37-6BC9-D340711D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Uvod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Konvolucijske</a:t>
            </a:r>
            <a:r>
              <a:rPr lang="en-US" sz="3200" dirty="0"/>
              <a:t> </a:t>
            </a:r>
            <a:r>
              <a:rPr lang="en-US" sz="3200" dirty="0" err="1"/>
              <a:t>neuronske</a:t>
            </a:r>
            <a:r>
              <a:rPr lang="en-US" sz="3200" dirty="0"/>
              <a:t> </a:t>
            </a:r>
            <a:r>
              <a:rPr lang="en-US" sz="3200" dirty="0" err="1"/>
              <a:t>mreže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materijali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Rezultati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Usporedba</a:t>
            </a:r>
            <a:r>
              <a:rPr lang="en-US" sz="3200" dirty="0"/>
              <a:t> s </a:t>
            </a:r>
            <a:r>
              <a:rPr lang="en-US" sz="3200" dirty="0" err="1"/>
              <a:t>prijašnjim</a:t>
            </a:r>
            <a:r>
              <a:rPr lang="en-US" sz="3200" dirty="0"/>
              <a:t> </a:t>
            </a:r>
            <a:r>
              <a:rPr lang="en-US" sz="3200" dirty="0" err="1"/>
              <a:t>radovima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Zaključak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9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FCB-65CE-AFA1-AD78-A9BA71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motivacija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9BD7-1A70-EA39-D087-8E4958BC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Od raka svake godine obolijeva skoro 20 milijuna ljudi, a umire skoro 10 milijuna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Rak pluća i slijepog crijeva čine preko 20% d</a:t>
            </a:r>
            <a:r>
              <a:rPr lang="en-US" dirty="0" err="1"/>
              <a:t>ijagnosticiranih</a:t>
            </a:r>
            <a:r>
              <a:rPr lang="hr-HR" dirty="0"/>
              <a:t> i preko 25% smrtnih slučajeva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mog</a:t>
            </a:r>
            <a:r>
              <a:rPr lang="hr-HR" dirty="0"/>
              <a:t>le bi </a:t>
            </a:r>
            <a:r>
              <a:rPr lang="en-US" dirty="0" err="1"/>
              <a:t>naučiti</a:t>
            </a:r>
            <a:r>
              <a:rPr lang="en-US" dirty="0"/>
              <a:t> </a:t>
            </a:r>
            <a:r>
              <a:rPr lang="en-US" dirty="0" err="1"/>
              <a:t>razlikovati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benignog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malignog</a:t>
            </a:r>
            <a:r>
              <a:rPr lang="en-US" dirty="0"/>
              <a:t> </a:t>
            </a:r>
            <a:r>
              <a:rPr lang="en-US" dirty="0" err="1"/>
              <a:t>tkiva</a:t>
            </a:r>
            <a:r>
              <a:rPr lang="en-US" dirty="0"/>
              <a:t> </a:t>
            </a:r>
            <a:r>
              <a:rPr lang="hr-HR" dirty="0"/>
              <a:t>i time pomoći stručnjacima u ranoj detekciji razvoja raka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170B2-C6A2-9334-E91E-394C43B4BB48}"/>
              </a:ext>
            </a:extLst>
          </p:cNvPr>
          <p:cNvSpPr txBox="1"/>
          <p:nvPr/>
        </p:nvSpPr>
        <p:spPr>
          <a:xfrm>
            <a:off x="0" y="6177134"/>
            <a:ext cx="12192000" cy="680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5E2C4-F504-9BBA-5233-8112A1A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94" y="3596424"/>
            <a:ext cx="9261812" cy="3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FF5-2BF3-4976-333B-C069981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Postojeća</a:t>
            </a:r>
            <a:r>
              <a:rPr lang="en-US" dirty="0"/>
              <a:t> </a:t>
            </a:r>
            <a:r>
              <a:rPr lang="en-US" dirty="0" err="1"/>
              <a:t>rješenja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AAA8-FF44-2F92-5672-30073424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Mnoga</a:t>
            </a:r>
            <a:r>
              <a:rPr lang="en-US" sz="2400" dirty="0"/>
              <a:t> </a:t>
            </a:r>
            <a:r>
              <a:rPr lang="en-US" sz="2400" dirty="0" err="1"/>
              <a:t>prijašnja</a:t>
            </a:r>
            <a:r>
              <a:rPr lang="en-US" sz="2400" dirty="0"/>
              <a:t> </a:t>
            </a:r>
            <a:r>
              <a:rPr lang="en-US" sz="2400" dirty="0" err="1"/>
              <a:t>istraživanja</a:t>
            </a:r>
            <a:r>
              <a:rPr lang="en-US" sz="2400" dirty="0"/>
              <a:t> s </a:t>
            </a:r>
            <a:r>
              <a:rPr lang="en-US" sz="2400" dirty="0" err="1"/>
              <a:t>obećavajućim</a:t>
            </a:r>
            <a:r>
              <a:rPr lang="en-US" sz="2400" dirty="0"/>
              <a:t> </a:t>
            </a:r>
            <a:r>
              <a:rPr lang="en-US" sz="2400" dirty="0" err="1"/>
              <a:t>rezultatima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Problemi: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1. kompleksno preprocesiranje ulaza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2. korišteni modeli zauzimaju puno memorije (nisu lako ugradivi u prijenosne uređaje)</a:t>
            </a:r>
          </a:p>
        </p:txBody>
      </p:sp>
    </p:spTree>
    <p:extLst>
      <p:ext uri="{BB962C8B-B14F-4D97-AF65-F5344CB8AC3E}">
        <p14:creationId xmlns:p14="http://schemas.microsoft.com/office/powerpoint/2010/main" val="4017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410-A21D-B9C7-9D1E-6B0DDFC6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9166-1229-8079-AFA6-69D67BF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2"/>
            <a:ext cx="5347908" cy="389825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LC25000,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25000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Pet </a:t>
            </a:r>
            <a:r>
              <a:rPr lang="en-US" sz="2400" dirty="0" err="1"/>
              <a:t>razreda</a:t>
            </a:r>
            <a:r>
              <a:rPr lang="en-US" sz="2400" dirty="0"/>
              <a:t>: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Adenokarcinom tkiva debelog crijeva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tkivo debelog crijeva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 err="1"/>
              <a:t>Adenokarcinom</a:t>
            </a:r>
            <a:r>
              <a:rPr lang="hr-HR" sz="2200" dirty="0"/>
              <a:t>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plu</a:t>
            </a:r>
            <a:r>
              <a:rPr lang="en-US" sz="2200" dirty="0"/>
              <a:t>ć</a:t>
            </a:r>
            <a:r>
              <a:rPr lang="hr-HR" sz="2200" dirty="0"/>
              <a:t>no tkivo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Karcinom </a:t>
            </a:r>
            <a:r>
              <a:rPr lang="hr-HR" sz="2200" dirty="0" err="1"/>
              <a:t>plo</a:t>
            </a:r>
            <a:r>
              <a:rPr lang="en-US" sz="2200" dirty="0"/>
              <a:t>č</a:t>
            </a:r>
            <a:r>
              <a:rPr lang="hr-HR" sz="2200" dirty="0" err="1"/>
              <a:t>astih</a:t>
            </a:r>
            <a:r>
              <a:rPr lang="hr-HR" sz="2200" dirty="0"/>
              <a:t> (</a:t>
            </a:r>
            <a:r>
              <a:rPr lang="hr-HR" sz="2200" dirty="0" err="1"/>
              <a:t>skvamoznih</a:t>
            </a:r>
            <a:r>
              <a:rPr lang="hr-HR" sz="2200" dirty="0"/>
              <a:t>) stanica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</p:txBody>
      </p:sp>
      <p:pic>
        <p:nvPicPr>
          <p:cNvPr id="2050" name="Picture 2" descr="LC25000 Dataset Sample Images. | Download Scientific Diagram">
            <a:extLst>
              <a:ext uri="{FF2B5EF4-FFF2-40B4-BE49-F238E27FC236}">
                <a16:creationId xmlns:a16="http://schemas.microsoft.com/office/drawing/2014/main" id="{2047064C-F4AB-B218-9435-50D8C95D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69" y="2041245"/>
            <a:ext cx="508138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053-9EB6-5791-EBD9-F84E396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Konvolucijska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(CNN)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F5-2C9F-D06D-B5DC-219B3E8E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Inačica</a:t>
            </a:r>
            <a:r>
              <a:rPr lang="en-US" dirty="0"/>
              <a:t> </a:t>
            </a:r>
            <a:r>
              <a:rPr lang="en-US" dirty="0" err="1"/>
              <a:t>višeslojnog</a:t>
            </a:r>
            <a:r>
              <a:rPr lang="en-US" dirty="0"/>
              <a:t> </a:t>
            </a:r>
            <a:r>
              <a:rPr lang="en-US" dirty="0" err="1"/>
              <a:t>perceptrona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filtriranju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konvoluciji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Determinističke</a:t>
            </a:r>
            <a:r>
              <a:rPr lang="en-US" sz="2000" dirty="0"/>
              <a:t>, </a:t>
            </a:r>
            <a:r>
              <a:rPr lang="en-US" sz="2000" dirty="0" err="1"/>
              <a:t>pogodne</a:t>
            </a:r>
            <a:r>
              <a:rPr lang="en-US" sz="2000" dirty="0"/>
              <a:t> za </a:t>
            </a:r>
            <a:r>
              <a:rPr lang="en-US" sz="2000" dirty="0" err="1"/>
              <a:t>analizu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konvolucijskih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isprekidanih</a:t>
            </a:r>
            <a:r>
              <a:rPr lang="en-US" dirty="0"/>
              <a:t> </a:t>
            </a:r>
            <a:r>
              <a:rPr lang="en-US" dirty="0" err="1"/>
              <a:t>slojevima</a:t>
            </a:r>
            <a:r>
              <a:rPr lang="hr-HR" dirty="0"/>
              <a:t> sažimanja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Konvolucijski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primjenjuje</a:t>
            </a:r>
            <a:r>
              <a:rPr lang="en-US" dirty="0"/>
              <a:t> </a:t>
            </a:r>
            <a:r>
              <a:rPr lang="en-US" dirty="0" err="1"/>
              <a:t>filtere</a:t>
            </a:r>
            <a:r>
              <a:rPr lang="en-US" dirty="0"/>
              <a:t> </a:t>
            </a:r>
            <a:r>
              <a:rPr lang="hr-HR" dirty="0"/>
              <a:t>(jezgre) te na izlazu daje mapu značajki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</a:t>
            </a:r>
            <a:r>
              <a:rPr lang="en-US" dirty="0" err="1"/>
              <a:t>loj</a:t>
            </a:r>
            <a:r>
              <a:rPr lang="en-US" dirty="0"/>
              <a:t> </a:t>
            </a:r>
            <a:r>
              <a:rPr lang="hr-HR" dirty="0"/>
              <a:t>sažimanja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hr-HR" dirty="0"/>
              <a:t> i povećava veličinu receptivnog polja mreže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 err="1"/>
              <a:t>Uči</a:t>
            </a:r>
            <a:r>
              <a:rPr lang="en-US" dirty="0"/>
              <a:t> se </a:t>
            </a:r>
            <a:r>
              <a:rPr lang="en-US" dirty="0" err="1"/>
              <a:t>propagacijom</a:t>
            </a:r>
            <a:r>
              <a:rPr lang="en-US" dirty="0"/>
              <a:t> </a:t>
            </a:r>
            <a:r>
              <a:rPr lang="en-US" dirty="0" err="1"/>
              <a:t>unatrag</a:t>
            </a:r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2CF674B-0BCF-9CAB-5FA2-37307A4E6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4554" y="2183907"/>
            <a:ext cx="2756517" cy="16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60787-A540-B2C4-2CBD-81A31E4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20" y="4087990"/>
            <a:ext cx="6272860" cy="21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6E4-6666-AD36-0D4E-EFBB664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materijali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0C-9879-1409-606A-79BB8C4E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Podjela skupa podataka na 3 podskupa: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Skup</a:t>
            </a:r>
            <a:r>
              <a:rPr lang="en-US" sz="2400" dirty="0"/>
              <a:t> za </a:t>
            </a:r>
            <a:r>
              <a:rPr lang="en-US" sz="2400" dirty="0" err="1"/>
              <a:t>učenje</a:t>
            </a:r>
            <a:r>
              <a:rPr lang="en-US" sz="2400" dirty="0"/>
              <a:t> (70%)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validaciju</a:t>
            </a:r>
            <a:r>
              <a:rPr lang="en-US" sz="2400" dirty="0"/>
              <a:t> (10%) 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testiranje</a:t>
            </a:r>
            <a:r>
              <a:rPr lang="en-US" sz="2400" dirty="0"/>
              <a:t>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Odabrani modeli: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prijenosnog učenja (modeli predtrenirani na skupu podataka ImageNet)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Modeli učeni 60 epoha</a:t>
            </a:r>
          </a:p>
        </p:txBody>
      </p:sp>
    </p:spTree>
    <p:extLst>
      <p:ext uri="{BB962C8B-B14F-4D97-AF65-F5344CB8AC3E}">
        <p14:creationId xmlns:p14="http://schemas.microsoft.com/office/powerpoint/2010/main" val="381983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696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50-slojna konvolucijska neuronska mreža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Rezidualne (preskočne) veze – </a:t>
            </a:r>
            <a:r>
              <a:rPr lang="en-US" sz="2400" dirty="0" err="1"/>
              <a:t>mre</a:t>
            </a:r>
            <a:r>
              <a:rPr lang="hr-HR" sz="2400" dirty="0"/>
              <a:t>ža treba naučiti rezidualnu funkciju (razlika izlaza naspram ulaza)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rezidualnih veza omogućava veću dubinu mreže tj. veći broj slojeva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D96A3-8574-DE7F-9670-B203CA65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15" y="2147656"/>
            <a:ext cx="5475436" cy="34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ResNet50 „okosnica” + 5 slojeva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49287557 (oko 50 milijuna, od toga otprilike pola zamrznuto)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F7D0F4EA-C224-02A6-C5FB-A7B6A5E6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8" y="286603"/>
            <a:ext cx="3143412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2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593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Prepoznavanje raka pluća i debelog crijeva na slikama koristeći CNN</vt:lpstr>
      <vt:lpstr>Sadržaj</vt:lpstr>
      <vt:lpstr>Opis problema i motivacija</vt:lpstr>
      <vt:lpstr>Postojeća rješenja</vt:lpstr>
      <vt:lpstr>Korišteni skup podataka</vt:lpstr>
      <vt:lpstr>Konvolucijska neuronska mreža (CNN)</vt:lpstr>
      <vt:lpstr>Metode i materijali</vt:lpstr>
      <vt:lpstr>ResNet50</vt:lpstr>
      <vt:lpstr>ResNet50</vt:lpstr>
      <vt:lpstr>MobileNetV2</vt:lpstr>
      <vt:lpstr>MobileNetV2</vt:lpstr>
      <vt:lpstr>Rezultati</vt:lpstr>
      <vt:lpstr>Mjere dobrote – ResNet50</vt:lpstr>
      <vt:lpstr>Mjere dobrote – MobileNetV2</vt:lpstr>
      <vt:lpstr>Matrice zabune</vt:lpstr>
      <vt:lpstr>Usporedba prosječnih mjera dobrote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raka pluća i debelog crijeva na slikama koristeći CNN</dc:title>
  <dc:creator>Ficho</dc:creator>
  <cp:lastModifiedBy>Dominik Jambrovic</cp:lastModifiedBy>
  <cp:revision>15</cp:revision>
  <dcterms:created xsi:type="dcterms:W3CDTF">2024-01-11T13:39:54Z</dcterms:created>
  <dcterms:modified xsi:type="dcterms:W3CDTF">2024-01-14T11:47:20Z</dcterms:modified>
</cp:coreProperties>
</file>