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3" r:id="rId10"/>
    <p:sldId id="263" r:id="rId11"/>
    <p:sldId id="275" r:id="rId12"/>
    <p:sldId id="264" r:id="rId13"/>
    <p:sldId id="267" r:id="rId14"/>
    <p:sldId id="268" r:id="rId15"/>
    <p:sldId id="277" r:id="rId16"/>
    <p:sldId id="278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547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813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138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172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44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7112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9165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95060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1888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202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48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A7EA58-F23E-4C50-A61F-306EFF89EEAA}" type="datetimeFigureOut">
              <a:rPr lang="hr-HR" smtClean="0"/>
              <a:t>14.1.2024.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0F2A69-8126-43C6-99DA-828B37AE91B2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4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AAE5-9BA9-E7EE-32ED-FF2AD23DC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dirty="0"/>
              <a:t>Prepoznavanje raka</a:t>
            </a:r>
            <a:r>
              <a:rPr lang="en-US" dirty="0"/>
              <a:t> </a:t>
            </a:r>
            <a:r>
              <a:rPr lang="hr-HR" dirty="0"/>
              <a:t>p</a:t>
            </a:r>
            <a:r>
              <a:rPr lang="en-US" dirty="0" err="1"/>
              <a:t>luća</a:t>
            </a:r>
            <a:r>
              <a:rPr lang="hr-HR" dirty="0"/>
              <a:t> i debelog crijeva na</a:t>
            </a:r>
            <a:r>
              <a:rPr lang="en-US" dirty="0"/>
              <a:t> </a:t>
            </a:r>
            <a:r>
              <a:rPr lang="hr-HR" dirty="0"/>
              <a:t>slikama koriste</a:t>
            </a:r>
            <a:r>
              <a:rPr lang="en-US" dirty="0"/>
              <a:t>ć</a:t>
            </a:r>
            <a:r>
              <a:rPr lang="hr-HR" dirty="0"/>
              <a:t>i CNN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E2B1E-DA90-7CC0-2435-8FD48B164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538574" cy="1829770"/>
          </a:xfrm>
        </p:spPr>
        <p:txBody>
          <a:bodyPr>
            <a:normAutofit/>
          </a:bodyPr>
          <a:lstStyle/>
          <a:p>
            <a:r>
              <a:rPr lang="en-US" sz="2100" dirty="0" err="1"/>
              <a:t>Projekt</a:t>
            </a:r>
            <a:r>
              <a:rPr lang="en-US" sz="2100" dirty="0"/>
              <a:t> </a:t>
            </a:r>
            <a:r>
              <a:rPr lang="en-US" sz="2100" dirty="0" err="1"/>
              <a:t>iz</a:t>
            </a:r>
            <a:r>
              <a:rPr lang="en-US" sz="2100" dirty="0"/>
              <a:t> </a:t>
            </a:r>
            <a:r>
              <a:rPr lang="en-US" sz="2100" dirty="0" err="1"/>
              <a:t>kolegija</a:t>
            </a:r>
            <a:r>
              <a:rPr lang="en-US" sz="2100" dirty="0"/>
              <a:t> </a:t>
            </a:r>
            <a:r>
              <a:rPr lang="en-US" sz="2100" dirty="0" err="1"/>
              <a:t>neuronske</a:t>
            </a:r>
            <a:r>
              <a:rPr lang="en-US" sz="2100" dirty="0"/>
              <a:t> </a:t>
            </a:r>
            <a:r>
              <a:rPr lang="en-US" sz="2100" dirty="0" err="1"/>
              <a:t>mreže</a:t>
            </a:r>
            <a:endParaRPr lang="en-US" sz="2100" dirty="0"/>
          </a:p>
          <a:p>
            <a:r>
              <a:rPr lang="en-US" sz="2100" dirty="0"/>
              <a:t>l. </a:t>
            </a:r>
            <a:r>
              <a:rPr lang="en-US" sz="2100" dirty="0" err="1"/>
              <a:t>glavinić</a:t>
            </a:r>
            <a:r>
              <a:rPr lang="en-US" sz="2100" dirty="0"/>
              <a:t>, d. </a:t>
            </a:r>
            <a:r>
              <a:rPr lang="en-US" sz="2100" dirty="0" err="1"/>
              <a:t>Jambrović</a:t>
            </a:r>
            <a:r>
              <a:rPr lang="en-US" sz="2100" dirty="0"/>
              <a:t>, v. </a:t>
            </a:r>
            <a:r>
              <a:rPr lang="en-US" sz="2100" dirty="0" err="1"/>
              <a:t>Kovačić</a:t>
            </a:r>
            <a:r>
              <a:rPr lang="en-US" sz="2100" dirty="0"/>
              <a:t>, N. </a:t>
            </a:r>
            <a:r>
              <a:rPr lang="en-US" sz="2100" dirty="0" err="1"/>
              <a:t>Krznar</a:t>
            </a:r>
            <a:r>
              <a:rPr lang="en-US" sz="2100" dirty="0"/>
              <a:t>, F. </a:t>
            </a:r>
            <a:r>
              <a:rPr lang="en-US" sz="2100" dirty="0" err="1"/>
              <a:t>Pankretić</a:t>
            </a:r>
            <a:r>
              <a:rPr lang="en-US" sz="2100" dirty="0"/>
              <a:t>, F. </a:t>
            </a:r>
            <a:r>
              <a:rPr lang="en-US" sz="2100" dirty="0" err="1"/>
              <a:t>Perković</a:t>
            </a:r>
            <a:endParaRPr lang="en-US" sz="2100" dirty="0"/>
          </a:p>
          <a:p>
            <a:r>
              <a:rPr lang="en-US" sz="2100" dirty="0" err="1"/>
              <a:t>Nastavnik</a:t>
            </a:r>
            <a:r>
              <a:rPr lang="en-US" sz="2100" dirty="0"/>
              <a:t>: Ivana </a:t>
            </a:r>
            <a:r>
              <a:rPr lang="en-US" sz="2100" dirty="0" err="1"/>
              <a:t>Matovinović</a:t>
            </a:r>
            <a:endParaRPr lang="en-US" sz="2100" dirty="0"/>
          </a:p>
          <a:p>
            <a:r>
              <a:rPr lang="en-US" sz="2100" dirty="0"/>
              <a:t>Fer 2023./2024.</a:t>
            </a:r>
          </a:p>
          <a:p>
            <a:endParaRPr lang="hr-HR" dirty="0"/>
          </a:p>
        </p:txBody>
      </p:sp>
      <p:pic>
        <p:nvPicPr>
          <p:cNvPr id="1026" name="Picture 2" descr="Novosti - Centar informacijske potpore">
            <a:extLst>
              <a:ext uri="{FF2B5EF4-FFF2-40B4-BE49-F238E27FC236}">
                <a16:creationId xmlns:a16="http://schemas.microsoft.com/office/drawing/2014/main" id="{9C9AB812-C2FD-A501-C5F9-1B37BD6E9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4" t="13027" r="14807" b="43541"/>
          <a:stretch/>
        </p:blipFill>
        <p:spPr bwMode="auto">
          <a:xfrm>
            <a:off x="9805393" y="109550"/>
            <a:ext cx="2250483" cy="182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292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9730-BB38-3A5A-02E1-F0A152C9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MobileNetV2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F9CD-A132-7709-104A-ECC662A1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98420"/>
            <a:ext cx="5809547" cy="408559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Cilj: dizajnirati arhitekturu prikladnu za ugradnju u uređaje s malom količinom memorije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53-slojna konvolucijska mreža s preskočnim vezama (po uzoru na rezidualne mreže)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U prethodnoj verziji (MobileNetV1) uveden novi sloj: </a:t>
            </a:r>
            <a:r>
              <a:rPr lang="hr-HR" sz="2400" i="1" dirty="0"/>
              <a:t>Depthwise Separable Convolution</a:t>
            </a: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V2 uvodi novi blok: </a:t>
            </a:r>
            <a:r>
              <a:rPr lang="hr-HR" sz="2400" i="1" dirty="0"/>
              <a:t>Inverted Residuals</a:t>
            </a:r>
            <a:r>
              <a:rPr lang="hr-HR" sz="2400" dirty="0"/>
              <a:t> s konvolucijskim slojem </a:t>
            </a:r>
            <a:r>
              <a:rPr lang="hr-HR" sz="2400" i="1" dirty="0"/>
              <a:t>Linear Bottleneck </a:t>
            </a:r>
            <a:r>
              <a:rPr lang="hr-HR" sz="2400" dirty="0"/>
              <a:t>(dvije varijante ovisno o iznosu koraka)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D9BAD1C-7065-A4C1-3842-A72B69D668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679"/>
          <a:stretch/>
        </p:blipFill>
        <p:spPr bwMode="auto">
          <a:xfrm>
            <a:off x="7184625" y="1845734"/>
            <a:ext cx="4800600" cy="43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0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7227-55B5-96B7-382D-7212D9E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MobileNetV2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27A-7071-992F-3781-58C1E33052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Naš model: MobileNetV2 „okosnica” + 3 sloja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Ukupan broj parametara: 2576709 (oko 2.6 milijuna)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70BA9-F0BF-41CC-C413-F84B108DB119}"/>
              </a:ext>
            </a:extLst>
          </p:cNvPr>
          <p:cNvSpPr txBox="1"/>
          <p:nvPr/>
        </p:nvSpPr>
        <p:spPr>
          <a:xfrm>
            <a:off x="6096000" y="1428750"/>
            <a:ext cx="5297170" cy="64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hr-HR" dirty="0"/>
          </a:p>
        </p:txBody>
      </p:sp>
      <p:pic>
        <p:nvPicPr>
          <p:cNvPr id="5" name="Picture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7B07A17C-447F-2216-8F89-C22EE7DC4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264" y="1333392"/>
            <a:ext cx="3035456" cy="41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08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302B-0A74-D2CF-876D-DEE4CB65F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Rezultati</a:t>
            </a:r>
          </a:p>
        </p:txBody>
      </p:sp>
    </p:spTree>
    <p:extLst>
      <p:ext uri="{BB962C8B-B14F-4D97-AF65-F5344CB8AC3E}">
        <p14:creationId xmlns:p14="http://schemas.microsoft.com/office/powerpoint/2010/main" val="63220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DFE14-3880-D5EA-C794-66351AF9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 dobrote – ResNet50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1A058-8242-DA2E-B885-C6B4A51C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45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82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41F2-31D4-7488-792A-89176A49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Mjere dobrote – MobileNetV2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3D950A-A84D-84D1-0184-38B982B7D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945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17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1BF1-5E50-0F19-BACC-B87CE9A2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Matrice zabune</a:t>
            </a:r>
          </a:p>
        </p:txBody>
      </p:sp>
      <p:pic>
        <p:nvPicPr>
          <p:cNvPr id="4" name="Picture 3" descr="A graph of a number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80285497-2DCD-842F-839A-5D806EF4D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01900"/>
            <a:ext cx="5029200" cy="3771900"/>
          </a:xfrm>
          <a:prstGeom prst="rect">
            <a:avLst/>
          </a:prstGeom>
        </p:spPr>
      </p:pic>
      <p:pic>
        <p:nvPicPr>
          <p:cNvPr id="6" name="Picture 5" descr="A graph of a number of green squares&#10;&#10;Description automatically generated with medium confidence">
            <a:extLst>
              <a:ext uri="{FF2B5EF4-FFF2-40B4-BE49-F238E27FC236}">
                <a16:creationId xmlns:a16="http://schemas.microsoft.com/office/drawing/2014/main" id="{16D25F47-86FA-674B-A9D2-76B7D04CF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501900"/>
            <a:ext cx="5029200" cy="37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E6BE11-553A-68AA-C196-C1EF196BAE8F}"/>
              </a:ext>
            </a:extLst>
          </p:cNvPr>
          <p:cNvSpPr txBox="1"/>
          <p:nvPr/>
        </p:nvSpPr>
        <p:spPr>
          <a:xfrm>
            <a:off x="2700655" y="2040235"/>
            <a:ext cx="1403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/>
              <a:t>ResNet50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69D81-F0C1-1A66-AC3E-2A3767AD58B6}"/>
              </a:ext>
            </a:extLst>
          </p:cNvPr>
          <p:cNvSpPr txBox="1"/>
          <p:nvPr/>
        </p:nvSpPr>
        <p:spPr>
          <a:xfrm>
            <a:off x="7410450" y="2040235"/>
            <a:ext cx="202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400" dirty="0"/>
              <a:t>MobileNetV2</a:t>
            </a:r>
          </a:p>
        </p:txBody>
      </p:sp>
    </p:spTree>
    <p:extLst>
      <p:ext uri="{BB962C8B-B14F-4D97-AF65-F5344CB8AC3E}">
        <p14:creationId xmlns:p14="http://schemas.microsoft.com/office/powerpoint/2010/main" val="385222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8C8B-61B4-D0AC-780B-F054EBC6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Usporedba prosječnih mjera dobrote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48B89A-AA21-EB6D-1D5A-B9A38E31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5380"/>
            <a:ext cx="12192000" cy="289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2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8C0B-36B3-14FF-5BF5-1AE6DFDC6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A55D6-3E5D-15CC-D732-0551C47FF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hr-HR" sz="2400" dirty="0"/>
              <a:t>Za klasifikaciju slika tkiva </a:t>
            </a:r>
            <a:r>
              <a:rPr lang="en-US" sz="2400" dirty="0" err="1"/>
              <a:t>pluća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debelog</a:t>
            </a:r>
            <a:r>
              <a:rPr lang="en-US" sz="2400" dirty="0"/>
              <a:t> </a:t>
            </a:r>
            <a:r>
              <a:rPr lang="en-US" sz="2400" dirty="0" err="1"/>
              <a:t>crijeva</a:t>
            </a:r>
            <a:r>
              <a:rPr lang="hr-HR" sz="2400" dirty="0"/>
              <a:t> predložena dva modela: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 ResNet50</a:t>
            </a:r>
            <a:r>
              <a:rPr lang="en-US" sz="2400" dirty="0"/>
              <a:t>: </a:t>
            </a:r>
            <a:r>
              <a:rPr lang="hr-HR" sz="2400" dirty="0"/>
              <a:t>najbolji po svim mjerama dobrote (točnost, preciznost, F1, specifičnost)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 MobileNetV2: drugi najbolji po svim mjerama dobrote, s oko 2.6 milijuna parametara (naspram oko 50 milijuna za ResNet50 i oko 60 milijuna za AlexNet)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Postignuti zadovoljavajući rezultati bez korištenja kompleksnog preprocesiranja ulaza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Budući rad: daljnje istraživanje korištenja MobileNetV2 mreže i mogućnosti ugradnje iste u prenosive uređaje</a:t>
            </a:r>
          </a:p>
          <a:p>
            <a:pPr marL="0" indent="0">
              <a:buNone/>
            </a:pP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2890481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43B6-4911-DD47-AFA7-956FE342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pozornosti</a:t>
            </a:r>
          </a:p>
        </p:txBody>
      </p:sp>
    </p:spTree>
    <p:extLst>
      <p:ext uri="{BB962C8B-B14F-4D97-AF65-F5344CB8AC3E}">
        <p14:creationId xmlns:p14="http://schemas.microsoft.com/office/powerpoint/2010/main" val="14653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D7EF-68A1-3AE9-036B-72FD1649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Sadržaj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A448E-33E5-6E37-6BC9-D340711D8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108"/>
            <a:ext cx="10058400" cy="38449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Uvod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Konvolucijske</a:t>
            </a:r>
            <a:r>
              <a:rPr lang="en-US" sz="3200" dirty="0"/>
              <a:t> </a:t>
            </a:r>
            <a:r>
              <a:rPr lang="en-US" sz="3200" dirty="0" err="1"/>
              <a:t>neuronske</a:t>
            </a:r>
            <a:r>
              <a:rPr lang="en-US" sz="3200" dirty="0"/>
              <a:t> </a:t>
            </a:r>
            <a:r>
              <a:rPr lang="en-US" sz="3200" dirty="0" err="1"/>
              <a:t>mreže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Metode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materijali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Rezultati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Usporedba</a:t>
            </a:r>
            <a:r>
              <a:rPr lang="en-US" sz="3200" dirty="0"/>
              <a:t> s </a:t>
            </a:r>
            <a:r>
              <a:rPr lang="en-US" sz="3200" dirty="0" err="1"/>
              <a:t>prijašnjim</a:t>
            </a:r>
            <a:r>
              <a:rPr lang="en-US" sz="3200" dirty="0"/>
              <a:t> </a:t>
            </a:r>
            <a:r>
              <a:rPr lang="en-US" sz="3200" dirty="0" err="1"/>
              <a:t>radovima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Zaključak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9392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EFCB-65CE-AFA1-AD78-A9BA71FC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motivacija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9BD7-1A70-EA39-D087-8E4958BC5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Od raka svake godine obolijeva skoro 20 milijuna ljudi, a umire skoro 10 milijuna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Rak pluća i slijepog crijeva čine preko 20% d</a:t>
            </a:r>
            <a:r>
              <a:rPr lang="en-US" dirty="0" err="1"/>
              <a:t>ijagnosticiranih</a:t>
            </a:r>
            <a:r>
              <a:rPr lang="hr-HR" dirty="0"/>
              <a:t> i preko 25% smrtnih slučajeva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mog</a:t>
            </a:r>
            <a:r>
              <a:rPr lang="hr-HR" dirty="0"/>
              <a:t>le bi </a:t>
            </a:r>
            <a:r>
              <a:rPr lang="en-US" dirty="0" err="1"/>
              <a:t>naučiti</a:t>
            </a:r>
            <a:r>
              <a:rPr lang="en-US" dirty="0"/>
              <a:t> </a:t>
            </a:r>
            <a:r>
              <a:rPr lang="en-US" dirty="0" err="1"/>
              <a:t>razlikovati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benignog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malignog</a:t>
            </a:r>
            <a:r>
              <a:rPr lang="en-US" dirty="0"/>
              <a:t> </a:t>
            </a:r>
            <a:r>
              <a:rPr lang="en-US" dirty="0" err="1"/>
              <a:t>tkiva</a:t>
            </a:r>
            <a:r>
              <a:rPr lang="en-US" dirty="0"/>
              <a:t> </a:t>
            </a:r>
            <a:r>
              <a:rPr lang="hr-HR" dirty="0"/>
              <a:t>i time pomoći stručnjacima u ranoj detekciji razvoja raka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170B2-C6A2-9334-E91E-394C43B4BB48}"/>
              </a:ext>
            </a:extLst>
          </p:cNvPr>
          <p:cNvSpPr txBox="1"/>
          <p:nvPr/>
        </p:nvSpPr>
        <p:spPr>
          <a:xfrm>
            <a:off x="0" y="6177134"/>
            <a:ext cx="12192000" cy="6808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5E2C4-F504-9BBA-5233-8112A1ACB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094" y="3596424"/>
            <a:ext cx="9261812" cy="326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3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EFF5-2BF3-4976-333B-C069981D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Postojeća</a:t>
            </a:r>
            <a:r>
              <a:rPr lang="en-US" dirty="0"/>
              <a:t> </a:t>
            </a:r>
            <a:r>
              <a:rPr lang="en-US" dirty="0" err="1"/>
              <a:t>rješenja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AAA8-FF44-2F92-5672-300734247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Mnoga</a:t>
            </a:r>
            <a:r>
              <a:rPr lang="en-US" sz="2400" dirty="0"/>
              <a:t> </a:t>
            </a:r>
            <a:r>
              <a:rPr lang="en-US" sz="2400" dirty="0" err="1"/>
              <a:t>prijašnja</a:t>
            </a:r>
            <a:r>
              <a:rPr lang="en-US" sz="2400" dirty="0"/>
              <a:t> </a:t>
            </a:r>
            <a:r>
              <a:rPr lang="en-US" sz="2400" dirty="0" err="1"/>
              <a:t>istraživanja</a:t>
            </a:r>
            <a:r>
              <a:rPr lang="en-US" sz="2400" dirty="0"/>
              <a:t> s </a:t>
            </a:r>
            <a:r>
              <a:rPr lang="en-US" sz="2400" dirty="0" err="1"/>
              <a:t>obećavajućim</a:t>
            </a:r>
            <a:r>
              <a:rPr lang="en-US" sz="2400" dirty="0"/>
              <a:t> </a:t>
            </a:r>
            <a:r>
              <a:rPr lang="en-US" sz="2400" dirty="0" err="1"/>
              <a:t>rezultatima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Problemi: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1. kompleksno preprocesiranje ulaza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2. korišteni modeli zauzimaju puno memorije (nisu lako ugradivi u prijenosne uređaje)</a:t>
            </a:r>
          </a:p>
        </p:txBody>
      </p:sp>
    </p:spTree>
    <p:extLst>
      <p:ext uri="{BB962C8B-B14F-4D97-AF65-F5344CB8AC3E}">
        <p14:creationId xmlns:p14="http://schemas.microsoft.com/office/powerpoint/2010/main" val="40178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D410-A21D-B9C7-9D1E-6B0DDFC6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Korišteni</a:t>
            </a:r>
            <a:r>
              <a:rPr lang="en-US" dirty="0"/>
              <a:t> </a:t>
            </a:r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59166-1229-8079-AFA6-69D67BF97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0842"/>
            <a:ext cx="5347908" cy="389825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Skup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LC25000,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25000 </a:t>
            </a:r>
            <a:r>
              <a:rPr lang="en-US" sz="2400" dirty="0" err="1"/>
              <a:t>slika</a:t>
            </a:r>
            <a:r>
              <a:rPr lang="en-US" sz="2400" dirty="0"/>
              <a:t> </a:t>
            </a:r>
            <a:r>
              <a:rPr lang="en-US" sz="2400" dirty="0" err="1"/>
              <a:t>tkiva</a:t>
            </a:r>
            <a:r>
              <a:rPr lang="en-US" sz="2400" dirty="0"/>
              <a:t> </a:t>
            </a:r>
            <a:r>
              <a:rPr lang="en-US" sz="2400" dirty="0" err="1"/>
              <a:t>pluća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debelog</a:t>
            </a:r>
            <a:r>
              <a:rPr lang="en-US" sz="2400" dirty="0"/>
              <a:t> </a:t>
            </a:r>
            <a:r>
              <a:rPr lang="en-US" sz="2400" dirty="0" err="1"/>
              <a:t>crijeva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Pet </a:t>
            </a:r>
            <a:r>
              <a:rPr lang="en-US" sz="2400" dirty="0" err="1"/>
              <a:t>razreda</a:t>
            </a:r>
            <a:r>
              <a:rPr lang="en-US" sz="2400" dirty="0"/>
              <a:t>:</a:t>
            </a: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Adenokarcinom tkiva debelog crijeva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Dobro</a:t>
            </a:r>
            <a:r>
              <a:rPr lang="en-US" sz="2200" dirty="0"/>
              <a:t>ć</a:t>
            </a:r>
            <a:r>
              <a:rPr lang="hr-HR" sz="2200" dirty="0"/>
              <a:t>udno (benigno) tkivo debelog crijeva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 err="1"/>
              <a:t>Adenokarcinom</a:t>
            </a:r>
            <a:r>
              <a:rPr lang="hr-HR" sz="2200" dirty="0"/>
              <a:t> </a:t>
            </a:r>
            <a:r>
              <a:rPr lang="hr-HR" sz="2200" dirty="0" err="1"/>
              <a:t>plu</a:t>
            </a:r>
            <a:r>
              <a:rPr lang="en-US" sz="2200" dirty="0"/>
              <a:t>ć</a:t>
            </a:r>
            <a:r>
              <a:rPr lang="hr-HR" sz="2200" dirty="0"/>
              <a:t>nog tkiva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Dobro</a:t>
            </a:r>
            <a:r>
              <a:rPr lang="en-US" sz="2200" dirty="0"/>
              <a:t>ć</a:t>
            </a:r>
            <a:r>
              <a:rPr lang="hr-HR" sz="2200" dirty="0"/>
              <a:t>udno (benigno) plu</a:t>
            </a:r>
            <a:r>
              <a:rPr lang="en-US" sz="2200" dirty="0"/>
              <a:t>ć</a:t>
            </a:r>
            <a:r>
              <a:rPr lang="hr-HR" sz="2200" dirty="0"/>
              <a:t>no tkivo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200" dirty="0"/>
              <a:t>Karcinom </a:t>
            </a:r>
            <a:r>
              <a:rPr lang="hr-HR" sz="2200" dirty="0" err="1"/>
              <a:t>plo</a:t>
            </a:r>
            <a:r>
              <a:rPr lang="en-US" sz="2200" dirty="0"/>
              <a:t>č</a:t>
            </a:r>
            <a:r>
              <a:rPr lang="hr-HR" sz="2200" dirty="0" err="1"/>
              <a:t>astih</a:t>
            </a:r>
            <a:r>
              <a:rPr lang="hr-HR" sz="2200" dirty="0"/>
              <a:t> (</a:t>
            </a:r>
            <a:r>
              <a:rPr lang="hr-HR" sz="2200" dirty="0" err="1"/>
              <a:t>skvamoznih</a:t>
            </a:r>
            <a:r>
              <a:rPr lang="hr-HR" sz="2200" dirty="0"/>
              <a:t>) stanica </a:t>
            </a:r>
            <a:r>
              <a:rPr lang="hr-HR" sz="2200" dirty="0" err="1"/>
              <a:t>plu</a:t>
            </a:r>
            <a:r>
              <a:rPr lang="en-US" sz="2200" dirty="0"/>
              <a:t>ć</a:t>
            </a:r>
            <a:r>
              <a:rPr lang="hr-HR" sz="2200" dirty="0"/>
              <a:t>nog tkiva</a:t>
            </a:r>
          </a:p>
        </p:txBody>
      </p:sp>
      <p:pic>
        <p:nvPicPr>
          <p:cNvPr id="2050" name="Picture 2" descr="LC25000 Dataset Sample Images. | Download Scientific Diagram">
            <a:extLst>
              <a:ext uri="{FF2B5EF4-FFF2-40B4-BE49-F238E27FC236}">
                <a16:creationId xmlns:a16="http://schemas.microsoft.com/office/drawing/2014/main" id="{2047064C-F4AB-B218-9435-50D8C95D7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669" y="2041245"/>
            <a:ext cx="5081381" cy="402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6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0053-9EB6-5791-EBD9-F84E396A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Konvolucijska</a:t>
            </a:r>
            <a:r>
              <a:rPr lang="en-US" dirty="0"/>
              <a:t> </a:t>
            </a:r>
            <a:r>
              <a:rPr lang="en-US" dirty="0" err="1"/>
              <a:t>neuronska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(CNN)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C1F5-2C9F-D06D-B5DC-219B3E8E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Inačica</a:t>
            </a:r>
            <a:r>
              <a:rPr lang="en-US" dirty="0"/>
              <a:t> </a:t>
            </a:r>
            <a:r>
              <a:rPr lang="en-US" dirty="0" err="1"/>
              <a:t>višeslojnog</a:t>
            </a:r>
            <a:r>
              <a:rPr lang="en-US" dirty="0"/>
              <a:t> </a:t>
            </a:r>
            <a:r>
              <a:rPr lang="en-US" dirty="0" err="1"/>
              <a:t>perceptrona</a:t>
            </a:r>
            <a:r>
              <a:rPr lang="en-US" dirty="0"/>
              <a:t> </a:t>
            </a:r>
            <a:r>
              <a:rPr lang="en-US" dirty="0" err="1"/>
              <a:t>temeljena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filtriranju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 (</a:t>
            </a:r>
            <a:r>
              <a:rPr lang="en-US" dirty="0" err="1"/>
              <a:t>konvoluciji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Determinističke</a:t>
            </a:r>
            <a:r>
              <a:rPr lang="en-US" sz="2000" dirty="0"/>
              <a:t>, </a:t>
            </a:r>
            <a:r>
              <a:rPr lang="en-US" sz="2000" dirty="0" err="1"/>
              <a:t>pogodne</a:t>
            </a:r>
            <a:r>
              <a:rPr lang="en-US" sz="2000" dirty="0"/>
              <a:t> za </a:t>
            </a:r>
            <a:r>
              <a:rPr lang="en-US" sz="2000" dirty="0" err="1"/>
              <a:t>analizu</a:t>
            </a:r>
            <a:r>
              <a:rPr lang="en-US" sz="2000" dirty="0"/>
              <a:t> </a:t>
            </a:r>
            <a:r>
              <a:rPr lang="en-US" sz="2000" dirty="0" err="1"/>
              <a:t>slika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Niz</a:t>
            </a:r>
            <a:r>
              <a:rPr lang="en-US" dirty="0"/>
              <a:t> </a:t>
            </a:r>
            <a:r>
              <a:rPr lang="en-US" dirty="0" err="1"/>
              <a:t>konvolucijskih</a:t>
            </a:r>
            <a:r>
              <a:rPr lang="en-US" dirty="0"/>
              <a:t> </a:t>
            </a:r>
            <a:r>
              <a:rPr lang="en-US" dirty="0" err="1"/>
              <a:t>slojeva</a:t>
            </a:r>
            <a:r>
              <a:rPr lang="en-US" dirty="0"/>
              <a:t> </a:t>
            </a:r>
            <a:r>
              <a:rPr lang="en-US" dirty="0" err="1"/>
              <a:t>isprekidanih</a:t>
            </a:r>
            <a:r>
              <a:rPr lang="en-US" dirty="0"/>
              <a:t> </a:t>
            </a:r>
            <a:r>
              <a:rPr lang="en-US" dirty="0" err="1"/>
              <a:t>slojevima</a:t>
            </a:r>
            <a:r>
              <a:rPr lang="hr-HR" dirty="0"/>
              <a:t> sažimanja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Konvolucijski </a:t>
            </a:r>
            <a:r>
              <a:rPr lang="en-US" dirty="0" err="1"/>
              <a:t>sloj</a:t>
            </a:r>
            <a:r>
              <a:rPr lang="en-US" dirty="0"/>
              <a:t> </a:t>
            </a:r>
            <a:r>
              <a:rPr lang="en-US" dirty="0" err="1"/>
              <a:t>primjenjuje</a:t>
            </a:r>
            <a:r>
              <a:rPr lang="en-US" dirty="0"/>
              <a:t> </a:t>
            </a:r>
            <a:r>
              <a:rPr lang="en-US" dirty="0" err="1"/>
              <a:t>filtere</a:t>
            </a:r>
            <a:r>
              <a:rPr lang="en-US" dirty="0"/>
              <a:t> </a:t>
            </a:r>
            <a:r>
              <a:rPr lang="hr-HR" dirty="0"/>
              <a:t>(jezgre) te na izlazu daje mapu značajki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S</a:t>
            </a:r>
            <a:r>
              <a:rPr lang="en-US" dirty="0" err="1"/>
              <a:t>loj</a:t>
            </a:r>
            <a:r>
              <a:rPr lang="en-US" dirty="0"/>
              <a:t> </a:t>
            </a:r>
            <a:r>
              <a:rPr lang="hr-HR" dirty="0"/>
              <a:t>sažimanja </a:t>
            </a:r>
            <a:r>
              <a:rPr lang="en-US" dirty="0" err="1"/>
              <a:t>smanjuje</a:t>
            </a:r>
            <a:r>
              <a:rPr lang="en-US" dirty="0"/>
              <a:t> </a:t>
            </a:r>
            <a:r>
              <a:rPr lang="en-US" dirty="0" err="1"/>
              <a:t>veličinu</a:t>
            </a:r>
            <a:r>
              <a:rPr lang="en-US" dirty="0"/>
              <a:t> </a:t>
            </a:r>
            <a:r>
              <a:rPr lang="en-US" dirty="0" err="1"/>
              <a:t>ulaza</a:t>
            </a:r>
            <a:r>
              <a:rPr lang="hr-HR" dirty="0"/>
              <a:t> i povećava veličinu receptivnog polja mreže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</a:t>
            </a:r>
            <a:r>
              <a:rPr lang="en-US" dirty="0" err="1"/>
              <a:t>Uči</a:t>
            </a:r>
            <a:r>
              <a:rPr lang="en-US" dirty="0"/>
              <a:t> se </a:t>
            </a:r>
            <a:r>
              <a:rPr lang="en-US" dirty="0" err="1"/>
              <a:t>propagacijom</a:t>
            </a:r>
            <a:r>
              <a:rPr lang="en-US" dirty="0"/>
              <a:t> </a:t>
            </a:r>
            <a:r>
              <a:rPr lang="en-US" dirty="0" err="1"/>
              <a:t>unatrag</a:t>
            </a:r>
            <a:endParaRPr 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C2CF674B-0BCF-9CAB-5FA2-37307A4E6E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04554" y="2183907"/>
            <a:ext cx="2756517" cy="165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760787-A540-B2C4-2CBD-81A31E428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820" y="4087990"/>
            <a:ext cx="6272860" cy="211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2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436E4-6666-AD36-0D4E-EFBB664A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materijali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62D0C-9879-1409-606A-79BB8C4E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0741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hr-HR" sz="2400" dirty="0"/>
              <a:t>Podjela skupa podataka na 3 podskupa: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/>
              <a:t>Skup</a:t>
            </a:r>
            <a:r>
              <a:rPr lang="en-US" sz="2400" dirty="0"/>
              <a:t> za </a:t>
            </a:r>
            <a:r>
              <a:rPr lang="en-US" sz="2400" dirty="0" err="1"/>
              <a:t>učenje</a:t>
            </a:r>
            <a:r>
              <a:rPr lang="en-US" sz="2400" dirty="0"/>
              <a:t> (70%)</a:t>
            </a: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S</a:t>
            </a:r>
            <a:r>
              <a:rPr lang="en-US" sz="2400" dirty="0" err="1"/>
              <a:t>kup</a:t>
            </a:r>
            <a:r>
              <a:rPr lang="en-US" sz="2400" dirty="0"/>
              <a:t> za </a:t>
            </a:r>
            <a:r>
              <a:rPr lang="en-US" sz="2400" dirty="0" err="1"/>
              <a:t>validaciju</a:t>
            </a:r>
            <a:r>
              <a:rPr lang="en-US" sz="2400" dirty="0"/>
              <a:t> (10%) </a:t>
            </a:r>
            <a:endParaRPr lang="hr-HR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S</a:t>
            </a:r>
            <a:r>
              <a:rPr lang="en-US" sz="2400" dirty="0" err="1"/>
              <a:t>kup</a:t>
            </a:r>
            <a:r>
              <a:rPr lang="en-US" sz="2400" dirty="0"/>
              <a:t> za </a:t>
            </a:r>
            <a:r>
              <a:rPr lang="en-US" sz="2400" dirty="0" err="1"/>
              <a:t>testiranje</a:t>
            </a:r>
            <a:r>
              <a:rPr lang="en-US" sz="2400" dirty="0"/>
              <a:t> (20%)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Odabrani modeli: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ResNet50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MobileNetV2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Korištenje prijenosnog učenja (modeli predtrenirani na skupu podataka ImageNet)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Modeli učeni 60 epoha</a:t>
            </a:r>
          </a:p>
        </p:txBody>
      </p:sp>
    </p:spTree>
    <p:extLst>
      <p:ext uri="{BB962C8B-B14F-4D97-AF65-F5344CB8AC3E}">
        <p14:creationId xmlns:p14="http://schemas.microsoft.com/office/powerpoint/2010/main" val="381983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7227-55B5-96B7-382D-7212D9E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ResNet50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27A-7071-992F-3781-58C1E3305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04696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50-slojna konvolucijska neuronska mreža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Rezidualne (preskočne) veze – </a:t>
            </a:r>
            <a:r>
              <a:rPr lang="en-US" sz="2400" dirty="0" err="1"/>
              <a:t>mre</a:t>
            </a:r>
            <a:r>
              <a:rPr lang="hr-HR" sz="2400" dirty="0"/>
              <a:t>ža treba naučiti rezidualnu funkciju (razlika izlaza naspram ulaza)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Korištenje rezidualnih veza omogućava veću dubinu mreže tj. veći broj slojeva</a:t>
            </a:r>
          </a:p>
          <a:p>
            <a:pPr marL="0" indent="0">
              <a:buNone/>
            </a:pPr>
            <a:endParaRPr lang="hr-H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D96A3-8574-DE7F-9670-B203CA656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715" y="2147656"/>
            <a:ext cx="5475436" cy="34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0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7227-55B5-96B7-382D-7212D9E4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ResNet50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0F27A-7071-992F-3781-58C1E33052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hr-H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Naš model: ResNet50 „okosnica” + 5 slojeva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400" dirty="0"/>
              <a:t> Ukupan broj parametara: 49287557 (oko 50 milijuna, od toga otprilike pola zamrznuto)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70BA9-F0BF-41CC-C413-F84B108DB119}"/>
              </a:ext>
            </a:extLst>
          </p:cNvPr>
          <p:cNvSpPr txBox="1"/>
          <p:nvPr/>
        </p:nvSpPr>
        <p:spPr>
          <a:xfrm>
            <a:off x="6096000" y="1428750"/>
            <a:ext cx="5297170" cy="641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hr-HR" dirty="0"/>
          </a:p>
        </p:txBody>
      </p:sp>
      <p:pic>
        <p:nvPicPr>
          <p:cNvPr id="7" name="Picture 6" descr="A diagram of a process flow&#10;&#10;Description automatically generated">
            <a:extLst>
              <a:ext uri="{FF2B5EF4-FFF2-40B4-BE49-F238E27FC236}">
                <a16:creationId xmlns:a16="http://schemas.microsoft.com/office/drawing/2014/main" id="{F7D0F4EA-C224-02A6-C5FB-A7B6A5E6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08" y="286603"/>
            <a:ext cx="3143412" cy="58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62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296</TotalTime>
  <Words>593</Words>
  <Application>Microsoft Office PowerPoint</Application>
  <PresentationFormat>Widescreen</PresentationFormat>
  <Paragraphs>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Retrospect</vt:lpstr>
      <vt:lpstr>Prepoznavanje raka pluća i debelog crijeva na slikama koristeći CNN</vt:lpstr>
      <vt:lpstr>Sadržaj</vt:lpstr>
      <vt:lpstr>Opis problema i motivacija</vt:lpstr>
      <vt:lpstr>Postojeća rješenja</vt:lpstr>
      <vt:lpstr>Korišteni skup podataka</vt:lpstr>
      <vt:lpstr>Konvolucijska neuronska mreža (CNN)</vt:lpstr>
      <vt:lpstr>Metode i materijali</vt:lpstr>
      <vt:lpstr>ResNet50</vt:lpstr>
      <vt:lpstr>ResNet50</vt:lpstr>
      <vt:lpstr>MobileNetV2</vt:lpstr>
      <vt:lpstr>MobileNetV2</vt:lpstr>
      <vt:lpstr>Rezultati</vt:lpstr>
      <vt:lpstr>Mjere dobrote – ResNet50</vt:lpstr>
      <vt:lpstr>Mjere dobrote – MobileNetV2</vt:lpstr>
      <vt:lpstr>Matrice zabune</vt:lpstr>
      <vt:lpstr>Usporedba prosječnih mjera dobrote</vt:lpstr>
      <vt:lpstr>Zaključak</vt:lpstr>
      <vt:lpstr>Hvala na pozornosti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Prepoznavanje raka pluća i debelog crijeva na slikama koristeći CNN</dc:title>
  <dc:creator>Ficho</dc:creator>
  <cp:lastModifiedBy>Dominik Jambrovic</cp:lastModifiedBy>
  <cp:revision>15</cp:revision>
  <dcterms:created xsi:type="dcterms:W3CDTF">2024-01-11T13:39:54Z</dcterms:created>
  <dcterms:modified xsi:type="dcterms:W3CDTF">2024-01-14T11:05:28Z</dcterms:modified>
</cp:coreProperties>
</file>