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2A23-FA0E-43FF-AD6A-5A9DC9E7A77F}" type="datetimeFigureOut">
              <a:rPr lang="hr-HR" smtClean="0"/>
              <a:t>25.1.2025.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539C-3157-43D8-9A64-3BC58E37B14C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7912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DB6F-6EB1-4D7D-9BCC-E96C905FFC52}" type="datetime1">
              <a:rPr lang="hr-HR" smtClean="0"/>
              <a:t>25.1.2025.</a:t>
            </a:fld>
            <a:endParaRPr lang="hr-H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0307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897EE-C1D5-4E52-876C-358FABA2E6DD}" type="datetime1">
              <a:rPr lang="hr-HR" smtClean="0"/>
              <a:t>25.1.2025.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573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014D-1E5A-4CE6-87B2-A696E1D2C514}" type="datetime1">
              <a:rPr lang="hr-HR" smtClean="0"/>
              <a:t>25.1.2025.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468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7D9C-C0AF-48FA-BBAF-7CAA57C23F8E}" type="datetime1">
              <a:rPr lang="hr-HR" smtClean="0"/>
              <a:t>25.1.2025.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500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B098-981F-45CA-83FF-788349BDC294}" type="datetime1">
              <a:rPr lang="hr-HR" smtClean="0"/>
              <a:t>25.1.2025.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E4C2-5A97-4809-9A3F-0AD2CD797138}" type="datetime1">
              <a:rPr lang="hr-HR" smtClean="0"/>
              <a:t>25.1.2025.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519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B546-6293-4D30-BD97-A6B6A01C90BF}" type="datetime1">
              <a:rPr lang="hr-HR" smtClean="0"/>
              <a:t>25.1.2025.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202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632D-88EC-4C5E-9269-EEF5AECE77DB}" type="datetime1">
              <a:rPr lang="hr-HR" smtClean="0"/>
              <a:t>25.1.2025.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6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43FE3-F849-413C-9C82-49701E1B3EF3}" type="datetime1">
              <a:rPr lang="hr-HR" smtClean="0"/>
              <a:t>25.1.2025.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56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4826-6613-4A6F-B53D-11761422A9FC}" type="datetime1">
              <a:rPr lang="hr-HR" smtClean="0"/>
              <a:t>25.1.2025.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855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A042B-28D4-4EE9-A191-0F90C01EB3D9}" type="datetime1">
              <a:rPr lang="hr-HR" smtClean="0"/>
              <a:t>25.1.2025.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3111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E49A88E-18D6-498E-8265-50D671D76CD0}" type="datetime1">
              <a:rPr lang="hr-HR" smtClean="0"/>
              <a:t>25.1.2025.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CF44E4AE-4F6C-4F0B-AD47-A5E219CBC21D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755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5EDA-9C80-8E20-925A-0489CE3E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78" y="758952"/>
            <a:ext cx="9348186" cy="4041648"/>
          </a:xfrm>
        </p:spPr>
        <p:txBody>
          <a:bodyPr anchor="b">
            <a:normAutofit/>
          </a:bodyPr>
          <a:lstStyle/>
          <a:p>
            <a:r>
              <a:rPr lang="hr-HR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Obrana od napada na multimodalne modele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2362-F1A1-CF1A-E4F9-C24BDB89C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178" y="4800600"/>
            <a:ext cx="10315851" cy="1691640"/>
          </a:xfrm>
        </p:spPr>
        <p:txBody>
          <a:bodyPr anchor="t">
            <a:normAutofit/>
          </a:bodyPr>
          <a:lstStyle/>
          <a:p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Autor: Dominik </a:t>
            </a:r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Jambrovi</a:t>
            </a:r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ć</a:t>
            </a:r>
          </a:p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Voditelji: prof. dr. sc. Siniša Šegvić, dr. sc. Ivan Grubišić, mag. ing. Ivan Sabolić</a:t>
            </a:r>
          </a:p>
        </p:txBody>
      </p:sp>
    </p:spTree>
    <p:extLst>
      <p:ext uri="{BB962C8B-B14F-4D97-AF65-F5344CB8AC3E}">
        <p14:creationId xmlns:p14="http://schemas.microsoft.com/office/powerpoint/2010/main" val="2805817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6228C-2389-9170-82D2-915D8DAA7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5551-D168-4FC9-FE63-A5BF6A6B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Obrana SafeCLIP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ACFC-6758-DE29-7509-8ACE824B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ilj obrane: </a:t>
            </a:r>
          </a:p>
          <a:p>
            <a:pPr lvl="1"/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otklanjanje ranjivosti modela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bez narušavanja performansi na prirodnim podatcima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ekvivalentno smanjivanju iznosa stope uspješnosti napada (engl. </a:t>
            </a:r>
            <a:r>
              <a:rPr lang="hr-HR" sz="2600" i="1" dirty="0">
                <a:latin typeface="Arial" panose="020B0604020202020204" pitchFamily="34" charset="0"/>
                <a:cs typeface="Arial" panose="020B0604020202020204" pitchFamily="34" charset="0"/>
              </a:rPr>
              <a:t>attack success rate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ASR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/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3 faze učenja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88670" lvl="1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Unimodalno kontrastno zagrijavanje</a:t>
            </a:r>
          </a:p>
          <a:p>
            <a:pPr marL="788670" lvl="1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Primjena CLIP gubitka uz smanjenu stopu učenja</a:t>
            </a:r>
          </a:p>
          <a:p>
            <a:pPr marL="788670" lvl="1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Učenje s CLIP gubitkom i unimodalnim gubitkom</a:t>
            </a:r>
          </a:p>
          <a:p>
            <a:pPr lvl="1"/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D508C-DA53-CDC2-E637-76AC9FD9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2491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F662-7F05-F101-CFCD-E27FA172E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</p:txBody>
      </p:sp>
    </p:spTree>
    <p:extLst>
      <p:ext uri="{BB962C8B-B14F-4D97-AF65-F5344CB8AC3E}">
        <p14:creationId xmlns:p14="http://schemas.microsoft.com/office/powerpoint/2010/main" val="4217276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A210E-596F-E748-8C35-1EAE1364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BB60-F370-ADCB-3E8A-5928FA8E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Skupovi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CE90-BB8F-C58E-44E7-AC131DE8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CC3M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tprilike 3.3 milijuna slika i pripadnih opisa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rikupljeni s Interneta, provedeno automatizirano filtriranje i transformiranje</a:t>
            </a:r>
          </a:p>
          <a:p>
            <a:pPr lvl="1"/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59D13-EB30-4350-4FAD-40148677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10</a:t>
            </a:r>
          </a:p>
        </p:txBody>
      </p:sp>
      <p:pic>
        <p:nvPicPr>
          <p:cNvPr id="6" name="Picture 5" descr="A collage of a person singing into a microphone&#10;&#10;Description automatically generated">
            <a:extLst>
              <a:ext uri="{FF2B5EF4-FFF2-40B4-BE49-F238E27FC236}">
                <a16:creationId xmlns:a16="http://schemas.microsoft.com/office/drawing/2014/main" id="{56A70488-8E6D-283C-DA77-74516CA49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/>
          <a:stretch/>
        </p:blipFill>
        <p:spPr>
          <a:xfrm>
            <a:off x="1818702" y="3727511"/>
            <a:ext cx="8554595" cy="286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71029-8DA5-0BD3-5695-CEC22BB82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6721-238F-E94B-C51E-5E72D1AC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Skupovi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7F53-492F-3BAD-F35F-E2188E2B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ImageNet1K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tprilike 1.28 milijuna slika u skupu za učenje, 50 000 slika u skupu za validaciju i 100 000 slika u skupu za ispitivanje</a:t>
            </a:r>
          </a:p>
          <a:p>
            <a:pPr lvl="1"/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1000 razreda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73D95-8289-7A64-7935-5341CD0C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11</a:t>
            </a:r>
          </a:p>
        </p:txBody>
      </p:sp>
      <p:pic>
        <p:nvPicPr>
          <p:cNvPr id="7" name="Picture 6" descr="A collage of different types of animals&#10;&#10;Description automatically generated">
            <a:extLst>
              <a:ext uri="{FF2B5EF4-FFF2-40B4-BE49-F238E27FC236}">
                <a16:creationId xmlns:a16="http://schemas.microsoft.com/office/drawing/2014/main" id="{A5CED62B-BFC2-161C-522D-CBA885289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86" b="52603"/>
          <a:stretch/>
        </p:blipFill>
        <p:spPr>
          <a:xfrm>
            <a:off x="1409427" y="4182737"/>
            <a:ext cx="9373146" cy="213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6F33FF-022E-2F8C-847A-CF6FF32EBE82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197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9BCD1-B3B8-3775-7A45-C10EFA3E9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227B-DA4B-75A6-FF9F-8E091FDC6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Postavke eksperimenata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0044-D018-240D-F8AE-71B51E59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966635" cy="4735002"/>
          </a:xfrm>
        </p:spPr>
        <p:txBody>
          <a:bodyPr>
            <a:normAutofit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čenje na uzorku od </a:t>
            </a: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500 000 nasumično uzorkovanih parova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 slika i opisa iz skupa CC3M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uzorkovani skup zatrovan uz stopu trovanja iznosa 0.05%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kidač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bijeli kvadrat dimenzija 50x50 piksela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 donjem desnom kutu slike</a:t>
            </a:r>
          </a:p>
          <a:p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zatrovani opisi: opisi iz skupa za učenje koji sadrže neprijateljsku oznaku (ImageNet1K razred </a:t>
            </a: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wheelbarrow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evaluacija (</a:t>
            </a:r>
            <a:r>
              <a:rPr lang="hr-HR" sz="2600" i="1" dirty="0">
                <a:latin typeface="Arial" panose="020B0604020202020204" pitchFamily="34" charset="0"/>
                <a:cs typeface="Arial" panose="020B0604020202020204" pitchFamily="34" charset="0"/>
              </a:rPr>
              <a:t>zero-shot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klasifikacija):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top-1 to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čnost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na prirodnim skupovima,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stopa uspješnosti napada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na zatrovanom skupu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A425B-8025-C39D-C7BB-32F9D2E1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43646-C9D6-94D0-2842-217D7F578261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0551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A129-F628-0021-2916-4EAA6E59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0B81-A4C5-6CBC-7F20-059A234C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Rezultati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B05B9-30AB-34B6-E853-C52B3D8B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51114-9FAB-ECD3-574E-5F88CF5C9E40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D6FFA7-CB6C-54FC-91D7-FD47F31B4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6" y="2479453"/>
            <a:ext cx="10733103" cy="145533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3C9CFA-D70C-BC7F-AFB6-9EFF87123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4722920"/>
            <a:ext cx="8966635" cy="1840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Mogući uzroci:</a:t>
            </a:r>
          </a:p>
          <a:p>
            <a:pPr marL="731520" lvl="1" indent="-45720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Veličina korištenog skupa podataka (500 000 parova)</a:t>
            </a:r>
          </a:p>
          <a:p>
            <a:pPr marL="731520" lvl="1" indent="-457200">
              <a:buFont typeface="+mj-lt"/>
              <a:buAutoNum type="arabicPeriod"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Broj epoha učenja (32 epohe)</a:t>
            </a:r>
          </a:p>
          <a:p>
            <a:pPr marL="731520" lvl="1" indent="-45720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Veličina mini-grupe (128 parova)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5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A6645-D322-A531-75BD-FE8E86A7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93DB-69FE-5597-1038-5CB5BD5F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FBCF-6FB3-4A04-3A73-23E3114B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966635" cy="4735002"/>
          </a:xfrm>
        </p:spPr>
        <p:txBody>
          <a:bodyPr>
            <a:normAutofit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ismo uspjeli eksperimentalno potvrditi ranjivost multimodalnog modela CLIP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ogući uzrok: model nije učen dovoljno</a:t>
            </a:r>
          </a:p>
          <a:p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Budući rad: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rovođenje eksperimenata na većem skupu podataka uz veći broj epoha i veće mini-grupe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kontaktiranje autora originalnog rada i validiranje algoritma učenja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9BA0C-F9A5-26FD-2A89-4DFCC3A5F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F7285-2C2A-3F7E-F910-A7BADBD2725F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9042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ABD07-8022-BDDD-2E54-030D5B2DB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A5D5-5F50-2398-360A-95FB2F5A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63E9-A5B5-19EF-BF61-48528D19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586642" cy="4735002"/>
          </a:xfrm>
        </p:spPr>
        <p:txBody>
          <a:bodyPr>
            <a:normAutofit fontScale="92500" lnSpcReduction="20000"/>
          </a:bodyPr>
          <a:lstStyle/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lajd 4, arhitektura CLIP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preuzeto iz </a:t>
            </a:r>
            <a:r>
              <a:rPr lang="en-US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Radford, Alec, et al. "Learning transferable visual models from natural language supervision.“</a:t>
            </a: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lajd 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zero-shot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klasifikacija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kod CLIP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-a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preuzeto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Radford, Alec, et al. "Learning transferable visual models from natural language supervision.“</a:t>
            </a:r>
            <a:endParaRPr lang="hr-HR" sz="28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lajd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primjer slike i opisa iz skupa CC3M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preuzeto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Sharma, Piyush, et al. "Conceptual captions: A cleaned, </a:t>
            </a:r>
            <a:r>
              <a:rPr lang="en-US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hypernymed</a:t>
            </a:r>
            <a:r>
              <a:rPr lang="en-US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image alt-text dataset for automatic image captioning.„</a:t>
            </a:r>
            <a:endParaRPr lang="hr-HR" sz="28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lajd </a:t>
            </a:r>
            <a:r>
              <a:rPr lang="hr-HR" sz="28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primjer slika i razreda iz skupa ImageNet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preuzeto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Deng, Jia, et al. "</a:t>
            </a:r>
            <a:r>
              <a:rPr lang="fr-FR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Imagenet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large-</a:t>
            </a:r>
            <a:r>
              <a:rPr lang="fr-FR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</a:t>
            </a:r>
            <a:r>
              <a:rPr lang="fr-FR" sz="2800" noProof="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FR" sz="28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endParaRPr lang="en-US" sz="28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6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600" noProof="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DAC2E-8824-6912-025B-EE639883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CC836-6DB7-17BF-85B1-0627021316D0}"/>
              </a:ext>
            </a:extLst>
          </p:cNvPr>
          <p:cNvSpPr txBox="1"/>
          <p:nvPr/>
        </p:nvSpPr>
        <p:spPr>
          <a:xfrm>
            <a:off x="10228507" y="6073019"/>
            <a:ext cx="8091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6574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6C9F9-911B-E360-F68E-AC14538EA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27CA-E20B-2F39-A3AF-D15DDDD3C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</p:txBody>
      </p:sp>
    </p:spTree>
    <p:extLst>
      <p:ext uri="{BB962C8B-B14F-4D97-AF65-F5344CB8AC3E}">
        <p14:creationId xmlns:p14="http://schemas.microsoft.com/office/powerpoint/2010/main" val="389777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17BC-F7BD-0701-56EA-D6A1FE21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33C4-ED8A-1EB1-D91E-FFB64A9A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Samonadzirano učenje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Arhitektura i okvir učenja CLIP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Obrana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SafeCLIP</a:t>
            </a:r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Eksperimenti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Zaključak i budući rad</a:t>
            </a:r>
          </a:p>
          <a:p>
            <a:pPr marL="514350" indent="-514350">
              <a:buFont typeface="+mj-lt"/>
              <a:buAutoNum type="arabicPeriod"/>
            </a:pP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Diskusija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2FE62-037A-D124-14FD-54AAF273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811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91540-0D18-8AC0-3086-5E721DFC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1E8-3F26-E20F-3BDD-E742F4DD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C59D-E496-9CBA-0635-771803DB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Multimodalno</a:t>
            </a:r>
            <a:r>
              <a:rPr lang="en-US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čenje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omogućava rad s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više modaliteta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(slika, tekst, audio…)</a:t>
            </a:r>
          </a:p>
          <a:p>
            <a:pPr lvl="1"/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samonadzirano učenje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na velikoj količini javno dostupnih podataka</a:t>
            </a:r>
          </a:p>
          <a:p>
            <a:pPr lvl="1"/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eoma osjetljivo na napade</a:t>
            </a:r>
          </a:p>
          <a:p>
            <a:pPr lvl="1"/>
            <a:endParaRPr lang="hr-H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Potencijalni napadi</a:t>
            </a:r>
          </a:p>
          <a:p>
            <a:pPr lvl="1"/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neprijateljski primjeri</a:t>
            </a:r>
          </a:p>
          <a:p>
            <a:pPr lvl="1"/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  <a:endParaRPr lang="hr-HR" sz="26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1C4EE-5BF9-DF3A-185E-3ADED1E4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0932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2E3B-6E0C-4EC1-F9F2-E5849C517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80B0-DE3D-B173-97AC-D2FF4A5A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Samonadzirano učenje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48B8-EDB2-0A35-E2AA-A523A9C7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aradigma strojnog učenja kod koje model uči korisne </a:t>
            </a:r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reprezentacije ulaznih podataka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na temelju zadataka bez oznaka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naučeni model se može koristiti za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nizvodne zadatke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poput klasifikacije i detekcije</a:t>
            </a:r>
          </a:p>
          <a:p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kontrastno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samonadzirano učenje</a:t>
            </a:r>
          </a:p>
          <a:p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7A9BE-FE1B-28EA-80B0-39309779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A6D0B-EC24-68C2-6D7F-AF932250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388" y="5103109"/>
            <a:ext cx="8078327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2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99D1F-EC3E-C0C1-3D73-75BE227D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8939-E8CE-D037-9A72-88AA9AC8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Arhitektura i okvir učenja 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F5FB-792A-A06F-E431-7EBD9CB07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70AEA-6FE0-9FBD-7D51-F07E152B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4</a:t>
            </a:r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DBA2A2A-928B-05DE-A7EA-4BF7A5C8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/>
          <a:stretch/>
        </p:blipFill>
        <p:spPr>
          <a:xfrm>
            <a:off x="2051495" y="1983527"/>
            <a:ext cx="7016114" cy="458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5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2949B-48B8-B7F3-1A1D-DFF253757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2F5E-652C-1042-3160-45F80762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>
                <a:latin typeface="Arial" panose="020B0604020202020204" pitchFamily="34" charset="0"/>
                <a:cs typeface="Arial" panose="020B0604020202020204" pitchFamily="34" charset="0"/>
              </a:rPr>
              <a:t>Arhitektura i okvir učenja CLIP</a:t>
            </a:r>
            <a:endParaRPr lang="hr-HR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0EB6-8FE6-CB2E-ED6A-AABA43D8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ilj: naučiti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 ugrađivanje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dvaju modaliteta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(slike i teksta) u </a:t>
            </a:r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zajednički prostor ugrađivanja</a:t>
            </a:r>
          </a:p>
          <a:p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maksimizacija sličnosti ugrađivanja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slika i odgovarajućih opisa</a:t>
            </a:r>
          </a:p>
          <a:p>
            <a:r>
              <a:rPr lang="hr-HR" sz="2600" b="1" dirty="0">
                <a:latin typeface="Arial" panose="020B0604020202020204" pitchFamily="34" charset="0"/>
                <a:cs typeface="Arial" panose="020B0604020202020204" pitchFamily="34" charset="0"/>
              </a:rPr>
              <a:t>CLIP gubitak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: dvosmjerni infoNCE gubitak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r-HR" sz="26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8E14E-AA3B-57EE-FCC9-B5449788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9E5B9-0764-4201-0910-A7EE3391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78" y="5099147"/>
            <a:ext cx="10395752" cy="9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936A1-E899-5539-A242-B6891E74F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4CCF-12CA-AF8C-8454-2C74D951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Arhitektura i okvir učenja CLIP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0183-EA44-3C49-11E2-0B052430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45174F-6C5B-64C1-FCB3-F1419DCB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6</a:t>
            </a:r>
          </a:p>
        </p:txBody>
      </p:sp>
      <p:pic>
        <p:nvPicPr>
          <p:cNvPr id="7" name="Picture 6" descr="A diagram of a dog&#10;&#10;Description automatically generated">
            <a:extLst>
              <a:ext uri="{FF2B5EF4-FFF2-40B4-BE49-F238E27FC236}">
                <a16:creationId xmlns:a16="http://schemas.microsoft.com/office/drawing/2014/main" id="{1031F09F-6776-DE1C-EA6F-75FAAFD3E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51" y="1754722"/>
            <a:ext cx="6819201" cy="49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6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FE524-DAAF-CC17-77CC-AC8D87E5C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391-9BF3-F25A-A23D-C9C8F0E5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019CD-35B9-6690-5D9E-5958859F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600" b="1" noProof="0" dirty="0">
                <a:latin typeface="Arial" panose="020B0604020202020204" pitchFamily="34" charset="0"/>
                <a:cs typeface="Arial" panose="020B0604020202020204" pitchFamily="34" charset="0"/>
              </a:rPr>
              <a:t>zatrovani podatci 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– slike na koje je nadodan okidač 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uparene sa zatrovanim opisima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hr-HR" sz="2600" noProof="0" dirty="0">
                <a:latin typeface="Arial" panose="020B0604020202020204" pitchFamily="34" charset="0"/>
                <a:cs typeface="Arial" panose="020B0604020202020204" pitchFamily="34" charset="0"/>
              </a:rPr>
              <a:t>ilj: ugra</a:t>
            </a:r>
            <a:r>
              <a:rPr lang="hr-HR" sz="2600" dirty="0">
                <a:latin typeface="Arial" panose="020B0604020202020204" pitchFamily="34" charset="0"/>
                <a:cs typeface="Arial" panose="020B0604020202020204" pitchFamily="34" charset="0"/>
              </a:rPr>
              <a:t>đivanje stražnjih vrata u model</a:t>
            </a:r>
            <a:endParaRPr lang="hr-HR" sz="26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hr-HR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D51F9-CE2A-DACE-DD0D-EFEAC0D4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7</a:t>
            </a:r>
          </a:p>
        </p:txBody>
      </p:sp>
      <p:pic>
        <p:nvPicPr>
          <p:cNvPr id="7" name="Picture 6" descr="A couple of white birds with yellow feathers&#10;&#10;Description automatically generated">
            <a:extLst>
              <a:ext uri="{FF2B5EF4-FFF2-40B4-BE49-F238E27FC236}">
                <a16:creationId xmlns:a16="http://schemas.microsoft.com/office/drawing/2014/main" id="{6A4A22DE-7717-6CA1-AB86-056DE1A79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254" y="3659778"/>
            <a:ext cx="3851491" cy="29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57CA-07E5-E0DF-7D6C-C392BA68A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2804-CB87-5B01-92ED-956BC21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>
                <a:latin typeface="Arial" panose="020B0604020202020204" pitchFamily="34" charset="0"/>
                <a:cs typeface="Arial" panose="020B0604020202020204" pitchFamily="34" charset="0"/>
              </a:rPr>
              <a:t>Trovanje podataka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5136C-B2B8-FA0F-ED8D-4C16210A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hr-HR" dirty="0"/>
              <a:t>8</a:t>
            </a:r>
          </a:p>
        </p:txBody>
      </p:sp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EA1B7EF9-97FE-7914-616A-F915CDBE5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92" y="2298693"/>
            <a:ext cx="10122420" cy="374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7145"/>
      </p:ext>
    </p:extLst>
  </p:cSld>
  <p:clrMapOvr>
    <a:masterClrMapping/>
  </p:clrMapOvr>
</p:sld>
</file>

<file path=ppt/theme/theme1.xml><?xml version="1.0" encoding="utf-8"?>
<a:theme xmlns:a="http://schemas.openxmlformats.org/drawingml/2006/main" name="Seminar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minar" id="{8905F78F-715B-44EB-B91B-BC9638ADD0FA}" vid="{2B12E160-07C0-455A-A8E7-66913EDE5A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Seminar</Template>
  <TotalTime>83</TotalTime>
  <Words>564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Century Schoolbook</vt:lpstr>
      <vt:lpstr>Wingdings 2</vt:lpstr>
      <vt:lpstr>Seminar</vt:lpstr>
      <vt:lpstr>Obrana od napada na multimodalne modele</vt:lpstr>
      <vt:lpstr>Sadržaj</vt:lpstr>
      <vt:lpstr>Uvod</vt:lpstr>
      <vt:lpstr>Samonadzirano učenje</vt:lpstr>
      <vt:lpstr>Arhitektura i okvir učenja CLIP</vt:lpstr>
      <vt:lpstr>Arhitektura i okvir učenja CLIP</vt:lpstr>
      <vt:lpstr>Arhitektura i okvir učenja CLIP</vt:lpstr>
      <vt:lpstr>Trovanje podataka</vt:lpstr>
      <vt:lpstr>Trovanje podataka</vt:lpstr>
      <vt:lpstr>Obrana SafeCLIP</vt:lpstr>
      <vt:lpstr>Eksperimenti</vt:lpstr>
      <vt:lpstr>Skupovi podataka</vt:lpstr>
      <vt:lpstr>Skupovi podataka</vt:lpstr>
      <vt:lpstr>Postavke eksperimenata</vt:lpstr>
      <vt:lpstr>Rezultati</vt:lpstr>
      <vt:lpstr>Zaključak i budući rad</vt:lpstr>
      <vt:lpstr>Literatura</vt:lpstr>
      <vt:lpstr>Diskusija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Jambrovic</dc:creator>
  <cp:lastModifiedBy>Dominik Jambrovic</cp:lastModifiedBy>
  <cp:revision>7</cp:revision>
  <dcterms:created xsi:type="dcterms:W3CDTF">2025-01-25T17:12:03Z</dcterms:created>
  <dcterms:modified xsi:type="dcterms:W3CDTF">2025-01-25T18:36:02Z</dcterms:modified>
</cp:coreProperties>
</file>