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tatista.com/aboutus/our-research-commitment" TargetMode="External"/><Relationship Id="rId3" Type="http://schemas.openxmlformats.org/officeDocument/2006/relationships/hyperlink" Target="https://www.statista.com/aboutus/our-research-commitment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f89b833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2f89b833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2f89b833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2f89b833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3720e66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3720e66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de" sz="1800">
                <a:solidFill>
                  <a:srgbClr val="595959"/>
                </a:solidFill>
              </a:rPr>
              <a:t>What do brazilian customers look after in online shopping?</a:t>
            </a:r>
            <a:endParaRPr sz="1800">
              <a:solidFill>
                <a:srgbClr val="595959"/>
              </a:solidFill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Char char="-"/>
            </a:pPr>
            <a:r>
              <a:rPr lang="de" sz="900">
                <a:solidFill>
                  <a:schemeClr val="dk1"/>
                </a:solidFill>
              </a:rPr>
              <a:t>Top delivery criteria for online shoppers in Brazil 2023 (Publ. by</a:t>
            </a:r>
            <a:r>
              <a:rPr lang="de" sz="900">
                <a:solidFill>
                  <a:schemeClr val="dk1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de" sz="9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Lynn Beyrouthy</a:t>
            </a:r>
            <a:r>
              <a:rPr lang="de" sz="900">
                <a:solidFill>
                  <a:schemeClr val="dk1"/>
                </a:solidFill>
              </a:rPr>
              <a:t>, Feb 5, 2024): 84 percent of online shoppers surveyed in Brazil cited free shipping as the most important delivery-related criteria for their e-commerce purchases.</a:t>
            </a: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de" sz="900">
                <a:solidFill>
                  <a:schemeClr val="dk1"/>
                </a:solidFill>
              </a:rPr>
              <a:t>As of March 2020, an online order in Brazil would take, on average, 21 days to be delivered to the shopper.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fcf622f9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fcf622f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de" sz="126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de" sz="126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average of delayed packages is at 6.74%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f89b833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f89b833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define </a:t>
            </a:r>
            <a:r>
              <a:rPr lang="de"/>
              <a:t>which</a:t>
            </a:r>
            <a:r>
              <a:rPr lang="de"/>
              <a:t> categories we included in tech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fcf622f9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fcf622f9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f89b8337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f89b8337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41dc8a0e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41dc8a0e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3720e66a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3720e66a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We need a Magintervention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Magist has an average delivery span of </a:t>
            </a:r>
            <a:r>
              <a:rPr lang="de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12</a:t>
            </a:r>
            <a:r>
              <a:rPr lang="de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days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7124525" y="4790850"/>
            <a:ext cx="19794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1"/>
                </a:solidFill>
              </a:rPr>
              <a:t>Source: Magist Database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53307" cy="317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596" y="1170125"/>
            <a:ext cx="4323804" cy="317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116675" y="4449925"/>
            <a:ext cx="61332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1"/>
                </a:solidFill>
              </a:rPr>
              <a:t>* Tech Products include the categories Audio, Gaming, Electronics and Telephones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116675" y="4718125"/>
            <a:ext cx="61332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dk1"/>
                </a:solidFill>
              </a:rPr>
              <a:t>** High-End Tech Products are Tech Products with an item price of 300 € or more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201975" y="3697238"/>
            <a:ext cx="8339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solidFill>
                <a:srgbClr val="BAB0AC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7124525" y="4790850"/>
            <a:ext cx="19794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1"/>
                </a:solidFill>
              </a:rPr>
              <a:t>Source: Magist Database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511375" y="755725"/>
            <a:ext cx="4172700" cy="741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BAB0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3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74</a:t>
            </a:r>
            <a:r>
              <a:rPr lang="de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de" sz="2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Product Categories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11375" y="2163925"/>
            <a:ext cx="8030100" cy="741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BAB0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customer rating of </a:t>
            </a:r>
            <a:r>
              <a:rPr lang="de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de" sz="3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four stars</a:t>
            </a:r>
            <a:r>
              <a:rPr lang="de" sz="3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de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de" sz="2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for their tech products</a:t>
            </a:r>
            <a:endParaRPr sz="2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511375" y="3572125"/>
            <a:ext cx="8339400" cy="741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BAB0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Present along the Brazilian east coast, into the central country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5"/>
          <p:cNvGrpSpPr/>
          <p:nvPr/>
        </p:nvGrpSpPr>
        <p:grpSpPr>
          <a:xfrm>
            <a:off x="2459878" y="10634"/>
            <a:ext cx="6684139" cy="5032247"/>
            <a:chOff x="1341975" y="201150"/>
            <a:chExt cx="6390801" cy="4838699"/>
          </a:xfrm>
        </p:grpSpPr>
        <p:grpSp>
          <p:nvGrpSpPr>
            <p:cNvPr id="74" name="Google Shape;74;p15"/>
            <p:cNvGrpSpPr/>
            <p:nvPr/>
          </p:nvGrpSpPr>
          <p:grpSpPr>
            <a:xfrm>
              <a:off x="1341975" y="201150"/>
              <a:ext cx="6390794" cy="4838699"/>
              <a:chOff x="1341975" y="201150"/>
              <a:chExt cx="6390794" cy="4838699"/>
            </a:xfrm>
          </p:grpSpPr>
          <p:pic>
            <p:nvPicPr>
              <p:cNvPr id="75" name="Google Shape;75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341975" y="201150"/>
                <a:ext cx="6390794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6" name="Google Shape;76;p15"/>
              <p:cNvSpPr/>
              <p:nvPr/>
            </p:nvSpPr>
            <p:spPr>
              <a:xfrm>
                <a:off x="4335825" y="1567125"/>
                <a:ext cx="2399100" cy="2360700"/>
              </a:xfrm>
              <a:prstGeom prst="ellipse">
                <a:avLst/>
              </a:prstGeom>
              <a:solidFill>
                <a:srgbClr val="E15759">
                  <a:alpha val="47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de" sz="1700"/>
                  <a:t>7 - 15 days</a:t>
                </a:r>
                <a:endParaRPr b="1" sz="1700"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4920800" y="2913825"/>
                <a:ext cx="1057800" cy="1014000"/>
              </a:xfrm>
              <a:prstGeom prst="ellipse">
                <a:avLst/>
              </a:prstGeom>
              <a:solidFill>
                <a:srgbClr val="E15759">
                  <a:alpha val="47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de" sz="1700"/>
                  <a:t>3 - 10 days</a:t>
                </a:r>
                <a:endParaRPr b="1" sz="1700"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731805" y="336621"/>
                <a:ext cx="4493675" cy="4641925"/>
              </a:xfrm>
              <a:custGeom>
                <a:rect b="b" l="l" r="r" t="t"/>
                <a:pathLst>
                  <a:path extrusionOk="0" h="185677" w="179747">
                    <a:moveTo>
                      <a:pt x="101798" y="3826"/>
                    </a:moveTo>
                    <a:cubicBezTo>
                      <a:pt x="101059" y="7522"/>
                      <a:pt x="99217" y="11897"/>
                      <a:pt x="95753" y="13382"/>
                    </a:cubicBezTo>
                    <a:cubicBezTo>
                      <a:pt x="91328" y="15278"/>
                      <a:pt x="85993" y="11629"/>
                      <a:pt x="81322" y="12797"/>
                    </a:cubicBezTo>
                    <a:cubicBezTo>
                      <a:pt x="76764" y="13937"/>
                      <a:pt x="71655" y="18797"/>
                      <a:pt x="67671" y="16307"/>
                    </a:cubicBezTo>
                    <a:cubicBezTo>
                      <a:pt x="62543" y="13102"/>
                      <a:pt x="65346" y="-1346"/>
                      <a:pt x="59480" y="121"/>
                    </a:cubicBezTo>
                    <a:cubicBezTo>
                      <a:pt x="56752" y="803"/>
                      <a:pt x="55234" y="4339"/>
                      <a:pt x="52460" y="4801"/>
                    </a:cubicBezTo>
                    <a:cubicBezTo>
                      <a:pt x="49510" y="5293"/>
                      <a:pt x="45978" y="3337"/>
                      <a:pt x="43489" y="4996"/>
                    </a:cubicBezTo>
                    <a:cubicBezTo>
                      <a:pt x="41450" y="6355"/>
                      <a:pt x="45625" y="9445"/>
                      <a:pt x="46219" y="11822"/>
                    </a:cubicBezTo>
                    <a:cubicBezTo>
                      <a:pt x="46900" y="14545"/>
                      <a:pt x="42607" y="16491"/>
                      <a:pt x="39979" y="17477"/>
                    </a:cubicBezTo>
                    <a:cubicBezTo>
                      <a:pt x="32916" y="20126"/>
                      <a:pt x="22368" y="11254"/>
                      <a:pt x="17357" y="16892"/>
                    </a:cubicBezTo>
                    <a:cubicBezTo>
                      <a:pt x="15458" y="19028"/>
                      <a:pt x="19537" y="22247"/>
                      <a:pt x="19892" y="25083"/>
                    </a:cubicBezTo>
                    <a:cubicBezTo>
                      <a:pt x="20637" y="31044"/>
                      <a:pt x="19485" y="37892"/>
                      <a:pt x="15797" y="42634"/>
                    </a:cubicBezTo>
                    <a:cubicBezTo>
                      <a:pt x="12033" y="47473"/>
                      <a:pt x="2863" y="47278"/>
                      <a:pt x="586" y="52970"/>
                    </a:cubicBezTo>
                    <a:cubicBezTo>
                      <a:pt x="-2660" y="61086"/>
                      <a:pt x="8328" y="72117"/>
                      <a:pt x="16967" y="73446"/>
                    </a:cubicBezTo>
                    <a:cubicBezTo>
                      <a:pt x="21365" y="74123"/>
                      <a:pt x="26053" y="72706"/>
                      <a:pt x="30033" y="70716"/>
                    </a:cubicBezTo>
                    <a:cubicBezTo>
                      <a:pt x="31988" y="69739"/>
                      <a:pt x="34124" y="67204"/>
                      <a:pt x="36079" y="68181"/>
                    </a:cubicBezTo>
                    <a:cubicBezTo>
                      <a:pt x="39407" y="69845"/>
                      <a:pt x="36531" y="76905"/>
                      <a:pt x="39784" y="78712"/>
                    </a:cubicBezTo>
                    <a:cubicBezTo>
                      <a:pt x="45208" y="81726"/>
                      <a:pt x="51981" y="82204"/>
                      <a:pt x="56945" y="85927"/>
                    </a:cubicBezTo>
                    <a:cubicBezTo>
                      <a:pt x="59905" y="88147"/>
                      <a:pt x="58144" y="93569"/>
                      <a:pt x="60455" y="96458"/>
                    </a:cubicBezTo>
                    <a:cubicBezTo>
                      <a:pt x="62719" y="99288"/>
                      <a:pt x="67676" y="99250"/>
                      <a:pt x="69621" y="102308"/>
                    </a:cubicBezTo>
                    <a:cubicBezTo>
                      <a:pt x="73894" y="109026"/>
                      <a:pt x="69765" y="118784"/>
                      <a:pt x="73326" y="125905"/>
                    </a:cubicBezTo>
                    <a:cubicBezTo>
                      <a:pt x="76111" y="131475"/>
                      <a:pt x="83614" y="132968"/>
                      <a:pt x="88342" y="137021"/>
                    </a:cubicBezTo>
                    <a:cubicBezTo>
                      <a:pt x="91732" y="139927"/>
                      <a:pt x="91604" y="145450"/>
                      <a:pt x="92048" y="149892"/>
                    </a:cubicBezTo>
                    <a:cubicBezTo>
                      <a:pt x="92758" y="156988"/>
                      <a:pt x="77982" y="157404"/>
                      <a:pt x="76252" y="164323"/>
                    </a:cubicBezTo>
                    <a:cubicBezTo>
                      <a:pt x="74801" y="170126"/>
                      <a:pt x="84643" y="172939"/>
                      <a:pt x="89512" y="176414"/>
                    </a:cubicBezTo>
                    <a:cubicBezTo>
                      <a:pt x="92434" y="178500"/>
                      <a:pt x="91663" y="186359"/>
                      <a:pt x="95168" y="185580"/>
                    </a:cubicBezTo>
                    <a:cubicBezTo>
                      <a:pt x="97128" y="185144"/>
                      <a:pt x="96330" y="181276"/>
                      <a:pt x="98093" y="180314"/>
                    </a:cubicBezTo>
                    <a:cubicBezTo>
                      <a:pt x="104930" y="176585"/>
                      <a:pt x="110039" y="169232"/>
                      <a:pt x="112329" y="161788"/>
                    </a:cubicBezTo>
                    <a:cubicBezTo>
                      <a:pt x="114451" y="154891"/>
                      <a:pt x="114011" y="146165"/>
                      <a:pt x="119350" y="141311"/>
                    </a:cubicBezTo>
                    <a:cubicBezTo>
                      <a:pt x="126862" y="134482"/>
                      <a:pt x="140450" y="137180"/>
                      <a:pt x="147627" y="130000"/>
                    </a:cubicBezTo>
                    <a:cubicBezTo>
                      <a:pt x="154781" y="122843"/>
                      <a:pt x="156493" y="111509"/>
                      <a:pt x="158157" y="101528"/>
                    </a:cubicBezTo>
                    <a:cubicBezTo>
                      <a:pt x="158930" y="96890"/>
                      <a:pt x="157239" y="91598"/>
                      <a:pt x="159523" y="87487"/>
                    </a:cubicBezTo>
                    <a:cubicBezTo>
                      <a:pt x="165738" y="76300"/>
                      <a:pt x="182896" y="66788"/>
                      <a:pt x="179219" y="54530"/>
                    </a:cubicBezTo>
                    <a:cubicBezTo>
                      <a:pt x="177399" y="48462"/>
                      <a:pt x="170187" y="45207"/>
                      <a:pt x="164398" y="42634"/>
                    </a:cubicBezTo>
                    <a:cubicBezTo>
                      <a:pt x="160413" y="40863"/>
                      <a:pt x="157036" y="37218"/>
                      <a:pt x="152697" y="36784"/>
                    </a:cubicBezTo>
                    <a:cubicBezTo>
                      <a:pt x="148162" y="36330"/>
                      <a:pt x="143314" y="37604"/>
                      <a:pt x="139046" y="36004"/>
                    </a:cubicBezTo>
                    <a:cubicBezTo>
                      <a:pt x="134651" y="34356"/>
                      <a:pt x="131313" y="30531"/>
                      <a:pt x="126955" y="28788"/>
                    </a:cubicBezTo>
                    <a:cubicBezTo>
                      <a:pt x="121993" y="26803"/>
                      <a:pt x="115263" y="27740"/>
                      <a:pt x="111744" y="23718"/>
                    </a:cubicBezTo>
                    <a:cubicBezTo>
                      <a:pt x="106993" y="18288"/>
                      <a:pt x="107102" y="9793"/>
                      <a:pt x="102773" y="4021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cxnSp>
          <p:nvCxnSpPr>
            <p:cNvPr id="79" name="Google Shape;79;p15"/>
            <p:cNvCxnSpPr/>
            <p:nvPr/>
          </p:nvCxnSpPr>
          <p:spPr>
            <a:xfrm rot="10800000">
              <a:off x="5735317" y="3446198"/>
              <a:ext cx="463800" cy="6957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0" name="Google Shape;80;p15"/>
            <p:cNvSpPr txBox="1"/>
            <p:nvPr/>
          </p:nvSpPr>
          <p:spPr>
            <a:xfrm>
              <a:off x="5686776" y="4116118"/>
              <a:ext cx="2046000" cy="44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800">
                  <a:solidFill>
                    <a:schemeClr val="accent1"/>
                  </a:solidFill>
                </a:rPr>
                <a:t>iPlace does it in 2!</a:t>
              </a:r>
              <a:endParaRPr sz="1800">
                <a:solidFill>
                  <a:schemeClr val="accent1"/>
                </a:solidFill>
              </a:endParaRPr>
            </a:p>
          </p:txBody>
        </p:sp>
      </p:grpSp>
      <p:sp>
        <p:nvSpPr>
          <p:cNvPr id="81" name="Google Shape;81;p15"/>
          <p:cNvSpPr txBox="1"/>
          <p:nvPr>
            <p:ph type="title"/>
          </p:nvPr>
        </p:nvSpPr>
        <p:spPr>
          <a:xfrm>
            <a:off x="113975" y="523575"/>
            <a:ext cx="351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000">
                <a:latin typeface="Lato"/>
                <a:ea typeface="Lato"/>
                <a:cs typeface="Lato"/>
                <a:sym typeface="Lato"/>
              </a:rPr>
              <a:t>Big Players of E-Commerce:</a:t>
            </a:r>
            <a:endParaRPr sz="3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113975" y="1296400"/>
            <a:ext cx="3024600" cy="29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</a:pPr>
            <a:r>
              <a:rPr lang="de">
                <a:solidFill>
                  <a:schemeClr val="accent1"/>
                </a:solidFill>
              </a:rPr>
              <a:t>The largest Retailer </a:t>
            </a:r>
            <a:r>
              <a:rPr b="1" lang="de">
                <a:solidFill>
                  <a:srgbClr val="E15759"/>
                </a:solidFill>
              </a:rPr>
              <a:t>Magazine Luiza</a:t>
            </a:r>
            <a:endParaRPr b="1">
              <a:solidFill>
                <a:srgbClr val="E157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</a:pPr>
            <a:r>
              <a:rPr lang="de">
                <a:solidFill>
                  <a:schemeClr val="accent1"/>
                </a:solidFill>
              </a:rPr>
              <a:t>The largest E-Commerce seller </a:t>
            </a:r>
            <a:r>
              <a:rPr b="1" lang="de">
                <a:solidFill>
                  <a:srgbClr val="E15759"/>
                </a:solidFill>
              </a:rPr>
              <a:t>Mercado Livre</a:t>
            </a:r>
            <a:endParaRPr b="1">
              <a:solidFill>
                <a:srgbClr val="E157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</a:pPr>
            <a:r>
              <a:rPr lang="de">
                <a:solidFill>
                  <a:schemeClr val="accent1"/>
                </a:solidFill>
              </a:rPr>
              <a:t>The Apple Reseller </a:t>
            </a:r>
            <a:r>
              <a:rPr b="1" lang="de">
                <a:solidFill>
                  <a:srgbClr val="E15759"/>
                </a:solidFill>
              </a:rPr>
              <a:t>iPlace</a:t>
            </a:r>
            <a:endParaRPr b="1">
              <a:solidFill>
                <a:srgbClr val="E157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</a:pPr>
            <a:r>
              <a:rPr lang="de">
                <a:solidFill>
                  <a:schemeClr val="accent1"/>
                </a:solidFill>
              </a:rPr>
              <a:t>The High End Reseller </a:t>
            </a:r>
            <a:r>
              <a:rPr b="1" lang="de">
                <a:solidFill>
                  <a:srgbClr val="E15759"/>
                </a:solidFill>
              </a:rPr>
              <a:t>Fast Shop</a:t>
            </a:r>
            <a:endParaRPr>
              <a:solidFill>
                <a:srgbClr val="E15759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203625" y="4805475"/>
            <a:ext cx="39003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1"/>
                </a:solidFill>
              </a:rPr>
              <a:t>Source: Magist Database, Statista.com, Brazilian Post “Correios”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675" y="877650"/>
            <a:ext cx="3415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de" sz="1862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With an average of </a:t>
            </a:r>
            <a:r>
              <a:rPr lang="de" sz="2662">
                <a:latin typeface="Lato"/>
                <a:ea typeface="Lato"/>
                <a:cs typeface="Lato"/>
                <a:sym typeface="Lato"/>
              </a:rPr>
              <a:t>12</a:t>
            </a:r>
            <a:r>
              <a:rPr lang="de" sz="1862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shipping days, Magist offers standard service, </a:t>
            </a:r>
            <a:endParaRPr sz="1862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de" sz="1862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but has difficulties with its punctuality:</a:t>
            </a:r>
            <a:endParaRPr sz="1682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7124525" y="4790850"/>
            <a:ext cx="19794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1"/>
                </a:solidFill>
              </a:rPr>
              <a:t>Source: Magist Database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32268" l="24753" r="26508" t="7664"/>
          <a:stretch/>
        </p:blipFill>
        <p:spPr>
          <a:xfrm>
            <a:off x="3564225" y="422800"/>
            <a:ext cx="4768476" cy="41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960600" y="3567650"/>
            <a:ext cx="3611400" cy="9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de" sz="1660">
                <a:solidFill>
                  <a:srgbClr val="E15759"/>
                </a:solidFill>
              </a:rPr>
              <a:t>São Paolo region is a waiting hotspot: more than 10% of the </a:t>
            </a:r>
            <a:r>
              <a:rPr lang="de" sz="1660">
                <a:solidFill>
                  <a:srgbClr val="E15759"/>
                </a:solidFill>
              </a:rPr>
              <a:t>shipments</a:t>
            </a:r>
            <a:r>
              <a:rPr lang="de" sz="1660">
                <a:solidFill>
                  <a:srgbClr val="E15759"/>
                </a:solidFill>
              </a:rPr>
              <a:t> arrive delayed</a:t>
            </a:r>
            <a:endParaRPr sz="1660">
              <a:solidFill>
                <a:srgbClr val="E157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00600" y="33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de" sz="2020">
                <a:solidFill>
                  <a:srgbClr val="E15759"/>
                </a:solidFill>
              </a:rPr>
              <a:t>Does</a:t>
            </a:r>
            <a:r>
              <a:rPr lang="de" sz="2020">
                <a:solidFill>
                  <a:srgbClr val="E15759"/>
                </a:solidFill>
              </a:rPr>
              <a:t> Eniac want to establish its products into a non-tech palette?</a:t>
            </a:r>
            <a:endParaRPr sz="2020">
              <a:solidFill>
                <a:srgbClr val="E157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t/>
            </a:r>
            <a:endParaRPr sz="1620"/>
          </a:p>
        </p:txBody>
      </p:sp>
      <p:sp>
        <p:nvSpPr>
          <p:cNvPr id="97" name="Google Shape;97;p17"/>
          <p:cNvSpPr txBox="1"/>
          <p:nvPr/>
        </p:nvSpPr>
        <p:spPr>
          <a:xfrm>
            <a:off x="7124525" y="4790850"/>
            <a:ext cx="19794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1"/>
                </a:solidFill>
              </a:rPr>
              <a:t>Source: Magist Database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4438" l="19880" r="19565" t="11172"/>
          <a:stretch/>
        </p:blipFill>
        <p:spPr>
          <a:xfrm>
            <a:off x="351800" y="1490364"/>
            <a:ext cx="3245901" cy="3224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4">
            <a:alphaModFix/>
          </a:blip>
          <a:srcRect b="3881" l="19788" r="18967" t="11178"/>
          <a:stretch/>
        </p:blipFill>
        <p:spPr>
          <a:xfrm>
            <a:off x="5178975" y="1519200"/>
            <a:ext cx="3265653" cy="32237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568175" y="3072775"/>
            <a:ext cx="27744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Magists share of </a:t>
            </a:r>
            <a:r>
              <a:rPr lang="de" sz="1800">
                <a:solidFill>
                  <a:srgbClr val="E15759"/>
                </a:solidFill>
              </a:rPr>
              <a:t>Tech</a:t>
            </a:r>
            <a:r>
              <a:rPr lang="de" sz="1800">
                <a:solidFill>
                  <a:schemeClr val="dk2"/>
                </a:solidFill>
              </a:rPr>
              <a:t> and </a:t>
            </a:r>
            <a:r>
              <a:rPr lang="de" sz="1800">
                <a:solidFill>
                  <a:srgbClr val="F28E2B"/>
                </a:solidFill>
              </a:rPr>
              <a:t>High-End Tech</a:t>
            </a:r>
            <a:r>
              <a:rPr lang="de" sz="1800">
                <a:solidFill>
                  <a:schemeClr val="dk2"/>
                </a:solidFill>
              </a:rPr>
              <a:t> Products in their Portfolio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499600" y="3171300"/>
            <a:ext cx="26244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</a:rPr>
              <a:t> Sales Volume of </a:t>
            </a:r>
            <a:r>
              <a:rPr lang="de" sz="1800">
                <a:solidFill>
                  <a:srgbClr val="E15759"/>
                </a:solidFill>
              </a:rPr>
              <a:t>Tech</a:t>
            </a:r>
            <a:r>
              <a:rPr lang="de" sz="1800">
                <a:solidFill>
                  <a:schemeClr val="dk2"/>
                </a:solidFill>
              </a:rPr>
              <a:t> and </a:t>
            </a:r>
            <a:r>
              <a:rPr lang="de" sz="1800">
                <a:solidFill>
                  <a:srgbClr val="F28E2B"/>
                </a:solidFill>
              </a:rPr>
              <a:t>High-End Tech</a:t>
            </a:r>
            <a:r>
              <a:rPr lang="de" sz="1800">
                <a:solidFill>
                  <a:schemeClr val="dk2"/>
                </a:solidFill>
              </a:rPr>
              <a:t> Products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02" name="Google Shape;102;p17"/>
          <p:cNvGrpSpPr/>
          <p:nvPr/>
        </p:nvGrpSpPr>
        <p:grpSpPr>
          <a:xfrm>
            <a:off x="1608321" y="1073225"/>
            <a:ext cx="1001954" cy="561315"/>
            <a:chOff x="1608321" y="1073225"/>
            <a:chExt cx="1001954" cy="561315"/>
          </a:xfrm>
        </p:grpSpPr>
        <p:sp>
          <p:nvSpPr>
            <p:cNvPr id="103" name="Google Shape;103;p17"/>
            <p:cNvSpPr txBox="1"/>
            <p:nvPr/>
          </p:nvSpPr>
          <p:spPr>
            <a:xfrm>
              <a:off x="1781850" y="1073225"/>
              <a:ext cx="79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E15759"/>
                  </a:solidFill>
                </a:rPr>
                <a:t>11,2%</a:t>
              </a:r>
              <a:endParaRPr/>
            </a:p>
          </p:txBody>
        </p:sp>
        <p:cxnSp>
          <p:nvCxnSpPr>
            <p:cNvPr id="104" name="Google Shape;104;p17"/>
            <p:cNvCxnSpPr/>
            <p:nvPr/>
          </p:nvCxnSpPr>
          <p:spPr>
            <a:xfrm flipH="1" rot="10800000">
              <a:off x="1608321" y="1412540"/>
              <a:ext cx="116400" cy="222000"/>
            </a:xfrm>
            <a:prstGeom prst="straightConnector1">
              <a:avLst/>
            </a:prstGeom>
            <a:noFill/>
            <a:ln cap="flat" cmpd="sng" w="9525">
              <a:solidFill>
                <a:srgbClr val="E157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7"/>
            <p:cNvCxnSpPr/>
            <p:nvPr/>
          </p:nvCxnSpPr>
          <p:spPr>
            <a:xfrm flipH="1" rot="10800000">
              <a:off x="1720775" y="1408375"/>
              <a:ext cx="889500" cy="5400"/>
            </a:xfrm>
            <a:prstGeom prst="straightConnector1">
              <a:avLst/>
            </a:prstGeom>
            <a:noFill/>
            <a:ln cap="flat" cmpd="sng" w="9525">
              <a:solidFill>
                <a:srgbClr val="E157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6" name="Google Shape;106;p17"/>
          <p:cNvGrpSpPr/>
          <p:nvPr/>
        </p:nvGrpSpPr>
        <p:grpSpPr>
          <a:xfrm>
            <a:off x="6408921" y="1073225"/>
            <a:ext cx="1001954" cy="561315"/>
            <a:chOff x="6408921" y="1073225"/>
            <a:chExt cx="1001954" cy="561315"/>
          </a:xfrm>
        </p:grpSpPr>
        <p:sp>
          <p:nvSpPr>
            <p:cNvPr id="107" name="Google Shape;107;p17"/>
            <p:cNvSpPr txBox="1"/>
            <p:nvPr/>
          </p:nvSpPr>
          <p:spPr>
            <a:xfrm>
              <a:off x="6582450" y="1073225"/>
              <a:ext cx="793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E15759"/>
                  </a:solidFill>
                </a:rPr>
                <a:t>13</a:t>
              </a:r>
              <a:r>
                <a:rPr lang="de">
                  <a:solidFill>
                    <a:srgbClr val="E15759"/>
                  </a:solidFill>
                </a:rPr>
                <a:t>,5%</a:t>
              </a:r>
              <a:endParaRPr/>
            </a:p>
          </p:txBody>
        </p:sp>
        <p:cxnSp>
          <p:nvCxnSpPr>
            <p:cNvPr id="108" name="Google Shape;108;p17"/>
            <p:cNvCxnSpPr/>
            <p:nvPr/>
          </p:nvCxnSpPr>
          <p:spPr>
            <a:xfrm flipH="1" rot="10800000">
              <a:off x="6408921" y="1412540"/>
              <a:ext cx="116400" cy="222000"/>
            </a:xfrm>
            <a:prstGeom prst="straightConnector1">
              <a:avLst/>
            </a:prstGeom>
            <a:noFill/>
            <a:ln cap="flat" cmpd="sng" w="9525">
              <a:solidFill>
                <a:srgbClr val="E157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7"/>
            <p:cNvCxnSpPr/>
            <p:nvPr/>
          </p:nvCxnSpPr>
          <p:spPr>
            <a:xfrm flipH="1" rot="10800000">
              <a:off x="6521375" y="1408375"/>
              <a:ext cx="889500" cy="5400"/>
            </a:xfrm>
            <a:prstGeom prst="straightConnector1">
              <a:avLst/>
            </a:prstGeom>
            <a:noFill/>
            <a:ln cap="flat" cmpd="sng" w="9525">
              <a:solidFill>
                <a:srgbClr val="E157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" name="Google Shape;110;p17"/>
          <p:cNvGrpSpPr/>
          <p:nvPr/>
        </p:nvGrpSpPr>
        <p:grpSpPr>
          <a:xfrm>
            <a:off x="129775" y="1322625"/>
            <a:ext cx="887700" cy="576380"/>
            <a:chOff x="129775" y="1322625"/>
            <a:chExt cx="887700" cy="576380"/>
          </a:xfrm>
        </p:grpSpPr>
        <p:sp>
          <p:nvSpPr>
            <p:cNvPr id="111" name="Google Shape;111;p17"/>
            <p:cNvSpPr/>
            <p:nvPr/>
          </p:nvSpPr>
          <p:spPr>
            <a:xfrm>
              <a:off x="129775" y="1322625"/>
              <a:ext cx="887700" cy="52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28E2B"/>
                  </a:solidFill>
                </a:rPr>
                <a:t> </a:t>
              </a:r>
              <a:r>
                <a:rPr lang="de">
                  <a:solidFill>
                    <a:srgbClr val="F28E2B"/>
                  </a:solidFill>
                </a:rPr>
                <a:t>1,1%</a:t>
              </a:r>
              <a:endParaRPr>
                <a:solidFill>
                  <a:srgbClr val="F28E2B"/>
                </a:solidFill>
              </a:endParaRPr>
            </a:p>
          </p:txBody>
        </p:sp>
        <p:cxnSp>
          <p:nvCxnSpPr>
            <p:cNvPr id="112" name="Google Shape;112;p17"/>
            <p:cNvCxnSpPr/>
            <p:nvPr/>
          </p:nvCxnSpPr>
          <p:spPr>
            <a:xfrm flipH="1" rot="10800000">
              <a:off x="175225" y="1750400"/>
              <a:ext cx="645900" cy="600"/>
            </a:xfrm>
            <a:prstGeom prst="straightConnector1">
              <a:avLst/>
            </a:prstGeom>
            <a:noFill/>
            <a:ln cap="flat" cmpd="sng" w="9525">
              <a:solidFill>
                <a:srgbClr val="F28E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7"/>
            <p:cNvCxnSpPr/>
            <p:nvPr/>
          </p:nvCxnSpPr>
          <p:spPr>
            <a:xfrm>
              <a:off x="817366" y="1749005"/>
              <a:ext cx="192900" cy="150000"/>
            </a:xfrm>
            <a:prstGeom prst="straightConnector1">
              <a:avLst/>
            </a:prstGeom>
            <a:noFill/>
            <a:ln cap="flat" cmpd="sng" w="9525">
              <a:solidFill>
                <a:srgbClr val="F28E2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4" name="Google Shape;114;p17"/>
          <p:cNvGrpSpPr/>
          <p:nvPr/>
        </p:nvGrpSpPr>
        <p:grpSpPr>
          <a:xfrm>
            <a:off x="4926950" y="1357325"/>
            <a:ext cx="887700" cy="576380"/>
            <a:chOff x="129775" y="1322625"/>
            <a:chExt cx="887700" cy="576380"/>
          </a:xfrm>
        </p:grpSpPr>
        <p:sp>
          <p:nvSpPr>
            <p:cNvPr id="115" name="Google Shape;115;p17"/>
            <p:cNvSpPr/>
            <p:nvPr/>
          </p:nvSpPr>
          <p:spPr>
            <a:xfrm>
              <a:off x="129775" y="1322625"/>
              <a:ext cx="887700" cy="52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rgbClr val="F28E2B"/>
                  </a:solidFill>
                </a:rPr>
                <a:t>  5</a:t>
              </a:r>
              <a:r>
                <a:rPr lang="de">
                  <a:solidFill>
                    <a:srgbClr val="F28E2B"/>
                  </a:solidFill>
                </a:rPr>
                <a:t>%</a:t>
              </a:r>
              <a:endParaRPr>
                <a:solidFill>
                  <a:srgbClr val="F28E2B"/>
                </a:solidFill>
              </a:endParaRPr>
            </a:p>
          </p:txBody>
        </p:sp>
        <p:cxnSp>
          <p:nvCxnSpPr>
            <p:cNvPr id="116" name="Google Shape;116;p17"/>
            <p:cNvCxnSpPr/>
            <p:nvPr/>
          </p:nvCxnSpPr>
          <p:spPr>
            <a:xfrm flipH="1" rot="10800000">
              <a:off x="175225" y="1750400"/>
              <a:ext cx="645900" cy="600"/>
            </a:xfrm>
            <a:prstGeom prst="straightConnector1">
              <a:avLst/>
            </a:prstGeom>
            <a:noFill/>
            <a:ln cap="flat" cmpd="sng" w="9525">
              <a:solidFill>
                <a:srgbClr val="F28E2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17"/>
            <p:cNvCxnSpPr/>
            <p:nvPr/>
          </p:nvCxnSpPr>
          <p:spPr>
            <a:xfrm>
              <a:off x="817366" y="1749005"/>
              <a:ext cx="192900" cy="150000"/>
            </a:xfrm>
            <a:prstGeom prst="straightConnector1">
              <a:avLst/>
            </a:prstGeom>
            <a:noFill/>
            <a:ln cap="flat" cmpd="sng" w="9525">
              <a:solidFill>
                <a:srgbClr val="F28E2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835202" y="394550"/>
            <a:ext cx="7491900" cy="64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1024781" y="929780"/>
            <a:ext cx="310800" cy="382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1335583" y="4471885"/>
            <a:ext cx="7149900" cy="28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42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E15759"/>
                </a:solidFill>
              </a:rPr>
              <a:t>The future of Magist is uncertain</a:t>
            </a:r>
            <a:endParaRPr>
              <a:solidFill>
                <a:srgbClr val="E15759"/>
              </a:solidFill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7124525" y="4790850"/>
            <a:ext cx="19794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1"/>
                </a:solidFill>
              </a:rPr>
              <a:t>Source: Magist Database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808175" y="4017325"/>
            <a:ext cx="5274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0€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175500" y="2715100"/>
            <a:ext cx="11871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500K</a:t>
            </a:r>
            <a:r>
              <a:rPr lang="de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€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 rot="-1520279">
            <a:off x="2232428" y="4391111"/>
            <a:ext cx="1196616" cy="3836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Jan 2017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 rot="-1520279">
            <a:off x="3982853" y="4391111"/>
            <a:ext cx="1196616" cy="3836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Jul 2017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 rot="-1520279">
            <a:off x="5630891" y="4391111"/>
            <a:ext cx="1196616" cy="3836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Jan</a:t>
            </a:r>
            <a:r>
              <a:rPr lang="de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2018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 rot="-1520279">
            <a:off x="7326178" y="4391111"/>
            <a:ext cx="1196616" cy="3836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Jul 2018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625" y="1437250"/>
            <a:ext cx="6908476" cy="281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-11700" y="1412875"/>
            <a:ext cx="13743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1M</a:t>
            </a:r>
            <a:r>
              <a:rPr lang="de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€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5" name="Google Shape;135;p18"/>
          <p:cNvCxnSpPr/>
          <p:nvPr/>
        </p:nvCxnSpPr>
        <p:spPr>
          <a:xfrm>
            <a:off x="6051950" y="1729125"/>
            <a:ext cx="2272200" cy="17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6051950" y="3807600"/>
            <a:ext cx="2272200" cy="170700"/>
          </a:xfrm>
          <a:prstGeom prst="straightConnector1">
            <a:avLst/>
          </a:prstGeom>
          <a:noFill/>
          <a:ln cap="flat" cmpd="sng" w="38100">
            <a:solidFill>
              <a:srgbClr val="F1A0A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01175" y="552900"/>
            <a:ext cx="85206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Magist is not the partner we need to get a foot into the market</a:t>
            </a:r>
            <a:endParaRPr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311700" y="2016800"/>
            <a:ext cx="8520600" cy="25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Keeps the Brazilian shipping standard but lacks punctuality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Competition offers much faster deliveries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Magist does not focus on tech products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Their sales development falters in 2018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20"/>
          <p:cNvGrpSpPr/>
          <p:nvPr/>
        </p:nvGrpSpPr>
        <p:grpSpPr>
          <a:xfrm>
            <a:off x="1341975" y="201150"/>
            <a:ext cx="7594525" cy="4838699"/>
            <a:chOff x="1341975" y="201150"/>
            <a:chExt cx="7594525" cy="4838699"/>
          </a:xfrm>
        </p:grpSpPr>
        <p:grpSp>
          <p:nvGrpSpPr>
            <p:cNvPr id="148" name="Google Shape;148;p20"/>
            <p:cNvGrpSpPr/>
            <p:nvPr/>
          </p:nvGrpSpPr>
          <p:grpSpPr>
            <a:xfrm>
              <a:off x="1341975" y="201150"/>
              <a:ext cx="6390794" cy="4838699"/>
              <a:chOff x="1341975" y="201150"/>
              <a:chExt cx="6390794" cy="4838699"/>
            </a:xfrm>
          </p:grpSpPr>
          <p:pic>
            <p:nvPicPr>
              <p:cNvPr id="149" name="Google Shape;149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341975" y="201150"/>
                <a:ext cx="6390794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0" name="Google Shape;150;p20"/>
              <p:cNvSpPr/>
              <p:nvPr/>
            </p:nvSpPr>
            <p:spPr>
              <a:xfrm>
                <a:off x="4335825" y="1567125"/>
                <a:ext cx="2399100" cy="2360700"/>
              </a:xfrm>
              <a:prstGeom prst="ellipse">
                <a:avLst/>
              </a:prstGeom>
              <a:solidFill>
                <a:srgbClr val="E15759">
                  <a:alpha val="47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de" sz="1700"/>
                  <a:t>7 - 15 days</a:t>
                </a:r>
                <a:endParaRPr b="1" sz="1700"/>
              </a:p>
            </p:txBody>
          </p:sp>
          <p:sp>
            <p:nvSpPr>
              <p:cNvPr id="151" name="Google Shape;151;p20"/>
              <p:cNvSpPr/>
              <p:nvPr/>
            </p:nvSpPr>
            <p:spPr>
              <a:xfrm>
                <a:off x="4920800" y="2913825"/>
                <a:ext cx="1057800" cy="1014000"/>
              </a:xfrm>
              <a:prstGeom prst="ellipse">
                <a:avLst/>
              </a:prstGeom>
              <a:solidFill>
                <a:srgbClr val="E15759">
                  <a:alpha val="47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de" sz="1700"/>
                  <a:t>3 - 10 days</a:t>
                </a:r>
                <a:endParaRPr b="1" sz="1700"/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>
                <a:off x="2731805" y="336621"/>
                <a:ext cx="4493675" cy="4641925"/>
              </a:xfrm>
              <a:custGeom>
                <a:rect b="b" l="l" r="r" t="t"/>
                <a:pathLst>
                  <a:path extrusionOk="0" h="185677" w="179747">
                    <a:moveTo>
                      <a:pt x="101798" y="3826"/>
                    </a:moveTo>
                    <a:cubicBezTo>
                      <a:pt x="101059" y="7522"/>
                      <a:pt x="99217" y="11897"/>
                      <a:pt x="95753" y="13382"/>
                    </a:cubicBezTo>
                    <a:cubicBezTo>
                      <a:pt x="91328" y="15278"/>
                      <a:pt x="85993" y="11629"/>
                      <a:pt x="81322" y="12797"/>
                    </a:cubicBezTo>
                    <a:cubicBezTo>
                      <a:pt x="76764" y="13937"/>
                      <a:pt x="71655" y="18797"/>
                      <a:pt x="67671" y="16307"/>
                    </a:cubicBezTo>
                    <a:cubicBezTo>
                      <a:pt x="62543" y="13102"/>
                      <a:pt x="65346" y="-1346"/>
                      <a:pt x="59480" y="121"/>
                    </a:cubicBezTo>
                    <a:cubicBezTo>
                      <a:pt x="56752" y="803"/>
                      <a:pt x="55234" y="4339"/>
                      <a:pt x="52460" y="4801"/>
                    </a:cubicBezTo>
                    <a:cubicBezTo>
                      <a:pt x="49510" y="5293"/>
                      <a:pt x="45978" y="3337"/>
                      <a:pt x="43489" y="4996"/>
                    </a:cubicBezTo>
                    <a:cubicBezTo>
                      <a:pt x="41450" y="6355"/>
                      <a:pt x="45625" y="9445"/>
                      <a:pt x="46219" y="11822"/>
                    </a:cubicBezTo>
                    <a:cubicBezTo>
                      <a:pt x="46900" y="14545"/>
                      <a:pt x="42607" y="16491"/>
                      <a:pt x="39979" y="17477"/>
                    </a:cubicBezTo>
                    <a:cubicBezTo>
                      <a:pt x="32916" y="20126"/>
                      <a:pt x="22368" y="11254"/>
                      <a:pt x="17357" y="16892"/>
                    </a:cubicBezTo>
                    <a:cubicBezTo>
                      <a:pt x="15458" y="19028"/>
                      <a:pt x="19537" y="22247"/>
                      <a:pt x="19892" y="25083"/>
                    </a:cubicBezTo>
                    <a:cubicBezTo>
                      <a:pt x="20637" y="31044"/>
                      <a:pt x="19485" y="37892"/>
                      <a:pt x="15797" y="42634"/>
                    </a:cubicBezTo>
                    <a:cubicBezTo>
                      <a:pt x="12033" y="47473"/>
                      <a:pt x="2863" y="47278"/>
                      <a:pt x="586" y="52970"/>
                    </a:cubicBezTo>
                    <a:cubicBezTo>
                      <a:pt x="-2660" y="61086"/>
                      <a:pt x="8328" y="72117"/>
                      <a:pt x="16967" y="73446"/>
                    </a:cubicBezTo>
                    <a:cubicBezTo>
                      <a:pt x="21365" y="74123"/>
                      <a:pt x="26053" y="72706"/>
                      <a:pt x="30033" y="70716"/>
                    </a:cubicBezTo>
                    <a:cubicBezTo>
                      <a:pt x="31988" y="69739"/>
                      <a:pt x="34124" y="67204"/>
                      <a:pt x="36079" y="68181"/>
                    </a:cubicBezTo>
                    <a:cubicBezTo>
                      <a:pt x="39407" y="69845"/>
                      <a:pt x="36531" y="76905"/>
                      <a:pt x="39784" y="78712"/>
                    </a:cubicBezTo>
                    <a:cubicBezTo>
                      <a:pt x="45208" y="81726"/>
                      <a:pt x="51981" y="82204"/>
                      <a:pt x="56945" y="85927"/>
                    </a:cubicBezTo>
                    <a:cubicBezTo>
                      <a:pt x="59905" y="88147"/>
                      <a:pt x="58144" y="93569"/>
                      <a:pt x="60455" y="96458"/>
                    </a:cubicBezTo>
                    <a:cubicBezTo>
                      <a:pt x="62719" y="99288"/>
                      <a:pt x="67676" y="99250"/>
                      <a:pt x="69621" y="102308"/>
                    </a:cubicBezTo>
                    <a:cubicBezTo>
                      <a:pt x="73894" y="109026"/>
                      <a:pt x="69765" y="118784"/>
                      <a:pt x="73326" y="125905"/>
                    </a:cubicBezTo>
                    <a:cubicBezTo>
                      <a:pt x="76111" y="131475"/>
                      <a:pt x="83614" y="132968"/>
                      <a:pt x="88342" y="137021"/>
                    </a:cubicBezTo>
                    <a:cubicBezTo>
                      <a:pt x="91732" y="139927"/>
                      <a:pt x="91604" y="145450"/>
                      <a:pt x="92048" y="149892"/>
                    </a:cubicBezTo>
                    <a:cubicBezTo>
                      <a:pt x="92758" y="156988"/>
                      <a:pt x="77982" y="157404"/>
                      <a:pt x="76252" y="164323"/>
                    </a:cubicBezTo>
                    <a:cubicBezTo>
                      <a:pt x="74801" y="170126"/>
                      <a:pt x="84643" y="172939"/>
                      <a:pt x="89512" y="176414"/>
                    </a:cubicBezTo>
                    <a:cubicBezTo>
                      <a:pt x="92434" y="178500"/>
                      <a:pt x="91663" y="186359"/>
                      <a:pt x="95168" y="185580"/>
                    </a:cubicBezTo>
                    <a:cubicBezTo>
                      <a:pt x="97128" y="185144"/>
                      <a:pt x="96330" y="181276"/>
                      <a:pt x="98093" y="180314"/>
                    </a:cubicBezTo>
                    <a:cubicBezTo>
                      <a:pt x="104930" y="176585"/>
                      <a:pt x="110039" y="169232"/>
                      <a:pt x="112329" y="161788"/>
                    </a:cubicBezTo>
                    <a:cubicBezTo>
                      <a:pt x="114451" y="154891"/>
                      <a:pt x="114011" y="146165"/>
                      <a:pt x="119350" y="141311"/>
                    </a:cubicBezTo>
                    <a:cubicBezTo>
                      <a:pt x="126862" y="134482"/>
                      <a:pt x="140450" y="137180"/>
                      <a:pt x="147627" y="130000"/>
                    </a:cubicBezTo>
                    <a:cubicBezTo>
                      <a:pt x="154781" y="122843"/>
                      <a:pt x="156493" y="111509"/>
                      <a:pt x="158157" y="101528"/>
                    </a:cubicBezTo>
                    <a:cubicBezTo>
                      <a:pt x="158930" y="96890"/>
                      <a:pt x="157239" y="91598"/>
                      <a:pt x="159523" y="87487"/>
                    </a:cubicBezTo>
                    <a:cubicBezTo>
                      <a:pt x="165738" y="76300"/>
                      <a:pt x="182896" y="66788"/>
                      <a:pt x="179219" y="54530"/>
                    </a:cubicBezTo>
                    <a:cubicBezTo>
                      <a:pt x="177399" y="48462"/>
                      <a:pt x="170187" y="45207"/>
                      <a:pt x="164398" y="42634"/>
                    </a:cubicBezTo>
                    <a:cubicBezTo>
                      <a:pt x="160413" y="40863"/>
                      <a:pt x="157036" y="37218"/>
                      <a:pt x="152697" y="36784"/>
                    </a:cubicBezTo>
                    <a:cubicBezTo>
                      <a:pt x="148162" y="36330"/>
                      <a:pt x="143314" y="37604"/>
                      <a:pt x="139046" y="36004"/>
                    </a:cubicBezTo>
                    <a:cubicBezTo>
                      <a:pt x="134651" y="34356"/>
                      <a:pt x="131313" y="30531"/>
                      <a:pt x="126955" y="28788"/>
                    </a:cubicBezTo>
                    <a:cubicBezTo>
                      <a:pt x="121993" y="26803"/>
                      <a:pt x="115263" y="27740"/>
                      <a:pt x="111744" y="23718"/>
                    </a:cubicBezTo>
                    <a:cubicBezTo>
                      <a:pt x="106993" y="18288"/>
                      <a:pt x="107102" y="9793"/>
                      <a:pt x="102773" y="4021"/>
                    </a:cubicBezTo>
                  </a:path>
                </a:pathLst>
              </a:cu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cxnSp>
          <p:nvCxnSpPr>
            <p:cNvPr id="153" name="Google Shape;153;p20"/>
            <p:cNvCxnSpPr/>
            <p:nvPr/>
          </p:nvCxnSpPr>
          <p:spPr>
            <a:xfrm rot="10800000">
              <a:off x="5735200" y="3460000"/>
              <a:ext cx="1155300" cy="648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4" name="Google Shape;154;p20"/>
            <p:cNvSpPr txBox="1"/>
            <p:nvPr/>
          </p:nvSpPr>
          <p:spPr>
            <a:xfrm>
              <a:off x="6890500" y="3966900"/>
              <a:ext cx="2046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800">
                  <a:solidFill>
                    <a:schemeClr val="dk2"/>
                  </a:solidFill>
                </a:rPr>
                <a:t>iPlace does it in 2!</a:t>
              </a:r>
              <a:endParaRPr sz="18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de"/>
              <a:t>Geodata (cont.)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Tech customers distribution:</a:t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7124525" y="4790850"/>
            <a:ext cx="19794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1"/>
                </a:solidFill>
              </a:rPr>
              <a:t>Source: Magist Database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25" y="1562725"/>
            <a:ext cx="2433700" cy="32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