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C13BE-3B7B-47F6-81D1-18F93BC0A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Onera satellite dataset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F552AF-4EB8-431A-860D-1F2365E68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3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CFEB6-4F64-4F30-BCAF-A49224C4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Images </a:t>
            </a:r>
            <a:r>
              <a:rPr lang="it-IT" dirty="0" err="1"/>
              <a:t>numbers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B2061B-0A61-41DE-B550-7259CD61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8" y="2307800"/>
            <a:ext cx="7578668" cy="410301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consists</a:t>
            </a:r>
            <a:r>
              <a:rPr lang="it-IT" dirty="0"/>
              <a:t> of 24 </a:t>
            </a:r>
            <a:r>
              <a:rPr lang="it-IT" dirty="0" err="1"/>
              <a:t>pairs</a:t>
            </a:r>
            <a:r>
              <a:rPr lang="it-IT" dirty="0"/>
              <a:t> of images split in</a:t>
            </a:r>
          </a:p>
          <a:p>
            <a:pPr lvl="1"/>
            <a:r>
              <a:rPr lang="it-IT" dirty="0"/>
              <a:t>14*2 images for training</a:t>
            </a:r>
          </a:p>
          <a:p>
            <a:pPr lvl="1"/>
            <a:r>
              <a:rPr lang="it-IT" dirty="0"/>
              <a:t>10*2 images for testing</a:t>
            </a:r>
          </a:p>
          <a:p>
            <a:pPr marL="0" indent="0">
              <a:buNone/>
            </a:pPr>
            <a:r>
              <a:rPr lang="it-IT" dirty="0"/>
              <a:t>	with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, </a:t>
            </a:r>
            <a:r>
              <a:rPr lang="it-IT" dirty="0" err="1"/>
              <a:t>ranging</a:t>
            </a:r>
            <a:r>
              <a:rPr lang="it-IT" dirty="0"/>
              <a:t> from 1070*1180 to 385*241</a:t>
            </a:r>
          </a:p>
          <a:p>
            <a:r>
              <a:rPr lang="it-IT" dirty="0" err="1"/>
              <a:t>Each</a:t>
            </a:r>
            <a:r>
              <a:rPr lang="it-IT" dirty="0"/>
              <a:t> image </a:t>
            </a:r>
            <a:r>
              <a:rPr lang="it-IT" dirty="0" err="1"/>
              <a:t>is</a:t>
            </a:r>
            <a:r>
              <a:rPr lang="it-IT" dirty="0"/>
              <a:t> split in 13 .</a:t>
            </a:r>
            <a:r>
              <a:rPr lang="it-IT" dirty="0" err="1"/>
              <a:t>tif</a:t>
            </a:r>
            <a:r>
              <a:rPr lang="it-IT" dirty="0"/>
              <a:t> «</a:t>
            </a:r>
            <a:r>
              <a:rPr lang="it-IT" dirty="0" err="1"/>
              <a:t>layer</a:t>
            </a:r>
            <a:r>
              <a:rPr lang="it-IT" dirty="0"/>
              <a:t>» files,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raw</a:t>
            </a:r>
            <a:r>
              <a:rPr lang="it-IT" dirty="0"/>
              <a:t> (with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) and </a:t>
            </a:r>
            <a:r>
              <a:rPr lang="it-IT" dirty="0" err="1"/>
              <a:t>cropped</a:t>
            </a:r>
            <a:r>
              <a:rPr lang="it-IT" dirty="0"/>
              <a:t> + </a:t>
            </a:r>
            <a:r>
              <a:rPr lang="it-IT" dirty="0" err="1"/>
              <a:t>upsampled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10m per pixel («</a:t>
            </a:r>
            <a:r>
              <a:rPr lang="it-IT" dirty="0" err="1"/>
              <a:t>rect</a:t>
            </a:r>
            <a:r>
              <a:rPr lang="it-IT" dirty="0"/>
              <a:t>»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provided</a:t>
            </a:r>
            <a:r>
              <a:rPr lang="it-IT" dirty="0"/>
              <a:t> training and test labels are </a:t>
            </a:r>
            <a:r>
              <a:rPr lang="it-IT" dirty="0" err="1"/>
              <a:t>both</a:t>
            </a:r>
            <a:r>
              <a:rPr lang="it-IT" dirty="0"/>
              <a:t> in .</a:t>
            </a:r>
            <a:r>
              <a:rPr lang="it-IT" dirty="0" err="1"/>
              <a:t>tif</a:t>
            </a:r>
            <a:r>
              <a:rPr lang="it-IT" dirty="0"/>
              <a:t> and .png format </a:t>
            </a:r>
          </a:p>
          <a:p>
            <a:pPr lvl="1"/>
            <a:r>
              <a:rPr lang="it-IT" dirty="0"/>
              <a:t>0/1 (2/1) and 255/0 stand </a:t>
            </a:r>
            <a:r>
              <a:rPr lang="it-IT" dirty="0" err="1"/>
              <a:t>respectively</a:t>
            </a:r>
            <a:r>
              <a:rPr lang="it-IT" dirty="0"/>
              <a:t> for </a:t>
            </a:r>
            <a:r>
              <a:rPr lang="it-IT" dirty="0" err="1"/>
              <a:t>changed</a:t>
            </a:r>
            <a:r>
              <a:rPr lang="it-IT" dirty="0"/>
              <a:t>/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endParaRPr lang="it-IT" dirty="0"/>
          </a:p>
          <a:p>
            <a:pPr lvl="1"/>
            <a:r>
              <a:rPr lang="it-IT" dirty="0"/>
              <a:t>the labels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indication</a:t>
            </a:r>
            <a:r>
              <a:rPr lang="it-IT" dirty="0"/>
              <a:t> on pixel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urban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, </a:t>
            </a:r>
            <a:r>
              <a:rPr lang="it-IT" dirty="0" err="1"/>
              <a:t>ignoring</a:t>
            </a:r>
            <a:r>
              <a:rPr lang="it-IT" dirty="0"/>
              <a:t>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aspects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A model </a:t>
            </a:r>
            <a:r>
              <a:rPr lang="it-IT" dirty="0" err="1"/>
              <a:t>trained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dataset can </a:t>
            </a:r>
            <a:r>
              <a:rPr lang="it-IT" dirty="0" err="1"/>
              <a:t>learn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u="sng" dirty="0" err="1"/>
              <a:t>only</a:t>
            </a:r>
            <a:r>
              <a:rPr lang="it-IT" dirty="0"/>
              <a:t> </a:t>
            </a:r>
            <a:r>
              <a:rPr lang="it-IT" dirty="0" err="1"/>
              <a:t>urban</a:t>
            </a:r>
            <a:r>
              <a:rPr lang="it-IT" dirty="0"/>
              <a:t> </a:t>
            </a:r>
            <a:r>
              <a:rPr lang="it-IT" dirty="0" err="1"/>
              <a:t>changes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301A94FB-6876-4C78-B306-E4EEB3F15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14701"/>
              </p:ext>
            </p:extLst>
          </p:nvPr>
        </p:nvGraphicFramePr>
        <p:xfrm>
          <a:off x="8571423" y="2172747"/>
          <a:ext cx="2929884" cy="438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571886" imgH="5343679" progId="Excel.Sheet.12">
                  <p:embed/>
                </p:oleObj>
              </mc:Choice>
              <mc:Fallback>
                <p:oleObj name="Worksheet" r:id="rId2" imgW="3571886" imgH="53436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71423" y="2172747"/>
                        <a:ext cx="2929884" cy="4383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3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2831C-1D14-4B6F-BC90-F4C9052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the images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taken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B4C6C-3DDD-4295-A0A1-CDBB345E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Samples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4° of </a:t>
            </a:r>
            <a:r>
              <a:rPr lang="it-IT" dirty="0" err="1"/>
              <a:t>july</a:t>
            </a:r>
            <a:r>
              <a:rPr lang="it-IT" dirty="0"/>
              <a:t> 2015 and 2° of </a:t>
            </a:r>
            <a:r>
              <a:rPr lang="it-IT" dirty="0" err="1"/>
              <a:t>april</a:t>
            </a:r>
            <a:r>
              <a:rPr lang="it-IT" dirty="0"/>
              <a:t> 2018</a:t>
            </a:r>
          </a:p>
          <a:p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pair</a:t>
            </a:r>
            <a:r>
              <a:rPr lang="it-IT" dirty="0"/>
              <a:t> are </a:t>
            </a:r>
            <a:r>
              <a:rPr lang="it-IT" dirty="0" err="1"/>
              <a:t>shoot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seasons and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time of day (</a:t>
            </a:r>
            <a:r>
              <a:rPr lang="it-IT" dirty="0" err="1"/>
              <a:t>see</a:t>
            </a:r>
            <a:r>
              <a:rPr lang="it-IT" dirty="0"/>
              <a:t> Bercy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5 </a:t>
            </a:r>
            <a:r>
              <a:rPr lang="it-IT" dirty="0" err="1"/>
              <a:t>pairs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sampled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season (</a:t>
            </a:r>
            <a:r>
              <a:rPr lang="it-IT" dirty="0" err="1"/>
              <a:t>Chongquing</a:t>
            </a:r>
            <a:r>
              <a:rPr lang="it-IT" dirty="0"/>
              <a:t>, Milan, </a:t>
            </a:r>
            <a:r>
              <a:rPr lang="it-IT" dirty="0" err="1"/>
              <a:t>Beihai</a:t>
            </a:r>
            <a:r>
              <a:rPr lang="it-IT" dirty="0"/>
              <a:t>, Paris, Rennes)</a:t>
            </a:r>
          </a:p>
          <a:p>
            <a:pPr lvl="1"/>
            <a:r>
              <a:rPr lang="it-IT" dirty="0" err="1"/>
              <a:t>Saclay_w</a:t>
            </a:r>
            <a:r>
              <a:rPr lang="it-IT" dirty="0"/>
              <a:t> and </a:t>
            </a:r>
            <a:r>
              <a:rPr lang="it-IT" dirty="0" err="1"/>
              <a:t>Saclay_e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day</a:t>
            </a:r>
          </a:p>
          <a:p>
            <a:r>
              <a:rPr lang="it-IT" dirty="0"/>
              <a:t>The first image and the second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, in </a:t>
            </a:r>
            <a:r>
              <a:rPr lang="it-IT" dirty="0" err="1"/>
              <a:t>average</a:t>
            </a:r>
            <a:r>
              <a:rPr lang="it-IT" dirty="0"/>
              <a:t>, 650 days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(953 days for the </a:t>
            </a:r>
            <a:r>
              <a:rPr lang="it-IT" dirty="0" err="1"/>
              <a:t>furthest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– Pisa, 272 days for the </a:t>
            </a:r>
            <a:r>
              <a:rPr lang="it-IT" dirty="0" err="1"/>
              <a:t>closest</a:t>
            </a:r>
            <a:r>
              <a:rPr lang="it-IT" dirty="0"/>
              <a:t> – </a:t>
            </a:r>
            <a:r>
              <a:rPr lang="it-IT" dirty="0" err="1"/>
              <a:t>bercy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73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EE154742-3836-4BF1-A3DB-EC1F1A08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71" y="1002409"/>
            <a:ext cx="9779710" cy="485318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64697C43-FB96-466E-AB42-8574FE057E60}"/>
              </a:ext>
            </a:extLst>
          </p:cNvPr>
          <p:cNvSpPr txBox="1">
            <a:spLocks/>
          </p:cNvSpPr>
          <p:nvPr/>
        </p:nvSpPr>
        <p:spPr>
          <a:xfrm>
            <a:off x="2155971" y="204339"/>
            <a:ext cx="10571998" cy="12030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Where</a:t>
            </a:r>
            <a:r>
              <a:rPr lang="it-IT" dirty="0"/>
              <a:t> the images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taken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315AC6C-A083-4FAC-968A-AD3D329D5CD4}"/>
              </a:ext>
            </a:extLst>
          </p:cNvPr>
          <p:cNvSpPr txBox="1">
            <a:spLocks/>
          </p:cNvSpPr>
          <p:nvPr/>
        </p:nvSpPr>
        <p:spPr>
          <a:xfrm>
            <a:off x="167951" y="601517"/>
            <a:ext cx="1988020" cy="57688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Abu Dhabi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Aguas </a:t>
            </a:r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Claras</a:t>
            </a:r>
            <a:endParaRPr lang="it-IT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 err="1">
                <a:solidFill>
                  <a:schemeClr val="accent4">
                    <a:lumMod val="75000"/>
                  </a:schemeClr>
                </a:solidFill>
              </a:rPr>
              <a:t>Beihai</a:t>
            </a:r>
            <a:endParaRPr lang="it-IT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Beirut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Bercy (Paris)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Bordeaux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Brasilia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Chongquing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Cupertino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Dubai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Hong Kong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Las Vegas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Milan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Montpellier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Mumbai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Nantes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Norcia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Paris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Pisa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Rennes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Rio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/>
              <a:t>Saclay (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</a:rPr>
              <a:t>East</a:t>
            </a:r>
            <a:r>
              <a:rPr lang="it-IT" sz="1400" dirty="0"/>
              <a:t> and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West</a:t>
            </a:r>
            <a:r>
              <a:rPr lang="it-IT" sz="1400" dirty="0"/>
              <a:t>)</a:t>
            </a:r>
          </a:p>
          <a:p>
            <a:pPr marL="324000">
              <a:spcBef>
                <a:spcPts val="100"/>
              </a:spcBef>
              <a:spcAft>
                <a:spcPts val="100"/>
              </a:spcAft>
            </a:pP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Valencia</a:t>
            </a:r>
          </a:p>
          <a:p>
            <a:endParaRPr lang="it-IT" sz="1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FD92562-EC0D-4880-8BBB-11BF63930042}"/>
              </a:ext>
            </a:extLst>
          </p:cNvPr>
          <p:cNvSpPr/>
          <p:nvPr/>
        </p:nvSpPr>
        <p:spPr>
          <a:xfrm>
            <a:off x="2838397" y="6209480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DFD2D47-0444-4474-AAD8-F75E7D076D09}"/>
              </a:ext>
            </a:extLst>
          </p:cNvPr>
          <p:cNvSpPr/>
          <p:nvPr/>
        </p:nvSpPr>
        <p:spPr>
          <a:xfrm>
            <a:off x="7715427" y="2818689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65D4C74-5D08-4470-8E9C-7B8B97150EFE}"/>
              </a:ext>
            </a:extLst>
          </p:cNvPr>
          <p:cNvSpPr/>
          <p:nvPr/>
        </p:nvSpPr>
        <p:spPr>
          <a:xfrm>
            <a:off x="3563595" y="3334996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B70EE12-A2D6-49B2-843A-C00FB547C869}"/>
              </a:ext>
            </a:extLst>
          </p:cNvPr>
          <p:cNvSpPr/>
          <p:nvPr/>
        </p:nvSpPr>
        <p:spPr>
          <a:xfrm>
            <a:off x="9253669" y="2929784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1C0A537-47D3-412B-8013-6A62274D84AB}"/>
              </a:ext>
            </a:extLst>
          </p:cNvPr>
          <p:cNvSpPr/>
          <p:nvPr/>
        </p:nvSpPr>
        <p:spPr>
          <a:xfrm>
            <a:off x="7117221" y="2516738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3DFFD54-27E2-49A4-900F-E0C2D776190A}"/>
              </a:ext>
            </a:extLst>
          </p:cNvPr>
          <p:cNvSpPr/>
          <p:nvPr/>
        </p:nvSpPr>
        <p:spPr>
          <a:xfrm>
            <a:off x="6201396" y="2048213"/>
            <a:ext cx="111095" cy="940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7BDD3A2-D12E-4032-86EB-C094F9D8143B}"/>
              </a:ext>
            </a:extLst>
          </p:cNvPr>
          <p:cNvSpPr/>
          <p:nvPr/>
        </p:nvSpPr>
        <p:spPr>
          <a:xfrm>
            <a:off x="6096000" y="2161064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B46049B-8853-4E2A-9265-50959B1963D9}"/>
              </a:ext>
            </a:extLst>
          </p:cNvPr>
          <p:cNvSpPr/>
          <p:nvPr/>
        </p:nvSpPr>
        <p:spPr>
          <a:xfrm>
            <a:off x="4657227" y="4191248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3D4A2F2-BA7E-4BAA-B378-F3D0BF8CB9C0}"/>
              </a:ext>
            </a:extLst>
          </p:cNvPr>
          <p:cNvSpPr/>
          <p:nvPr/>
        </p:nvSpPr>
        <p:spPr>
          <a:xfrm>
            <a:off x="9105241" y="2563739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F388727-C5EA-44E9-97DD-55799B225E66}"/>
              </a:ext>
            </a:extLst>
          </p:cNvPr>
          <p:cNvSpPr/>
          <p:nvPr/>
        </p:nvSpPr>
        <p:spPr>
          <a:xfrm>
            <a:off x="7762428" y="2844327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D42ED45-5E0E-4410-97A0-73793BC883ED}"/>
              </a:ext>
            </a:extLst>
          </p:cNvPr>
          <p:cNvSpPr/>
          <p:nvPr/>
        </p:nvSpPr>
        <p:spPr>
          <a:xfrm>
            <a:off x="2693140" y="2422735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EF4F72D-5361-4E4A-8D64-AF70350113D5}"/>
              </a:ext>
            </a:extLst>
          </p:cNvPr>
          <p:cNvSpPr/>
          <p:nvPr/>
        </p:nvSpPr>
        <p:spPr>
          <a:xfrm>
            <a:off x="9527135" y="2835781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305865A-3147-40A4-BC94-5BEA9396FC44}"/>
              </a:ext>
            </a:extLst>
          </p:cNvPr>
          <p:cNvSpPr/>
          <p:nvPr/>
        </p:nvSpPr>
        <p:spPr>
          <a:xfrm>
            <a:off x="2872578" y="2380008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2DC3AF8C-713F-4060-8E6F-12B625008391}"/>
              </a:ext>
            </a:extLst>
          </p:cNvPr>
          <p:cNvSpPr/>
          <p:nvPr/>
        </p:nvSpPr>
        <p:spPr>
          <a:xfrm>
            <a:off x="6355221" y="2133670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6EB9363F-E0DA-406D-A659-77CD844EB51E}"/>
              </a:ext>
            </a:extLst>
          </p:cNvPr>
          <p:cNvSpPr/>
          <p:nvPr/>
        </p:nvSpPr>
        <p:spPr>
          <a:xfrm>
            <a:off x="6222761" y="2225157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0589FB4-545D-43CD-B346-6029290B478C}"/>
              </a:ext>
            </a:extLst>
          </p:cNvPr>
          <p:cNvSpPr/>
          <p:nvPr/>
        </p:nvSpPr>
        <p:spPr>
          <a:xfrm>
            <a:off x="8221204" y="3023787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24E50CBC-72B7-4B55-9C9A-CEB3F5FBBB7F}"/>
              </a:ext>
            </a:extLst>
          </p:cNvPr>
          <p:cNvSpPr/>
          <p:nvPr/>
        </p:nvSpPr>
        <p:spPr>
          <a:xfrm>
            <a:off x="3950084" y="6205206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FDE48F2-14FD-4189-9F0E-447B92FB675E}"/>
              </a:ext>
            </a:extLst>
          </p:cNvPr>
          <p:cNvSpPr/>
          <p:nvPr/>
        </p:nvSpPr>
        <p:spPr>
          <a:xfrm>
            <a:off x="6047571" y="2044666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5C9F65E-069B-4AD3-AFC2-CD96C0A2B0B2}"/>
              </a:ext>
            </a:extLst>
          </p:cNvPr>
          <p:cNvSpPr/>
          <p:nvPr/>
        </p:nvSpPr>
        <p:spPr>
          <a:xfrm>
            <a:off x="6381048" y="2233702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1607E9C9-9EA2-4EAE-A176-24DD75E89A6F}"/>
              </a:ext>
            </a:extLst>
          </p:cNvPr>
          <p:cNvSpPr/>
          <p:nvPr/>
        </p:nvSpPr>
        <p:spPr>
          <a:xfrm>
            <a:off x="6077482" y="2026079"/>
            <a:ext cx="111095" cy="94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CCD58D0E-AB3A-4E72-AD5B-B172BB953CB7}"/>
              </a:ext>
            </a:extLst>
          </p:cNvPr>
          <p:cNvSpPr/>
          <p:nvPr/>
        </p:nvSpPr>
        <p:spPr>
          <a:xfrm>
            <a:off x="4848104" y="4436227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16F8B72-E2A5-49A9-9FA5-62BEB46E266F}"/>
              </a:ext>
            </a:extLst>
          </p:cNvPr>
          <p:cNvSpPr/>
          <p:nvPr/>
        </p:nvSpPr>
        <p:spPr>
          <a:xfrm>
            <a:off x="6103118" y="2352422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41A64F1A-6A95-49AB-833B-D29CDC21E79B}"/>
              </a:ext>
            </a:extLst>
          </p:cNvPr>
          <p:cNvSpPr/>
          <p:nvPr/>
        </p:nvSpPr>
        <p:spPr>
          <a:xfrm>
            <a:off x="6492143" y="2225156"/>
            <a:ext cx="111095" cy="9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1641CD0D-74CC-48DA-A5B7-F43F9576FB05}"/>
              </a:ext>
            </a:extLst>
          </p:cNvPr>
          <p:cNvSpPr/>
          <p:nvPr/>
        </p:nvSpPr>
        <p:spPr>
          <a:xfrm>
            <a:off x="5336325" y="6205205"/>
            <a:ext cx="111095" cy="940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A5FB42D-DE09-4E6C-BDCD-B5D22BDDCDCC}"/>
              </a:ext>
            </a:extLst>
          </p:cNvPr>
          <p:cNvSpPr txBox="1"/>
          <p:nvPr/>
        </p:nvSpPr>
        <p:spPr>
          <a:xfrm>
            <a:off x="2933769" y="6071816"/>
            <a:ext cx="82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5F34EC8-74F3-4847-84DC-C864C64691CD}"/>
              </a:ext>
            </a:extLst>
          </p:cNvPr>
          <p:cNvSpPr txBox="1"/>
          <p:nvPr/>
        </p:nvSpPr>
        <p:spPr>
          <a:xfrm>
            <a:off x="4020353" y="6067541"/>
            <a:ext cx="10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training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6CB8764-524B-4574-87C9-A22BD504EB79}"/>
              </a:ext>
            </a:extLst>
          </p:cNvPr>
          <p:cNvSpPr txBox="1"/>
          <p:nvPr/>
        </p:nvSpPr>
        <p:spPr>
          <a:xfrm>
            <a:off x="5447420" y="6065796"/>
            <a:ext cx="33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Bercy + Paris + Saclay</a:t>
            </a:r>
          </a:p>
        </p:txBody>
      </p:sp>
    </p:spTree>
    <p:extLst>
      <p:ext uri="{BB962C8B-B14F-4D97-AF65-F5344CB8AC3E}">
        <p14:creationId xmlns:p14="http://schemas.microsoft.com/office/powerpoint/2010/main" val="187697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176</TotalTime>
  <Words>283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 2</vt:lpstr>
      <vt:lpstr>Citazione</vt:lpstr>
      <vt:lpstr>Foglio di lavoro di Microsoft Excel</vt:lpstr>
      <vt:lpstr>Onera satellite dataset summary</vt:lpstr>
      <vt:lpstr>Images numbers</vt:lpstr>
      <vt:lpstr>When the images were taken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Onera satellite dataset summary</dc:title>
  <dc:creator>Domenico Dell'Olio</dc:creator>
  <cp:lastModifiedBy>Domenico Dell'Olio</cp:lastModifiedBy>
  <cp:revision>10</cp:revision>
  <dcterms:created xsi:type="dcterms:W3CDTF">2021-04-16T19:21:52Z</dcterms:created>
  <dcterms:modified xsi:type="dcterms:W3CDTF">2021-04-16T22:18:48Z</dcterms:modified>
</cp:coreProperties>
</file>