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95B7-7D66-4273-A2DA-E046050F2D62}" v="10" dt="2020-10-17T06:00:49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06EC-A3BF-4025-B6AE-1B0C586E1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3E1CA-C23A-4385-BDF9-5D3494157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7E6B-7849-4918-9F20-D859208F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A6171-E83E-4BDE-93B0-B0A75221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832A-8881-457D-A535-EF934CC4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5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44C-3648-4FC4-80BD-FB331E9D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4F06-2535-4C06-9BF7-98DFCFFBF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ADAA-018F-49EC-B718-129E092C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5869-D972-4071-AD37-0AE72A82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8EC3-7579-4E97-AB44-B0780361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663F4-65A7-477D-A5F9-F1B509725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5A8A5-58B5-45E7-803C-90E94896B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7CEE-236E-428A-9CCC-D00EB0A9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7277-DD5D-42FB-B827-3B72628A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DDAD-9AE2-45BC-BBBF-5C5AA995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70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3420-303A-410B-9939-4C67F165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8C22-579A-437F-A799-A54955ED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9B52-5AB1-4450-B513-EDA9FA54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C8E4-0CEF-4229-BB48-700CAE41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06B7-0413-4D8E-8BCF-A5688BE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56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A73D-1033-4ADA-B7B1-D01F015C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0259E-2FEC-48D6-AD5B-2872B3D8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2090-13BC-4446-A7AC-C579704B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B90E-3B94-43A6-8A7A-4A17AF46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6E98-F467-4949-B055-1EF3FDB0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02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543B-A564-4737-A437-952364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77ED-8FBB-401C-8294-D523236C0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76DCD-35D8-4B0C-8C12-F9FF0C31E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5A887-4F61-4690-92C6-2DF02A0C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DC7F5-8111-46BB-B238-9519A0A9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86E-1195-4416-BA6B-21989999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45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44EF-1515-4876-9F79-D60F603B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BA82-5221-45FC-9858-6A28D1BE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E47C2-44DE-4E79-990F-B595E5FA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7934C-5C85-4362-BA7E-6CC90ADB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AEA33-014A-4251-B39B-E76E89874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0A77A-DC54-45EB-94DA-5990B501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34D9F-42BE-49D1-8B28-ABA6BCD8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63594-2AC1-4CBC-9E07-EBAA596A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91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D538-3668-4B3C-8F78-0F93B62B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59FB4-B143-488D-B394-6A49546E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8282-A378-478B-9D3C-C586B1FC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CBBA3-45DC-4A84-94C2-402A5831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3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342A4-0AAA-4C3C-BAAD-89375183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E9EE3-7F02-420B-883E-298DFFDB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D4446-391D-4340-AFEE-1C1F773D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2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FD5D-31E1-4EEF-AF84-A85D9C9C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E41C-2D82-4C53-988D-BA32F299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BD397-9438-4AD0-899F-5C316EED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FB0BF-6243-4973-AD35-F0D24964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49B29-72FA-45B6-AE66-A84E8D14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B311-DD72-4F95-9A19-04EAF22F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69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35B2-0FCC-4EE5-8591-87CDDE21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678E4-4AEB-4305-BD76-9E141214B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F3CBA-A25E-4361-B47D-9EC9130B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F9D5F-9178-493B-89E6-511C45B3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DFB0C-2F4C-4930-8DB5-92F2C4D3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85C1-083B-4735-A1E9-DF3065F2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0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8D37-B632-4819-92E3-944AF164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C4C1B-3AEE-48FD-B200-E6BB6F37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DA33-C410-473C-9C89-B6DFFDDC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6169-7AF6-4C4F-B3B1-3C1806A6B577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32F7-6996-4C7F-9317-391EA98F6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94B0-44F4-43C9-90DD-0EB716044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5510-80A8-45DB-8B72-850BAD86D5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17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3C40-DD03-4A7F-9D2D-D2B692994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2</a:t>
            </a:r>
            <a:br>
              <a:rPr lang="en-US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002B4-8513-4524-A5DE-C19BFE961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213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5640-C190-420E-B77D-C2DF9C7A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354549-9A97-40FF-ACEF-4C3840691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30792"/>
              </p:ext>
            </p:extLst>
          </p:nvPr>
        </p:nvGraphicFramePr>
        <p:xfrm>
          <a:off x="838200" y="3132614"/>
          <a:ext cx="10515600" cy="17373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02737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1100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509253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89199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b="1" dirty="0">
                          <a:effectLst/>
                        </a:rPr>
                      </a:br>
                      <a:r>
                        <a:rPr lang="en-AU" b="1" dirty="0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563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-0.888121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-0.773419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5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-0.888121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0.899909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283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-0.773419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0.899909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2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29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FAC-D5B3-4FFF-B556-151D7443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 of SAT</a:t>
            </a:r>
          </a:p>
        </p:txBody>
      </p:sp>
    </p:spTree>
    <p:extLst>
      <p:ext uri="{BB962C8B-B14F-4D97-AF65-F5344CB8AC3E}">
        <p14:creationId xmlns:p14="http://schemas.microsoft.com/office/powerpoint/2010/main" val="145930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6C94-C7B1-42C4-9937-034CA919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Drug Use By Age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068F4860-2229-40EB-A92E-23095ED46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73" y="1825625"/>
            <a:ext cx="6553466" cy="4351338"/>
          </a:xfrm>
        </p:spPr>
      </p:pic>
    </p:spTree>
    <p:extLst>
      <p:ext uri="{BB962C8B-B14F-4D97-AF65-F5344CB8AC3E}">
        <p14:creationId xmlns:p14="http://schemas.microsoft.com/office/powerpoint/2010/main" val="284177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CF57-BCFA-4ABD-B4DD-1BC8A3BE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Brief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1467-488B-4EB2-A6C9-D7430FCC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alcohol-use:</a:t>
            </a:r>
          </a:p>
          <a:p>
            <a:r>
              <a:rPr lang="en-US" dirty="0"/>
              <a:t>Percentage of those in an age group who used alcohol in the past 12 months</a:t>
            </a:r>
          </a:p>
          <a:p>
            <a:r>
              <a:rPr lang="en-US" b="1" dirty="0"/>
              <a:t>alcohol-frequency:</a:t>
            </a:r>
          </a:p>
          <a:p>
            <a:r>
              <a:rPr lang="en-US" dirty="0"/>
              <a:t>Median number of times a user in an age group used alcohol in the past 12 months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338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BA16-87E2-4285-A687-AAD0D811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and Frequency by Age group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5B2316-C441-4881-AEEB-ACF3A6CFED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" y="1801771"/>
            <a:ext cx="51929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AC75DCF-CE9F-454D-9B00-12F58D3C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801770"/>
            <a:ext cx="5333602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7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0802-0369-4D97-BE41-389578CF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1AC3A9-9ACD-4C74-8124-A3200A1E3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861665"/>
              </p:ext>
            </p:extLst>
          </p:nvPr>
        </p:nvGraphicFramePr>
        <p:xfrm>
          <a:off x="1375575" y="1825625"/>
          <a:ext cx="8977023" cy="4351338"/>
        </p:xfrm>
        <a:graphic>
          <a:graphicData uri="http://schemas.openxmlformats.org/drawingml/2006/table">
            <a:tbl>
              <a:tblPr/>
              <a:tblGrid>
                <a:gridCol w="997447">
                  <a:extLst>
                    <a:ext uri="{9D8B030D-6E8A-4147-A177-3AD203B41FA5}">
                      <a16:colId xmlns:a16="http://schemas.microsoft.com/office/drawing/2014/main" val="1583206936"/>
                    </a:ext>
                  </a:extLst>
                </a:gridCol>
                <a:gridCol w="997447">
                  <a:extLst>
                    <a:ext uri="{9D8B030D-6E8A-4147-A177-3AD203B41FA5}">
                      <a16:colId xmlns:a16="http://schemas.microsoft.com/office/drawing/2014/main" val="1650007900"/>
                    </a:ext>
                  </a:extLst>
                </a:gridCol>
                <a:gridCol w="997447">
                  <a:extLst>
                    <a:ext uri="{9D8B030D-6E8A-4147-A177-3AD203B41FA5}">
                      <a16:colId xmlns:a16="http://schemas.microsoft.com/office/drawing/2014/main" val="2606472364"/>
                    </a:ext>
                  </a:extLst>
                </a:gridCol>
                <a:gridCol w="997447">
                  <a:extLst>
                    <a:ext uri="{9D8B030D-6E8A-4147-A177-3AD203B41FA5}">
                      <a16:colId xmlns:a16="http://schemas.microsoft.com/office/drawing/2014/main" val="3875189815"/>
                    </a:ext>
                  </a:extLst>
                </a:gridCol>
                <a:gridCol w="997447">
                  <a:extLst>
                    <a:ext uri="{9D8B030D-6E8A-4147-A177-3AD203B41FA5}">
                      <a16:colId xmlns:a16="http://schemas.microsoft.com/office/drawing/2014/main" val="3698445563"/>
                    </a:ext>
                  </a:extLst>
                </a:gridCol>
                <a:gridCol w="997447">
                  <a:extLst>
                    <a:ext uri="{9D8B030D-6E8A-4147-A177-3AD203B41FA5}">
                      <a16:colId xmlns:a16="http://schemas.microsoft.com/office/drawing/2014/main" val="2488829201"/>
                    </a:ext>
                  </a:extLst>
                </a:gridCol>
                <a:gridCol w="997447">
                  <a:extLst>
                    <a:ext uri="{9D8B030D-6E8A-4147-A177-3AD203B41FA5}">
                      <a16:colId xmlns:a16="http://schemas.microsoft.com/office/drawing/2014/main" val="3176968301"/>
                    </a:ext>
                  </a:extLst>
                </a:gridCol>
                <a:gridCol w="997447">
                  <a:extLst>
                    <a:ext uri="{9D8B030D-6E8A-4147-A177-3AD203B41FA5}">
                      <a16:colId xmlns:a16="http://schemas.microsoft.com/office/drawing/2014/main" val="1007219066"/>
                    </a:ext>
                  </a:extLst>
                </a:gridCol>
                <a:gridCol w="997447">
                  <a:extLst>
                    <a:ext uri="{9D8B030D-6E8A-4147-A177-3AD203B41FA5}">
                      <a16:colId xmlns:a16="http://schemas.microsoft.com/office/drawing/2014/main" val="3500336742"/>
                    </a:ext>
                  </a:extLst>
                </a:gridCol>
              </a:tblGrid>
              <a:tr h="331080">
                <a:tc>
                  <a:txBody>
                    <a:bodyPr/>
                    <a:lstStyle/>
                    <a:p>
                      <a:pPr algn="r" fontAlgn="ctr"/>
                      <a:endParaRPr lang="en-AU" sz="900" b="1" dirty="0">
                        <a:effectLst/>
                      </a:endParaRP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900" b="1" dirty="0">
                          <a:effectLst/>
                        </a:rPr>
                      </a:br>
                      <a:r>
                        <a:rPr lang="en-AU" sz="900" b="1" dirty="0">
                          <a:effectLst/>
                        </a:rPr>
                        <a:t>count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dirty="0">
                          <a:effectLst/>
                        </a:rPr>
                        <a:t>mean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dirty="0">
                          <a:effectLst/>
                        </a:rPr>
                        <a:t>std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dirty="0">
                          <a:effectLst/>
                        </a:rPr>
                        <a:t>min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25%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50%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dirty="0">
                          <a:effectLst/>
                        </a:rPr>
                        <a:t>75%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dirty="0">
                          <a:effectLst/>
                        </a:rPr>
                        <a:t>max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7485326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alcohol_use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55.429412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dirty="0">
                          <a:effectLst/>
                        </a:rPr>
                        <a:t>26.878866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dirty="0">
                          <a:effectLst/>
                        </a:rPr>
                        <a:t>3.9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dirty="0">
                          <a:effectLst/>
                        </a:rPr>
                        <a:t>40.1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dirty="0">
                          <a:effectLst/>
                        </a:rPr>
                        <a:t>64.6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77.5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84.2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09383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marijuana_use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18.923529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11.959752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8.7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20.8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34.0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330300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cocaine_use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2.176471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1.816772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4.0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4.9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35217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crack_use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0.294118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0.235772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31609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heroin_use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0.352941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0.333762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420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dirty="0" err="1">
                          <a:effectLst/>
                        </a:rPr>
                        <a:t>hallucinogen_use</a:t>
                      </a:r>
                      <a:endParaRPr lang="en-AU" sz="900" b="1" dirty="0">
                        <a:effectLst/>
                      </a:endParaRP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3.394118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2.792506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5.2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8.6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471556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inhalant_use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1.388235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0.927283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77194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pain_releiver_use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6.270588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3.166379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6.2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9.0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629802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oxycontin_use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0.935294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0.608216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1.7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6481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tranquilizer_use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2.805882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1.753379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4.2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5.4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963870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stimulant_use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1.917647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1.407673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1.8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3.0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4.1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5654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meth_use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0.382353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0.262762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0.9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01983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>
                          <a:effectLst/>
                        </a:rPr>
                        <a:t>sedative_use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17.0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0.282353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0.138000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0.0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0.3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>
                          <a:effectLst/>
                        </a:rPr>
                        <a:t>0.4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dirty="0">
                          <a:effectLst/>
                        </a:rPr>
                        <a:t>0.5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9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58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07FE-1F0A-4632-AC98-F8FE2B18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Frequency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7EF9EC-F58C-4228-953B-E062483B5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897031"/>
              </p:ext>
            </p:extLst>
          </p:nvPr>
        </p:nvGraphicFramePr>
        <p:xfrm>
          <a:off x="1311964" y="1825625"/>
          <a:ext cx="9048582" cy="4351338"/>
        </p:xfrm>
        <a:graphic>
          <a:graphicData uri="http://schemas.openxmlformats.org/drawingml/2006/table">
            <a:tbl>
              <a:tblPr/>
              <a:tblGrid>
                <a:gridCol w="1005398">
                  <a:extLst>
                    <a:ext uri="{9D8B030D-6E8A-4147-A177-3AD203B41FA5}">
                      <a16:colId xmlns:a16="http://schemas.microsoft.com/office/drawing/2014/main" val="922942322"/>
                    </a:ext>
                  </a:extLst>
                </a:gridCol>
                <a:gridCol w="1005398">
                  <a:extLst>
                    <a:ext uri="{9D8B030D-6E8A-4147-A177-3AD203B41FA5}">
                      <a16:colId xmlns:a16="http://schemas.microsoft.com/office/drawing/2014/main" val="3173105165"/>
                    </a:ext>
                  </a:extLst>
                </a:gridCol>
                <a:gridCol w="1005398">
                  <a:extLst>
                    <a:ext uri="{9D8B030D-6E8A-4147-A177-3AD203B41FA5}">
                      <a16:colId xmlns:a16="http://schemas.microsoft.com/office/drawing/2014/main" val="1223261084"/>
                    </a:ext>
                  </a:extLst>
                </a:gridCol>
                <a:gridCol w="1005398">
                  <a:extLst>
                    <a:ext uri="{9D8B030D-6E8A-4147-A177-3AD203B41FA5}">
                      <a16:colId xmlns:a16="http://schemas.microsoft.com/office/drawing/2014/main" val="4108670839"/>
                    </a:ext>
                  </a:extLst>
                </a:gridCol>
                <a:gridCol w="1005398">
                  <a:extLst>
                    <a:ext uri="{9D8B030D-6E8A-4147-A177-3AD203B41FA5}">
                      <a16:colId xmlns:a16="http://schemas.microsoft.com/office/drawing/2014/main" val="1172224464"/>
                    </a:ext>
                  </a:extLst>
                </a:gridCol>
                <a:gridCol w="1005398">
                  <a:extLst>
                    <a:ext uri="{9D8B030D-6E8A-4147-A177-3AD203B41FA5}">
                      <a16:colId xmlns:a16="http://schemas.microsoft.com/office/drawing/2014/main" val="211121016"/>
                    </a:ext>
                  </a:extLst>
                </a:gridCol>
                <a:gridCol w="1005398">
                  <a:extLst>
                    <a:ext uri="{9D8B030D-6E8A-4147-A177-3AD203B41FA5}">
                      <a16:colId xmlns:a16="http://schemas.microsoft.com/office/drawing/2014/main" val="4292191641"/>
                    </a:ext>
                  </a:extLst>
                </a:gridCol>
                <a:gridCol w="1005398">
                  <a:extLst>
                    <a:ext uri="{9D8B030D-6E8A-4147-A177-3AD203B41FA5}">
                      <a16:colId xmlns:a16="http://schemas.microsoft.com/office/drawing/2014/main" val="3158537522"/>
                    </a:ext>
                  </a:extLst>
                </a:gridCol>
                <a:gridCol w="1005398">
                  <a:extLst>
                    <a:ext uri="{9D8B030D-6E8A-4147-A177-3AD203B41FA5}">
                      <a16:colId xmlns:a16="http://schemas.microsoft.com/office/drawing/2014/main" val="912006286"/>
                    </a:ext>
                  </a:extLst>
                </a:gridCol>
              </a:tblGrid>
              <a:tr h="262581">
                <a:tc>
                  <a:txBody>
                    <a:bodyPr/>
                    <a:lstStyle/>
                    <a:p>
                      <a:pPr algn="r" fontAlgn="ctr"/>
                      <a:endParaRPr lang="en-AU" sz="700" b="1" dirty="0">
                        <a:effectLst/>
                      </a:endParaRP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700" b="1" dirty="0">
                          <a:effectLst/>
                        </a:rPr>
                      </a:br>
                      <a:r>
                        <a:rPr lang="en-AU" sz="700" b="1" dirty="0">
                          <a:effectLst/>
                        </a:rPr>
                        <a:t>count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 dirty="0">
                          <a:effectLst/>
                        </a:rPr>
                        <a:t>mean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 dirty="0">
                          <a:effectLst/>
                        </a:rPr>
                        <a:t>std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 dirty="0">
                          <a:effectLst/>
                        </a:rPr>
                        <a:t>min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 dirty="0">
                          <a:effectLst/>
                        </a:rPr>
                        <a:t>25%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 dirty="0">
                          <a:effectLst/>
                        </a:rPr>
                        <a:t>50%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 dirty="0">
                          <a:effectLst/>
                        </a:rPr>
                        <a:t>75%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 dirty="0">
                          <a:effectLst/>
                        </a:rPr>
                        <a:t>max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8651362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alcohol_frequency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33.352941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21.318833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10.000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48.00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1663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 dirty="0" err="1">
                          <a:effectLst/>
                        </a:rPr>
                        <a:t>marijuana_frequency</a:t>
                      </a:r>
                      <a:endParaRPr lang="en-AU" sz="700" b="1" dirty="0">
                        <a:effectLst/>
                      </a:endParaRP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42.941176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18.362566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30.000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58054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cocaine_frequency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7.875000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8.038449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5.25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7.250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42094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crack_frequency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14.0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15.035714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18.111263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7.75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16.500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57190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heroin_frequency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73.281250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70.090173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39.625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53.75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71.875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280.0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32930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hallucinogen_frequency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8.411765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15.000245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389778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inhalant_frequency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6.156250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4.860448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3.375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6.625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19.0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25901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pain_releiver_frequency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14.705882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6.935098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15.000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321852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oxycontin_frequency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14.812500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12.798275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5.750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18.125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46.0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319007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tranquilizer_frequency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11.735294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11.485205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4.5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10.00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11.000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52.0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105270"/>
                  </a:ext>
                </a:extLst>
              </a:tr>
              <a:tr h="375115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stimulant_frequency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31.147059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85.973790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7.000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10.00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364.0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35304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meth_frequency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15.0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35.966667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31.974581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12.000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30.00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47.000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105.0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899339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b="1">
                          <a:effectLst/>
                        </a:rPr>
                        <a:t>sedative_frequency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19.382353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24.833527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3.0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6.500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10.00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>
                          <a:effectLst/>
                        </a:rPr>
                        <a:t>17.500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700" dirty="0">
                          <a:effectLst/>
                        </a:rPr>
                        <a:t>104.0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271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0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77B7-96C4-4F1C-B8F7-59C5A29A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Heat Map - Use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C80C63-C707-4667-87DD-0190BF7AC2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23" y="1927912"/>
            <a:ext cx="5886753" cy="41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2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1837-0A3F-449F-BDB5-CE8B28B3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Heat Map - Frequency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4D6F22-8E04-4B47-9D1D-5518BC152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61" y="1825625"/>
            <a:ext cx="60118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5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8706-B7B0-4145-89A8-969878FF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scatterplot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26374FC-8764-419B-B5D8-8678FDA592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292" y="1825625"/>
            <a:ext cx="42334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42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7DD3-5B3C-4915-8D63-6D0EE5DC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 10 Data entries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7357B13-8F16-4535-81FC-576BBB74C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981080"/>
              </p:ext>
            </p:extLst>
          </p:nvPr>
        </p:nvGraphicFramePr>
        <p:xfrm>
          <a:off x="838200" y="1900362"/>
          <a:ext cx="10515600" cy="4112614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334006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586168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17770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29955670"/>
                    </a:ext>
                  </a:extLst>
                </a:gridCol>
              </a:tblGrid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7300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745805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NJ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05743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160720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145182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NH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6250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192043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PA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45331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VT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95021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86145"/>
                  </a:ext>
                </a:extLst>
              </a:tr>
              <a:tr h="3738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501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57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434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2D1C-0798-4B40-9C78-C6B6A921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scatterplot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6CF564-DFDC-4C17-8C12-CAA2EAF4A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67" y="1825625"/>
            <a:ext cx="43100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6DB2-316D-4278-BF21-892772B8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B4C3-13BB-4F3C-90A1-C81658FC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State: (str, object)</a:t>
            </a:r>
          </a:p>
          <a:p>
            <a:r>
              <a:rPr lang="en-US" dirty="0"/>
              <a:t>The abbreviation of each State that has provided the data</a:t>
            </a:r>
          </a:p>
          <a:p>
            <a:r>
              <a:rPr lang="en-US" b="1" dirty="0"/>
              <a:t>Rate: (int64)</a:t>
            </a:r>
          </a:p>
          <a:p>
            <a:r>
              <a:rPr lang="en-US" dirty="0"/>
              <a:t>Some data. Related to the SAT scores, although this is unclear.</a:t>
            </a:r>
          </a:p>
          <a:p>
            <a:r>
              <a:rPr lang="en-US" b="1" dirty="0"/>
              <a:t>Verbal: (int64)</a:t>
            </a:r>
          </a:p>
          <a:p>
            <a:r>
              <a:rPr lang="en-US" dirty="0"/>
              <a:t>The average SAT score achieved in each State in Verbal grading.</a:t>
            </a:r>
          </a:p>
          <a:p>
            <a:r>
              <a:rPr lang="en-US" b="1" dirty="0"/>
              <a:t>Math: (int64)</a:t>
            </a:r>
          </a:p>
          <a:p>
            <a:r>
              <a:rPr lang="en-US" dirty="0"/>
              <a:t>The average SAT score achieved in each State in Mathematics grading.</a:t>
            </a:r>
          </a:p>
          <a:p>
            <a:r>
              <a:rPr lang="en-US" b="1" dirty="0" err="1"/>
              <a:t>Data_Shape</a:t>
            </a:r>
            <a:r>
              <a:rPr lang="en-US" b="1" dirty="0"/>
              <a:t>: (52,4)</a:t>
            </a:r>
          </a:p>
          <a:p>
            <a:r>
              <a:rPr lang="en-US" dirty="0"/>
              <a:t>we have 52 counts of data for each of the 4 categories.</a:t>
            </a:r>
          </a:p>
        </p:txBody>
      </p:sp>
    </p:spTree>
    <p:extLst>
      <p:ext uri="{BB962C8B-B14F-4D97-AF65-F5344CB8AC3E}">
        <p14:creationId xmlns:p14="http://schemas.microsoft.com/office/powerpoint/2010/main" val="184684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C74B-0F2E-4D65-A246-6BCFCB25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 Graphs for each category.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B3A1F9-C6DB-482F-A222-66BA48371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1" y="1631416"/>
            <a:ext cx="3689015" cy="330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8C761B-7B8E-4E1C-AA7C-309C9F09C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12" y="1626426"/>
            <a:ext cx="3689015" cy="330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B39EC3B-D01F-46A1-8227-FB3160CD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13" y="1626426"/>
            <a:ext cx="3665279" cy="330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5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5F03-A343-4E53-B277-40DD2A7D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E0D29A-6EC4-4A43-8814-4ED6FBBE2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351366"/>
              </p:ext>
            </p:extLst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8083305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10654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97449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50457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b="1" dirty="0">
                          <a:effectLst/>
                        </a:rPr>
                      </a:br>
                      <a:r>
                        <a:rPr lang="en-AU" b="1" dirty="0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774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3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532.529412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531.843137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588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27.550681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33.360667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36.287393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027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482.000000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439.000000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850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80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527.000000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525.000000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13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64.000000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562.000000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557.500000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0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593.000000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603.000000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49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35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712E-2697-450E-AF0B-0F5DB606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Box Plots- Verbal &amp; Math SAT Scores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5160BB-6380-4F1D-8857-26609DCE4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24" y="1630016"/>
            <a:ext cx="7053686" cy="458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6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0962-8005-47C0-A55D-57DFE681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Standardized boxplots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36816E-D725-42C6-9A30-533EA9C8B6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25" y="1825625"/>
            <a:ext cx="98597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4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6BD1-85FF-469C-97F6-D26E59F3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of States with scores above Mean Verbal SAT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3B4EE2-0725-42E5-995B-C80A6882E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413790"/>
              </p:ext>
            </p:extLst>
          </p:nvPr>
        </p:nvGraphicFramePr>
        <p:xfrm>
          <a:off x="3757664" y="1825623"/>
          <a:ext cx="4676672" cy="4351342"/>
        </p:xfrm>
        <a:graphic>
          <a:graphicData uri="http://schemas.openxmlformats.org/drawingml/2006/table">
            <a:tbl>
              <a:tblPr/>
              <a:tblGrid>
                <a:gridCol w="1169168">
                  <a:extLst>
                    <a:ext uri="{9D8B030D-6E8A-4147-A177-3AD203B41FA5}">
                      <a16:colId xmlns:a16="http://schemas.microsoft.com/office/drawing/2014/main" val="3020585001"/>
                    </a:ext>
                  </a:extLst>
                </a:gridCol>
                <a:gridCol w="1169168">
                  <a:extLst>
                    <a:ext uri="{9D8B030D-6E8A-4147-A177-3AD203B41FA5}">
                      <a16:colId xmlns:a16="http://schemas.microsoft.com/office/drawing/2014/main" val="48503372"/>
                    </a:ext>
                  </a:extLst>
                </a:gridCol>
                <a:gridCol w="1169168">
                  <a:extLst>
                    <a:ext uri="{9D8B030D-6E8A-4147-A177-3AD203B41FA5}">
                      <a16:colId xmlns:a16="http://schemas.microsoft.com/office/drawing/2014/main" val="2534613496"/>
                    </a:ext>
                  </a:extLst>
                </a:gridCol>
                <a:gridCol w="1169168">
                  <a:extLst>
                    <a:ext uri="{9D8B030D-6E8A-4147-A177-3AD203B41FA5}">
                      <a16:colId xmlns:a16="http://schemas.microsoft.com/office/drawing/2014/main" val="439864823"/>
                    </a:ext>
                  </a:extLst>
                </a:gridCol>
              </a:tblGrid>
              <a:tr h="284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 dirty="0">
                          <a:effectLst/>
                        </a:rPr>
                        <a:t>24 States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800" b="1" dirty="0">
                          <a:effectLst/>
                        </a:rPr>
                      </a:br>
                      <a:r>
                        <a:rPr lang="en-AU" sz="800" b="1" dirty="0">
                          <a:effectLst/>
                        </a:rPr>
                        <a:t>Rate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 dirty="0">
                          <a:effectLst/>
                        </a:rPr>
                        <a:t>Verbal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 dirty="0">
                          <a:effectLst/>
                        </a:rPr>
                        <a:t>Math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475236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State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800" b="1">
                        <a:effectLst/>
                      </a:endParaRP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800" b="1">
                        <a:effectLst/>
                      </a:endParaRP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sz="800" b="1">
                        <a:effectLst/>
                      </a:endParaRP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36896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CO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31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539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574654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OH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26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534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439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03317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MT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23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539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539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54205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ID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5389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TN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432034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NM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61513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IL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9798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KY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21321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WY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545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42567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MI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11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173178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MN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48941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KS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468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AL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23167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NE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568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31368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OK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1596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MO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8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56165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LA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934599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WI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596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96500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AR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550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81143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UT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575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570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0200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IA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593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603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65695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SD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577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582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63186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ND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592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599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58937"/>
                  </a:ext>
                </a:extLst>
              </a:tr>
              <a:tr h="162667"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b="1">
                          <a:effectLst/>
                        </a:rPr>
                        <a:t>MS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4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>
                          <a:effectLst/>
                        </a:rPr>
                        <a:t>566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800" dirty="0">
                          <a:effectLst/>
                        </a:rPr>
                        <a:t>551</a:t>
                      </a:r>
                    </a:p>
                  </a:txBody>
                  <a:tcPr marL="40667" marR="40667" marT="20333" marB="20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93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90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7CF0-5D3A-4691-9FCD-1F351BED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Largest difference in Verbal – Math scores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F5E869-4E5D-4503-AEDF-A415E2C14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18566"/>
              </p:ext>
            </p:extLst>
          </p:nvPr>
        </p:nvGraphicFramePr>
        <p:xfrm>
          <a:off x="838200" y="2949734"/>
          <a:ext cx="5257800" cy="210312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32349305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54128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301904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762820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35386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b="1" dirty="0">
                          <a:effectLst/>
                        </a:rPr>
                      </a:br>
                      <a:r>
                        <a:rPr lang="en-AU" b="1" dirty="0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V-M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6187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76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OH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51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WV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2812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6D51EC-02DA-4BF3-A478-A0B420480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90664"/>
              </p:ext>
            </p:extLst>
          </p:nvPr>
        </p:nvGraphicFramePr>
        <p:xfrm>
          <a:off x="6157623" y="2933631"/>
          <a:ext cx="5257800" cy="210312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138590415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466553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359590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7138031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63498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b="1" dirty="0">
                          <a:effectLst/>
                        </a:rPr>
                      </a:br>
                      <a:r>
                        <a:rPr lang="en-AU" b="1" dirty="0"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V-M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4628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AU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70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51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-19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03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NJ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57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9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776</Words>
  <Application>Microsoft Office PowerPoint</Application>
  <PresentationFormat>Widescreen</PresentationFormat>
  <Paragraphs>520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 2 </vt:lpstr>
      <vt:lpstr>First 10 Data entries</vt:lpstr>
      <vt:lpstr>Data Dictionary</vt:lpstr>
      <vt:lpstr>Distribution Graphs for each category.</vt:lpstr>
      <vt:lpstr>Summary Table</vt:lpstr>
      <vt:lpstr>Box Plots- Verbal &amp; Math SAT Scores</vt:lpstr>
      <vt:lpstr>Standardized boxplots</vt:lpstr>
      <vt:lpstr>List of States with scores above Mean Verbal SAT Scores</vt:lpstr>
      <vt:lpstr>Largest difference in Verbal – Math scores</vt:lpstr>
      <vt:lpstr>Correlation table</vt:lpstr>
      <vt:lpstr>End of SAT</vt:lpstr>
      <vt:lpstr>Drug Use By Age</vt:lpstr>
      <vt:lpstr>Brief Data Dictionary</vt:lpstr>
      <vt:lpstr>Use and Frequency by Age group</vt:lpstr>
      <vt:lpstr>Use Summary</vt:lpstr>
      <vt:lpstr>Frequency Summary</vt:lpstr>
      <vt:lpstr>Correlation Heat Map - Use</vt:lpstr>
      <vt:lpstr>Correlation Heat Map - Frequency</vt:lpstr>
      <vt:lpstr>Correlation scatterplot</vt:lpstr>
      <vt:lpstr>Correlation scatterplot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</dc:title>
  <dc:creator>Dominic Pye</dc:creator>
  <cp:lastModifiedBy>Dominic Pye</cp:lastModifiedBy>
  <cp:revision>12</cp:revision>
  <dcterms:created xsi:type="dcterms:W3CDTF">2020-10-15T21:52:15Z</dcterms:created>
  <dcterms:modified xsi:type="dcterms:W3CDTF">2020-10-18T23:34:36Z</dcterms:modified>
</cp:coreProperties>
</file>