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E295B7-7D66-4273-A2DA-E046050F2D62}" v="10" dt="2020-10-17T06:00:49.4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5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806EC-A3BF-4025-B6AE-1B0C586E17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23E1CA-C23A-4385-BDF9-5D3494157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47E6B-7849-4918-9F20-D859208F6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6169-7AF6-4C4F-B3B1-3C1806A6B577}" type="datetimeFigureOut">
              <a:rPr lang="en-AU" smtClean="0"/>
              <a:t>17/10/2020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A6171-E83E-4BDE-93B0-B0A752212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7832A-8881-457D-A535-EF934CC42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5510-80A8-45DB-8B72-850BAD86D5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4853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1944C-3648-4FC4-80BD-FB331E9D8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D4F06-2535-4C06-9BF7-98DFCFFBF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6ADAA-018F-49EC-B718-129E092CF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6169-7AF6-4C4F-B3B1-3C1806A6B577}" type="datetimeFigureOut">
              <a:rPr lang="en-AU" smtClean="0"/>
              <a:t>17/10/2020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C5869-D972-4071-AD37-0AE72A821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A8EC3-7579-4E97-AB44-B07803616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5510-80A8-45DB-8B72-850BAD86D5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7294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2663F4-65A7-477D-A5F9-F1B509725A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25A8A5-58B5-45E7-803C-90E94896B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17CEE-236E-428A-9CCC-D00EB0A9F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6169-7AF6-4C4F-B3B1-3C1806A6B577}" type="datetimeFigureOut">
              <a:rPr lang="en-AU" smtClean="0"/>
              <a:t>17/10/2020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A7277-DD5D-42FB-B827-3B72628A9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CDDAD-9AE2-45BC-BBBF-5C5AA995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5510-80A8-45DB-8B72-850BAD86D5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4705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F3420-303A-410B-9939-4C67F165C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28C22-579A-437F-A799-A54955ED7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99B52-5AB1-4450-B513-EDA9FA547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6169-7AF6-4C4F-B3B1-3C1806A6B577}" type="datetimeFigureOut">
              <a:rPr lang="en-AU" smtClean="0"/>
              <a:t>17/10/2020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6C8E4-0CEF-4229-BB48-700CAE413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A06B7-0413-4D8E-8BCF-A5688BE53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5510-80A8-45DB-8B72-850BAD86D5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0566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5A73D-1033-4ADA-B7B1-D01F015CC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0259E-2FEC-48D6-AD5B-2872B3D88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52090-13BC-4446-A7AC-C579704BB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6169-7AF6-4C4F-B3B1-3C1806A6B577}" type="datetimeFigureOut">
              <a:rPr lang="en-AU" smtClean="0"/>
              <a:t>17/10/2020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7B90E-3B94-43A6-8A7A-4A17AF46B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D6E98-F467-4949-B055-1EF3FDB06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5510-80A8-45DB-8B72-850BAD86D5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902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2543B-A564-4737-A437-952364B5E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D77ED-8FBB-401C-8294-D523236C05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C76DCD-35D8-4B0C-8C12-F9FF0C31E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5A887-4F61-4690-92C6-2DF02A0C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6169-7AF6-4C4F-B3B1-3C1806A6B577}" type="datetimeFigureOut">
              <a:rPr lang="en-AU" smtClean="0"/>
              <a:t>17/10/2020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DC7F5-8111-46BB-B238-9519A0A92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F86E-1195-4416-BA6B-219899992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5510-80A8-45DB-8B72-850BAD86D5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0458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44EF-1515-4876-9F79-D60F603B5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EBA82-5221-45FC-9858-6A28D1BEA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4E47C2-44DE-4E79-990F-B595E5FA1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D7934C-5C85-4362-BA7E-6CC90ADBCC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3AEA33-014A-4251-B39B-E76E89874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50A77A-DC54-45EB-94DA-5990B501B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6169-7AF6-4C4F-B3B1-3C1806A6B577}" type="datetimeFigureOut">
              <a:rPr lang="en-AU" smtClean="0"/>
              <a:t>17/10/2020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834D9F-42BE-49D1-8B28-ABA6BCD8A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A63594-2AC1-4CBC-9E07-EBAA596A7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5510-80A8-45DB-8B72-850BAD86D5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1917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BD538-3668-4B3C-8F78-0F93B62BF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459FB4-B143-488D-B394-6A49546EA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6169-7AF6-4C4F-B3B1-3C1806A6B577}" type="datetimeFigureOut">
              <a:rPr lang="en-AU" smtClean="0"/>
              <a:t>17/10/2020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2C8282-A378-478B-9D3C-C586B1FC6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CBBA3-45DC-4A84-94C2-402A5831E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5510-80A8-45DB-8B72-850BAD86D5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9234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3342A4-0AAA-4C3C-BAAD-893751837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6169-7AF6-4C4F-B3B1-3C1806A6B577}" type="datetimeFigureOut">
              <a:rPr lang="en-AU" smtClean="0"/>
              <a:t>17/10/2020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EE9EE3-7F02-420B-883E-298DFFDB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D4446-391D-4340-AFEE-1C1F773DD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5510-80A8-45DB-8B72-850BAD86D5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322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1FD5D-31E1-4EEF-AF84-A85D9C9CA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2E41C-2D82-4C53-988D-BA32F299E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7BD397-9438-4AD0-899F-5C316EEDF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FB0BF-6243-4973-AD35-F0D249643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6169-7AF6-4C4F-B3B1-3C1806A6B577}" type="datetimeFigureOut">
              <a:rPr lang="en-AU" smtClean="0"/>
              <a:t>17/10/2020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49B29-72FA-45B6-AE66-A84E8D144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CB311-DD72-4F95-9A19-04EAF22FB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5510-80A8-45DB-8B72-850BAD86D5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5693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D35B2-0FCC-4EE5-8591-87CDDE214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9678E4-4AEB-4305-BD76-9E141214BA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F3CBA-A25E-4361-B47D-9EC9130B6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F9D5F-9178-493B-89E6-511C45B3B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6169-7AF6-4C4F-B3B1-3C1806A6B577}" type="datetimeFigureOut">
              <a:rPr lang="en-AU" smtClean="0"/>
              <a:t>17/10/2020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DFB0C-2F4C-4930-8DB5-92F2C4D34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785C1-083B-4735-A1E9-DF3065F2B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5510-80A8-45DB-8B72-850BAD86D5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501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F68D37-B632-4819-92E3-944AF164F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C4C1B-3AEE-48FD-B200-E6BB6F372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BDA33-C410-473C-9C89-B6DFFDDCC4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E6169-7AF6-4C4F-B3B1-3C1806A6B577}" type="datetimeFigureOut">
              <a:rPr lang="en-AU" smtClean="0"/>
              <a:t>17/10/2020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F32F7-6996-4C7F-9317-391EA98F6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194B0-44F4-43C9-90DD-0EB716044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65510-80A8-45DB-8B72-850BAD86D5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617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C3C40-DD03-4A7F-9D2D-D2B6929944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2</a:t>
            </a:r>
            <a:br>
              <a:rPr lang="en-US" dirty="0"/>
            </a:b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1002B4-8513-4524-A5DE-C19BFE961D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Exploratory Data Analysis (EDA)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72136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85F03-A343-4E53-B277-40DD2A7DD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1E0D29A-6EC4-4A43-8814-4ED6FBBE26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0351366"/>
              </p:ext>
            </p:extLst>
          </p:nvPr>
        </p:nvGraphicFramePr>
        <p:xfrm>
          <a:off x="838200" y="2218214"/>
          <a:ext cx="10515600" cy="356616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380833053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106549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4974496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50457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endParaRPr lang="en-AU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br>
                        <a:rPr lang="en-AU" b="1" dirty="0">
                          <a:effectLst/>
                        </a:rPr>
                      </a:br>
                      <a:r>
                        <a:rPr lang="en-AU" b="1" dirty="0">
                          <a:effectLst/>
                        </a:rPr>
                        <a:t>Rate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 dirty="0">
                          <a:effectLst/>
                        </a:rPr>
                        <a:t>Verbal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 dirty="0">
                          <a:effectLst/>
                        </a:rPr>
                        <a:t>Math</a:t>
                      </a:r>
                    </a:p>
                  </a:txBody>
                  <a:tcPr anchor="ctr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77747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count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51.000000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51.000000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51.000000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5395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mean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37.000000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532.529412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531.843137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65889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std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27.550681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33.360667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36.287393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0270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min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4.000000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482.000000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439.000000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3850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25%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9.000000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501.000000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503.000000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9801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50%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33.000000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527.000000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525.000000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1137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75%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64.000000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562.000000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557.500000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103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max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82.000000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593.000000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603.000000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2498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5353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12FAC-D5B3-4FFF-B556-151D7443F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End of SAT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EAECC-7421-40AA-834F-9BBE992B0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9309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66C94-C7B1-42C4-9937-034CA919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Drug Use By Age</a:t>
            </a:r>
          </a:p>
        </p:txBody>
      </p:sp>
      <p:pic>
        <p:nvPicPr>
          <p:cNvPr id="12" name="Content Placeholder 11" descr="Table&#10;&#10;Description automatically generated">
            <a:extLst>
              <a:ext uri="{FF2B5EF4-FFF2-40B4-BE49-F238E27FC236}">
                <a16:creationId xmlns:a16="http://schemas.microsoft.com/office/drawing/2014/main" id="{068F4860-2229-40EB-A92E-23095ED46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973" y="1825625"/>
            <a:ext cx="6553466" cy="4351338"/>
          </a:xfrm>
        </p:spPr>
      </p:pic>
    </p:spTree>
    <p:extLst>
      <p:ext uri="{BB962C8B-B14F-4D97-AF65-F5344CB8AC3E}">
        <p14:creationId xmlns:p14="http://schemas.microsoft.com/office/powerpoint/2010/main" val="2841770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3CF57-BCFA-4ABD-B4DD-1BC8A3BEC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Brief Data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51467-488B-4EB2-A6C9-D7430FCC1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alcohol-use:</a:t>
            </a:r>
          </a:p>
          <a:p>
            <a:r>
              <a:rPr lang="en-US" dirty="0"/>
              <a:t>Percentage of those in an age group who used alcohol in the past 12 months</a:t>
            </a:r>
          </a:p>
          <a:p>
            <a:r>
              <a:rPr lang="en-US" b="1" dirty="0"/>
              <a:t>alcohol-frequency:</a:t>
            </a:r>
          </a:p>
          <a:p>
            <a:r>
              <a:rPr lang="en-US" dirty="0"/>
              <a:t>Median number of times a user in an age group used alcohol in the past 12 months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73388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6BA16-87E2-4285-A687-AAD0D811D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Use and Frequency by Age group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DE5B2316-C441-4881-AEEB-ACF3A6CFED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42" y="1801771"/>
            <a:ext cx="519299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8AC75DCF-CE9F-454D-9B00-12F58D3C9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040" y="1801770"/>
            <a:ext cx="5333602" cy="435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477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A0802-0369-4D97-BE41-389578CF3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Use Summary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F1AC3A9-9ACD-4C74-8124-A3200A1E392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376416" y="1825625"/>
          <a:ext cx="5439168" cy="4351338"/>
        </p:xfrm>
        <a:graphic>
          <a:graphicData uri="http://schemas.openxmlformats.org/drawingml/2006/table">
            <a:tbl>
              <a:tblPr/>
              <a:tblGrid>
                <a:gridCol w="604352">
                  <a:extLst>
                    <a:ext uri="{9D8B030D-6E8A-4147-A177-3AD203B41FA5}">
                      <a16:colId xmlns:a16="http://schemas.microsoft.com/office/drawing/2014/main" val="1583206936"/>
                    </a:ext>
                  </a:extLst>
                </a:gridCol>
                <a:gridCol w="604352">
                  <a:extLst>
                    <a:ext uri="{9D8B030D-6E8A-4147-A177-3AD203B41FA5}">
                      <a16:colId xmlns:a16="http://schemas.microsoft.com/office/drawing/2014/main" val="1650007900"/>
                    </a:ext>
                  </a:extLst>
                </a:gridCol>
                <a:gridCol w="604352">
                  <a:extLst>
                    <a:ext uri="{9D8B030D-6E8A-4147-A177-3AD203B41FA5}">
                      <a16:colId xmlns:a16="http://schemas.microsoft.com/office/drawing/2014/main" val="2606472364"/>
                    </a:ext>
                  </a:extLst>
                </a:gridCol>
                <a:gridCol w="604352">
                  <a:extLst>
                    <a:ext uri="{9D8B030D-6E8A-4147-A177-3AD203B41FA5}">
                      <a16:colId xmlns:a16="http://schemas.microsoft.com/office/drawing/2014/main" val="3875189815"/>
                    </a:ext>
                  </a:extLst>
                </a:gridCol>
                <a:gridCol w="604352">
                  <a:extLst>
                    <a:ext uri="{9D8B030D-6E8A-4147-A177-3AD203B41FA5}">
                      <a16:colId xmlns:a16="http://schemas.microsoft.com/office/drawing/2014/main" val="3698445563"/>
                    </a:ext>
                  </a:extLst>
                </a:gridCol>
                <a:gridCol w="604352">
                  <a:extLst>
                    <a:ext uri="{9D8B030D-6E8A-4147-A177-3AD203B41FA5}">
                      <a16:colId xmlns:a16="http://schemas.microsoft.com/office/drawing/2014/main" val="2488829201"/>
                    </a:ext>
                  </a:extLst>
                </a:gridCol>
                <a:gridCol w="604352">
                  <a:extLst>
                    <a:ext uri="{9D8B030D-6E8A-4147-A177-3AD203B41FA5}">
                      <a16:colId xmlns:a16="http://schemas.microsoft.com/office/drawing/2014/main" val="3176968301"/>
                    </a:ext>
                  </a:extLst>
                </a:gridCol>
                <a:gridCol w="604352">
                  <a:extLst>
                    <a:ext uri="{9D8B030D-6E8A-4147-A177-3AD203B41FA5}">
                      <a16:colId xmlns:a16="http://schemas.microsoft.com/office/drawing/2014/main" val="1007219066"/>
                    </a:ext>
                  </a:extLst>
                </a:gridCol>
                <a:gridCol w="604352">
                  <a:extLst>
                    <a:ext uri="{9D8B030D-6E8A-4147-A177-3AD203B41FA5}">
                      <a16:colId xmlns:a16="http://schemas.microsoft.com/office/drawing/2014/main" val="3500336742"/>
                    </a:ext>
                  </a:extLst>
                </a:gridCol>
              </a:tblGrid>
              <a:tr h="331080">
                <a:tc>
                  <a:txBody>
                    <a:bodyPr/>
                    <a:lstStyle/>
                    <a:p>
                      <a:pPr algn="r" fontAlgn="ctr"/>
                      <a:br>
                        <a:rPr lang="en-AU" sz="900" b="1">
                          <a:effectLst/>
                        </a:rPr>
                      </a:br>
                      <a:r>
                        <a:rPr lang="en-AU" sz="900" b="1">
                          <a:effectLst/>
                        </a:rPr>
                        <a:t>count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b="1">
                          <a:effectLst/>
                        </a:rPr>
                        <a:t>mean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b="1">
                          <a:effectLst/>
                        </a:rPr>
                        <a:t>std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b="1">
                          <a:effectLst/>
                        </a:rPr>
                        <a:t>min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b="1">
                          <a:effectLst/>
                        </a:rPr>
                        <a:t>25%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b="1">
                          <a:effectLst/>
                        </a:rPr>
                        <a:t>50%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b="1">
                          <a:effectLst/>
                        </a:rPr>
                        <a:t>75%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b="1">
                          <a:effectLst/>
                        </a:rPr>
                        <a:t>max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900"/>
                    </a:p>
                  </a:txBody>
                  <a:tcPr marL="47297" marR="47297" marT="23649" marB="23649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07485326"/>
                  </a:ext>
                </a:extLst>
              </a:tr>
              <a:tr h="331080"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b="1">
                          <a:effectLst/>
                        </a:rPr>
                        <a:t>alcohol_use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17.0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55.429412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26.878866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3.9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40.1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64.6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77.5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84.2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709383"/>
                  </a:ext>
                </a:extLst>
              </a:tr>
              <a:tr h="331080"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b="1">
                          <a:effectLst/>
                        </a:rPr>
                        <a:t>marijuana_use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17.0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18.923529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11.959752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1.1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8.7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20.8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28.4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34.0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2330300"/>
                  </a:ext>
                </a:extLst>
              </a:tr>
              <a:tr h="331080"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b="1">
                          <a:effectLst/>
                        </a:rPr>
                        <a:t>cocaine_use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17.0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2.176471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1.816772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0.0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0.5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2.0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4.0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4.9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352177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b="1">
                          <a:effectLst/>
                        </a:rPr>
                        <a:t>crack_use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17.0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0.294118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0.235772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0.0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0.0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0.4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0.5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0.6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0531609"/>
                  </a:ext>
                </a:extLst>
              </a:tr>
              <a:tr h="331080"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b="1">
                          <a:effectLst/>
                        </a:rPr>
                        <a:t>heroin_use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17.0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0.352941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0.333762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0.0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0.1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0.2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0.6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1.1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2420"/>
                  </a:ext>
                </a:extLst>
              </a:tr>
              <a:tr h="331080"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b="1">
                          <a:effectLst/>
                        </a:rPr>
                        <a:t>hallucinogen_use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17.0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3.394118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2.792506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0.1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0.6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3.2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5.2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8.6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7471556"/>
                  </a:ext>
                </a:extLst>
              </a:tr>
              <a:tr h="331080"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b="1">
                          <a:effectLst/>
                        </a:rPr>
                        <a:t>inhalant_use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17.0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1.388235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0.927283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0.0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0.6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1.4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2.0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3.0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577194"/>
                  </a:ext>
                </a:extLst>
              </a:tr>
              <a:tr h="331080"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b="1">
                          <a:effectLst/>
                        </a:rPr>
                        <a:t>pain_releiver_use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17.0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6.270588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3.166379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0.6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3.9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6.2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9.0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10.0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8629802"/>
                  </a:ext>
                </a:extLst>
              </a:tr>
              <a:tr h="331080"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b="1">
                          <a:effectLst/>
                        </a:rPr>
                        <a:t>oxycontin_use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17.0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0.935294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0.608216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0.0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0.4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1.1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1.4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1.7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564817"/>
                  </a:ext>
                </a:extLst>
              </a:tr>
              <a:tr h="331080"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b="1">
                          <a:effectLst/>
                        </a:rPr>
                        <a:t>tranquilizer_use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17.0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2.805882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1.753379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0.2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1.4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3.5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4.2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5.4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963870"/>
                  </a:ext>
                </a:extLst>
              </a:tr>
              <a:tr h="331080"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b="1">
                          <a:effectLst/>
                        </a:rPr>
                        <a:t>stimulant_use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17.0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1.917647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1.407673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0.0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0.6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1.8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3.0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4.1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356543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b="1">
                          <a:effectLst/>
                        </a:rPr>
                        <a:t>meth_use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17.0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0.382353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0.262762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0.0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0.2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0.4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0.6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0.9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6401983"/>
                  </a:ext>
                </a:extLst>
              </a:tr>
              <a:tr h="331080"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b="1">
                          <a:effectLst/>
                        </a:rPr>
                        <a:t>sedative_use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17.0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0.282353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0.138000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0.0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0.2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0.3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0.4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dirty="0">
                          <a:effectLst/>
                        </a:rPr>
                        <a:t>0.5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695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1587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D07FE-1F0A-4632-AC98-F8FE2B18B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Frequency Summary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87EF9EC-F58C-4228-953B-E062483B5F5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939087" y="1825625"/>
          <a:ext cx="4313826" cy="4351338"/>
        </p:xfrm>
        <a:graphic>
          <a:graphicData uri="http://schemas.openxmlformats.org/drawingml/2006/table">
            <a:tbl>
              <a:tblPr/>
              <a:tblGrid>
                <a:gridCol w="479314">
                  <a:extLst>
                    <a:ext uri="{9D8B030D-6E8A-4147-A177-3AD203B41FA5}">
                      <a16:colId xmlns:a16="http://schemas.microsoft.com/office/drawing/2014/main" val="922942322"/>
                    </a:ext>
                  </a:extLst>
                </a:gridCol>
                <a:gridCol w="479314">
                  <a:extLst>
                    <a:ext uri="{9D8B030D-6E8A-4147-A177-3AD203B41FA5}">
                      <a16:colId xmlns:a16="http://schemas.microsoft.com/office/drawing/2014/main" val="3173105165"/>
                    </a:ext>
                  </a:extLst>
                </a:gridCol>
                <a:gridCol w="479314">
                  <a:extLst>
                    <a:ext uri="{9D8B030D-6E8A-4147-A177-3AD203B41FA5}">
                      <a16:colId xmlns:a16="http://schemas.microsoft.com/office/drawing/2014/main" val="1223261084"/>
                    </a:ext>
                  </a:extLst>
                </a:gridCol>
                <a:gridCol w="479314">
                  <a:extLst>
                    <a:ext uri="{9D8B030D-6E8A-4147-A177-3AD203B41FA5}">
                      <a16:colId xmlns:a16="http://schemas.microsoft.com/office/drawing/2014/main" val="4108670839"/>
                    </a:ext>
                  </a:extLst>
                </a:gridCol>
                <a:gridCol w="479314">
                  <a:extLst>
                    <a:ext uri="{9D8B030D-6E8A-4147-A177-3AD203B41FA5}">
                      <a16:colId xmlns:a16="http://schemas.microsoft.com/office/drawing/2014/main" val="1172224464"/>
                    </a:ext>
                  </a:extLst>
                </a:gridCol>
                <a:gridCol w="479314">
                  <a:extLst>
                    <a:ext uri="{9D8B030D-6E8A-4147-A177-3AD203B41FA5}">
                      <a16:colId xmlns:a16="http://schemas.microsoft.com/office/drawing/2014/main" val="211121016"/>
                    </a:ext>
                  </a:extLst>
                </a:gridCol>
                <a:gridCol w="479314">
                  <a:extLst>
                    <a:ext uri="{9D8B030D-6E8A-4147-A177-3AD203B41FA5}">
                      <a16:colId xmlns:a16="http://schemas.microsoft.com/office/drawing/2014/main" val="4292191641"/>
                    </a:ext>
                  </a:extLst>
                </a:gridCol>
                <a:gridCol w="479314">
                  <a:extLst>
                    <a:ext uri="{9D8B030D-6E8A-4147-A177-3AD203B41FA5}">
                      <a16:colId xmlns:a16="http://schemas.microsoft.com/office/drawing/2014/main" val="3158537522"/>
                    </a:ext>
                  </a:extLst>
                </a:gridCol>
                <a:gridCol w="479314">
                  <a:extLst>
                    <a:ext uri="{9D8B030D-6E8A-4147-A177-3AD203B41FA5}">
                      <a16:colId xmlns:a16="http://schemas.microsoft.com/office/drawing/2014/main" val="912006286"/>
                    </a:ext>
                  </a:extLst>
                </a:gridCol>
              </a:tblGrid>
              <a:tr h="262581">
                <a:tc>
                  <a:txBody>
                    <a:bodyPr/>
                    <a:lstStyle/>
                    <a:p>
                      <a:pPr algn="r" fontAlgn="ctr"/>
                      <a:br>
                        <a:rPr lang="en-AU" sz="700" b="1">
                          <a:effectLst/>
                        </a:rPr>
                      </a:br>
                      <a:r>
                        <a:rPr lang="en-AU" sz="700" b="1">
                          <a:effectLst/>
                        </a:rPr>
                        <a:t>count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 b="1">
                          <a:effectLst/>
                        </a:rPr>
                        <a:t>mean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 b="1">
                          <a:effectLst/>
                        </a:rPr>
                        <a:t>std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 b="1">
                          <a:effectLst/>
                        </a:rPr>
                        <a:t>min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 b="1">
                          <a:effectLst/>
                        </a:rPr>
                        <a:t>25%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 b="1">
                          <a:effectLst/>
                        </a:rPr>
                        <a:t>50%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 b="1">
                          <a:effectLst/>
                        </a:rPr>
                        <a:t>75%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 b="1">
                          <a:effectLst/>
                        </a:rPr>
                        <a:t>max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700"/>
                    </a:p>
                  </a:txBody>
                  <a:tcPr marL="37512" marR="37512" marT="18756" marB="18756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98651362"/>
                  </a:ext>
                </a:extLst>
              </a:tr>
              <a:tr h="262581"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 b="1">
                          <a:effectLst/>
                        </a:rPr>
                        <a:t>alcohol_frequency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17.0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33.352941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21.318833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3.0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10.000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48.00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52.000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52.0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71663"/>
                  </a:ext>
                </a:extLst>
              </a:tr>
              <a:tr h="375115"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 b="1">
                          <a:effectLst/>
                        </a:rPr>
                        <a:t>marijuana_frequency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17.0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42.941176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18.362566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4.0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30.000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52.00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52.000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72.0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3580547"/>
                  </a:ext>
                </a:extLst>
              </a:tr>
              <a:tr h="262581"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 b="1">
                          <a:effectLst/>
                        </a:rPr>
                        <a:t>cocaine_frequency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16.0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7.875000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8.038449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1.0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5.000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5.25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7.250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36.0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642094"/>
                  </a:ext>
                </a:extLst>
              </a:tr>
              <a:tr h="262581"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 b="1">
                          <a:effectLst/>
                        </a:rPr>
                        <a:t>crack_frequency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14.0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15.035714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18.111263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1.0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5.000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7.75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16.500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62.0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3571907"/>
                  </a:ext>
                </a:extLst>
              </a:tr>
              <a:tr h="262581"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 b="1">
                          <a:effectLst/>
                        </a:rPr>
                        <a:t>heroin_frequency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16.0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73.281250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70.090173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1.0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39.625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53.75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71.875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280.0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832930"/>
                  </a:ext>
                </a:extLst>
              </a:tr>
              <a:tr h="375115"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 b="1">
                          <a:effectLst/>
                        </a:rPr>
                        <a:t>hallucinogen_frequency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17.0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8.411765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15.000245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2.0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3.000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3.00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4.000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52.0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9389778"/>
                  </a:ext>
                </a:extLst>
              </a:tr>
              <a:tr h="262581"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 b="1">
                          <a:effectLst/>
                        </a:rPr>
                        <a:t>inhalant_frequency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16.0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6.156250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4.860448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2.0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3.375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4.00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6.625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19.0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825901"/>
                  </a:ext>
                </a:extLst>
              </a:tr>
              <a:tr h="375115"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 b="1">
                          <a:effectLst/>
                        </a:rPr>
                        <a:t>pain_releiver_frequency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17.0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14.705882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6.935098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7.0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12.000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12.00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15.000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36.0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8321852"/>
                  </a:ext>
                </a:extLst>
              </a:tr>
              <a:tr h="375115"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 b="1">
                          <a:effectLst/>
                        </a:rPr>
                        <a:t>oxycontin_frequency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16.0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14.812500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12.798275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3.0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5.750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12.00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18.125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46.0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319007"/>
                  </a:ext>
                </a:extLst>
              </a:tr>
              <a:tr h="375115"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 b="1">
                          <a:effectLst/>
                        </a:rPr>
                        <a:t>tranquilizer_frequency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17.0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11.735294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11.485205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4.5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6.000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10.00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11.000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52.0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105270"/>
                  </a:ext>
                </a:extLst>
              </a:tr>
              <a:tr h="375115"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 b="1">
                          <a:effectLst/>
                        </a:rPr>
                        <a:t>stimulant_frequency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17.0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31.147059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85.973790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2.0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7.000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10.00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12.000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364.0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9835304"/>
                  </a:ext>
                </a:extLst>
              </a:tr>
              <a:tr h="262581"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 b="1">
                          <a:effectLst/>
                        </a:rPr>
                        <a:t>meth_frequency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15.0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35.966667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31.974581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2.0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12.000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30.00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47.000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105.0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3899339"/>
                  </a:ext>
                </a:extLst>
              </a:tr>
              <a:tr h="262581"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 b="1">
                          <a:effectLst/>
                        </a:rPr>
                        <a:t>sedative_frequency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17.0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19.382353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24.833527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3.0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6.500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10.00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17.500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 dirty="0">
                          <a:effectLst/>
                        </a:rPr>
                        <a:t>104.0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271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006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877B7-96C4-4F1C-B8F7-59C5A29AF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Correlation Heat Map - Use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AC80C63-C707-4667-87DD-0190BF7AC2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623" y="1927912"/>
            <a:ext cx="5886753" cy="414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321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1837-0A3F-449F-BDB5-CE8B28B3D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Correlation Heat Map - Frequency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61D869F-E989-4520-86C0-4ECB788341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623" y="1927912"/>
            <a:ext cx="5886753" cy="414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956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F8706-B7B0-4145-89A8-969878FFE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Correlation scatterplot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626374FC-8764-419B-B5D8-8678FDA592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292" y="1825625"/>
            <a:ext cx="423341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428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37DD3-5B3C-4915-8D63-6D0EE5DCE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First 10 Data entries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A7357B13-8F16-4535-81FC-576BBB74C9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1981080"/>
              </p:ext>
            </p:extLst>
          </p:nvPr>
        </p:nvGraphicFramePr>
        <p:xfrm>
          <a:off x="838200" y="1900362"/>
          <a:ext cx="10515600" cy="4112614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333400608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65861686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51777068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29955670"/>
                    </a:ext>
                  </a:extLst>
                </a:gridCol>
              </a:tblGrid>
              <a:tr h="373874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State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 dirty="0">
                          <a:effectLst/>
                        </a:rPr>
                        <a:t>Rate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 dirty="0">
                          <a:effectLst/>
                        </a:rPr>
                        <a:t>Verbal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 dirty="0">
                          <a:effectLst/>
                        </a:rPr>
                        <a:t>Math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17300"/>
                  </a:ext>
                </a:extLst>
              </a:tr>
              <a:tr h="373874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82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509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510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745805"/>
                  </a:ext>
                </a:extLst>
              </a:tr>
              <a:tr h="373874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NJ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81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499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513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705743"/>
                  </a:ext>
                </a:extLst>
              </a:tr>
              <a:tr h="373874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MA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79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511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515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160720"/>
                  </a:ext>
                </a:extLst>
              </a:tr>
              <a:tr h="373874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NY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77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495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505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145182"/>
                  </a:ext>
                </a:extLst>
              </a:tr>
              <a:tr h="373874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NH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72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520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516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16250"/>
                  </a:ext>
                </a:extLst>
              </a:tr>
              <a:tr h="373874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RI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71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501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499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192043"/>
                  </a:ext>
                </a:extLst>
              </a:tr>
              <a:tr h="373874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PA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71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500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499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645331"/>
                  </a:ext>
                </a:extLst>
              </a:tr>
              <a:tr h="373874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VT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69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511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506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695021"/>
                  </a:ext>
                </a:extLst>
              </a:tr>
              <a:tr h="373874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69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506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500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186145"/>
                  </a:ext>
                </a:extLst>
              </a:tr>
              <a:tr h="373874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VA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68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510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501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571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1434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92D1C-0798-4B40-9C78-C6B6A921A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Correlation scatterplot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F6CF564-DFDC-4C17-8C12-CAA2EAF4A3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967" y="1825625"/>
            <a:ext cx="431006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557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F6DB2-316D-4278-BF21-892772B84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EB4C3-13BB-4F3C-90A1-C81658FC4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State: (str, object)</a:t>
            </a:r>
          </a:p>
          <a:p>
            <a:r>
              <a:rPr lang="en-US" dirty="0"/>
              <a:t>The abbreviation of each State that has provided the data</a:t>
            </a:r>
          </a:p>
          <a:p>
            <a:r>
              <a:rPr lang="en-US" b="1" dirty="0"/>
              <a:t>Rate: (int64)</a:t>
            </a:r>
          </a:p>
          <a:p>
            <a:r>
              <a:rPr lang="en-US" dirty="0"/>
              <a:t>Some data. Related to the SAT scores, although this is unclear.</a:t>
            </a:r>
          </a:p>
          <a:p>
            <a:r>
              <a:rPr lang="en-US" b="1" dirty="0"/>
              <a:t>Verbal: (int64)</a:t>
            </a:r>
          </a:p>
          <a:p>
            <a:r>
              <a:rPr lang="en-US" dirty="0"/>
              <a:t>The average SAT score achieved in each State in Verbal grading.</a:t>
            </a:r>
          </a:p>
          <a:p>
            <a:r>
              <a:rPr lang="en-US" b="1" dirty="0"/>
              <a:t>Math: (int64)</a:t>
            </a:r>
          </a:p>
          <a:p>
            <a:r>
              <a:rPr lang="en-US" dirty="0"/>
              <a:t>The average SAT score achieved in each State in Mathematics grading.</a:t>
            </a:r>
          </a:p>
          <a:p>
            <a:r>
              <a:rPr lang="en-US" b="1" dirty="0" err="1"/>
              <a:t>Data_Shape</a:t>
            </a:r>
            <a:r>
              <a:rPr lang="en-US" b="1" dirty="0"/>
              <a:t>: (52,4)</a:t>
            </a:r>
          </a:p>
          <a:p>
            <a:r>
              <a:rPr lang="en-US" dirty="0"/>
              <a:t>we have 52 counts of data for each of the 4 categories.</a:t>
            </a:r>
          </a:p>
        </p:txBody>
      </p:sp>
    </p:spTree>
    <p:extLst>
      <p:ext uri="{BB962C8B-B14F-4D97-AF65-F5344CB8AC3E}">
        <p14:creationId xmlns:p14="http://schemas.microsoft.com/office/powerpoint/2010/main" val="1846847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FC74B-0F2E-4D65-A246-6BCFCB25D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Distribution Graphs for each category.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EB3A1F9-C6DB-482F-A222-66BA48371F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11" y="1631416"/>
            <a:ext cx="3689015" cy="330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C8C761B-7B8E-4E1C-AA7C-309C9F09C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912" y="1626426"/>
            <a:ext cx="3689015" cy="3308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1B39EC3B-D01F-46A1-8227-FB3160CD0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913" y="1626426"/>
            <a:ext cx="3665279" cy="330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059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6712E-2697-450E-AF0B-0F5DB6060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Box Plots- Verbal &amp; Math SAT Scores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75160BB-6380-4F1D-8857-26609DCE4A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824" y="1630016"/>
            <a:ext cx="7053686" cy="4587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062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A0962-8005-47C0-A55D-57DFE6819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Standardized boxplots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E36816E-D725-42C6-9A30-533EA9C8B6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125" y="1825625"/>
            <a:ext cx="985974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740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A6BD1-85FF-469C-97F6-D26E59F3E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List of States with scores above Mean Verbal SAT Scores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C3B4EE2-0725-42E5-995B-C80A6882E4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9413790"/>
              </p:ext>
            </p:extLst>
          </p:nvPr>
        </p:nvGraphicFramePr>
        <p:xfrm>
          <a:off x="3757664" y="1825623"/>
          <a:ext cx="4676672" cy="4351342"/>
        </p:xfrm>
        <a:graphic>
          <a:graphicData uri="http://schemas.openxmlformats.org/drawingml/2006/table">
            <a:tbl>
              <a:tblPr/>
              <a:tblGrid>
                <a:gridCol w="1169168">
                  <a:extLst>
                    <a:ext uri="{9D8B030D-6E8A-4147-A177-3AD203B41FA5}">
                      <a16:colId xmlns:a16="http://schemas.microsoft.com/office/drawing/2014/main" val="3020585001"/>
                    </a:ext>
                  </a:extLst>
                </a:gridCol>
                <a:gridCol w="1169168">
                  <a:extLst>
                    <a:ext uri="{9D8B030D-6E8A-4147-A177-3AD203B41FA5}">
                      <a16:colId xmlns:a16="http://schemas.microsoft.com/office/drawing/2014/main" val="48503372"/>
                    </a:ext>
                  </a:extLst>
                </a:gridCol>
                <a:gridCol w="1169168">
                  <a:extLst>
                    <a:ext uri="{9D8B030D-6E8A-4147-A177-3AD203B41FA5}">
                      <a16:colId xmlns:a16="http://schemas.microsoft.com/office/drawing/2014/main" val="2534613496"/>
                    </a:ext>
                  </a:extLst>
                </a:gridCol>
                <a:gridCol w="1169168">
                  <a:extLst>
                    <a:ext uri="{9D8B030D-6E8A-4147-A177-3AD203B41FA5}">
                      <a16:colId xmlns:a16="http://schemas.microsoft.com/office/drawing/2014/main" val="439864823"/>
                    </a:ext>
                  </a:extLst>
                </a:gridCol>
              </a:tblGrid>
              <a:tr h="284667"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 b="1" dirty="0">
                          <a:effectLst/>
                        </a:rPr>
                        <a:t>24 States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br>
                        <a:rPr lang="en-AU" sz="800" b="1" dirty="0">
                          <a:effectLst/>
                        </a:rPr>
                      </a:br>
                      <a:r>
                        <a:rPr lang="en-AU" sz="800" b="1" dirty="0">
                          <a:effectLst/>
                        </a:rPr>
                        <a:t>Rate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 b="1" dirty="0">
                          <a:effectLst/>
                        </a:rPr>
                        <a:t>Verbal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 b="1" dirty="0">
                          <a:effectLst/>
                        </a:rPr>
                        <a:t>Math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84752366"/>
                  </a:ext>
                </a:extLst>
              </a:tr>
              <a:tr h="162667"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 b="1">
                          <a:effectLst/>
                        </a:rPr>
                        <a:t>State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AU" sz="800" b="1">
                        <a:effectLst/>
                      </a:endParaRP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AU" sz="800" b="1">
                        <a:effectLst/>
                      </a:endParaRP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AU" sz="800" b="1">
                        <a:effectLst/>
                      </a:endParaRP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368966"/>
                  </a:ext>
                </a:extLst>
              </a:tr>
              <a:tr h="162667"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 b="1">
                          <a:effectLst/>
                        </a:rPr>
                        <a:t>CO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31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539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542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574654"/>
                  </a:ext>
                </a:extLst>
              </a:tr>
              <a:tr h="162667"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 b="1">
                          <a:effectLst/>
                        </a:rPr>
                        <a:t>OH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26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534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439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03317"/>
                  </a:ext>
                </a:extLst>
              </a:tr>
              <a:tr h="162667"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 b="1">
                          <a:effectLst/>
                        </a:rPr>
                        <a:t>MT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23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539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539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354205"/>
                  </a:ext>
                </a:extLst>
              </a:tr>
              <a:tr h="162667"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 b="1">
                          <a:effectLst/>
                        </a:rPr>
                        <a:t>ID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17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543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542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553896"/>
                  </a:ext>
                </a:extLst>
              </a:tr>
              <a:tr h="162667"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 b="1">
                          <a:effectLst/>
                        </a:rPr>
                        <a:t>TN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13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562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553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432034"/>
                  </a:ext>
                </a:extLst>
              </a:tr>
              <a:tr h="162667"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 b="1">
                          <a:effectLst/>
                        </a:rPr>
                        <a:t>NM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13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551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542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615136"/>
                  </a:ext>
                </a:extLst>
              </a:tr>
              <a:tr h="162667"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 b="1">
                          <a:effectLst/>
                        </a:rPr>
                        <a:t>IL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12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576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589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79798"/>
                  </a:ext>
                </a:extLst>
              </a:tr>
              <a:tr h="162667"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 b="1">
                          <a:effectLst/>
                        </a:rPr>
                        <a:t>KY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12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550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550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221321"/>
                  </a:ext>
                </a:extLst>
              </a:tr>
              <a:tr h="162667"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 b="1">
                          <a:effectLst/>
                        </a:rPr>
                        <a:t>WY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11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547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545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442567"/>
                  </a:ext>
                </a:extLst>
              </a:tr>
              <a:tr h="162667"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 b="1">
                          <a:effectLst/>
                        </a:rPr>
                        <a:t>MI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11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561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572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173178"/>
                  </a:ext>
                </a:extLst>
              </a:tr>
              <a:tr h="162667"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 b="1">
                          <a:effectLst/>
                        </a:rPr>
                        <a:t>MN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9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580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589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348941"/>
                  </a:ext>
                </a:extLst>
              </a:tr>
              <a:tr h="162667"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 b="1">
                          <a:effectLst/>
                        </a:rPr>
                        <a:t>KS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9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577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580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24686"/>
                  </a:ext>
                </a:extLst>
              </a:tr>
              <a:tr h="162667"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 b="1">
                          <a:effectLst/>
                        </a:rPr>
                        <a:t>AL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9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559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554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123167"/>
                  </a:ext>
                </a:extLst>
              </a:tr>
              <a:tr h="162667"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 b="1">
                          <a:effectLst/>
                        </a:rPr>
                        <a:t>NE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8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562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568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331368"/>
                  </a:ext>
                </a:extLst>
              </a:tr>
              <a:tr h="162667"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 b="1">
                          <a:effectLst/>
                        </a:rPr>
                        <a:t>OK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8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567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561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015966"/>
                  </a:ext>
                </a:extLst>
              </a:tr>
              <a:tr h="162667"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 b="1">
                          <a:effectLst/>
                        </a:rPr>
                        <a:t>MO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8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577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577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956165"/>
                  </a:ext>
                </a:extLst>
              </a:tr>
              <a:tr h="162667"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 b="1">
                          <a:effectLst/>
                        </a:rPr>
                        <a:t>LA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7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564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562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934599"/>
                  </a:ext>
                </a:extLst>
              </a:tr>
              <a:tr h="162667"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 b="1">
                          <a:effectLst/>
                        </a:rPr>
                        <a:t>WI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6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584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596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896500"/>
                  </a:ext>
                </a:extLst>
              </a:tr>
              <a:tr h="162667"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 b="1">
                          <a:effectLst/>
                        </a:rPr>
                        <a:t>AR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6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562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550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581143"/>
                  </a:ext>
                </a:extLst>
              </a:tr>
              <a:tr h="162667"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 b="1">
                          <a:effectLst/>
                        </a:rPr>
                        <a:t>UT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5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575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570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602006"/>
                  </a:ext>
                </a:extLst>
              </a:tr>
              <a:tr h="162667"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 b="1">
                          <a:effectLst/>
                        </a:rPr>
                        <a:t>IA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5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593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603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665695"/>
                  </a:ext>
                </a:extLst>
              </a:tr>
              <a:tr h="162667"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 b="1">
                          <a:effectLst/>
                        </a:rPr>
                        <a:t>SD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4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577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582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263186"/>
                  </a:ext>
                </a:extLst>
              </a:tr>
              <a:tr h="162667"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 b="1">
                          <a:effectLst/>
                        </a:rPr>
                        <a:t>ND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4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592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599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458937"/>
                  </a:ext>
                </a:extLst>
              </a:tr>
              <a:tr h="162667"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 b="1">
                          <a:effectLst/>
                        </a:rPr>
                        <a:t>MS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4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566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 dirty="0">
                          <a:effectLst/>
                        </a:rPr>
                        <a:t>551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937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4900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F7CF0-5D3A-4691-9FCD-1F351BEDB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Largest difference in Verbal – Math scores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FF5E869-4E5D-4503-AEDF-A415E2C14F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918566"/>
              </p:ext>
            </p:extLst>
          </p:nvPr>
        </p:nvGraphicFramePr>
        <p:xfrm>
          <a:off x="838200" y="2949734"/>
          <a:ext cx="5257800" cy="2103120"/>
        </p:xfrm>
        <a:graphic>
          <a:graphicData uri="http://schemas.openxmlformats.org/drawingml/2006/table">
            <a:tbl>
              <a:tblPr/>
              <a:tblGrid>
                <a:gridCol w="1051560">
                  <a:extLst>
                    <a:ext uri="{9D8B030D-6E8A-4147-A177-3AD203B41FA5}">
                      <a16:colId xmlns:a16="http://schemas.microsoft.com/office/drawing/2014/main" val="323493052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8541284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73019044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17628205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8353865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endParaRPr lang="en-AU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br>
                        <a:rPr lang="en-AU" b="1" dirty="0">
                          <a:effectLst/>
                        </a:rPr>
                      </a:br>
                      <a:r>
                        <a:rPr lang="en-AU" b="1" dirty="0">
                          <a:effectLst/>
                        </a:rPr>
                        <a:t>Rate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 dirty="0">
                          <a:effectLst/>
                        </a:rPr>
                        <a:t>Verbal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 dirty="0">
                          <a:effectLst/>
                        </a:rPr>
                        <a:t>Math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 dirty="0">
                          <a:effectLst/>
                        </a:rPr>
                        <a:t>V-M</a:t>
                      </a:r>
                    </a:p>
                  </a:txBody>
                  <a:tcPr anchor="ctr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36187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State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AU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AU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AU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AU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1765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OH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26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534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439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95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5519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MS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566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551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6682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WV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527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512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28123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76D51EC-02DA-4BF3-A478-A0B4204802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090664"/>
              </p:ext>
            </p:extLst>
          </p:nvPr>
        </p:nvGraphicFramePr>
        <p:xfrm>
          <a:off x="6157623" y="2933631"/>
          <a:ext cx="5257800" cy="2103120"/>
        </p:xfrm>
        <a:graphic>
          <a:graphicData uri="http://schemas.openxmlformats.org/drawingml/2006/table">
            <a:tbl>
              <a:tblPr/>
              <a:tblGrid>
                <a:gridCol w="1051560">
                  <a:extLst>
                    <a:ext uri="{9D8B030D-6E8A-4147-A177-3AD203B41FA5}">
                      <a16:colId xmlns:a16="http://schemas.microsoft.com/office/drawing/2014/main" val="138590415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64665530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63595902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07138031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634984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endParaRPr lang="en-AU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br>
                        <a:rPr lang="en-AU" b="1" dirty="0">
                          <a:effectLst/>
                        </a:rPr>
                      </a:br>
                      <a:r>
                        <a:rPr lang="en-AU" b="1" dirty="0">
                          <a:effectLst/>
                        </a:rPr>
                        <a:t>Rate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 dirty="0">
                          <a:effectLst/>
                        </a:rPr>
                        <a:t>Verbal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 dirty="0">
                          <a:effectLst/>
                        </a:rPr>
                        <a:t>Math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 dirty="0">
                          <a:effectLst/>
                        </a:rPr>
                        <a:t>V-M</a:t>
                      </a:r>
                    </a:p>
                  </a:txBody>
                  <a:tcPr anchor="ctr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24628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State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AU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AU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AU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AU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37014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HI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52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485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515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-30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517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CA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51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498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517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-19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9033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NJ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81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499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513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-14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578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7699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C5640-C190-420E-B77D-C2DF9C7A7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Correlation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5354549-9A97-40FF-ACEF-4C38406910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630792"/>
              </p:ext>
            </p:extLst>
          </p:nvPr>
        </p:nvGraphicFramePr>
        <p:xfrm>
          <a:off x="838200" y="3132614"/>
          <a:ext cx="10515600" cy="173736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10027372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0211003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5092539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891990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endParaRPr lang="en-AU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br>
                        <a:rPr lang="en-AU" b="1" dirty="0">
                          <a:effectLst/>
                        </a:rPr>
                      </a:br>
                      <a:r>
                        <a:rPr lang="en-AU" b="1" dirty="0">
                          <a:effectLst/>
                        </a:rPr>
                        <a:t>Rate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 dirty="0">
                          <a:effectLst/>
                        </a:rPr>
                        <a:t>Verbal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 dirty="0">
                          <a:effectLst/>
                        </a:rPr>
                        <a:t>Math</a:t>
                      </a:r>
                    </a:p>
                  </a:txBody>
                  <a:tcPr anchor="ctr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55634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Rate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-0.888121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-0.773419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850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Verbal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-0.888121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0.899909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1283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Math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-0.773419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0.899909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126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6295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776</Words>
  <Application>Microsoft Office PowerPoint</Application>
  <PresentationFormat>Widescreen</PresentationFormat>
  <Paragraphs>520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Project 2 </vt:lpstr>
      <vt:lpstr>First 10 Data entries</vt:lpstr>
      <vt:lpstr>Data Dictionary</vt:lpstr>
      <vt:lpstr>Distribution Graphs for each category.</vt:lpstr>
      <vt:lpstr>Box Plots- Verbal &amp; Math SAT Scores</vt:lpstr>
      <vt:lpstr>Standardized boxplots</vt:lpstr>
      <vt:lpstr>List of States with scores above Mean Verbal SAT Scores</vt:lpstr>
      <vt:lpstr>Largest difference in Verbal – Math scores</vt:lpstr>
      <vt:lpstr>Correlation table</vt:lpstr>
      <vt:lpstr>Summary Table</vt:lpstr>
      <vt:lpstr>End of SAT</vt:lpstr>
      <vt:lpstr>Drug Use By Age</vt:lpstr>
      <vt:lpstr>Brief Data Dictionary</vt:lpstr>
      <vt:lpstr>Use and Frequency by Age group</vt:lpstr>
      <vt:lpstr>Use Summary</vt:lpstr>
      <vt:lpstr>Frequency Summary</vt:lpstr>
      <vt:lpstr>Correlation Heat Map - Use</vt:lpstr>
      <vt:lpstr>Correlation Heat Map - Frequency</vt:lpstr>
      <vt:lpstr>Correlation scatterplot</vt:lpstr>
      <vt:lpstr>Correlation scatterplot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 </dc:title>
  <dc:creator>Dominic Pye</dc:creator>
  <cp:lastModifiedBy>Dominic Pye</cp:lastModifiedBy>
  <cp:revision>9</cp:revision>
  <dcterms:created xsi:type="dcterms:W3CDTF">2020-10-15T21:52:15Z</dcterms:created>
  <dcterms:modified xsi:type="dcterms:W3CDTF">2020-10-17T06:13:18Z</dcterms:modified>
</cp:coreProperties>
</file>