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4660"/>
  </p:normalViewPr>
  <p:slideViewPr>
    <p:cSldViewPr snapToGrid="0" snapToObjects="1">
      <p:cViewPr>
        <p:scale>
          <a:sx n="75" d="100"/>
          <a:sy n="75" d="100"/>
        </p:scale>
        <p:origin x="557" y="154"/>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5/30/2025</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5E5256C-919A-4817-B7EE-7D55C0BCBE54}" type="slidenum">
              <a:rPr lang="en-US" smtClean="0"/>
              <a:pPr>
                <a:defRPr/>
              </a:pPr>
              <a:t>1</a:t>
            </a:fld>
            <a:endParaRPr lang="en-US"/>
          </a:p>
        </p:txBody>
      </p:sp>
    </p:spTree>
    <p:extLst>
      <p:ext uri="{BB962C8B-B14F-4D97-AF65-F5344CB8AC3E}">
        <p14:creationId xmlns:p14="http://schemas.microsoft.com/office/powerpoint/2010/main" val="3949789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5/30/2025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5/30/2025</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112713" y="1270000"/>
            <a:ext cx="3498850" cy="8849360"/>
          </a:xfrm>
          <a:ln/>
        </p:spPr>
        <p:txBody>
          <a:bodyPr/>
          <a:lstStyle/>
          <a:p>
            <a:r>
              <a:rPr lang="en-US" sz="1800" dirty="0">
                <a:latin typeface="Bodoni MT" charset="0"/>
                <a:cs typeface="Helvetica Neue" charset="0"/>
              </a:rPr>
              <a:t>INTRODUCTION</a:t>
            </a:r>
          </a:p>
          <a:p>
            <a:r>
              <a:rPr lang="en-AU" dirty="0"/>
              <a:t>Argus-Violet is a smart camera tracking system utilising machine learning, built around an ESP32-EYE mounted on a two-axis tilt and swivel servo, a PC interface, and a </a:t>
            </a:r>
            <a:r>
              <a:rPr lang="en-AU" dirty="0" err="1"/>
              <a:t>Keras</a:t>
            </a:r>
            <a:r>
              <a:rPr lang="en-AU" dirty="0"/>
              <a:t> sequential neural network model. The aim of Argus-Violet is to use a ML model to predict hand gestures in the frame and use these gestures to control the movement of the ESP32-EYE mounted on pan and tilt servo bracket. </a:t>
            </a:r>
          </a:p>
          <a:p>
            <a:r>
              <a:rPr lang="en-AU" b="1" dirty="0"/>
              <a:t>Gestures</a:t>
            </a:r>
            <a:r>
              <a:rPr lang="en-AU" dirty="0"/>
              <a:t> </a:t>
            </a:r>
          </a:p>
          <a:p>
            <a:pPr marL="285750" indent="-285750">
              <a:buFontTx/>
              <a:buChar char="-"/>
            </a:pPr>
            <a:r>
              <a:rPr lang="en-AU" dirty="0"/>
              <a:t>Open palm – resets servos to centre</a:t>
            </a:r>
          </a:p>
          <a:p>
            <a:pPr marL="285750" indent="-285750">
              <a:buFontTx/>
              <a:buChar char="-"/>
            </a:pPr>
            <a:r>
              <a:rPr lang="en-AU" dirty="0"/>
              <a:t>Closed fist, thumb out – Moves to centre fist in frame</a:t>
            </a:r>
          </a:p>
          <a:p>
            <a:pPr marL="285750" indent="-285750">
              <a:buFontTx/>
              <a:buChar char="-"/>
            </a:pPr>
            <a:r>
              <a:rPr lang="en-AU" dirty="0"/>
              <a:t>Index Finger up – Moves up</a:t>
            </a:r>
          </a:p>
          <a:p>
            <a:pPr marL="285750" indent="-285750">
              <a:buFontTx/>
              <a:buChar char="-"/>
            </a:pPr>
            <a:r>
              <a:rPr lang="en-AU" dirty="0"/>
              <a:t>Index and middle </a:t>
            </a:r>
            <a:r>
              <a:rPr lang="en-AU" dirty="0" err="1"/>
              <a:t>figner</a:t>
            </a:r>
            <a:r>
              <a:rPr lang="en-AU" dirty="0"/>
              <a:t> up – Moves down </a:t>
            </a:r>
          </a:p>
          <a:p>
            <a:pPr marL="285750" indent="-285750">
              <a:buFontTx/>
              <a:buChar char="-"/>
            </a:pPr>
            <a:r>
              <a:rPr lang="en-AU" dirty="0"/>
              <a:t>Index and thumb L shape– Moves Left</a:t>
            </a:r>
          </a:p>
          <a:p>
            <a:pPr marL="285750" indent="-285750">
              <a:buFontTx/>
              <a:buChar char="-"/>
            </a:pPr>
            <a:r>
              <a:rPr lang="en-AU" dirty="0"/>
              <a:t>Three fingers up – Moves Right</a:t>
            </a:r>
          </a:p>
          <a:p>
            <a:endParaRPr lang="en-AU" dirty="0"/>
          </a:p>
          <a:p>
            <a:r>
              <a:rPr lang="en-AU" dirty="0"/>
              <a:t>	</a:t>
            </a:r>
          </a:p>
          <a:p>
            <a:endParaRPr lang="en-AU" dirty="0"/>
          </a:p>
          <a:p>
            <a:endParaRPr lang="en-AU" dirty="0"/>
          </a:p>
          <a:p>
            <a:endParaRPr lang="en-AU" dirty="0"/>
          </a:p>
        </p:txBody>
      </p:sp>
      <p:sp>
        <p:nvSpPr>
          <p:cNvPr id="3075" name="Title 2"/>
          <p:cNvSpPr>
            <a:spLocks noGrp="1"/>
          </p:cNvSpPr>
          <p:nvPr>
            <p:ph type="title"/>
          </p:nvPr>
        </p:nvSpPr>
        <p:spPr>
          <a:xfrm>
            <a:off x="449263" y="-25400"/>
            <a:ext cx="14312900" cy="698500"/>
          </a:xfrm>
        </p:spPr>
        <p:txBody>
          <a:bodyPr/>
          <a:lstStyle/>
          <a:p>
            <a:r>
              <a:rPr lang="en-US" cap="none" dirty="0">
                <a:latin typeface="Bodoni MT" charset="0"/>
                <a:cs typeface="Didot" charset="0"/>
              </a:rPr>
              <a:t>ARGUS – VIOLET</a:t>
            </a:r>
          </a:p>
        </p:txBody>
      </p:sp>
      <p:sp>
        <p:nvSpPr>
          <p:cNvPr id="3076" name="Subtitle 3"/>
          <p:cNvSpPr>
            <a:spLocks noGrp="1"/>
          </p:cNvSpPr>
          <p:nvPr>
            <p:ph type="subTitle" idx="10"/>
          </p:nvPr>
        </p:nvSpPr>
        <p:spPr>
          <a:xfrm>
            <a:off x="4035972" y="673100"/>
            <a:ext cx="10699203" cy="441325"/>
          </a:xfrm>
        </p:spPr>
        <p:txBody>
          <a:bodyPr/>
          <a:lstStyle/>
          <a:p>
            <a:pPr>
              <a:spcBef>
                <a:spcPct val="0"/>
              </a:spcBef>
            </a:pPr>
            <a:r>
              <a:rPr lang="en-AU" dirty="0"/>
              <a:t>Domonic Richardson 46964584</a:t>
            </a:r>
            <a:r>
              <a:rPr lang="en-US" dirty="0">
                <a:latin typeface="Helvetica Neue" charset="0"/>
                <a:cs typeface="Helvetica Neue" charset="0"/>
              </a:rPr>
              <a:t>, Archie Wills 47440188, </a:t>
            </a:r>
            <a:r>
              <a:rPr lang="en-US">
                <a:latin typeface="Helvetica Neue" charset="0"/>
                <a:cs typeface="Helvetica Neue" charset="0"/>
              </a:rPr>
              <a:t>Liam Ryan </a:t>
            </a:r>
            <a:r>
              <a:rPr lang="en-US" dirty="0">
                <a:latin typeface="Helvetica Neue" charset="0"/>
                <a:cs typeface="Helvetica Neue" charset="0"/>
              </a:rPr>
              <a:t>4749048</a:t>
            </a:r>
          </a:p>
        </p:txBody>
      </p:sp>
      <p:sp>
        <p:nvSpPr>
          <p:cNvPr id="3077" name="Content Placeholder 7"/>
          <p:cNvSpPr>
            <a:spLocks noGrp="1"/>
          </p:cNvSpPr>
          <p:nvPr>
            <p:ph idx="11"/>
          </p:nvPr>
        </p:nvSpPr>
        <p:spPr>
          <a:xfrm>
            <a:off x="3789363" y="1270000"/>
            <a:ext cx="3500437" cy="7656513"/>
          </a:xfrm>
          <a:ln/>
        </p:spPr>
        <p:txBody>
          <a:bodyPr/>
          <a:lstStyle/>
          <a:p>
            <a:r>
              <a:rPr lang="en-US" sz="1800" dirty="0">
                <a:latin typeface="Bodoni MT" charset="0"/>
                <a:cs typeface="Helvetica Neue" charset="0"/>
              </a:rPr>
              <a:t>SYSTEM OVERVIEW</a:t>
            </a:r>
            <a:endParaRPr lang="en-US" b="1" dirty="0">
              <a:cs typeface="Helvetica Neue" charset="0"/>
            </a:endParaRPr>
          </a:p>
          <a:p>
            <a:r>
              <a:rPr lang="en-US" b="1" dirty="0">
                <a:cs typeface="Helvetica Neue" charset="0"/>
              </a:rPr>
              <a:t>ESP32-S3-EYE</a:t>
            </a:r>
          </a:p>
          <a:p>
            <a:r>
              <a:rPr lang="en-US" dirty="0">
                <a:cs typeface="Helvetica Neue" charset="0"/>
              </a:rPr>
              <a:t>The ESP32-S3-EYE running zephyr, uses zephyr video capture library to capture frames. Then using the zephyr networking library, frames are streamed to the Bridge node via UDP. The captured frames are also displayed on the lcd display on the EYE.  </a:t>
            </a:r>
          </a:p>
          <a:p>
            <a:r>
              <a:rPr lang="en-US" b="1" dirty="0">
                <a:cs typeface="Helvetica Neue" charset="0"/>
              </a:rPr>
              <a:t>ESP32-DevKitC – Servo Node</a:t>
            </a:r>
          </a:p>
          <a:p>
            <a:r>
              <a:rPr lang="en-US" dirty="0">
                <a:cs typeface="Helvetica Neue" charset="0"/>
              </a:rPr>
              <a:t>The servo node is responsible for driving the servos that the EYE is mounted on. The servo node waits for commands sent from the bridge node via UDP.</a:t>
            </a:r>
          </a:p>
          <a:p>
            <a:r>
              <a:rPr lang="en-US" b="1" dirty="0">
                <a:cs typeface="Helvetica Neue" charset="0"/>
              </a:rPr>
              <a:t>ESP32-DevKitC – Bridge Node</a:t>
            </a:r>
          </a:p>
          <a:p>
            <a:r>
              <a:rPr lang="en-US" dirty="0">
                <a:cs typeface="Helvetica Neue" charset="0"/>
              </a:rPr>
              <a:t>The Bridge node listens for frame packets from the EYE via UDP. The bridge node receives the frame data and passes via UART to the PC interface. Additionally, the bridge node passes servo adjustment commands from the PC interface to the servo node.</a:t>
            </a:r>
            <a:endParaRPr lang="en-US" b="1" dirty="0">
              <a:cs typeface="Helvetica Neue" charset="0"/>
            </a:endParaRPr>
          </a:p>
          <a:p>
            <a:r>
              <a:rPr lang="en-US" b="1" dirty="0">
                <a:cs typeface="Helvetica Neue" charset="0"/>
              </a:rPr>
              <a:t>PC Python Interface</a:t>
            </a:r>
          </a:p>
          <a:p>
            <a:r>
              <a:rPr lang="en-US" dirty="0">
                <a:cs typeface="Helvetica Neue" charset="0"/>
              </a:rPr>
              <a:t>The PC interface reads frames from UART and applies some preprocessing to get hand landmark locations using </a:t>
            </a:r>
            <a:r>
              <a:rPr lang="en-US" dirty="0" err="1">
                <a:cs typeface="Helvetica Neue" charset="0"/>
              </a:rPr>
              <a:t>MediaPipe</a:t>
            </a:r>
            <a:r>
              <a:rPr lang="en-US" dirty="0">
                <a:cs typeface="Helvetica Neue" charset="0"/>
              </a:rPr>
              <a:t> library. Landmarks are passed to the </a:t>
            </a:r>
            <a:r>
              <a:rPr lang="en-US" dirty="0" err="1">
                <a:cs typeface="Helvetica Neue" charset="0"/>
              </a:rPr>
              <a:t>Keras</a:t>
            </a:r>
            <a:r>
              <a:rPr lang="en-US" dirty="0">
                <a:cs typeface="Helvetica Neue" charset="0"/>
              </a:rPr>
              <a:t> model, and a predicted gesture is returned and a corresponding command is sent to the servo node</a:t>
            </a:r>
            <a:endParaRPr lang="en-US" b="1" dirty="0">
              <a:cs typeface="Helvetica Neue" charset="0"/>
            </a:endParaRPr>
          </a:p>
          <a:p>
            <a:r>
              <a:rPr lang="en-US" b="1" dirty="0">
                <a:cs typeface="Helvetica Neue" charset="0"/>
              </a:rPr>
              <a:t>Gesture Detection Model</a:t>
            </a:r>
          </a:p>
          <a:p>
            <a:r>
              <a:rPr lang="en-AU" dirty="0"/>
              <a:t>The Model is a </a:t>
            </a:r>
            <a:r>
              <a:rPr lang="en-AU" dirty="0" err="1"/>
              <a:t>Keras</a:t>
            </a:r>
            <a:r>
              <a:rPr lang="en-AU" dirty="0"/>
              <a:t> sequential model. </a:t>
            </a:r>
            <a:r>
              <a:rPr lang="en-AU" dirty="0" err="1"/>
              <a:t>Keras</a:t>
            </a:r>
            <a:r>
              <a:rPr lang="en-AU" dirty="0"/>
              <a:t> is a high-level neural network API built on top of Theano and TensorFlow. The Model is input relative hand landmark locations, captured using Google </a:t>
            </a:r>
            <a:r>
              <a:rPr lang="en-AU" dirty="0" err="1"/>
              <a:t>MediaPipe</a:t>
            </a:r>
            <a:r>
              <a:rPr lang="en-AU" dirty="0"/>
              <a:t> hand landmark detection library. </a:t>
            </a:r>
          </a:p>
          <a:p>
            <a:endParaRPr lang="en-US" sz="1800" dirty="0">
              <a:latin typeface="Helvetica Neue" charset="0"/>
              <a:cs typeface="Helvetica Neue" charset="0"/>
            </a:endParaRPr>
          </a:p>
        </p:txBody>
      </p:sp>
      <p:sp>
        <p:nvSpPr>
          <p:cNvPr id="3078" name="Content Placeholder 8"/>
          <p:cNvSpPr>
            <a:spLocks noGrp="1"/>
          </p:cNvSpPr>
          <p:nvPr>
            <p:ph idx="12"/>
          </p:nvPr>
        </p:nvSpPr>
        <p:spPr>
          <a:xfrm>
            <a:off x="7466013" y="1270000"/>
            <a:ext cx="3500437" cy="7656513"/>
          </a:xfrm>
          <a:ln/>
        </p:spPr>
        <p:txBody>
          <a:bodyPr/>
          <a:lstStyle/>
          <a:p>
            <a:r>
              <a:rPr lang="en-US" sz="1800" dirty="0">
                <a:latin typeface="Bodoni MT" charset="0"/>
                <a:cs typeface="Helvetica Neue" charset="0"/>
              </a:rPr>
              <a:t>BLOCK DIAGRAM</a:t>
            </a:r>
          </a:p>
          <a:p>
            <a:endParaRPr lang="en-US" sz="1800" dirty="0">
              <a:latin typeface="Bodoni MT"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Bodoni MT" charset="0"/>
              <a:cs typeface="Helvetica Neue" charset="0"/>
            </a:endParaRPr>
          </a:p>
          <a:p>
            <a:r>
              <a:rPr lang="en-US" sz="1800" dirty="0">
                <a:latin typeface="Bodoni MT" charset="0"/>
                <a:cs typeface="Helvetica Neue" charset="0"/>
              </a:rPr>
              <a:t>FINDINGS</a:t>
            </a:r>
            <a:endParaRPr lang="en-US" dirty="0">
              <a:latin typeface="Bodoni MT" charset="0"/>
              <a:cs typeface="Helvetica Neue" charset="0"/>
            </a:endParaRPr>
          </a:p>
          <a:p>
            <a:r>
              <a:rPr lang="en-US" b="1" dirty="0">
                <a:latin typeface="Helvetica Neue" charset="0"/>
                <a:cs typeface="Helvetica Neue" charset="0"/>
              </a:rPr>
              <a:t>KPI’s</a:t>
            </a:r>
          </a:p>
          <a:p>
            <a:pPr marL="342900" indent="-342900">
              <a:buAutoNum type="arabicPeriod"/>
            </a:pPr>
            <a:r>
              <a:rPr lang="en-AU" dirty="0">
                <a:latin typeface="Helvetica Neue" charset="0"/>
                <a:cs typeface="Helvetica Neue" charset="0"/>
              </a:rPr>
              <a:t>F</a:t>
            </a:r>
            <a:r>
              <a:rPr lang="en-AU" dirty="0"/>
              <a:t>rame rate on PC interface ≥ 0.5 FPS</a:t>
            </a:r>
          </a:p>
          <a:p>
            <a:r>
              <a:rPr lang="en-AU" dirty="0"/>
              <a:t>Failed, Need to compress frames to reduce size of data being sent.</a:t>
            </a:r>
          </a:p>
          <a:p>
            <a:r>
              <a:rPr lang="en-US" dirty="0">
                <a:latin typeface="Helvetica Neue" charset="0"/>
                <a:cs typeface="Helvetica Neue" charset="0"/>
              </a:rPr>
              <a:t>2. </a:t>
            </a:r>
            <a:r>
              <a:rPr lang="en-AU" dirty="0"/>
              <a:t> Successfully classify gestures &gt; 80%</a:t>
            </a:r>
          </a:p>
          <a:p>
            <a:r>
              <a:rPr lang="en-AU" dirty="0"/>
              <a:t>Success. ML model accuracy = 0.9751</a:t>
            </a:r>
          </a:p>
          <a:p>
            <a:r>
              <a:rPr lang="en-AU" dirty="0"/>
              <a:t>3. Time between gesture in frame and repositioning of camera &lt; 5 seconds</a:t>
            </a:r>
          </a:p>
          <a:p>
            <a:r>
              <a:rPr lang="en-AU" dirty="0"/>
              <a:t>Limited by framerate, when PC receives frame, time to servo repositioning is &lt; 1 second. </a:t>
            </a:r>
          </a:p>
          <a:p>
            <a:r>
              <a:rPr lang="en-AU" dirty="0">
                <a:latin typeface="Helvetica Neue" charset="0"/>
                <a:cs typeface="Helvetica Neue" charset="0"/>
              </a:rPr>
              <a:t>4. </a:t>
            </a:r>
            <a:r>
              <a:rPr lang="en-AU" dirty="0"/>
              <a:t>Average offset actual frame centre and the position of the hand in the frame after repositioning ≤ 15% frame width/height</a:t>
            </a:r>
          </a:p>
          <a:p>
            <a:r>
              <a:rPr lang="en-AU" dirty="0">
                <a:latin typeface="Helvetica Neue" charset="0"/>
                <a:cs typeface="Helvetica Neue" charset="0"/>
              </a:rPr>
              <a:t>Success, moves hand into 30*30-pixel centre box</a:t>
            </a:r>
          </a:p>
          <a:p>
            <a:r>
              <a:rPr lang="en-AU" dirty="0">
                <a:latin typeface="Helvetica Neue" charset="0"/>
                <a:cs typeface="Helvetica Neue" charset="0"/>
              </a:rPr>
              <a:t>5.</a:t>
            </a:r>
            <a:r>
              <a:rPr lang="en-AU" dirty="0"/>
              <a:t> ≥ 95% of servo commands sent from the PC are received and executed correctly by the ESP32-CAM.</a:t>
            </a:r>
          </a:p>
          <a:p>
            <a:r>
              <a:rPr lang="en-AU" dirty="0">
                <a:latin typeface="Helvetica Neue" charset="0"/>
                <a:cs typeface="Helvetica Neue" charset="0"/>
              </a:rPr>
              <a:t>Success, UDP commands rarely fail.</a:t>
            </a:r>
            <a:endParaRPr lang="en-US" dirty="0">
              <a:latin typeface="Helvetica Neue" charset="0"/>
              <a:cs typeface="Helvetica Neue" charset="0"/>
            </a:endParaRPr>
          </a:p>
        </p:txBody>
      </p:sp>
      <p:sp>
        <p:nvSpPr>
          <p:cNvPr id="3079" name="Content Placeholder 9"/>
          <p:cNvSpPr>
            <a:spLocks noGrp="1"/>
          </p:cNvSpPr>
          <p:nvPr>
            <p:ph idx="13"/>
          </p:nvPr>
        </p:nvSpPr>
        <p:spPr>
          <a:xfrm>
            <a:off x="11142663" y="1270000"/>
            <a:ext cx="3500437" cy="7656513"/>
          </a:xfrm>
          <a:ln/>
        </p:spPr>
        <p:txBody>
          <a:bodyPr/>
          <a:lstStyle/>
          <a:p>
            <a:endParaRPr lang="en-US" sz="1800"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endParaRPr lang="en-US" dirty="0">
              <a:latin typeface="Bodoni MT" charset="0"/>
              <a:cs typeface="Helvetica Neue" charset="0"/>
            </a:endParaRPr>
          </a:p>
          <a:p>
            <a:r>
              <a:rPr lang="en-US" b="1" dirty="0">
                <a:cs typeface="Helvetica Neue" charset="0"/>
              </a:rPr>
              <a:t>Challenges</a:t>
            </a:r>
          </a:p>
          <a:p>
            <a:r>
              <a:rPr lang="en-US" dirty="0">
                <a:cs typeface="Helvetica Neue" charset="0"/>
              </a:rPr>
              <a:t>The main challenge of the project was sending video frames via Wi-Fi. Our approach is to split the RGB565 byte array into chunks to send via UDP and then reassemble on the PC software. This method is slow and still requires sending the full 11kB frame. To speed up the frame rate some compression method needs to be utilized, however there is limited support on Zephyr for video compression.</a:t>
            </a:r>
            <a:endParaRPr lang="en-US" sz="1800" dirty="0">
              <a:latin typeface="Bodoni MT" charset="0"/>
              <a:cs typeface="Helvetica Neue" charset="0"/>
            </a:endParaRPr>
          </a:p>
          <a:p>
            <a:r>
              <a:rPr lang="en-US" sz="1800" dirty="0">
                <a:latin typeface="Bodoni MT" charset="0"/>
                <a:cs typeface="Helvetica Neue" charset="0"/>
              </a:rPr>
              <a:t>REFERENCES AND ACKNOWLEDGEMENTS</a:t>
            </a:r>
            <a:endParaRPr lang="en-US" sz="1600" b="1" dirty="0">
              <a:latin typeface="Helvetica Neue" charset="0"/>
              <a:cs typeface="Helvetica Neue" charset="0"/>
            </a:endParaRPr>
          </a:p>
          <a:p>
            <a:r>
              <a:rPr lang="en-US" dirty="0">
                <a:latin typeface="Helvetica Neue" charset="0"/>
                <a:cs typeface="Helvetica Neue" charset="0"/>
              </a:rPr>
              <a:t>Google </a:t>
            </a:r>
            <a:r>
              <a:rPr lang="en-US" dirty="0" err="1">
                <a:latin typeface="Helvetica Neue" charset="0"/>
                <a:cs typeface="Helvetica Neue" charset="0"/>
              </a:rPr>
              <a:t>MediaPipe</a:t>
            </a:r>
            <a:r>
              <a:rPr lang="en-US" dirty="0">
                <a:latin typeface="Helvetica Neue" charset="0"/>
                <a:cs typeface="Helvetica Neue" charset="0"/>
              </a:rPr>
              <a:t> Hand Landmark detection - https://ai.google.dev/edge/mediapipe/solutions/vision/hand_landmarker</a:t>
            </a:r>
          </a:p>
          <a:p>
            <a:r>
              <a:rPr lang="en-US" dirty="0">
                <a:latin typeface="Helvetica Neue" charset="0"/>
                <a:cs typeface="Helvetica Neue" charset="0"/>
              </a:rPr>
              <a:t>Zephyr Docs – https://docs.zephyrproject.org/latest/index.html</a:t>
            </a:r>
          </a:p>
          <a:p>
            <a:r>
              <a:rPr lang="en-US" dirty="0">
                <a:latin typeface="Helvetica Neue" charset="0"/>
                <a:cs typeface="Helvetica Neue" charset="0"/>
              </a:rPr>
              <a:t>TensorFlow </a:t>
            </a:r>
            <a:r>
              <a:rPr lang="en-US" dirty="0" err="1">
                <a:latin typeface="Helvetica Neue" charset="0"/>
                <a:cs typeface="Helvetica Neue" charset="0"/>
              </a:rPr>
              <a:t>Keras</a:t>
            </a:r>
            <a:r>
              <a:rPr lang="en-US" dirty="0">
                <a:latin typeface="Helvetica Neue" charset="0"/>
                <a:cs typeface="Helvetica Neue" charset="0"/>
              </a:rPr>
              <a:t> –</a:t>
            </a:r>
          </a:p>
          <a:p>
            <a:r>
              <a:rPr lang="en-US" dirty="0">
                <a:latin typeface="Helvetica Neue" charset="0"/>
                <a:cs typeface="Helvetica Neue" charset="0"/>
              </a:rPr>
              <a:t>https://www.tensorflow.org/guide/keras</a:t>
            </a:r>
          </a:p>
        </p:txBody>
      </p:sp>
      <p:pic>
        <p:nvPicPr>
          <p:cNvPr id="3" name="Picture 2" descr="A computer screen with a diagram&#10;&#10;AI-generated content may be incorrect.">
            <a:extLst>
              <a:ext uri="{FF2B5EF4-FFF2-40B4-BE49-F238E27FC236}">
                <a16:creationId xmlns:a16="http://schemas.microsoft.com/office/drawing/2014/main" id="{47414689-A3A6-97DC-2C91-C47B96D2A528}"/>
              </a:ext>
            </a:extLst>
          </p:cNvPr>
          <p:cNvPicPr>
            <a:picLocks noChangeAspect="1"/>
          </p:cNvPicPr>
          <p:nvPr/>
        </p:nvPicPr>
        <p:blipFill>
          <a:blip r:embed="rId3"/>
          <a:stretch>
            <a:fillRect/>
          </a:stretch>
        </p:blipFill>
        <p:spPr>
          <a:xfrm>
            <a:off x="7605713" y="1637824"/>
            <a:ext cx="7037387" cy="2587822"/>
          </a:xfrm>
          <a:prstGeom prst="rect">
            <a:avLst/>
          </a:prstGeom>
        </p:spPr>
      </p:pic>
      <p:pic>
        <p:nvPicPr>
          <p:cNvPr id="4" name="Picture 3" descr="A hand with green lines and dots&#10;&#10;AI-generated content may be incorrect.">
            <a:extLst>
              <a:ext uri="{FF2B5EF4-FFF2-40B4-BE49-F238E27FC236}">
                <a16:creationId xmlns:a16="http://schemas.microsoft.com/office/drawing/2014/main" id="{FB8507CE-7AFB-E0E1-C0DF-0C90E61DBB5B}"/>
              </a:ext>
            </a:extLst>
          </p:cNvPr>
          <p:cNvPicPr>
            <a:picLocks noChangeAspect="1"/>
          </p:cNvPicPr>
          <p:nvPr/>
        </p:nvPicPr>
        <p:blipFill>
          <a:blip r:embed="rId4"/>
          <a:stretch>
            <a:fillRect/>
          </a:stretch>
        </p:blipFill>
        <p:spPr>
          <a:xfrm>
            <a:off x="409734" y="6559109"/>
            <a:ext cx="2904807" cy="3560251"/>
          </a:xfrm>
          <a:prstGeom prst="rect">
            <a:avLst/>
          </a:prstGeom>
        </p:spPr>
      </p:pic>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289</TotalTime>
  <Words>628</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Bodoni MT</vt:lpstr>
      <vt:lpstr>Calibri</vt:lpstr>
      <vt:lpstr>Didot</vt:lpstr>
      <vt:lpstr>Helvetica Neue</vt:lpstr>
      <vt:lpstr>poster</vt:lpstr>
      <vt:lpstr>ARGUS – VIOLET</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Archie Wills</cp:lastModifiedBy>
  <cp:revision>5</cp:revision>
  <cp:lastPrinted>2011-10-04T02:16:03Z</cp:lastPrinted>
  <dcterms:created xsi:type="dcterms:W3CDTF">2011-10-04T02:18:07Z</dcterms:created>
  <dcterms:modified xsi:type="dcterms:W3CDTF">2025-05-30T03:53:22Z</dcterms:modified>
</cp:coreProperties>
</file>