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91" r:id="rId4"/>
    <p:sldId id="293" r:id="rId5"/>
    <p:sldId id="299" r:id="rId6"/>
    <p:sldId id="289" r:id="rId7"/>
    <p:sldId id="301" r:id="rId8"/>
    <p:sldId id="298" r:id="rId9"/>
    <p:sldId id="295" r:id="rId10"/>
    <p:sldId id="300" r:id="rId11"/>
    <p:sldId id="296" r:id="rId12"/>
    <p:sldId id="28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93coh" initials="TUSG" lastIdx="1" clrIdx="0">
    <p:extLst>
      <p:ext uri="{19B8F6BF-5375-455C-9EA6-DF929625EA0E}">
        <p15:presenceInfo xmlns:p15="http://schemas.microsoft.com/office/powerpoint/2012/main" userId="8c6ffd240d1fc9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C5C5"/>
    <a:srgbClr val="740000"/>
    <a:srgbClr val="FFFFFF"/>
    <a:srgbClr val="E1EDF7"/>
    <a:srgbClr val="FBFBFB"/>
    <a:srgbClr val="F4F4F4"/>
    <a:srgbClr val="BFBFBF"/>
    <a:srgbClr val="41719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4" autoAdjust="0"/>
    <p:restoredTop sz="90423" autoAdjust="0"/>
  </p:normalViewPr>
  <p:slideViewPr>
    <p:cSldViewPr snapToGrid="0">
      <p:cViewPr>
        <p:scale>
          <a:sx n="110" d="100"/>
          <a:sy n="110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ED04F-8FE4-4E9A-AA06-80495411320F}" type="datetimeFigureOut">
              <a:rPr lang="de-DE" smtClean="0"/>
              <a:t>11.04.24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84E59-D299-4471-8A54-752C63550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3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Wavelet transform )continuous_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890AC-2242-4E03-B003-2B9ABBED1F7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55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84E59-D299-4471-8A54-752C635502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08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0F2-4177-4635-973E-1ED00CF39CBE}" type="datetimeFigureOut">
              <a:rPr lang="de-DE" smtClean="0"/>
              <a:t>11.04.24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BBC7-95B4-4E98-A0EA-DC16780A0D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0F2-4177-4635-973E-1ED00CF39CBE}" type="datetimeFigureOut">
              <a:rPr lang="de-DE" smtClean="0"/>
              <a:t>11.04.24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BBC7-95B4-4E98-A0EA-DC16780A0D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56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0F2-4177-4635-973E-1ED00CF39CBE}" type="datetimeFigureOut">
              <a:rPr lang="de-DE" smtClean="0"/>
              <a:t>11.04.24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BBC7-95B4-4E98-A0EA-DC16780A0D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25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4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7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425454" y="366079"/>
            <a:ext cx="11345332" cy="5077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Inter-disciplinary approach</a:t>
            </a:r>
            <a:endParaRPr lang="de-DE" dirty="0"/>
          </a:p>
        </p:txBody>
      </p:sp>
      <p:sp>
        <p:nvSpPr>
          <p:cNvPr id="9" name="Foliennummernplatzhalter 3"/>
          <p:cNvSpPr txBox="1">
            <a:spLocks/>
          </p:cNvSpPr>
          <p:nvPr userDrawn="1"/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E58CB1E-F828-4F11-99E0-327109AF9DA4}" type="slidenum">
              <a:rPr lang="de-DE" sz="1467" smtClean="0"/>
              <a:pPr/>
              <a:t>‹Nr.›</a:t>
            </a:fld>
            <a:endParaRPr lang="de-DE" sz="1467" dirty="0"/>
          </a:p>
        </p:txBody>
      </p:sp>
      <p:sp>
        <p:nvSpPr>
          <p:cNvPr id="11" name="Fußzeilenplatzhalter 4"/>
          <p:cNvSpPr txBox="1">
            <a:spLocks/>
          </p:cNvSpPr>
          <p:nvPr userDrawn="1"/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467" dirty="0" err="1"/>
              <a:t>M.Sc</a:t>
            </a:r>
            <a:r>
              <a:rPr lang="de-DE" sz="1467" dirty="0"/>
              <a:t>. Paula Villa Fulton (TUM) | Project Week | 12.04.2023</a:t>
            </a:r>
            <a:endParaRPr lang="en-US" sz="1467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1009340"/>
            <a:ext cx="12192000" cy="5251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4000"/>
              </a:lnSpc>
            </a:pPr>
            <a:endParaRPr lang="de-DE" sz="14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2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857501"/>
            <a:ext cx="11345332" cy="33909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4715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1"/>
            <a:ext cx="11345332" cy="67374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7566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4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7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4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7" y="2865003"/>
            <a:ext cx="5584444" cy="3396099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65121"/>
            <a:ext cx="5573856" cy="339588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31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870200"/>
            <a:ext cx="12192000" cy="398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333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4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870200"/>
            <a:ext cx="5597144" cy="3403600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57500"/>
            <a:ext cx="5573856" cy="339090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94746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4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844800"/>
            <a:ext cx="12192000" cy="40132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12880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133601"/>
            <a:ext cx="12192000" cy="47243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4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0F2-4177-4635-973E-1ED00CF39CBE}" type="datetimeFigureOut">
              <a:rPr lang="de-DE" smtClean="0"/>
              <a:t>11.04.24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BBC7-95B4-4E98-A0EA-DC16780A0D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23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0F2-4177-4635-973E-1ED00CF39CBE}" type="datetimeFigureOut">
              <a:rPr lang="de-DE" smtClean="0"/>
              <a:t>11.04.24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BBC7-95B4-4E98-A0EA-DC16780A0D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58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0F2-4177-4635-973E-1ED00CF39CBE}" type="datetimeFigureOut">
              <a:rPr lang="de-DE" smtClean="0"/>
              <a:t>11.04.24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BBC7-95B4-4E98-A0EA-DC16780A0D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71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0F2-4177-4635-973E-1ED00CF39CBE}" type="datetimeFigureOut">
              <a:rPr lang="de-DE" smtClean="0"/>
              <a:t>11.04.24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BBC7-95B4-4E98-A0EA-DC16780A0D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96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0F2-4177-4635-973E-1ED00CF39CBE}" type="datetimeFigureOut">
              <a:rPr lang="de-DE" smtClean="0"/>
              <a:t>11.04.24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BBC7-95B4-4E98-A0EA-DC16780A0D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0F2-4177-4635-973E-1ED00CF39CBE}" type="datetimeFigureOut">
              <a:rPr lang="de-DE" smtClean="0"/>
              <a:t>11.04.24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BBC7-95B4-4E98-A0EA-DC16780A0D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1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0F2-4177-4635-973E-1ED00CF39CBE}" type="datetimeFigureOut">
              <a:rPr lang="de-DE" smtClean="0"/>
              <a:t>11.04.24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BBC7-95B4-4E98-A0EA-DC16780A0D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0F2-4177-4635-973E-1ED00CF39CBE}" type="datetimeFigureOut">
              <a:rPr lang="de-DE" smtClean="0"/>
              <a:t>11.04.24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BBC7-95B4-4E98-A0EA-DC16780A0D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51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190F2-4177-4635-973E-1ED00CF39CBE}" type="datetimeFigureOut">
              <a:rPr lang="de-DE" smtClean="0"/>
              <a:t>11.04.24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1BBC7-95B4-4E98-A0EA-DC16780A0D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416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4000" b="1" dirty="0"/>
              <a:t>IDP Project</a:t>
            </a:r>
            <a:br>
              <a:rPr lang="en-US" sz="4000" b="1" dirty="0"/>
            </a:br>
            <a:r>
              <a:rPr lang="en-US" sz="4000" b="1" dirty="0"/>
              <a:t>Slides for 16.04.24</a:t>
            </a:r>
            <a:endParaRPr lang="de-DE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97701"/>
            <a:ext cx="9144000" cy="1655762"/>
          </a:xfrm>
        </p:spPr>
        <p:txBody>
          <a:bodyPr/>
          <a:lstStyle/>
          <a:p>
            <a:r>
              <a:rPr lang="en-US" dirty="0"/>
              <a:t>Dominik Hack</a:t>
            </a:r>
          </a:p>
          <a:p>
            <a:r>
              <a:rPr lang="en-US" dirty="0"/>
              <a:t>Supervisor: M.Sc. Paula Villa Fulton</a:t>
            </a:r>
          </a:p>
          <a:p>
            <a:r>
              <a:rPr lang="en-US" dirty="0"/>
              <a:t>Chair of Human Movement Science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17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5C2B5-9AD5-97CA-D2B3-197DF924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available datasets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38FA0-3D8C-DA5E-925A-B9BFED57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Ego-Exo4D Labeled IMU data to benchmark and cross-validate </a:t>
            </a:r>
          </a:p>
          <a:p>
            <a:pPr lvl="1"/>
            <a:r>
              <a:rPr lang="en-US" dirty="0"/>
              <a:t>I had a problem trying to download: “An error occurred (403) when calling the </a:t>
            </a:r>
            <a:r>
              <a:rPr lang="en-US" dirty="0" err="1"/>
              <a:t>HeadObject</a:t>
            </a:r>
            <a:r>
              <a:rPr lang="en-US" dirty="0"/>
              <a:t> operation: Forbidden”</a:t>
            </a:r>
          </a:p>
          <a:p>
            <a:pPr lvl="1"/>
            <a:r>
              <a:rPr lang="en-US" dirty="0"/>
              <a:t>AWS access credentials are valid</a:t>
            </a:r>
          </a:p>
          <a:p>
            <a:r>
              <a:rPr lang="en-US" dirty="0"/>
              <a:t>Normalize the IMU data of both datasets because of differences in IMU sensors</a:t>
            </a:r>
          </a:p>
          <a:p>
            <a:r>
              <a:rPr lang="en-US" dirty="0"/>
              <a:t>Possibility: Development of a hybrid machine learning model with supervised learning using the labeled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Next Sprint (April 16</a:t>
            </a:r>
            <a:r>
              <a:rPr lang="en-US" baseline="30000" dirty="0"/>
              <a:t>th</a:t>
            </a:r>
            <a:r>
              <a:rPr lang="en-US" dirty="0"/>
              <a:t> – April. 29</a:t>
            </a:r>
            <a:r>
              <a:rPr lang="en-US" baseline="30000" dirty="0"/>
              <a:t>th</a:t>
            </a:r>
            <a:r>
              <a:rPr lang="en-US" dirty="0"/>
              <a:t>) </a:t>
            </a:r>
            <a:endParaRPr lang="de-DE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1196259"/>
            <a:ext cx="10440421" cy="5234686"/>
          </a:xfrm>
          <a:prstGeom prst="roundRect">
            <a:avLst>
              <a:gd name="adj" fmla="val 248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familiar with the IMU Data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Trimming and cleaning data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literature research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 with different ML models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structure for thesis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 err="1">
                <a:solidFill>
                  <a:prstClr val="black"/>
                </a:solidFill>
                <a:latin typeface="Calibri" panose="020F0502020204030204"/>
              </a:rPr>
              <a:t>DataCamp</a:t>
            </a:r>
            <a:r>
              <a:rPr lang="en-US" sz="1700" dirty="0">
                <a:solidFill>
                  <a:prstClr val="black"/>
                </a:solidFill>
                <a:latin typeface="Calibri" panose="020F0502020204030204"/>
              </a:rPr>
              <a:t> Tutorials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de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67"/>
            <a:ext cx="10515600" cy="1325563"/>
          </a:xfrm>
        </p:spPr>
        <p:txBody>
          <a:bodyPr/>
          <a:lstStyle/>
          <a:p>
            <a:r>
              <a:rPr lang="en-US" dirty="0"/>
              <a:t>Time series analysis vs classification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16" y="1054916"/>
            <a:ext cx="10515600" cy="4714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u="sng" dirty="0"/>
              <a:t>Time series analysis:</a:t>
            </a:r>
          </a:p>
          <a:p>
            <a:r>
              <a:rPr lang="en-US" sz="1400" dirty="0"/>
              <a:t>Pros: </a:t>
            </a:r>
          </a:p>
          <a:p>
            <a:pPr lvl="1"/>
            <a:r>
              <a:rPr lang="en-US" sz="1000" dirty="0"/>
              <a:t>Can help understand patterns, rhythms, and anomalies</a:t>
            </a:r>
          </a:p>
          <a:p>
            <a:pPr lvl="1"/>
            <a:r>
              <a:rPr lang="en-US" sz="1000" dirty="0"/>
              <a:t>Anomalies in movement patterns may indicate a medical condition or a change in the patient's status</a:t>
            </a:r>
          </a:p>
          <a:p>
            <a:pPr lvl="1"/>
            <a:r>
              <a:rPr lang="en-US" sz="1000" dirty="0"/>
              <a:t>Forecast future states based on past movements (interesting when monitoring the progression of a patient's condition over time)</a:t>
            </a:r>
          </a:p>
          <a:p>
            <a:pPr lvl="1"/>
            <a:r>
              <a:rPr lang="en-US" sz="1000" dirty="0"/>
              <a:t>Fits well with time-sequential IMU Data</a:t>
            </a:r>
          </a:p>
          <a:p>
            <a:r>
              <a:rPr lang="en-US" sz="1400" dirty="0"/>
              <a:t>Cons</a:t>
            </a:r>
          </a:p>
          <a:p>
            <a:pPr lvl="1"/>
            <a:r>
              <a:rPr lang="en-US" sz="1000" dirty="0"/>
              <a:t>The complexity of </a:t>
            </a:r>
            <a:r>
              <a:rPr lang="en-US" sz="1000" dirty="0" err="1"/>
              <a:t>MoCap</a:t>
            </a:r>
            <a:r>
              <a:rPr lang="en-US" sz="1000" dirty="0"/>
              <a:t> data can make time series analysis computationally expensive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sz="1400" u="sng" dirty="0"/>
              <a:t>Classification:</a:t>
            </a:r>
          </a:p>
          <a:p>
            <a:r>
              <a:rPr lang="en-US" sz="1400" dirty="0"/>
              <a:t>Pros:</a:t>
            </a:r>
          </a:p>
          <a:p>
            <a:pPr lvl="1"/>
            <a:r>
              <a:rPr lang="en-US" sz="1000" dirty="0"/>
              <a:t>Can handle complex, high-dimensional data sets -&gt; better suited for </a:t>
            </a:r>
            <a:r>
              <a:rPr lang="en-US" sz="1000" dirty="0" err="1"/>
              <a:t>MoCap</a:t>
            </a:r>
            <a:r>
              <a:rPr lang="en-US" sz="1000" dirty="0"/>
              <a:t> Data</a:t>
            </a:r>
          </a:p>
          <a:p>
            <a:pPr lvl="1"/>
            <a:r>
              <a:rPr lang="en-US" sz="1000" dirty="0"/>
              <a:t>Effective in categorizing data into discrete categories</a:t>
            </a:r>
          </a:p>
          <a:p>
            <a:r>
              <a:rPr lang="en-US" sz="1400" dirty="0"/>
              <a:t>Cons</a:t>
            </a:r>
          </a:p>
          <a:p>
            <a:pPr lvl="1"/>
            <a:r>
              <a:rPr lang="en-US" sz="1000" dirty="0"/>
              <a:t>Requires labeled data</a:t>
            </a:r>
          </a:p>
          <a:p>
            <a:pPr lvl="1"/>
            <a:r>
              <a:rPr lang="en-US" sz="1000" dirty="0"/>
              <a:t>The goal of classification is prediction, which Is not really needed for answering the research question</a:t>
            </a:r>
          </a:p>
          <a:p>
            <a:pPr lvl="1"/>
            <a:r>
              <a:rPr lang="en-US" sz="1000" dirty="0"/>
              <a:t>The labeled Ego-Exo4D dataset uses different IMU sensors for capturing the data -&gt; could lead to problems when this data is used for training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53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0F2EE-3CF8-200A-7B54-60F2BC70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41A6A-C5F4-D5BE-9593-3643771D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“Can machine learning techniques be employed to cluster participants based on their activity patterns using IMU data, and do these clusters correspond to specific demographic or health-related characteristics?”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For this project time series analysis should be better suited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2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75093-F109-F810-9CA0-AE7C3821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27BFA-F433-B487-2483-BC9015BD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Scikit-learn</a:t>
            </a:r>
          </a:p>
          <a:p>
            <a:pPr lvl="1"/>
            <a:r>
              <a:rPr lang="en-US" dirty="0"/>
              <a:t>Works well with NumPy, SciPy, and pandas</a:t>
            </a:r>
          </a:p>
          <a:p>
            <a:pPr lvl="1"/>
            <a:r>
              <a:rPr lang="en-US" dirty="0"/>
              <a:t>Beginner-friendly</a:t>
            </a:r>
          </a:p>
          <a:p>
            <a:r>
              <a:rPr lang="en-US" dirty="0" err="1"/>
              <a:t>PyCaret</a:t>
            </a:r>
            <a:endParaRPr lang="en-US" dirty="0"/>
          </a:p>
          <a:p>
            <a:pPr lvl="1"/>
            <a:r>
              <a:rPr lang="en-US" dirty="0"/>
              <a:t>Low-code</a:t>
            </a:r>
          </a:p>
          <a:p>
            <a:r>
              <a:rPr lang="en-US" dirty="0"/>
              <a:t>TensorFlow</a:t>
            </a:r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Powerful, but complex</a:t>
            </a:r>
          </a:p>
          <a:p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High-level and user-friendly</a:t>
            </a:r>
          </a:p>
          <a:p>
            <a:pPr lvl="1"/>
            <a:r>
              <a:rPr lang="en-US" dirty="0"/>
              <a:t>Runs on top of TensorFlow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→ I would start with Scikit-learn or </a:t>
            </a:r>
            <a:r>
              <a:rPr lang="en-US" sz="2800" dirty="0" err="1"/>
              <a:t>Keras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6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922266" y="1771593"/>
            <a:ext cx="648296" cy="4472323"/>
            <a:chOff x="1761669" y="1553134"/>
            <a:chExt cx="648296" cy="4264494"/>
          </a:xfrm>
        </p:grpSpPr>
        <p:grpSp>
          <p:nvGrpSpPr>
            <p:cNvPr id="14" name="Group 13"/>
            <p:cNvGrpSpPr/>
            <p:nvPr/>
          </p:nvGrpSpPr>
          <p:grpSpPr>
            <a:xfrm>
              <a:off x="1950193" y="1553134"/>
              <a:ext cx="260506" cy="3835286"/>
              <a:chOff x="6075247" y="-240771"/>
              <a:chExt cx="209855" cy="4809047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6075247" y="4418764"/>
                <a:ext cx="209855" cy="149512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6180174" y="-240771"/>
                <a:ext cx="0" cy="466344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1761669" y="5355963"/>
              <a:ext cx="648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We are here</a:t>
              </a:r>
              <a:endParaRPr lang="de-DE" sz="1200" i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29864"/>
              </p:ext>
            </p:extLst>
          </p:nvPr>
        </p:nvGraphicFramePr>
        <p:xfrm>
          <a:off x="711199" y="1513293"/>
          <a:ext cx="10839971" cy="374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44">
                  <a:extLst>
                    <a:ext uri="{9D8B030D-6E8A-4147-A177-3AD203B41FA5}">
                      <a16:colId xmlns:a16="http://schemas.microsoft.com/office/drawing/2014/main" val="739733979"/>
                    </a:ext>
                  </a:extLst>
                </a:gridCol>
                <a:gridCol w="833844">
                  <a:extLst>
                    <a:ext uri="{9D8B030D-6E8A-4147-A177-3AD203B41FA5}">
                      <a16:colId xmlns:a16="http://schemas.microsoft.com/office/drawing/2014/main" val="2023945469"/>
                    </a:ext>
                  </a:extLst>
                </a:gridCol>
                <a:gridCol w="833844">
                  <a:extLst>
                    <a:ext uri="{9D8B030D-6E8A-4147-A177-3AD203B41FA5}">
                      <a16:colId xmlns:a16="http://schemas.microsoft.com/office/drawing/2014/main" val="364622170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392144495"/>
                    </a:ext>
                  </a:extLst>
                </a:gridCol>
                <a:gridCol w="923671">
                  <a:extLst>
                    <a:ext uri="{9D8B030D-6E8A-4147-A177-3AD203B41FA5}">
                      <a16:colId xmlns:a16="http://schemas.microsoft.com/office/drawing/2014/main" val="2062749002"/>
                    </a:ext>
                  </a:extLst>
                </a:gridCol>
                <a:gridCol w="923671">
                  <a:extLst>
                    <a:ext uri="{9D8B030D-6E8A-4147-A177-3AD203B41FA5}">
                      <a16:colId xmlns:a16="http://schemas.microsoft.com/office/drawing/2014/main" val="3455962024"/>
                    </a:ext>
                  </a:extLst>
                </a:gridCol>
                <a:gridCol w="923671">
                  <a:extLst>
                    <a:ext uri="{9D8B030D-6E8A-4147-A177-3AD203B41FA5}">
                      <a16:colId xmlns:a16="http://schemas.microsoft.com/office/drawing/2014/main" val="3357417798"/>
                    </a:ext>
                  </a:extLst>
                </a:gridCol>
                <a:gridCol w="923671">
                  <a:extLst>
                    <a:ext uri="{9D8B030D-6E8A-4147-A177-3AD203B41FA5}">
                      <a16:colId xmlns:a16="http://schemas.microsoft.com/office/drawing/2014/main" val="1353155036"/>
                    </a:ext>
                  </a:extLst>
                </a:gridCol>
                <a:gridCol w="923671">
                  <a:extLst>
                    <a:ext uri="{9D8B030D-6E8A-4147-A177-3AD203B41FA5}">
                      <a16:colId xmlns:a16="http://schemas.microsoft.com/office/drawing/2014/main" val="1142934950"/>
                    </a:ext>
                  </a:extLst>
                </a:gridCol>
                <a:gridCol w="923671">
                  <a:extLst>
                    <a:ext uri="{9D8B030D-6E8A-4147-A177-3AD203B41FA5}">
                      <a16:colId xmlns:a16="http://schemas.microsoft.com/office/drawing/2014/main" val="1872347217"/>
                    </a:ext>
                  </a:extLst>
                </a:gridCol>
                <a:gridCol w="923671">
                  <a:extLst>
                    <a:ext uri="{9D8B030D-6E8A-4147-A177-3AD203B41FA5}">
                      <a16:colId xmlns:a16="http://schemas.microsoft.com/office/drawing/2014/main" val="3379558562"/>
                    </a:ext>
                  </a:extLst>
                </a:gridCol>
                <a:gridCol w="923671">
                  <a:extLst>
                    <a:ext uri="{9D8B030D-6E8A-4147-A177-3AD203B41FA5}">
                      <a16:colId xmlns:a16="http://schemas.microsoft.com/office/drawing/2014/main" val="913409081"/>
                    </a:ext>
                  </a:extLst>
                </a:gridCol>
                <a:gridCol w="923671">
                  <a:extLst>
                    <a:ext uri="{9D8B030D-6E8A-4147-A177-3AD203B41FA5}">
                      <a16:colId xmlns:a16="http://schemas.microsoft.com/office/drawing/2014/main" val="625012767"/>
                    </a:ext>
                  </a:extLst>
                </a:gridCol>
              </a:tblGrid>
              <a:tr h="17610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Contact/organization/planning</a:t>
                      </a:r>
                      <a:endParaRPr lang="de-DE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April</a:t>
                      </a:r>
                      <a:endParaRPr lang="de-DE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May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June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129565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910407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61333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234666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000589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93598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033705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147063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380589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4807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Milestones and objectives – a timeline </a:t>
            </a:r>
            <a:endParaRPr lang="de-DE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80461" y="3102195"/>
            <a:ext cx="1876064" cy="381497"/>
            <a:chOff x="3280460" y="3514486"/>
            <a:chExt cx="6477133" cy="381497"/>
          </a:xfrm>
        </p:grpSpPr>
        <p:sp>
          <p:nvSpPr>
            <p:cNvPr id="126" name="Pentagon 125"/>
            <p:cNvSpPr/>
            <p:nvPr/>
          </p:nvSpPr>
          <p:spPr>
            <a:xfrm>
              <a:off x="3280460" y="3514486"/>
              <a:ext cx="6477133" cy="381497"/>
            </a:xfrm>
            <a:prstGeom prst="homePlate">
              <a:avLst>
                <a:gd name="adj" fmla="val 7764"/>
              </a:avLst>
            </a:prstGeom>
            <a:solidFill>
              <a:srgbClr val="FFFFFF">
                <a:alpha val="72941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</a:rPr>
                <a:t>Study Participation </a:t>
              </a:r>
              <a:endParaRPr lang="de-DE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6" name="Pentagon 135"/>
            <p:cNvSpPr/>
            <p:nvPr/>
          </p:nvSpPr>
          <p:spPr>
            <a:xfrm>
              <a:off x="3350780" y="3685263"/>
              <a:ext cx="6303233" cy="165052"/>
            </a:xfrm>
            <a:prstGeom prst="homePlate">
              <a:avLst>
                <a:gd name="adj" fmla="val 11805"/>
              </a:avLst>
            </a:prstGeom>
            <a:solidFill>
              <a:schemeClr val="bg1">
                <a:lumMod val="85000"/>
                <a:alpha val="30196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>
                <a:lnSpc>
                  <a:spcPts val="500"/>
                </a:lnSpc>
              </a:pP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Data Cleaning</a:t>
              </a:r>
              <a:endParaRPr lang="en-US" sz="105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7" name="Pentagon 156"/>
          <p:cNvSpPr/>
          <p:nvPr/>
        </p:nvSpPr>
        <p:spPr>
          <a:xfrm>
            <a:off x="687735" y="1271703"/>
            <a:ext cx="8966278" cy="171542"/>
          </a:xfrm>
          <a:prstGeom prst="homePlate">
            <a:avLst>
              <a:gd name="adj" fmla="val 1180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bIns="0" rtlCol="0" anchor="t"/>
          <a:lstStyle/>
          <a:p>
            <a:pPr>
              <a:lnSpc>
                <a:spcPts val="5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Estimated workload: 20 hours/week for 9 weeks (180 hours – 6 ECTs)</a:t>
            </a:r>
            <a:endParaRPr lang="en-US" sz="1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5-Point Star 147"/>
          <p:cNvSpPr/>
          <p:nvPr/>
        </p:nvSpPr>
        <p:spPr>
          <a:xfrm>
            <a:off x="383166" y="6556413"/>
            <a:ext cx="199000" cy="180909"/>
          </a:xfrm>
          <a:prstGeom prst="star5">
            <a:avLst/>
          </a:prstGeom>
          <a:solidFill>
            <a:schemeClr val="accent4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523661" y="6506152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Milestone</a:t>
            </a:r>
            <a:endParaRPr lang="de-DE" sz="1200" dirty="0"/>
          </a:p>
        </p:txBody>
      </p:sp>
      <p:sp>
        <p:nvSpPr>
          <p:cNvPr id="152" name="Teardrop 151"/>
          <p:cNvSpPr/>
          <p:nvPr/>
        </p:nvSpPr>
        <p:spPr>
          <a:xfrm>
            <a:off x="1466695" y="6545151"/>
            <a:ext cx="199000" cy="199000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97375" y="650615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Submissions</a:t>
            </a:r>
            <a:endParaRPr lang="de-DE" sz="1200" dirty="0"/>
          </a:p>
        </p:txBody>
      </p:sp>
      <p:sp>
        <p:nvSpPr>
          <p:cNvPr id="158" name="Diamond 157"/>
          <p:cNvSpPr/>
          <p:nvPr/>
        </p:nvSpPr>
        <p:spPr>
          <a:xfrm>
            <a:off x="2725000" y="6563110"/>
            <a:ext cx="180909" cy="180909"/>
          </a:xfrm>
          <a:prstGeom prst="diamond">
            <a:avLst/>
          </a:prstGeom>
          <a:solidFill>
            <a:srgbClr val="E1EDF7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500"/>
              </a:lnSpc>
            </a:pPr>
            <a:endParaRPr lang="de-DE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933568" y="6506152"/>
            <a:ext cx="127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Biweekly updates</a:t>
            </a:r>
            <a:endParaRPr lang="de-DE" sz="1200" dirty="0"/>
          </a:p>
        </p:txBody>
      </p:sp>
      <p:sp>
        <p:nvSpPr>
          <p:cNvPr id="140" name="Pentagon 139"/>
          <p:cNvSpPr/>
          <p:nvPr/>
        </p:nvSpPr>
        <p:spPr>
          <a:xfrm>
            <a:off x="4836516" y="4288594"/>
            <a:ext cx="6531117" cy="709590"/>
          </a:xfrm>
          <a:prstGeom prst="homePlate">
            <a:avLst>
              <a:gd name="adj" fmla="val 7764"/>
            </a:avLst>
          </a:prstGeom>
          <a:solidFill>
            <a:srgbClr val="FFFFFF">
              <a:alpha val="7294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Thesis Writing </a:t>
            </a:r>
            <a:endParaRPr lang="de-DE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Pentagon 140"/>
          <p:cNvSpPr/>
          <p:nvPr/>
        </p:nvSpPr>
        <p:spPr>
          <a:xfrm>
            <a:off x="4889208" y="4476752"/>
            <a:ext cx="2063443" cy="227802"/>
          </a:xfrm>
          <a:prstGeom prst="homePlate">
            <a:avLst>
              <a:gd name="adj" fmla="val 11805"/>
            </a:avLst>
          </a:prstGeom>
          <a:solidFill>
            <a:schemeClr val="bg1">
              <a:lumMod val="85000"/>
              <a:alpha val="30196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Define a Research Q. &amp; Hypothesis</a:t>
            </a:r>
          </a:p>
        </p:txBody>
      </p:sp>
      <p:sp>
        <p:nvSpPr>
          <p:cNvPr id="142" name="Pentagon 141"/>
          <p:cNvSpPr/>
          <p:nvPr/>
        </p:nvSpPr>
        <p:spPr>
          <a:xfrm>
            <a:off x="4889208" y="4720121"/>
            <a:ext cx="2063443" cy="227802"/>
          </a:xfrm>
          <a:prstGeom prst="homePlate">
            <a:avLst>
              <a:gd name="adj" fmla="val 11805"/>
            </a:avLst>
          </a:prstGeom>
          <a:solidFill>
            <a:schemeClr val="bg1">
              <a:lumMod val="85000"/>
              <a:alpha val="30196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bIns="0" rtlCol="0" anchor="ctr"/>
          <a:lstStyle/>
          <a:p>
            <a:pPr>
              <a:lnSpc>
                <a:spcPts val="500"/>
              </a:lnSpc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Select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eXprt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 tasks to investigate</a:t>
            </a:r>
          </a:p>
        </p:txBody>
      </p:sp>
      <p:sp>
        <p:nvSpPr>
          <p:cNvPr id="143" name="Pentagon 142"/>
          <p:cNvSpPr/>
          <p:nvPr/>
        </p:nvSpPr>
        <p:spPr>
          <a:xfrm>
            <a:off x="7005343" y="4466874"/>
            <a:ext cx="3368756" cy="481049"/>
          </a:xfrm>
          <a:prstGeom prst="homePlate">
            <a:avLst>
              <a:gd name="adj" fmla="val 11805"/>
            </a:avLst>
          </a:prstGeom>
          <a:solidFill>
            <a:schemeClr val="bg1">
              <a:lumMod val="85000"/>
              <a:alpha val="30196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/>
          <a:lstStyle/>
          <a:p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Manuscript</a:t>
            </a:r>
          </a:p>
        </p:txBody>
      </p:sp>
      <p:sp>
        <p:nvSpPr>
          <p:cNvPr id="151" name="Pentagon 150"/>
          <p:cNvSpPr/>
          <p:nvPr/>
        </p:nvSpPr>
        <p:spPr>
          <a:xfrm>
            <a:off x="10412936" y="4466875"/>
            <a:ext cx="915860" cy="481048"/>
          </a:xfrm>
          <a:prstGeom prst="homePlate">
            <a:avLst>
              <a:gd name="adj" fmla="val 11805"/>
            </a:avLst>
          </a:prstGeom>
          <a:solidFill>
            <a:schemeClr val="bg1">
              <a:lumMod val="85000"/>
              <a:alpha val="30196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/>
          <a:lstStyle/>
          <a:p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Presentation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79234" y="1789780"/>
            <a:ext cx="4543966" cy="1263351"/>
            <a:chOff x="1974337" y="1657215"/>
            <a:chExt cx="6342440" cy="874425"/>
          </a:xfrm>
        </p:grpSpPr>
        <p:sp>
          <p:nvSpPr>
            <p:cNvPr id="65" name="Pentagon 64"/>
            <p:cNvSpPr/>
            <p:nvPr/>
          </p:nvSpPr>
          <p:spPr>
            <a:xfrm>
              <a:off x="1974337" y="1657215"/>
              <a:ext cx="6342440" cy="874425"/>
            </a:xfrm>
            <a:prstGeom prst="homePlate">
              <a:avLst>
                <a:gd name="adj" fmla="val 5745"/>
              </a:avLst>
            </a:prstGeom>
            <a:solidFill>
              <a:srgbClr val="FFFFFF">
                <a:alpha val="72941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>
                  <a:solidFill>
                    <a:schemeClr val="bg1">
                      <a:lumMod val="50000"/>
                    </a:schemeClr>
                  </a:solidFill>
                </a:rPr>
                <a:t>Preliminary work 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974337" y="1769009"/>
              <a:ext cx="6261671" cy="528555"/>
              <a:chOff x="1934144" y="1723337"/>
              <a:chExt cx="6261671" cy="260396"/>
            </a:xfrm>
          </p:grpSpPr>
          <p:sp>
            <p:nvSpPr>
              <p:cNvPr id="75" name="Pentagon 74"/>
              <p:cNvSpPr/>
              <p:nvPr/>
            </p:nvSpPr>
            <p:spPr>
              <a:xfrm>
                <a:off x="1934145" y="1723337"/>
                <a:ext cx="3456551" cy="179735"/>
              </a:xfrm>
              <a:prstGeom prst="homePlate">
                <a:avLst>
                  <a:gd name="adj" fmla="val 8286"/>
                </a:avLst>
              </a:prstGeom>
              <a:solidFill>
                <a:schemeClr val="bg1">
                  <a:lumMod val="85000"/>
                  <a:alpha val="30196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0" bIns="0" rtlCol="0" anchor="t"/>
              <a:lstStyle/>
              <a:p>
                <a:pPr>
                  <a:lnSpc>
                    <a:spcPts val="500"/>
                  </a:lnSpc>
                </a:pPr>
                <a:r>
                  <a:rPr lang="en-US" sz="1050">
                    <a:solidFill>
                      <a:schemeClr val="bg1">
                        <a:lumMod val="50000"/>
                      </a:schemeClr>
                    </a:solidFill>
                  </a:rPr>
                  <a:t>Literature Review</a:t>
                </a:r>
              </a:p>
            </p:txBody>
          </p:sp>
          <p:sp>
            <p:nvSpPr>
              <p:cNvPr id="96" name="Pentagon 95"/>
              <p:cNvSpPr/>
              <p:nvPr/>
            </p:nvSpPr>
            <p:spPr>
              <a:xfrm>
                <a:off x="1934144" y="1913441"/>
                <a:ext cx="6261671" cy="70292"/>
              </a:xfrm>
              <a:prstGeom prst="homePlate">
                <a:avLst>
                  <a:gd name="adj" fmla="val 10723"/>
                </a:avLst>
              </a:prstGeom>
              <a:solidFill>
                <a:schemeClr val="bg1">
                  <a:lumMod val="85000"/>
                  <a:alpha val="30196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0" bIns="0" rtlCol="0" anchor="t"/>
              <a:lstStyle/>
              <a:p>
                <a:pPr>
                  <a:lnSpc>
                    <a:spcPts val="500"/>
                  </a:lnSpc>
                </a:pPr>
                <a:r>
                  <a:rPr lang="en-US" sz="1050" b="1" dirty="0" err="1">
                    <a:solidFill>
                      <a:schemeClr val="bg1">
                        <a:lumMod val="50000"/>
                      </a:schemeClr>
                    </a:solidFill>
                  </a:rPr>
                  <a:t>Datacamp</a:t>
                </a:r>
                <a:r>
                  <a:rPr lang="en-US" sz="1050" b="1" dirty="0">
                    <a:solidFill>
                      <a:schemeClr val="bg1">
                        <a:lumMod val="50000"/>
                      </a:schemeClr>
                    </a:solidFill>
                  </a:rPr>
                  <a:t> Tutorials for clustering</a:t>
                </a:r>
              </a:p>
            </p:txBody>
          </p:sp>
        </p:grpSp>
        <p:sp>
          <p:nvSpPr>
            <p:cNvPr id="118" name="Pentagon 117"/>
            <p:cNvSpPr/>
            <p:nvPr/>
          </p:nvSpPr>
          <p:spPr>
            <a:xfrm>
              <a:off x="2067732" y="1890620"/>
              <a:ext cx="3299341" cy="229182"/>
            </a:xfrm>
            <a:prstGeom prst="homePlate">
              <a:avLst>
                <a:gd name="adj" fmla="val 17790"/>
              </a:avLst>
            </a:prstGeom>
            <a:solidFill>
              <a:srgbClr val="E1EDF7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pPr>
                <a:lnSpc>
                  <a:spcPts val="700"/>
                </a:lnSpc>
              </a:pPr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Review methods for gesture/pattern recognition. Collect any open-source models available</a:t>
              </a:r>
              <a:endParaRPr lang="de-DE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5" name="Pentagon 144"/>
          <p:cNvSpPr/>
          <p:nvPr/>
        </p:nvSpPr>
        <p:spPr>
          <a:xfrm>
            <a:off x="10537221" y="4639604"/>
            <a:ext cx="757085" cy="201039"/>
          </a:xfrm>
          <a:prstGeom prst="homePlate">
            <a:avLst>
              <a:gd name="adj" fmla="val 17790"/>
            </a:avLst>
          </a:prstGeom>
          <a:solidFill>
            <a:srgbClr val="E1EDF7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>
              <a:lnSpc>
                <a:spcPts val="700"/>
              </a:lnSpc>
            </a:pPr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Submission</a:t>
            </a:r>
            <a:endParaRPr lang="de-DE" sz="9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79234" y="5247669"/>
            <a:ext cx="7636529" cy="157040"/>
            <a:chOff x="4317951" y="6431391"/>
            <a:chExt cx="8400182" cy="190017"/>
          </a:xfrm>
        </p:grpSpPr>
        <p:sp>
          <p:nvSpPr>
            <p:cNvPr id="106" name="Diamond 105"/>
            <p:cNvSpPr/>
            <p:nvPr/>
          </p:nvSpPr>
          <p:spPr>
            <a:xfrm>
              <a:off x="4317951" y="6433357"/>
              <a:ext cx="181593" cy="177056"/>
            </a:xfrm>
            <a:prstGeom prst="diamond">
              <a:avLst/>
            </a:prstGeom>
            <a:solidFill>
              <a:srgbClr val="E1EDF7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500"/>
                </a:lnSpc>
              </a:pPr>
              <a:endParaRPr lang="de-DE" sz="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Diamond 110"/>
            <p:cNvSpPr/>
            <p:nvPr/>
          </p:nvSpPr>
          <p:spPr>
            <a:xfrm>
              <a:off x="6382971" y="6431391"/>
              <a:ext cx="180909" cy="180909"/>
            </a:xfrm>
            <a:prstGeom prst="diamond">
              <a:avLst/>
            </a:prstGeom>
            <a:solidFill>
              <a:srgbClr val="E1EDF7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500"/>
                </a:lnSpc>
              </a:pPr>
              <a:endParaRPr lang="de-DE" sz="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Diamond 112"/>
            <p:cNvSpPr/>
            <p:nvPr/>
          </p:nvSpPr>
          <p:spPr>
            <a:xfrm>
              <a:off x="8423780" y="6432198"/>
              <a:ext cx="189209" cy="189210"/>
            </a:xfrm>
            <a:prstGeom prst="diamond">
              <a:avLst/>
            </a:prstGeom>
            <a:solidFill>
              <a:srgbClr val="E1EDF7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500"/>
                </a:lnSpc>
              </a:pPr>
              <a:endParaRPr lang="de-DE" sz="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Diamond 113"/>
            <p:cNvSpPr/>
            <p:nvPr/>
          </p:nvSpPr>
          <p:spPr>
            <a:xfrm>
              <a:off x="10472889" y="6431397"/>
              <a:ext cx="180909" cy="180910"/>
            </a:xfrm>
            <a:prstGeom prst="diamond">
              <a:avLst/>
            </a:prstGeom>
            <a:solidFill>
              <a:srgbClr val="E1EDF7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500"/>
                </a:lnSpc>
              </a:pPr>
              <a:endParaRPr lang="de-DE" sz="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5" name="Diamond 114"/>
            <p:cNvSpPr/>
            <p:nvPr/>
          </p:nvSpPr>
          <p:spPr>
            <a:xfrm>
              <a:off x="12537224" y="6431397"/>
              <a:ext cx="180909" cy="180910"/>
            </a:xfrm>
            <a:prstGeom prst="diamond">
              <a:avLst/>
            </a:prstGeom>
            <a:solidFill>
              <a:srgbClr val="E1EDF7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500"/>
                </a:lnSpc>
              </a:pPr>
              <a:endParaRPr lang="de-DE" sz="6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7" name="Diamond 146"/>
          <p:cNvSpPr/>
          <p:nvPr/>
        </p:nvSpPr>
        <p:spPr>
          <a:xfrm>
            <a:off x="1353420" y="1747607"/>
            <a:ext cx="624549" cy="426575"/>
          </a:xfrm>
          <a:prstGeom prst="diamond">
            <a:avLst/>
          </a:prstGeom>
          <a:solidFill>
            <a:srgbClr val="E1EDF7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Kick-off</a:t>
            </a:r>
            <a:endParaRPr lang="de-DE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ardrop 60"/>
          <p:cNvSpPr/>
          <p:nvPr/>
        </p:nvSpPr>
        <p:spPr>
          <a:xfrm>
            <a:off x="11328795" y="4622323"/>
            <a:ext cx="164463" cy="164463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11099765" y="4544891"/>
            <a:ext cx="902811" cy="1083342"/>
            <a:chOff x="5236541" y="4402067"/>
            <a:chExt cx="993092" cy="1083342"/>
          </a:xfrm>
        </p:grpSpPr>
        <p:sp>
          <p:nvSpPr>
            <p:cNvPr id="166" name="TextBox 165"/>
            <p:cNvSpPr txBox="1"/>
            <p:nvPr/>
          </p:nvSpPr>
          <p:spPr>
            <a:xfrm>
              <a:off x="5236541" y="5069911"/>
              <a:ext cx="9930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>
                  <a:solidFill>
                    <a:schemeClr val="accent4"/>
                  </a:solidFill>
                </a:rPr>
                <a:t>Project </a:t>
              </a:r>
            </a:p>
            <a:p>
              <a:pPr algn="ctr"/>
              <a:r>
                <a:rPr lang="en-US" sz="1050" b="1">
                  <a:solidFill>
                    <a:schemeClr val="accent4"/>
                  </a:solidFill>
                </a:rPr>
                <a:t>Presentation</a:t>
              </a:r>
              <a:endParaRPr lang="de-DE" sz="1050" b="1">
                <a:solidFill>
                  <a:schemeClr val="accent4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5602250" y="4402067"/>
              <a:ext cx="264869" cy="667844"/>
              <a:chOff x="5649891" y="4402067"/>
              <a:chExt cx="264869" cy="667844"/>
            </a:xfrm>
          </p:grpSpPr>
          <p:sp>
            <p:nvSpPr>
              <p:cNvPr id="168" name="5-Point Star 167"/>
              <p:cNvSpPr/>
              <p:nvPr/>
            </p:nvSpPr>
            <p:spPr>
              <a:xfrm>
                <a:off x="5649891" y="4402067"/>
                <a:ext cx="264869" cy="240790"/>
              </a:xfrm>
              <a:prstGeom prst="star5">
                <a:avLst/>
              </a:prstGeom>
              <a:solidFill>
                <a:schemeClr val="accent4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9" name="Straight Arrow Connector 168"/>
              <p:cNvCxnSpPr>
                <a:stCxn id="166" idx="0"/>
              </p:cNvCxnSpPr>
              <p:nvPr/>
            </p:nvCxnSpPr>
            <p:spPr>
              <a:xfrm flipV="1">
                <a:off x="5780728" y="4543115"/>
                <a:ext cx="1" cy="526796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5107440" y="3524778"/>
            <a:ext cx="5383125" cy="435580"/>
            <a:chOff x="6952651" y="4022232"/>
            <a:chExt cx="4094422" cy="327080"/>
          </a:xfrm>
        </p:grpSpPr>
        <p:sp>
          <p:nvSpPr>
            <p:cNvPr id="170" name="Pentagon 169"/>
            <p:cNvSpPr/>
            <p:nvPr/>
          </p:nvSpPr>
          <p:spPr>
            <a:xfrm>
              <a:off x="6952651" y="4022232"/>
              <a:ext cx="4094422" cy="327080"/>
            </a:xfrm>
            <a:prstGeom prst="homePlate">
              <a:avLst>
                <a:gd name="adj" fmla="val 7764"/>
              </a:avLst>
            </a:prstGeom>
            <a:solidFill>
              <a:srgbClr val="FFFFFF">
                <a:alpha val="72941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>
                  <a:solidFill>
                    <a:schemeClr val="bg1">
                      <a:lumMod val="50000"/>
                    </a:schemeClr>
                  </a:solidFill>
                </a:rPr>
                <a:t>Data Analysis</a:t>
              </a:r>
              <a:endParaRPr lang="de-DE" sz="10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1" name="Pentagon 170"/>
            <p:cNvSpPr/>
            <p:nvPr/>
          </p:nvSpPr>
          <p:spPr>
            <a:xfrm>
              <a:off x="7005342" y="4158298"/>
              <a:ext cx="2352666" cy="167122"/>
            </a:xfrm>
            <a:prstGeom prst="homePlate">
              <a:avLst>
                <a:gd name="adj" fmla="val 10723"/>
              </a:avLst>
            </a:prstGeom>
            <a:solidFill>
              <a:schemeClr val="bg1">
                <a:lumMod val="85000"/>
                <a:alpha val="30196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>
                <a:lnSpc>
                  <a:spcPts val="500"/>
                </a:lnSpc>
              </a:pPr>
              <a:r>
                <a:rPr lang="en-US" sz="1050">
                  <a:solidFill>
                    <a:schemeClr val="bg1">
                      <a:lumMod val="50000"/>
                    </a:schemeClr>
                  </a:solidFill>
                </a:rPr>
                <a:t>Developing ML model</a:t>
              </a:r>
            </a:p>
          </p:txBody>
        </p:sp>
        <p:sp>
          <p:nvSpPr>
            <p:cNvPr id="172" name="Pentagon 171"/>
            <p:cNvSpPr/>
            <p:nvPr/>
          </p:nvSpPr>
          <p:spPr>
            <a:xfrm>
              <a:off x="9395845" y="4158297"/>
              <a:ext cx="1577814" cy="171161"/>
            </a:xfrm>
            <a:prstGeom prst="homePlate">
              <a:avLst>
                <a:gd name="adj" fmla="val 10723"/>
              </a:avLst>
            </a:prstGeom>
            <a:solidFill>
              <a:schemeClr val="bg1">
                <a:lumMod val="85000"/>
                <a:alpha val="30196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>
                <a:lnSpc>
                  <a:spcPts val="500"/>
                </a:lnSpc>
              </a:pPr>
              <a:r>
                <a:rPr lang="en-US" sz="1050">
                  <a:solidFill>
                    <a:schemeClr val="bg1">
                      <a:lumMod val="50000"/>
                    </a:schemeClr>
                  </a:solidFill>
                </a:rPr>
                <a:t>Evaluate ML model</a:t>
              </a:r>
            </a:p>
          </p:txBody>
        </p:sp>
      </p:grpSp>
      <p:sp>
        <p:nvSpPr>
          <p:cNvPr id="82" name="Teardrop 81"/>
          <p:cNvSpPr/>
          <p:nvPr/>
        </p:nvSpPr>
        <p:spPr>
          <a:xfrm>
            <a:off x="10308871" y="4622323"/>
            <a:ext cx="164463" cy="164463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83" name="Pentagon 82"/>
          <p:cNvSpPr/>
          <p:nvPr/>
        </p:nvSpPr>
        <p:spPr>
          <a:xfrm>
            <a:off x="7070875" y="4659924"/>
            <a:ext cx="3216436" cy="201039"/>
          </a:xfrm>
          <a:prstGeom prst="homePlate">
            <a:avLst>
              <a:gd name="adj" fmla="val 17790"/>
            </a:avLst>
          </a:prstGeom>
          <a:solidFill>
            <a:srgbClr val="E1EDF7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>
              <a:lnSpc>
                <a:spcPts val="700"/>
              </a:lnSpc>
            </a:pPr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Submission</a:t>
            </a:r>
            <a:endParaRPr lang="de-DE" sz="9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96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AEF40-9082-A8AC-57FA-88FC8F9F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8F8F1-009C-334A-8337-B4C38033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K-means (Time Series K-means)</a:t>
            </a:r>
          </a:p>
          <a:p>
            <a:r>
              <a:rPr lang="en-US" dirty="0"/>
              <a:t>Hierarchical Clustering</a:t>
            </a:r>
          </a:p>
          <a:p>
            <a:pPr lvl="1"/>
            <a:r>
              <a:rPr lang="en-US" dirty="0"/>
              <a:t>Does not require the number of clusters to be specified beforehand</a:t>
            </a:r>
          </a:p>
          <a:p>
            <a:pPr lvl="1"/>
            <a:r>
              <a:rPr lang="en-US" dirty="0"/>
              <a:t>Tree-based Structure</a:t>
            </a:r>
          </a:p>
          <a:p>
            <a:r>
              <a:rPr lang="en-US" dirty="0"/>
              <a:t>Density-Based Spatial Clustering of Applications with Noise</a:t>
            </a:r>
          </a:p>
          <a:p>
            <a:pPr lvl="1"/>
            <a:r>
              <a:rPr lang="en-US" dirty="0"/>
              <a:t>Robustness to Noise and Outliers</a:t>
            </a:r>
          </a:p>
          <a:p>
            <a:r>
              <a:rPr lang="en-US" dirty="0"/>
              <a:t>Maybe consider others as well</a:t>
            </a:r>
          </a:p>
        </p:txBody>
      </p:sp>
    </p:spTree>
    <p:extLst>
      <p:ext uri="{BB962C8B-B14F-4D97-AF65-F5344CB8AC3E}">
        <p14:creationId xmlns:p14="http://schemas.microsoft.com/office/powerpoint/2010/main" val="284227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96967-1802-BE0D-BA24-7A359235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schedule for developing and evaluating the ML model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D062A1-C011-F29E-6167-4335839A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16.4 - 30.4: Data preprocessing</a:t>
            </a:r>
          </a:p>
          <a:p>
            <a:pPr lvl="1"/>
            <a:r>
              <a:rPr lang="en-US" dirty="0"/>
              <a:t>Get familiar with the IMU Data</a:t>
            </a:r>
          </a:p>
          <a:p>
            <a:pPr lvl="1"/>
            <a:r>
              <a:rPr lang="en-US" dirty="0"/>
              <a:t>Trimming and cleaning data </a:t>
            </a:r>
          </a:p>
          <a:p>
            <a:pPr lvl="1"/>
            <a:r>
              <a:rPr lang="en-US" dirty="0"/>
              <a:t>More literature research</a:t>
            </a:r>
          </a:p>
          <a:p>
            <a:pPr lvl="1"/>
            <a:r>
              <a:rPr lang="en-US" dirty="0"/>
              <a:t>Experiment with different ML models</a:t>
            </a:r>
          </a:p>
          <a:p>
            <a:r>
              <a:rPr lang="en-US" dirty="0"/>
              <a:t>30.4 - 7.5: Start designing the model</a:t>
            </a:r>
          </a:p>
          <a:p>
            <a:pPr lvl="1"/>
            <a:r>
              <a:rPr lang="en-US" dirty="0"/>
              <a:t>Dimensionality Reduction: Principal component analysis or t-SNE </a:t>
            </a:r>
          </a:p>
          <a:p>
            <a:pPr lvl="2"/>
            <a:r>
              <a:rPr lang="en-US" dirty="0"/>
              <a:t>Then try to visualize the data to see potential cluster shapes</a:t>
            </a:r>
          </a:p>
          <a:p>
            <a:pPr lvl="1"/>
            <a:r>
              <a:rPr lang="en-US" dirty="0"/>
              <a:t>Extract features that effectively represent the activity patterns</a:t>
            </a:r>
          </a:p>
          <a:p>
            <a:pPr lvl="1"/>
            <a:r>
              <a:rPr lang="en-US" dirty="0"/>
              <a:t>Start with K-means (Time Series K-means)</a:t>
            </a:r>
          </a:p>
          <a:p>
            <a:r>
              <a:rPr lang="en-US" dirty="0"/>
              <a:t>7.5 - 21.5: Use other algorithms and analysis of the results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Density-Based Spatial Clustering of Applications with Noise</a:t>
            </a:r>
          </a:p>
          <a:p>
            <a:pPr lvl="1"/>
            <a:r>
              <a:rPr lang="en-US" dirty="0"/>
              <a:t>Do these clusters correspond to specific demographic or health-related characteristics?</a:t>
            </a:r>
          </a:p>
          <a:p>
            <a:r>
              <a:rPr lang="en-US" dirty="0"/>
              <a:t>21.5 - 4.6: Finishing thesis writing </a:t>
            </a:r>
          </a:p>
          <a:p>
            <a:r>
              <a:rPr lang="en-US" dirty="0"/>
              <a:t>11.6: 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6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036F5-5F7E-70D9-2816-940F758A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and cleaning the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B5C39-B738-7D3E-531C-9BC8C8C3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improving processing speed and model accuracy</a:t>
            </a:r>
          </a:p>
          <a:p>
            <a:r>
              <a:rPr lang="en-US" dirty="0"/>
              <a:t>Removing irrelevant time periods</a:t>
            </a:r>
          </a:p>
          <a:p>
            <a:r>
              <a:rPr lang="en-US" dirty="0"/>
              <a:t>Discarding irrelevant features</a:t>
            </a:r>
          </a:p>
          <a:p>
            <a:r>
              <a:rPr lang="en-US" dirty="0"/>
              <a:t>Identifying and removing extreme values</a:t>
            </a:r>
          </a:p>
          <a:p>
            <a:r>
              <a:rPr lang="en-US" dirty="0"/>
              <a:t>Normalization/Standardization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38291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A898D-E3F6-2822-8B28-EAB73575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K-means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E7B95-975F-115D-59F3-9BD3ABE0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determine:</a:t>
            </a:r>
          </a:p>
          <a:p>
            <a:pPr lvl="1"/>
            <a:r>
              <a:rPr lang="en-US" dirty="0"/>
              <a:t>Number of clusters (k): Elbow method, Silhouette score</a:t>
            </a:r>
          </a:p>
          <a:p>
            <a:pPr lvl="1"/>
            <a:r>
              <a:rPr lang="en-US" dirty="0"/>
              <a:t>Distance Metric</a:t>
            </a:r>
          </a:p>
          <a:p>
            <a:pPr lvl="1"/>
            <a:r>
              <a:rPr lang="en-US" dirty="0"/>
              <a:t>Initialization for cluster centers: random or smart (</a:t>
            </a:r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++)</a:t>
            </a:r>
            <a:endParaRPr lang="en-US" dirty="0"/>
          </a:p>
          <a:p>
            <a:pPr lvl="1"/>
            <a:r>
              <a:rPr lang="en-US" dirty="0"/>
              <a:t>Convergence Criteria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7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Macintosh PowerPoint</Application>
  <PresentationFormat>Breitbild</PresentationFormat>
  <Paragraphs>123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Inhalt</vt:lpstr>
      <vt:lpstr>IDP Project Slides for 16.04.24</vt:lpstr>
      <vt:lpstr>Time series analysis vs classification</vt:lpstr>
      <vt:lpstr>Research Question</vt:lpstr>
      <vt:lpstr>Open source models</vt:lpstr>
      <vt:lpstr>Milestones and objectives – a timeline </vt:lpstr>
      <vt:lpstr>Clustering Algorithms</vt:lpstr>
      <vt:lpstr>Detailed schedule for developing and evaluating the ML model </vt:lpstr>
      <vt:lpstr>Trimming and cleaning the dataset</vt:lpstr>
      <vt:lpstr>Starting with K-means</vt:lpstr>
      <vt:lpstr>Other available datasets</vt:lpstr>
      <vt:lpstr>Next Sprint (April 16th – April. 29th) </vt:lpstr>
    </vt:vector>
  </TitlesOfParts>
  <Manager/>
  <Company>Leibniz-Rechenzentrum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ge93coh</dc:creator>
  <cp:keywords/>
  <dc:description/>
  <cp:lastModifiedBy>ge32xuf</cp:lastModifiedBy>
  <cp:revision>570</cp:revision>
  <dcterms:created xsi:type="dcterms:W3CDTF">2023-07-28T07:12:10Z</dcterms:created>
  <dcterms:modified xsi:type="dcterms:W3CDTF">2024-04-15T18:22:26Z</dcterms:modified>
  <cp:category/>
</cp:coreProperties>
</file>