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E1E6E-DB39-4B89-B15C-AB02382AA756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68267-91C4-4188-AFC8-88BF2710E4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378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884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177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386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237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003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8594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7017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48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299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2565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97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2017/9/9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05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100000">
              <a:srgbClr val="92D050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29" y="2909769"/>
            <a:ext cx="2430991" cy="19051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2786361" y="3167602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Radius 0.5</a:t>
            </a:r>
            <a:endParaRPr lang="zh-CN" altLang="en-US" sz="1000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945407" y="3413825"/>
            <a:ext cx="40197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3506430" y="3413823"/>
            <a:ext cx="3650" cy="10081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5400000">
            <a:off x="3294425" y="3794769"/>
            <a:ext cx="784189" cy="24622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Height : 1.2</a:t>
            </a:r>
            <a:endParaRPr lang="zh-CN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1855249" y="2189689"/>
            <a:ext cx="190468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主角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r>
              <a:rPr lang="en-US" altLang="zh-CN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身体半径</a:t>
            </a:r>
            <a:r>
              <a:rPr lang="en-US" altLang="zh-CN" sz="1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:0.5f</a:t>
            </a:r>
          </a:p>
          <a:p>
            <a:r>
              <a:rPr lang="en-US" altLang="zh-CN" sz="1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身高</a:t>
            </a:r>
            <a:r>
              <a:rPr lang="en-US" altLang="zh-CN" sz="1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en-US" altLang="zh-CN" sz="1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1.2f</a:t>
            </a:r>
            <a:endParaRPr lang="zh-CN" altLang="en-US" sz="1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537" y="3325793"/>
            <a:ext cx="2073275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715537" y="2189689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盒子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r>
              <a:rPr lang="en-US" altLang="zh-CN" sz="9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半径</a:t>
            </a:r>
            <a:r>
              <a:rPr lang="en-US" altLang="zh-CN" sz="1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:0.3f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3809630" y="3906276"/>
            <a:ext cx="1481971" cy="11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左大括号 22"/>
          <p:cNvSpPr/>
          <p:nvPr/>
        </p:nvSpPr>
        <p:spPr>
          <a:xfrm>
            <a:off x="4427505" y="3629849"/>
            <a:ext cx="216024" cy="5760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535517" y="3677388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0.3f</a:t>
            </a:r>
            <a:endParaRPr lang="zh-CN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5177355" y="3660055"/>
            <a:ext cx="386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0.6f</a:t>
            </a:r>
            <a:endParaRPr lang="zh-CN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5219593" y="4493945"/>
            <a:ext cx="288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0f</a:t>
            </a:r>
            <a:endParaRPr lang="zh-CN" altLang="en-US" sz="1000" dirty="0"/>
          </a:p>
        </p:txBody>
      </p:sp>
      <p:sp>
        <p:nvSpPr>
          <p:cNvPr id="1028" name="TextBox 1027"/>
          <p:cNvSpPr txBox="1"/>
          <p:nvPr/>
        </p:nvSpPr>
        <p:spPr>
          <a:xfrm>
            <a:off x="2944271" y="752263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effectLst>
                  <a:innerShdw blurRad="63500" dist="50800" dir="13500000">
                    <a:schemeClr val="bg1">
                      <a:alpha val="50000"/>
                    </a:schemeClr>
                  </a:innerShdw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举箱子对应角色参数</a:t>
            </a:r>
            <a:endParaRPr lang="zh-CN" altLang="en-US" sz="2400" dirty="0">
              <a:solidFill>
                <a:schemeClr val="bg1"/>
              </a:solidFill>
              <a:effectLst>
                <a:innerShdw blurRad="63500" dist="50800" dir="13500000">
                  <a:schemeClr val="bg1">
                    <a:alpha val="50000"/>
                  </a:schemeClr>
                </a:innerShdw>
                <a:reflection blurRad="6350" stA="55000" endA="300" endPos="455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9" name="图片 10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132" y="5301208"/>
            <a:ext cx="3146396" cy="149269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604366" y="6453336"/>
            <a:ext cx="207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www.domschool.cn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754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100000">
              <a:srgbClr val="92D050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Box 1027"/>
          <p:cNvSpPr txBox="1"/>
          <p:nvPr/>
        </p:nvSpPr>
        <p:spPr>
          <a:xfrm>
            <a:off x="2385883" y="30509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prstClr val="white"/>
                </a:solidFill>
                <a:effectLst>
                  <a:innerShdw blurRad="63500" dist="50800" dir="13500000">
                    <a:prstClr val="white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举箱子</a:t>
            </a:r>
            <a:r>
              <a:rPr lang="zh-CN" altLang="en-US" sz="2400" dirty="0">
                <a:solidFill>
                  <a:prstClr val="white"/>
                </a:solidFill>
                <a:effectLst>
                  <a:innerShdw blurRad="63500" dist="50800" dir="13500000">
                    <a:prstClr val="white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zh-CN" altLang="en-US" sz="2400" dirty="0" smtClean="0">
                <a:solidFill>
                  <a:prstClr val="white"/>
                </a:solidFill>
                <a:effectLst>
                  <a:innerShdw blurRad="63500" dist="50800" dir="13500000">
                    <a:prstClr val="white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逻辑</a:t>
            </a:r>
            <a:endParaRPr lang="zh-CN" altLang="en-US" sz="2400" dirty="0">
              <a:solidFill>
                <a:prstClr val="white"/>
              </a:solidFill>
              <a:effectLst>
                <a:innerShdw blurRad="63500" dist="50800" dir="13500000">
                  <a:prstClr val="white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9" name="图片 10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132" y="5301208"/>
            <a:ext cx="3146396" cy="149269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44168" y="1146670"/>
            <a:ext cx="522686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判断是否发送举箱子指令</a:t>
            </a:r>
            <a:endParaRPr lang="zh-CN" altLang="en-US" sz="1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>
            <a:endCxn id="6" idx="0"/>
          </p:cNvCxnSpPr>
          <p:nvPr/>
        </p:nvCxnSpPr>
        <p:spPr>
          <a:xfrm>
            <a:off x="3480268" y="1392891"/>
            <a:ext cx="11870" cy="3497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菱形 5"/>
          <p:cNvSpPr/>
          <p:nvPr/>
        </p:nvSpPr>
        <p:spPr>
          <a:xfrm>
            <a:off x="3339410" y="1742619"/>
            <a:ext cx="305455" cy="504056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21987" y="1871536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yes</a:t>
            </a:r>
            <a:endParaRPr lang="zh-CN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1331640" y="2462699"/>
            <a:ext cx="523938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 smtClean="0">
                <a:solidFill>
                  <a:schemeClr val="bg1"/>
                </a:solidFill>
              </a:rPr>
              <a:t>当前是否托举 </a:t>
            </a:r>
            <a:r>
              <a:rPr lang="en-US" altLang="zh-CN" sz="1000" b="1" dirty="0" smtClean="0">
                <a:solidFill>
                  <a:schemeClr val="bg1"/>
                </a:solidFill>
              </a:rPr>
              <a:t>== false &amp;&amp; </a:t>
            </a:r>
            <a:r>
              <a:rPr lang="zh-CN" altLang="en-US" sz="1000" b="1" dirty="0" smtClean="0">
                <a:solidFill>
                  <a:schemeClr val="bg1"/>
                </a:solidFill>
              </a:rPr>
              <a:t>当前状态 </a:t>
            </a:r>
            <a:r>
              <a:rPr lang="en-US" altLang="zh-CN" sz="1000" b="1" dirty="0" smtClean="0">
                <a:solidFill>
                  <a:schemeClr val="bg1"/>
                </a:solidFill>
              </a:rPr>
              <a:t>&lt; Hide &amp;&amp; </a:t>
            </a:r>
            <a:r>
              <a:rPr lang="zh-CN" altLang="en-US" sz="1000" b="1" dirty="0" smtClean="0">
                <a:solidFill>
                  <a:schemeClr val="bg1"/>
                </a:solidFill>
              </a:rPr>
              <a:t>当前有移动操作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26" name="直接箭头连接符 25"/>
          <p:cNvCxnSpPr>
            <a:stCxn id="6" idx="2"/>
          </p:cNvCxnSpPr>
          <p:nvPr/>
        </p:nvCxnSpPr>
        <p:spPr>
          <a:xfrm>
            <a:off x="3492138" y="2246675"/>
            <a:ext cx="7945" cy="2489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29" idx="0"/>
          </p:cNvCxnSpPr>
          <p:nvPr/>
        </p:nvCxnSpPr>
        <p:spPr>
          <a:xfrm>
            <a:off x="3632995" y="2708920"/>
            <a:ext cx="1" cy="3086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菱形 28"/>
          <p:cNvSpPr/>
          <p:nvPr/>
        </p:nvSpPr>
        <p:spPr>
          <a:xfrm>
            <a:off x="3480268" y="3017614"/>
            <a:ext cx="305455" cy="504056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462845" y="3146531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/>
              <a:t>yes</a:t>
            </a:r>
            <a:endParaRPr lang="zh-CN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1331640" y="3730266"/>
            <a:ext cx="5239389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chemeClr val="bg1"/>
                </a:solidFill>
              </a:rPr>
              <a:t>1 </a:t>
            </a:r>
            <a:r>
              <a:rPr lang="zh-CN" altLang="en-US" sz="1000" b="1" dirty="0" smtClean="0">
                <a:solidFill>
                  <a:schemeClr val="bg1"/>
                </a:solidFill>
              </a:rPr>
              <a:t>创建临时变量</a:t>
            </a:r>
            <a:r>
              <a:rPr lang="en-US" altLang="zh-CN" sz="1000" b="1" dirty="0" err="1" smtClean="0">
                <a:solidFill>
                  <a:schemeClr val="bg1"/>
                </a:solidFill>
              </a:rPr>
              <a:t>Pos</a:t>
            </a:r>
            <a:r>
              <a:rPr lang="en-US" altLang="zh-CN" sz="1000" b="1" dirty="0" smtClean="0">
                <a:solidFill>
                  <a:schemeClr val="bg1"/>
                </a:solidFill>
              </a:rPr>
              <a:t>,</a:t>
            </a:r>
            <a:r>
              <a:rPr lang="zh-CN" altLang="en-US" sz="1000" b="1" dirty="0" smtClean="0">
                <a:solidFill>
                  <a:schemeClr val="bg1"/>
                </a:solidFill>
              </a:rPr>
              <a:t>将主角的</a:t>
            </a:r>
            <a:r>
              <a:rPr lang="en-US" altLang="zh-CN" sz="1000" b="1" dirty="0" smtClean="0">
                <a:solidFill>
                  <a:schemeClr val="bg1"/>
                </a:solidFill>
              </a:rPr>
              <a:t>Y</a:t>
            </a:r>
            <a:r>
              <a:rPr lang="zh-CN" altLang="en-US" sz="1000" b="1" dirty="0" smtClean="0">
                <a:solidFill>
                  <a:schemeClr val="bg1"/>
                </a:solidFill>
              </a:rPr>
              <a:t>轴坐标设置为</a:t>
            </a:r>
            <a:r>
              <a:rPr lang="en-US" altLang="zh-CN" sz="1000" b="1" dirty="0" err="1" smtClean="0">
                <a:solidFill>
                  <a:schemeClr val="bg1"/>
                </a:solidFill>
              </a:rPr>
              <a:t>Major.y</a:t>
            </a:r>
            <a:r>
              <a:rPr lang="en-US" altLang="zh-CN" sz="1000" b="1" dirty="0" smtClean="0">
                <a:solidFill>
                  <a:schemeClr val="bg1"/>
                </a:solidFill>
              </a:rPr>
              <a:t> + 0.5f * </a:t>
            </a:r>
            <a:r>
              <a:rPr lang="en-US" altLang="zh-CN" sz="1000" b="1" dirty="0" err="1" smtClean="0">
                <a:solidFill>
                  <a:schemeClr val="bg1"/>
                </a:solidFill>
              </a:rPr>
              <a:t>MajorHeight</a:t>
            </a:r>
            <a:r>
              <a:rPr lang="en-US" altLang="zh-CN" sz="1000" b="1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zh-CN" sz="1000" b="1" dirty="0">
              <a:solidFill>
                <a:schemeClr val="bg1"/>
              </a:solidFill>
            </a:endParaRPr>
          </a:p>
          <a:p>
            <a:pPr marL="228600" indent="-228600">
              <a:buAutoNum type="arabicPlain" startAt="2"/>
            </a:pPr>
            <a:r>
              <a:rPr lang="zh-CN" altLang="en-US" sz="1000" b="1" dirty="0" smtClean="0">
                <a:solidFill>
                  <a:schemeClr val="bg1"/>
                </a:solidFill>
              </a:rPr>
              <a:t>调用</a:t>
            </a:r>
            <a:r>
              <a:rPr lang="en-US" altLang="zh-CN" sz="1000" b="1" dirty="0" err="1" smtClean="0">
                <a:solidFill>
                  <a:schemeClr val="bg1"/>
                </a:solidFill>
              </a:rPr>
              <a:t>Physics.BoxCast</a:t>
            </a:r>
            <a:r>
              <a:rPr lang="zh-CN" altLang="en-US" sz="1000" b="1" dirty="0" smtClean="0">
                <a:solidFill>
                  <a:schemeClr val="bg1"/>
                </a:solidFill>
              </a:rPr>
              <a:t>（</a:t>
            </a:r>
            <a:r>
              <a:rPr lang="en-US" altLang="zh-CN" sz="1000" b="1" dirty="0" err="1" smtClean="0">
                <a:solidFill>
                  <a:schemeClr val="bg1"/>
                </a:solidFill>
              </a:rPr>
              <a:t>pos</a:t>
            </a:r>
            <a:r>
              <a:rPr lang="en-US" altLang="zh-CN" sz="1000" b="1" dirty="0" smtClean="0">
                <a:solidFill>
                  <a:schemeClr val="bg1"/>
                </a:solidFill>
              </a:rPr>
              <a:t>, </a:t>
            </a:r>
            <a:r>
              <a:rPr lang="en-US" altLang="zh-CN" sz="1000" b="1" dirty="0" err="1" smtClean="0">
                <a:solidFill>
                  <a:schemeClr val="bg1"/>
                </a:solidFill>
              </a:rPr>
              <a:t>BoxSize</a:t>
            </a:r>
            <a:r>
              <a:rPr lang="en-US" altLang="zh-CN" sz="1000" b="1" dirty="0" smtClean="0">
                <a:solidFill>
                  <a:schemeClr val="bg1"/>
                </a:solidFill>
              </a:rPr>
              <a:t> * 0.5f, </a:t>
            </a:r>
            <a:r>
              <a:rPr lang="en-US" altLang="zh-CN" sz="1000" b="1" dirty="0" err="1" smtClean="0">
                <a:solidFill>
                  <a:schemeClr val="bg1"/>
                </a:solidFill>
              </a:rPr>
              <a:t>ActorDir</a:t>
            </a:r>
            <a:r>
              <a:rPr lang="en-US" altLang="zh-CN" sz="1000" b="1" dirty="0" smtClean="0">
                <a:solidFill>
                  <a:schemeClr val="bg1"/>
                </a:solidFill>
              </a:rPr>
              <a:t>, </a:t>
            </a:r>
            <a:r>
              <a:rPr lang="en-US" altLang="zh-CN" sz="1000" b="1" dirty="0" err="1" smtClean="0">
                <a:solidFill>
                  <a:schemeClr val="bg1"/>
                </a:solidFill>
              </a:rPr>
              <a:t>BoxMask</a:t>
            </a:r>
            <a:r>
              <a:rPr lang="zh-CN" altLang="en-US" sz="1000" b="1" dirty="0" smtClean="0">
                <a:solidFill>
                  <a:schemeClr val="bg1"/>
                </a:solidFill>
              </a:rPr>
              <a:t>）</a:t>
            </a:r>
            <a:endParaRPr lang="en-US" altLang="zh-CN" sz="1000" b="1" dirty="0" smtClean="0">
              <a:solidFill>
                <a:schemeClr val="bg1"/>
              </a:solidFill>
            </a:endParaRPr>
          </a:p>
          <a:p>
            <a:pPr marL="228600" indent="-228600">
              <a:buAutoNum type="arabicPlain" startAt="2"/>
            </a:pPr>
            <a:endParaRPr lang="en-US" altLang="zh-CN" sz="1000" b="1" dirty="0">
              <a:solidFill>
                <a:schemeClr val="bg1"/>
              </a:solidFill>
            </a:endParaRPr>
          </a:p>
          <a:p>
            <a:pPr marL="228600" indent="-228600">
              <a:buAutoNum type="arabicPlain" startAt="2"/>
            </a:pPr>
            <a:r>
              <a:rPr lang="zh-CN" altLang="en-US" sz="1000" b="1" dirty="0" smtClean="0">
                <a:solidFill>
                  <a:schemeClr val="bg1"/>
                </a:solidFill>
              </a:rPr>
              <a:t>如果击中，那么</a:t>
            </a:r>
            <a:r>
              <a:rPr lang="en-US" altLang="zh-CN" sz="1000" b="1" dirty="0" err="1" smtClean="0">
                <a:solidFill>
                  <a:schemeClr val="bg1"/>
                </a:solidFill>
              </a:rPr>
              <a:t>CurBox</a:t>
            </a:r>
            <a:r>
              <a:rPr lang="en-US" altLang="zh-CN" sz="1000" b="1" dirty="0" smtClean="0">
                <a:solidFill>
                  <a:schemeClr val="bg1"/>
                </a:solidFill>
              </a:rPr>
              <a:t> = </a:t>
            </a:r>
            <a:r>
              <a:rPr lang="en-US" altLang="zh-CN" sz="1000" b="1" dirty="0" err="1" smtClean="0">
                <a:solidFill>
                  <a:schemeClr val="bg1"/>
                </a:solidFill>
              </a:rPr>
              <a:t>hitInfo.collider</a:t>
            </a:r>
            <a:r>
              <a:rPr lang="en-US" altLang="zh-CN" sz="1000" b="1" dirty="0" smtClean="0">
                <a:solidFill>
                  <a:schemeClr val="bg1"/>
                </a:solidFill>
              </a:rPr>
              <a:t>.</a:t>
            </a:r>
          </a:p>
          <a:p>
            <a:pPr marL="228600" indent="-228600">
              <a:buAutoNum type="arabicPlain" startAt="2"/>
            </a:pPr>
            <a:endParaRPr lang="en-US" altLang="zh-CN" sz="1000" b="1" dirty="0">
              <a:solidFill>
                <a:schemeClr val="bg1"/>
              </a:solidFill>
            </a:endParaRPr>
          </a:p>
          <a:p>
            <a:pPr marL="228600" indent="-228600">
              <a:buAutoNum type="arabicPlain" startAt="2"/>
            </a:pPr>
            <a:r>
              <a:rPr lang="zh-CN" altLang="en-US" sz="1000" b="1" dirty="0" smtClean="0">
                <a:solidFill>
                  <a:schemeClr val="bg1"/>
                </a:solidFill>
              </a:rPr>
              <a:t>否则，判定为没有击中盒子，无法完成托举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31" name="直接箭头连接符 30"/>
          <p:cNvCxnSpPr>
            <a:stCxn id="29" idx="2"/>
          </p:cNvCxnSpPr>
          <p:nvPr/>
        </p:nvCxnSpPr>
        <p:spPr>
          <a:xfrm>
            <a:off x="3632996" y="3521670"/>
            <a:ext cx="7943" cy="2085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3539788" y="4501449"/>
            <a:ext cx="15646" cy="7997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058" y="5301208"/>
            <a:ext cx="5239389" cy="1196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568934" y="6512824"/>
            <a:ext cx="207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www.domschool.cn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592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100000">
              <a:srgbClr val="92D050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Box 1027"/>
          <p:cNvSpPr txBox="1"/>
          <p:nvPr/>
        </p:nvSpPr>
        <p:spPr>
          <a:xfrm>
            <a:off x="2385883" y="30509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prstClr val="white"/>
                </a:solidFill>
                <a:effectLst>
                  <a:innerShdw blurRad="63500" dist="50800" dir="13500000">
                    <a:prstClr val="white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扔箱子</a:t>
            </a:r>
            <a:r>
              <a:rPr lang="zh-CN" altLang="en-US" sz="2400" dirty="0">
                <a:solidFill>
                  <a:prstClr val="white"/>
                </a:solidFill>
                <a:effectLst>
                  <a:innerShdw blurRad="63500" dist="50800" dir="13500000">
                    <a:prstClr val="white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zh-CN" altLang="en-US" sz="2400" dirty="0" smtClean="0">
                <a:solidFill>
                  <a:prstClr val="white"/>
                </a:solidFill>
                <a:effectLst>
                  <a:innerShdw blurRad="63500" dist="50800" dir="13500000">
                    <a:prstClr val="white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逻辑</a:t>
            </a:r>
            <a:endParaRPr lang="zh-CN" altLang="en-US" sz="2400" dirty="0">
              <a:solidFill>
                <a:prstClr val="white"/>
              </a:solidFill>
              <a:effectLst>
                <a:innerShdw blurRad="63500" dist="50800" dir="13500000">
                  <a:prstClr val="white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9" name="图片 10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132" y="5301208"/>
            <a:ext cx="3146396" cy="149269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44168" y="1146670"/>
            <a:ext cx="522686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判断是否发送举箱子指令</a:t>
            </a:r>
            <a:endParaRPr lang="zh-CN" altLang="en-US" sz="1000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>
            <a:endCxn id="6" idx="0"/>
          </p:cNvCxnSpPr>
          <p:nvPr/>
        </p:nvCxnSpPr>
        <p:spPr>
          <a:xfrm>
            <a:off x="3480268" y="1392891"/>
            <a:ext cx="11870" cy="3497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菱形 5"/>
          <p:cNvSpPr/>
          <p:nvPr/>
        </p:nvSpPr>
        <p:spPr>
          <a:xfrm>
            <a:off x="3339410" y="1742619"/>
            <a:ext cx="305455" cy="504056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21987" y="1871536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prstClr val="black"/>
                </a:solidFill>
              </a:rPr>
              <a:t>yes</a:t>
            </a:r>
            <a:endParaRPr lang="zh-CN" altLang="en-US" sz="10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2462699"/>
            <a:ext cx="523938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dirty="0" smtClean="0">
                <a:solidFill>
                  <a:prstClr val="white"/>
                </a:solidFill>
              </a:rPr>
              <a:t>当前是否托举 </a:t>
            </a:r>
            <a:r>
              <a:rPr lang="en-US" altLang="zh-CN" sz="1000" b="1" dirty="0" smtClean="0">
                <a:solidFill>
                  <a:prstClr val="white"/>
                </a:solidFill>
              </a:rPr>
              <a:t>== true&amp;&amp; </a:t>
            </a:r>
            <a:r>
              <a:rPr lang="zh-CN" altLang="en-US" sz="1000" b="1" dirty="0" smtClean="0">
                <a:solidFill>
                  <a:prstClr val="white"/>
                </a:solidFill>
              </a:rPr>
              <a:t>当前状态 </a:t>
            </a:r>
            <a:r>
              <a:rPr lang="en-US" altLang="zh-CN" sz="1000" b="1" dirty="0" smtClean="0">
                <a:solidFill>
                  <a:prstClr val="white"/>
                </a:solidFill>
              </a:rPr>
              <a:t>&lt; Hide &amp;&amp; </a:t>
            </a:r>
            <a:r>
              <a:rPr lang="zh-CN" altLang="en-US" sz="1000" b="1" dirty="0" smtClean="0">
                <a:solidFill>
                  <a:prstClr val="white"/>
                </a:solidFill>
              </a:rPr>
              <a:t>当前托举着箱子</a:t>
            </a:r>
            <a:endParaRPr lang="zh-CN" altLang="en-US" sz="1000" b="1" dirty="0">
              <a:solidFill>
                <a:prstClr val="white"/>
              </a:solidFill>
            </a:endParaRPr>
          </a:p>
        </p:txBody>
      </p:sp>
      <p:cxnSp>
        <p:nvCxnSpPr>
          <p:cNvPr id="26" name="直接箭头连接符 25"/>
          <p:cNvCxnSpPr>
            <a:stCxn id="6" idx="2"/>
          </p:cNvCxnSpPr>
          <p:nvPr/>
        </p:nvCxnSpPr>
        <p:spPr>
          <a:xfrm>
            <a:off x="3492138" y="2246675"/>
            <a:ext cx="7945" cy="2489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29" idx="0"/>
          </p:cNvCxnSpPr>
          <p:nvPr/>
        </p:nvCxnSpPr>
        <p:spPr>
          <a:xfrm>
            <a:off x="3632995" y="2708920"/>
            <a:ext cx="1" cy="3086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菱形 28"/>
          <p:cNvSpPr/>
          <p:nvPr/>
        </p:nvSpPr>
        <p:spPr>
          <a:xfrm>
            <a:off x="3480268" y="3017614"/>
            <a:ext cx="305455" cy="504056"/>
          </a:xfrm>
          <a:prstGeom prst="diamond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62845" y="3146531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solidFill>
                  <a:prstClr val="black"/>
                </a:solidFill>
              </a:rPr>
              <a:t>yes</a:t>
            </a:r>
            <a:endParaRPr lang="zh-CN" altLang="en-US" sz="1000" dirty="0">
              <a:solidFill>
                <a:prstClr val="black"/>
              </a:solidFill>
            </a:endParaRPr>
          </a:p>
        </p:txBody>
      </p:sp>
      <p:cxnSp>
        <p:nvCxnSpPr>
          <p:cNvPr id="31" name="直接箭头连接符 30"/>
          <p:cNvCxnSpPr>
            <a:stCxn id="29" idx="2"/>
          </p:cNvCxnSpPr>
          <p:nvPr/>
        </p:nvCxnSpPr>
        <p:spPr>
          <a:xfrm>
            <a:off x="3632996" y="3521670"/>
            <a:ext cx="7943" cy="2085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48928"/>
            <a:ext cx="7589837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500083" y="6453336"/>
            <a:ext cx="2078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www.domschool.cn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211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126</Words>
  <Application>Microsoft Office PowerPoint</Application>
  <PresentationFormat>全屏显示(4:3)</PresentationFormat>
  <Paragraphs>31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Office 主题</vt:lpstr>
      <vt:lpstr>1_Office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zxf</dc:creator>
  <cp:lastModifiedBy>Windows 用户</cp:lastModifiedBy>
  <cp:revision>46</cp:revision>
  <dcterms:created xsi:type="dcterms:W3CDTF">2017-09-09T05:28:57Z</dcterms:created>
  <dcterms:modified xsi:type="dcterms:W3CDTF">2017-09-09T06:21:23Z</dcterms:modified>
</cp:coreProperties>
</file>