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8" r:id="rId7"/>
    <p:sldId id="264" r:id="rId8"/>
    <p:sldId id="270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2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96B6-D608-48AD-9BF3-060CD1B7A74C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544E-EBB2-4E4E-B336-25326D7D60D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15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96B6-D608-48AD-9BF3-060CD1B7A74C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544E-EBB2-4E4E-B336-25326D7D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5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96B6-D608-48AD-9BF3-060CD1B7A74C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544E-EBB2-4E4E-B336-25326D7D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1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96B6-D608-48AD-9BF3-060CD1B7A74C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544E-EBB2-4E4E-B336-25326D7D60D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165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96B6-D608-48AD-9BF3-060CD1B7A74C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544E-EBB2-4E4E-B336-25326D7D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4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96B6-D608-48AD-9BF3-060CD1B7A74C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544E-EBB2-4E4E-B336-25326D7D60D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76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96B6-D608-48AD-9BF3-060CD1B7A74C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544E-EBB2-4E4E-B336-25326D7D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8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96B6-D608-48AD-9BF3-060CD1B7A74C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544E-EBB2-4E4E-B336-25326D7D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8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96B6-D608-48AD-9BF3-060CD1B7A74C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544E-EBB2-4E4E-B336-25326D7D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4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96B6-D608-48AD-9BF3-060CD1B7A74C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544E-EBB2-4E4E-B336-25326D7D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7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96B6-D608-48AD-9BF3-060CD1B7A74C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544E-EBB2-4E4E-B336-25326D7D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3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96B6-D608-48AD-9BF3-060CD1B7A74C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544E-EBB2-4E4E-B336-25326D7D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9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96B6-D608-48AD-9BF3-060CD1B7A74C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544E-EBB2-4E4E-B336-25326D7D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9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96B6-D608-48AD-9BF3-060CD1B7A74C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544E-EBB2-4E4E-B336-25326D7D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3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96B6-D608-48AD-9BF3-060CD1B7A74C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544E-EBB2-4E4E-B336-25326D7D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9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96B6-D608-48AD-9BF3-060CD1B7A74C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544E-EBB2-4E4E-B336-25326D7D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96B6-D608-48AD-9BF3-060CD1B7A74C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544E-EBB2-4E4E-B336-25326D7D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6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F8996B6-D608-48AD-9BF3-060CD1B7A74C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FA0544E-EBB2-4E4E-B336-25326D7D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61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re.ac.uk/download/pdf/249335256.pdf" TargetMode="External"/><Relationship Id="rId7" Type="http://schemas.openxmlformats.org/officeDocument/2006/relationships/hyperlink" Target="https://cs.nyu.edu/~overton/g22_lp/encyc/article_web.html" TargetMode="External"/><Relationship Id="rId2" Type="http://schemas.openxmlformats.org/officeDocument/2006/relationships/hyperlink" Target="https://whatis.techtarget.com/definition/operations-research-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kundijournal.com/-/uploads/habiba%20full.pdf" TargetMode="External"/><Relationship Id="rId5" Type="http://schemas.openxmlformats.org/officeDocument/2006/relationships/hyperlink" Target="http://www.jcreview.com/fulltext/197-1592807730.pdf" TargetMode="External"/><Relationship Id="rId4" Type="http://schemas.openxmlformats.org/officeDocument/2006/relationships/hyperlink" Target="https://www.iuiu.ac.ug/journaladmin/iumj/ArticleFiles/79853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31C134-ABE0-4EA9-8A91-E59B91CB0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>
            <a:normAutofit/>
          </a:bodyPr>
          <a:lstStyle/>
          <a:p>
            <a:r>
              <a:rPr lang="hr-HR"/>
              <a:t>Application of linear programming for profit maximization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7E070-338B-4ACC-9F8C-F36C5699F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3870500"/>
            <a:ext cx="6400800" cy="1947333"/>
          </a:xfrm>
        </p:spPr>
        <p:txBody>
          <a:bodyPr>
            <a:normAutofit fontScale="92500" lnSpcReduction="20000"/>
          </a:bodyPr>
          <a:lstStyle/>
          <a:p>
            <a:r>
              <a:rPr lang="hr-HR" dirty="0">
                <a:solidFill>
                  <a:schemeClr val="tx2">
                    <a:lumMod val="75000"/>
                  </a:schemeClr>
                </a:solidFill>
              </a:rPr>
              <a:t>BME Capstone project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Domagoj Bekavac</a:t>
            </a:r>
            <a:b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Zagreb School of Economics and Management, Business Mathematics and Economics</a:t>
            </a:r>
            <a:b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BME Capstone 2020/21</a:t>
            </a:r>
            <a:b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Zagreb, Croatia</a:t>
            </a:r>
            <a:b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Dbekavac@student.zsem.hr</a:t>
            </a:r>
            <a:endParaRPr lang="hr-HR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244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1F10-6A52-47B0-8122-20D0162E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389" y="4718151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hr-HR" dirty="0"/>
              <a:t>Problem </a:t>
            </a:r>
            <a:br>
              <a:rPr lang="hr-HR" dirty="0"/>
            </a:br>
            <a:r>
              <a:rPr lang="hr-HR" dirty="0"/>
              <a:t>(objective function and constraints)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D71AE-518D-4E33-A31A-D861F49DA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21942"/>
            <a:ext cx="9924605" cy="5841507"/>
          </a:xfrm>
        </p:spPr>
        <p:txBody>
          <a:bodyPr>
            <a:noAutofit/>
          </a:bodyPr>
          <a:lstStyle/>
          <a:p>
            <a:r>
              <a:rPr lang="hr-HR" sz="1400" dirty="0">
                <a:solidFill>
                  <a:schemeClr val="tx1"/>
                </a:solidFill>
              </a:rPr>
              <a:t>Objective function :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hr-HR" sz="1400" dirty="0">
                <a:solidFill>
                  <a:schemeClr val="tx1"/>
                </a:solidFill>
              </a:rPr>
              <a:t>MAX(</a:t>
            </a:r>
            <a:r>
              <a:rPr lang="en-US" sz="1400" dirty="0">
                <a:solidFill>
                  <a:schemeClr val="tx1"/>
                </a:solidFill>
              </a:rPr>
              <a:t>4.71 * x1 + 2.39 * x2 + 2.77 * x3 + 2.39 * x4 + 1.99 * x5 + 5.35 * x6 + 3.44 * x7 + 5.49 * x8</a:t>
            </a:r>
            <a:r>
              <a:rPr lang="hr-HR" sz="1400" dirty="0">
                <a:solidFill>
                  <a:schemeClr val="tx1"/>
                </a:solidFill>
              </a:rPr>
              <a:t>)</a:t>
            </a:r>
            <a:r>
              <a:rPr lang="en-US" sz="1400" dirty="0">
                <a:solidFill>
                  <a:schemeClr val="tx1"/>
                </a:solidFill>
              </a:rPr>
              <a:t>    </a:t>
            </a:r>
          </a:p>
          <a:p>
            <a:r>
              <a:rPr lang="hr-HR" sz="1400" dirty="0">
                <a:solidFill>
                  <a:schemeClr val="tx1"/>
                </a:solidFill>
              </a:rPr>
              <a:t>Constraints: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0.5 * x1 + 0.042 * x2 + 0.084 * x3 + 0.055 * x4 + 0.058 * x5 + 0.1 * x6 + 0.084 * x7 + 0.084 * x8 &lt;= 3450</a:t>
            </a:r>
          </a:p>
          <a:p>
            <a:r>
              <a:rPr lang="en-US" sz="1400" dirty="0">
                <a:solidFill>
                  <a:schemeClr val="tx1"/>
                </a:solidFill>
              </a:rPr>
              <a:t>0.3 * x1 + 0.025 * x2 + 0.05 * x3 + 0.03 * x4 + 0.032 * x5 + 0.06 * x6 + 0.05 * x7 + 0.05 * x8 &lt;= 10000</a:t>
            </a:r>
          </a:p>
          <a:p>
            <a:r>
              <a:rPr lang="en-US" sz="1400" dirty="0">
                <a:solidFill>
                  <a:schemeClr val="tx1"/>
                </a:solidFill>
              </a:rPr>
              <a:t>0.01 * x1 + 0.0008 * x2 + 0.0016 * x3 + 0.0008 * x4 + 0.0008 * x5 + 0.003 * x6 + 0.0016 * x7 + 0.0016 * x8 &lt;= 70</a:t>
            </a:r>
          </a:p>
          <a:p>
            <a:r>
              <a:rPr lang="en-US" sz="1400" dirty="0">
                <a:solidFill>
                  <a:schemeClr val="tx1"/>
                </a:solidFill>
              </a:rPr>
              <a:t>0.001 * x4 + 0.0008 * </a:t>
            </a:r>
            <a:r>
              <a:rPr lang="hr-HR" sz="1400" dirty="0">
                <a:solidFill>
                  <a:schemeClr val="tx1"/>
                </a:solidFill>
              </a:rPr>
              <a:t>x5 </a:t>
            </a:r>
            <a:r>
              <a:rPr lang="en-US" sz="1400" dirty="0">
                <a:solidFill>
                  <a:schemeClr val="tx1"/>
                </a:solidFill>
              </a:rPr>
              <a:t>&lt;= 5</a:t>
            </a:r>
          </a:p>
          <a:p>
            <a:r>
              <a:rPr lang="en-US" sz="1400" dirty="0">
                <a:solidFill>
                  <a:schemeClr val="tx1"/>
                </a:solidFill>
              </a:rPr>
              <a:t> 0.01 * x1 + 0.0008 * x2 + 0.0016 * x3 + 0.001 * x4 + 0.001 * x5 + 0.002 * x6 + 0.0016 * x7 + 0.0016 * x8 &lt;= 70</a:t>
            </a:r>
          </a:p>
          <a:p>
            <a:r>
              <a:rPr lang="en-US" sz="1400" dirty="0">
                <a:solidFill>
                  <a:schemeClr val="tx1"/>
                </a:solidFill>
              </a:rPr>
              <a:t> 0.00025 * x2 + 0.0005 * x3 + 0.008 * x4 + 0.007 * x5 + 0.0007 * x6 + 0.0005 * x7 + 0.0005 * x8 &lt;= 20</a:t>
            </a:r>
          </a:p>
          <a:p>
            <a:r>
              <a:rPr lang="en-US" sz="1400" dirty="0">
                <a:solidFill>
                  <a:schemeClr val="tx1"/>
                </a:solidFill>
              </a:rPr>
              <a:t>0.00025 * x2 + 0.0005 * x3 + 0.0006 * x4 + 0.0008 * x5 + 0.0005 * x6 + 0.0005 * x7 + 0.0005 * x8 &lt;= 6</a:t>
            </a:r>
          </a:p>
          <a:p>
            <a:r>
              <a:rPr lang="en-US" sz="1400" dirty="0">
                <a:solidFill>
                  <a:schemeClr val="tx1"/>
                </a:solidFill>
              </a:rPr>
              <a:t>0.25 * x4 + 0.25 * x5 &lt;= 400</a:t>
            </a:r>
          </a:p>
          <a:p>
            <a:r>
              <a:rPr lang="en-US" sz="1400" dirty="0">
                <a:solidFill>
                  <a:schemeClr val="tx1"/>
                </a:solidFill>
              </a:rPr>
              <a:t>0.03 * x4 + 0.04 * x5 &lt;= 55</a:t>
            </a:r>
          </a:p>
          <a:p>
            <a:r>
              <a:rPr lang="en-US" sz="1400" dirty="0">
                <a:solidFill>
                  <a:schemeClr val="tx1"/>
                </a:solidFill>
              </a:rPr>
              <a:t>0.04 * x6 + 0.025 * x7 &lt;= 100</a:t>
            </a:r>
          </a:p>
          <a:p>
            <a:r>
              <a:rPr lang="en-US" sz="1400" dirty="0">
                <a:solidFill>
                  <a:schemeClr val="tx1"/>
                </a:solidFill>
              </a:rPr>
              <a:t>0.04 * x6 + 0.025 * x7 + 0.025 * x8 &lt;= 120</a:t>
            </a:r>
          </a:p>
          <a:p>
            <a:r>
              <a:rPr lang="en-US" sz="1400" dirty="0">
                <a:solidFill>
                  <a:schemeClr val="tx1"/>
                </a:solidFill>
              </a:rPr>
              <a:t>0.025 * x6 &lt;= 40</a:t>
            </a:r>
          </a:p>
          <a:p>
            <a:r>
              <a:rPr lang="en-US" sz="1400" dirty="0">
                <a:solidFill>
                  <a:schemeClr val="tx1"/>
                </a:solidFill>
              </a:rPr>
              <a:t>0.0002 * x6 &lt;= 0.5</a:t>
            </a:r>
          </a:p>
          <a:p>
            <a:r>
              <a:rPr lang="en-US" sz="1400" dirty="0">
                <a:solidFill>
                  <a:schemeClr val="tx1"/>
                </a:solidFill>
              </a:rPr>
              <a:t>0.04 * x8 &lt;= 40</a:t>
            </a:r>
          </a:p>
          <a:p>
            <a:r>
              <a:rPr lang="en-US" sz="1400" dirty="0">
                <a:solidFill>
                  <a:schemeClr val="tx1"/>
                </a:solidFill>
              </a:rPr>
              <a:t>0.015 * x8 &lt;= 15</a:t>
            </a:r>
          </a:p>
        </p:txBody>
      </p:sp>
    </p:spTree>
    <p:extLst>
      <p:ext uri="{BB962C8B-B14F-4D97-AF65-F5344CB8AC3E}">
        <p14:creationId xmlns:p14="http://schemas.microsoft.com/office/powerpoint/2010/main" val="107923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1634-7B69-44DF-AB49-E935CEB5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50933"/>
            <a:ext cx="8534400" cy="1507067"/>
          </a:xfrm>
        </p:spPr>
        <p:txBody>
          <a:bodyPr/>
          <a:lstStyle/>
          <a:p>
            <a:r>
              <a:rPr lang="hr-HR" dirty="0"/>
              <a:t>Problem (Methods)</a:t>
            </a:r>
            <a:br>
              <a:rPr lang="hr-HR" dirty="0"/>
            </a:br>
            <a:r>
              <a:rPr lang="hr-HR" dirty="0"/>
              <a:t>1. elementary row operations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A4BE960-A9FF-4503-B30A-0FEC29C45F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017600"/>
              </p:ext>
            </p:extLst>
          </p:nvPr>
        </p:nvGraphicFramePr>
        <p:xfrm>
          <a:off x="0" y="0"/>
          <a:ext cx="11123718" cy="5494322"/>
        </p:xfrm>
        <a:graphic>
          <a:graphicData uri="http://schemas.openxmlformats.org/drawingml/2006/table">
            <a:tbl>
              <a:tblPr/>
              <a:tblGrid>
                <a:gridCol w="427493">
                  <a:extLst>
                    <a:ext uri="{9D8B030D-6E8A-4147-A177-3AD203B41FA5}">
                      <a16:colId xmlns:a16="http://schemas.microsoft.com/office/drawing/2014/main" val="305330661"/>
                    </a:ext>
                  </a:extLst>
                </a:gridCol>
                <a:gridCol w="267184">
                  <a:extLst>
                    <a:ext uri="{9D8B030D-6E8A-4147-A177-3AD203B41FA5}">
                      <a16:colId xmlns:a16="http://schemas.microsoft.com/office/drawing/2014/main" val="651377323"/>
                    </a:ext>
                  </a:extLst>
                </a:gridCol>
                <a:gridCol w="418587">
                  <a:extLst>
                    <a:ext uri="{9D8B030D-6E8A-4147-A177-3AD203B41FA5}">
                      <a16:colId xmlns:a16="http://schemas.microsoft.com/office/drawing/2014/main" val="2376344838"/>
                    </a:ext>
                  </a:extLst>
                </a:gridCol>
                <a:gridCol w="365149">
                  <a:extLst>
                    <a:ext uri="{9D8B030D-6E8A-4147-A177-3AD203B41FA5}">
                      <a16:colId xmlns:a16="http://schemas.microsoft.com/office/drawing/2014/main" val="3145513117"/>
                    </a:ext>
                  </a:extLst>
                </a:gridCol>
                <a:gridCol w="365149">
                  <a:extLst>
                    <a:ext uri="{9D8B030D-6E8A-4147-A177-3AD203B41FA5}">
                      <a16:colId xmlns:a16="http://schemas.microsoft.com/office/drawing/2014/main" val="2506754009"/>
                    </a:ext>
                  </a:extLst>
                </a:gridCol>
                <a:gridCol w="365149">
                  <a:extLst>
                    <a:ext uri="{9D8B030D-6E8A-4147-A177-3AD203B41FA5}">
                      <a16:colId xmlns:a16="http://schemas.microsoft.com/office/drawing/2014/main" val="277857225"/>
                    </a:ext>
                  </a:extLst>
                </a:gridCol>
                <a:gridCol w="365149">
                  <a:extLst>
                    <a:ext uri="{9D8B030D-6E8A-4147-A177-3AD203B41FA5}">
                      <a16:colId xmlns:a16="http://schemas.microsoft.com/office/drawing/2014/main" val="4034958028"/>
                    </a:ext>
                  </a:extLst>
                </a:gridCol>
                <a:gridCol w="365149">
                  <a:extLst>
                    <a:ext uri="{9D8B030D-6E8A-4147-A177-3AD203B41FA5}">
                      <a16:colId xmlns:a16="http://schemas.microsoft.com/office/drawing/2014/main" val="809060033"/>
                    </a:ext>
                  </a:extLst>
                </a:gridCol>
                <a:gridCol w="365149">
                  <a:extLst>
                    <a:ext uri="{9D8B030D-6E8A-4147-A177-3AD203B41FA5}">
                      <a16:colId xmlns:a16="http://schemas.microsoft.com/office/drawing/2014/main" val="2451195972"/>
                    </a:ext>
                  </a:extLst>
                </a:gridCol>
                <a:gridCol w="427493">
                  <a:extLst>
                    <a:ext uri="{9D8B030D-6E8A-4147-A177-3AD203B41FA5}">
                      <a16:colId xmlns:a16="http://schemas.microsoft.com/office/drawing/2014/main" val="3335227401"/>
                    </a:ext>
                  </a:extLst>
                </a:gridCol>
                <a:gridCol w="427493">
                  <a:extLst>
                    <a:ext uri="{9D8B030D-6E8A-4147-A177-3AD203B41FA5}">
                      <a16:colId xmlns:a16="http://schemas.microsoft.com/office/drawing/2014/main" val="2896086385"/>
                    </a:ext>
                  </a:extLst>
                </a:gridCol>
                <a:gridCol w="427493">
                  <a:extLst>
                    <a:ext uri="{9D8B030D-6E8A-4147-A177-3AD203B41FA5}">
                      <a16:colId xmlns:a16="http://schemas.microsoft.com/office/drawing/2014/main" val="1637275529"/>
                    </a:ext>
                  </a:extLst>
                </a:gridCol>
                <a:gridCol w="427493">
                  <a:extLst>
                    <a:ext uri="{9D8B030D-6E8A-4147-A177-3AD203B41FA5}">
                      <a16:colId xmlns:a16="http://schemas.microsoft.com/office/drawing/2014/main" val="932555223"/>
                    </a:ext>
                  </a:extLst>
                </a:gridCol>
                <a:gridCol w="427493">
                  <a:extLst>
                    <a:ext uri="{9D8B030D-6E8A-4147-A177-3AD203B41FA5}">
                      <a16:colId xmlns:a16="http://schemas.microsoft.com/office/drawing/2014/main" val="3013677823"/>
                    </a:ext>
                  </a:extLst>
                </a:gridCol>
                <a:gridCol w="427493">
                  <a:extLst>
                    <a:ext uri="{9D8B030D-6E8A-4147-A177-3AD203B41FA5}">
                      <a16:colId xmlns:a16="http://schemas.microsoft.com/office/drawing/2014/main" val="3015783176"/>
                    </a:ext>
                  </a:extLst>
                </a:gridCol>
                <a:gridCol w="427493">
                  <a:extLst>
                    <a:ext uri="{9D8B030D-6E8A-4147-A177-3AD203B41FA5}">
                      <a16:colId xmlns:a16="http://schemas.microsoft.com/office/drawing/2014/main" val="1929008516"/>
                    </a:ext>
                  </a:extLst>
                </a:gridCol>
                <a:gridCol w="427493">
                  <a:extLst>
                    <a:ext uri="{9D8B030D-6E8A-4147-A177-3AD203B41FA5}">
                      <a16:colId xmlns:a16="http://schemas.microsoft.com/office/drawing/2014/main" val="1449962717"/>
                    </a:ext>
                  </a:extLst>
                </a:gridCol>
                <a:gridCol w="427493">
                  <a:extLst>
                    <a:ext uri="{9D8B030D-6E8A-4147-A177-3AD203B41FA5}">
                      <a16:colId xmlns:a16="http://schemas.microsoft.com/office/drawing/2014/main" val="705700228"/>
                    </a:ext>
                  </a:extLst>
                </a:gridCol>
                <a:gridCol w="427493">
                  <a:extLst>
                    <a:ext uri="{9D8B030D-6E8A-4147-A177-3AD203B41FA5}">
                      <a16:colId xmlns:a16="http://schemas.microsoft.com/office/drawing/2014/main" val="287243369"/>
                    </a:ext>
                  </a:extLst>
                </a:gridCol>
                <a:gridCol w="427493">
                  <a:extLst>
                    <a:ext uri="{9D8B030D-6E8A-4147-A177-3AD203B41FA5}">
                      <a16:colId xmlns:a16="http://schemas.microsoft.com/office/drawing/2014/main" val="3883948897"/>
                    </a:ext>
                  </a:extLst>
                </a:gridCol>
                <a:gridCol w="427493">
                  <a:extLst>
                    <a:ext uri="{9D8B030D-6E8A-4147-A177-3AD203B41FA5}">
                      <a16:colId xmlns:a16="http://schemas.microsoft.com/office/drawing/2014/main" val="788471774"/>
                    </a:ext>
                  </a:extLst>
                </a:gridCol>
                <a:gridCol w="427493">
                  <a:extLst>
                    <a:ext uri="{9D8B030D-6E8A-4147-A177-3AD203B41FA5}">
                      <a16:colId xmlns:a16="http://schemas.microsoft.com/office/drawing/2014/main" val="2119686365"/>
                    </a:ext>
                  </a:extLst>
                </a:gridCol>
                <a:gridCol w="427493">
                  <a:extLst>
                    <a:ext uri="{9D8B030D-6E8A-4147-A177-3AD203B41FA5}">
                      <a16:colId xmlns:a16="http://schemas.microsoft.com/office/drawing/2014/main" val="3742843570"/>
                    </a:ext>
                  </a:extLst>
                </a:gridCol>
                <a:gridCol w="427493">
                  <a:extLst>
                    <a:ext uri="{9D8B030D-6E8A-4147-A177-3AD203B41FA5}">
                      <a16:colId xmlns:a16="http://schemas.microsoft.com/office/drawing/2014/main" val="1735542884"/>
                    </a:ext>
                  </a:extLst>
                </a:gridCol>
                <a:gridCol w="400774">
                  <a:extLst>
                    <a:ext uri="{9D8B030D-6E8A-4147-A177-3AD203B41FA5}">
                      <a16:colId xmlns:a16="http://schemas.microsoft.com/office/drawing/2014/main" val="1509633308"/>
                    </a:ext>
                  </a:extLst>
                </a:gridCol>
                <a:gridCol w="578898">
                  <a:extLst>
                    <a:ext uri="{9D8B030D-6E8A-4147-A177-3AD203B41FA5}">
                      <a16:colId xmlns:a16="http://schemas.microsoft.com/office/drawing/2014/main" val="3467156760"/>
                    </a:ext>
                  </a:extLst>
                </a:gridCol>
                <a:gridCol w="427493">
                  <a:extLst>
                    <a:ext uri="{9D8B030D-6E8A-4147-A177-3AD203B41FA5}">
                      <a16:colId xmlns:a16="http://schemas.microsoft.com/office/drawing/2014/main" val="1886388085"/>
                    </a:ext>
                  </a:extLst>
                </a:gridCol>
              </a:tblGrid>
              <a:tr h="23823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↓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685982"/>
                  </a:ext>
                </a:extLst>
              </a:tr>
              <a:tr h="2102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2.39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2.77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2.39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5.35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5.49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151529"/>
                  </a:ext>
                </a:extLst>
              </a:tr>
              <a:tr h="3749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41071.43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526763"/>
                  </a:ext>
                </a:extLst>
              </a:tr>
              <a:tr h="3749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085951"/>
                  </a:ext>
                </a:extLst>
              </a:tr>
              <a:tr h="345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.0008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.0008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.0008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43750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832369"/>
                  </a:ext>
                </a:extLst>
              </a:tr>
              <a:tr h="345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.0008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∞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05189"/>
                  </a:ext>
                </a:extLst>
              </a:tr>
              <a:tr h="345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.0008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43750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988613"/>
                  </a:ext>
                </a:extLst>
              </a:tr>
              <a:tr h="345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.0005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.0007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.0005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.0005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820646"/>
                  </a:ext>
                </a:extLst>
              </a:tr>
              <a:tr h="345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.0003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.0005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.0006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.0008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.0005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.0005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.0005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.0005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822347"/>
                  </a:ext>
                </a:extLst>
              </a:tr>
              <a:tr h="2382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∞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75686"/>
                  </a:ext>
                </a:extLst>
              </a:tr>
              <a:tr h="2382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∞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89475"/>
                  </a:ext>
                </a:extLst>
              </a:tr>
              <a:tr h="2382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∞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12430"/>
                  </a:ext>
                </a:extLst>
              </a:tr>
              <a:tr h="2382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094753"/>
                  </a:ext>
                </a:extLst>
              </a:tr>
              <a:tr h="2382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∞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881966"/>
                  </a:ext>
                </a:extLst>
              </a:tr>
              <a:tr h="345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∞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021142"/>
                  </a:ext>
                </a:extLst>
              </a:tr>
              <a:tr h="231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396470"/>
                  </a:ext>
                </a:extLst>
              </a:tr>
              <a:tr h="2102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←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237532"/>
                  </a:ext>
                </a:extLst>
              </a:tr>
              <a:tr h="2382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074945"/>
                  </a:ext>
                </a:extLst>
              </a:tr>
              <a:tr h="21020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-4.71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-2.39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-2.77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-2.39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-1.99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-5.35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-3.44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-5.49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120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1634-7B69-44DF-AB49-E935CEB5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50933"/>
            <a:ext cx="8534400" cy="1507067"/>
          </a:xfrm>
        </p:spPr>
        <p:txBody>
          <a:bodyPr/>
          <a:lstStyle/>
          <a:p>
            <a:r>
              <a:rPr lang="hr-HR" dirty="0"/>
              <a:t>Problem (Methods)</a:t>
            </a:r>
            <a:br>
              <a:rPr lang="hr-HR" dirty="0"/>
            </a:br>
            <a:r>
              <a:rPr lang="hr-HR" dirty="0"/>
              <a:t>1. elementary row operations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A783A46-A457-4ABA-91FB-B3D1272B3A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185856"/>
              </p:ext>
            </p:extLst>
          </p:nvPr>
        </p:nvGraphicFramePr>
        <p:xfrm>
          <a:off x="-2" y="2"/>
          <a:ext cx="11292409" cy="5007003"/>
        </p:xfrm>
        <a:graphic>
          <a:graphicData uri="http://schemas.openxmlformats.org/drawingml/2006/table">
            <a:tbl>
              <a:tblPr/>
              <a:tblGrid>
                <a:gridCol w="433975">
                  <a:extLst>
                    <a:ext uri="{9D8B030D-6E8A-4147-A177-3AD203B41FA5}">
                      <a16:colId xmlns:a16="http://schemas.microsoft.com/office/drawing/2014/main" val="3574518062"/>
                    </a:ext>
                  </a:extLst>
                </a:gridCol>
                <a:gridCol w="271236">
                  <a:extLst>
                    <a:ext uri="{9D8B030D-6E8A-4147-A177-3AD203B41FA5}">
                      <a16:colId xmlns:a16="http://schemas.microsoft.com/office/drawing/2014/main" val="624577485"/>
                    </a:ext>
                  </a:extLst>
                </a:gridCol>
                <a:gridCol w="424934">
                  <a:extLst>
                    <a:ext uri="{9D8B030D-6E8A-4147-A177-3AD203B41FA5}">
                      <a16:colId xmlns:a16="http://schemas.microsoft.com/office/drawing/2014/main" val="2101478178"/>
                    </a:ext>
                  </a:extLst>
                </a:gridCol>
                <a:gridCol w="370689">
                  <a:extLst>
                    <a:ext uri="{9D8B030D-6E8A-4147-A177-3AD203B41FA5}">
                      <a16:colId xmlns:a16="http://schemas.microsoft.com/office/drawing/2014/main" val="2984570488"/>
                    </a:ext>
                  </a:extLst>
                </a:gridCol>
                <a:gridCol w="370689">
                  <a:extLst>
                    <a:ext uri="{9D8B030D-6E8A-4147-A177-3AD203B41FA5}">
                      <a16:colId xmlns:a16="http://schemas.microsoft.com/office/drawing/2014/main" val="68171829"/>
                    </a:ext>
                  </a:extLst>
                </a:gridCol>
                <a:gridCol w="370689">
                  <a:extLst>
                    <a:ext uri="{9D8B030D-6E8A-4147-A177-3AD203B41FA5}">
                      <a16:colId xmlns:a16="http://schemas.microsoft.com/office/drawing/2014/main" val="1073194096"/>
                    </a:ext>
                  </a:extLst>
                </a:gridCol>
                <a:gridCol w="370689">
                  <a:extLst>
                    <a:ext uri="{9D8B030D-6E8A-4147-A177-3AD203B41FA5}">
                      <a16:colId xmlns:a16="http://schemas.microsoft.com/office/drawing/2014/main" val="2524276831"/>
                    </a:ext>
                  </a:extLst>
                </a:gridCol>
                <a:gridCol w="370689">
                  <a:extLst>
                    <a:ext uri="{9D8B030D-6E8A-4147-A177-3AD203B41FA5}">
                      <a16:colId xmlns:a16="http://schemas.microsoft.com/office/drawing/2014/main" val="3277707848"/>
                    </a:ext>
                  </a:extLst>
                </a:gridCol>
                <a:gridCol w="370689">
                  <a:extLst>
                    <a:ext uri="{9D8B030D-6E8A-4147-A177-3AD203B41FA5}">
                      <a16:colId xmlns:a16="http://schemas.microsoft.com/office/drawing/2014/main" val="2566754273"/>
                    </a:ext>
                  </a:extLst>
                </a:gridCol>
                <a:gridCol w="433975">
                  <a:extLst>
                    <a:ext uri="{9D8B030D-6E8A-4147-A177-3AD203B41FA5}">
                      <a16:colId xmlns:a16="http://schemas.microsoft.com/office/drawing/2014/main" val="1658034657"/>
                    </a:ext>
                  </a:extLst>
                </a:gridCol>
                <a:gridCol w="433975">
                  <a:extLst>
                    <a:ext uri="{9D8B030D-6E8A-4147-A177-3AD203B41FA5}">
                      <a16:colId xmlns:a16="http://schemas.microsoft.com/office/drawing/2014/main" val="341310335"/>
                    </a:ext>
                  </a:extLst>
                </a:gridCol>
                <a:gridCol w="433975">
                  <a:extLst>
                    <a:ext uri="{9D8B030D-6E8A-4147-A177-3AD203B41FA5}">
                      <a16:colId xmlns:a16="http://schemas.microsoft.com/office/drawing/2014/main" val="691467276"/>
                    </a:ext>
                  </a:extLst>
                </a:gridCol>
                <a:gridCol w="433975">
                  <a:extLst>
                    <a:ext uri="{9D8B030D-6E8A-4147-A177-3AD203B41FA5}">
                      <a16:colId xmlns:a16="http://schemas.microsoft.com/office/drawing/2014/main" val="2062511000"/>
                    </a:ext>
                  </a:extLst>
                </a:gridCol>
                <a:gridCol w="433975">
                  <a:extLst>
                    <a:ext uri="{9D8B030D-6E8A-4147-A177-3AD203B41FA5}">
                      <a16:colId xmlns:a16="http://schemas.microsoft.com/office/drawing/2014/main" val="119482886"/>
                    </a:ext>
                  </a:extLst>
                </a:gridCol>
                <a:gridCol w="433975">
                  <a:extLst>
                    <a:ext uri="{9D8B030D-6E8A-4147-A177-3AD203B41FA5}">
                      <a16:colId xmlns:a16="http://schemas.microsoft.com/office/drawing/2014/main" val="2178528771"/>
                    </a:ext>
                  </a:extLst>
                </a:gridCol>
                <a:gridCol w="433975">
                  <a:extLst>
                    <a:ext uri="{9D8B030D-6E8A-4147-A177-3AD203B41FA5}">
                      <a16:colId xmlns:a16="http://schemas.microsoft.com/office/drawing/2014/main" val="1433203942"/>
                    </a:ext>
                  </a:extLst>
                </a:gridCol>
                <a:gridCol w="433975">
                  <a:extLst>
                    <a:ext uri="{9D8B030D-6E8A-4147-A177-3AD203B41FA5}">
                      <a16:colId xmlns:a16="http://schemas.microsoft.com/office/drawing/2014/main" val="880606408"/>
                    </a:ext>
                  </a:extLst>
                </a:gridCol>
                <a:gridCol w="433975">
                  <a:extLst>
                    <a:ext uri="{9D8B030D-6E8A-4147-A177-3AD203B41FA5}">
                      <a16:colId xmlns:a16="http://schemas.microsoft.com/office/drawing/2014/main" val="1521050730"/>
                    </a:ext>
                  </a:extLst>
                </a:gridCol>
                <a:gridCol w="433975">
                  <a:extLst>
                    <a:ext uri="{9D8B030D-6E8A-4147-A177-3AD203B41FA5}">
                      <a16:colId xmlns:a16="http://schemas.microsoft.com/office/drawing/2014/main" val="2911068593"/>
                    </a:ext>
                  </a:extLst>
                </a:gridCol>
                <a:gridCol w="433975">
                  <a:extLst>
                    <a:ext uri="{9D8B030D-6E8A-4147-A177-3AD203B41FA5}">
                      <a16:colId xmlns:a16="http://schemas.microsoft.com/office/drawing/2014/main" val="3103303393"/>
                    </a:ext>
                  </a:extLst>
                </a:gridCol>
                <a:gridCol w="433975">
                  <a:extLst>
                    <a:ext uri="{9D8B030D-6E8A-4147-A177-3AD203B41FA5}">
                      <a16:colId xmlns:a16="http://schemas.microsoft.com/office/drawing/2014/main" val="1909881016"/>
                    </a:ext>
                  </a:extLst>
                </a:gridCol>
                <a:gridCol w="433975">
                  <a:extLst>
                    <a:ext uri="{9D8B030D-6E8A-4147-A177-3AD203B41FA5}">
                      <a16:colId xmlns:a16="http://schemas.microsoft.com/office/drawing/2014/main" val="118996922"/>
                    </a:ext>
                  </a:extLst>
                </a:gridCol>
                <a:gridCol w="433975">
                  <a:extLst>
                    <a:ext uri="{9D8B030D-6E8A-4147-A177-3AD203B41FA5}">
                      <a16:colId xmlns:a16="http://schemas.microsoft.com/office/drawing/2014/main" val="3285853135"/>
                    </a:ext>
                  </a:extLst>
                </a:gridCol>
                <a:gridCol w="433975">
                  <a:extLst>
                    <a:ext uri="{9D8B030D-6E8A-4147-A177-3AD203B41FA5}">
                      <a16:colId xmlns:a16="http://schemas.microsoft.com/office/drawing/2014/main" val="1661462925"/>
                    </a:ext>
                  </a:extLst>
                </a:gridCol>
                <a:gridCol w="406853">
                  <a:extLst>
                    <a:ext uri="{9D8B030D-6E8A-4147-A177-3AD203B41FA5}">
                      <a16:colId xmlns:a16="http://schemas.microsoft.com/office/drawing/2014/main" val="2367080434"/>
                    </a:ext>
                  </a:extLst>
                </a:gridCol>
                <a:gridCol w="587677">
                  <a:extLst>
                    <a:ext uri="{9D8B030D-6E8A-4147-A177-3AD203B41FA5}">
                      <a16:colId xmlns:a16="http://schemas.microsoft.com/office/drawing/2014/main" val="2927093842"/>
                    </a:ext>
                  </a:extLst>
                </a:gridCol>
                <a:gridCol w="433975">
                  <a:extLst>
                    <a:ext uri="{9D8B030D-6E8A-4147-A177-3AD203B41FA5}">
                      <a16:colId xmlns:a16="http://schemas.microsoft.com/office/drawing/2014/main" val="1115180590"/>
                    </a:ext>
                  </a:extLst>
                </a:gridCol>
              </a:tblGrid>
              <a:tr h="19289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836532"/>
                  </a:ext>
                </a:extLst>
              </a:tr>
              <a:tr h="1928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2.39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2.77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2.39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5.35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5.49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889276"/>
                  </a:ext>
                </a:extLst>
              </a:tr>
              <a:tr h="382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2.39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18800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786738"/>
                  </a:ext>
                </a:extLst>
              </a:tr>
              <a:tr h="382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7934.16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470676"/>
                  </a:ext>
                </a:extLst>
              </a:tr>
              <a:tr h="382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4832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-336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-1.28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672795"/>
                  </a:ext>
                </a:extLst>
              </a:tr>
              <a:tr h="192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710797"/>
                  </a:ext>
                </a:extLst>
              </a:tr>
              <a:tr h="192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703470"/>
                  </a:ext>
                </a:extLst>
              </a:tr>
              <a:tr h="325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13.68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00692"/>
                  </a:ext>
                </a:extLst>
              </a:tr>
              <a:tr h="192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091172"/>
                  </a:ext>
                </a:extLst>
              </a:tr>
              <a:tr h="192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748057"/>
                  </a:ext>
                </a:extLst>
              </a:tr>
              <a:tr h="192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245995"/>
                  </a:ext>
                </a:extLst>
              </a:tr>
              <a:tr h="192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085991"/>
                  </a:ext>
                </a:extLst>
              </a:tr>
              <a:tr h="325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-0.62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041844"/>
                  </a:ext>
                </a:extLst>
              </a:tr>
              <a:tr h="382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5.35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974900"/>
                  </a:ext>
                </a:extLst>
              </a:tr>
              <a:tr h="192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497076"/>
                  </a:ext>
                </a:extLst>
              </a:tr>
              <a:tr h="382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5.49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946772"/>
                  </a:ext>
                </a:extLst>
              </a:tr>
              <a:tr h="325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2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-0.38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200187"/>
                  </a:ext>
                </a:extLst>
              </a:tr>
              <a:tr h="38224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81740.7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2.91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4.94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9.42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7977.44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16.77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17.75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16" marR="3416" marT="3416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16" marR="3416" marT="3416" marB="0" anchor="b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499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80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1634-7B69-44DF-AB49-E935CEB5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96" y="4409900"/>
            <a:ext cx="8534400" cy="1507067"/>
          </a:xfrm>
        </p:spPr>
        <p:txBody>
          <a:bodyPr/>
          <a:lstStyle/>
          <a:p>
            <a:r>
              <a:rPr lang="hr-HR" dirty="0"/>
              <a:t>Problem (Methods)</a:t>
            </a:r>
            <a:br>
              <a:rPr lang="hr-HR" dirty="0"/>
            </a:br>
            <a:r>
              <a:rPr lang="hr-HR" dirty="0"/>
              <a:t>1. elementary row operations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B20AD-20C1-4EA6-98B1-9D73E0B3F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solidFill>
                  <a:schemeClr val="tx1"/>
                </a:solidFill>
              </a:rPr>
              <a:t>9 iterations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ea typeface="SimSun" panose="02010600030101010101" pitchFamily="2" charset="-122"/>
              </a:rPr>
              <a:t>In order for bakery to maximize their profits, they need to produce 4832 units of bread, 18800 small bagel units, 1600 slices of pizza and 1000 hot dogs.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ea typeface="SimSun" panose="02010600030101010101" pitchFamily="2" charset="-122"/>
              </a:rPr>
              <a:t>Other products have 0 by their name, meaning that they are not profitable for the industry, and it is best not to produce them.</a:t>
            </a:r>
          </a:p>
          <a:p>
            <a:r>
              <a:rPr lang="en-US" b="1" dirty="0">
                <a:solidFill>
                  <a:schemeClr val="tx1"/>
                </a:solidFill>
                <a:effectLst/>
                <a:ea typeface="SimSun" panose="02010600030101010101" pitchFamily="2" charset="-122"/>
              </a:rPr>
              <a:t>Maximum profit amounts </a:t>
            </a:r>
            <a:r>
              <a:rPr lang="en-US" b="1" u="sng" dirty="0">
                <a:solidFill>
                  <a:schemeClr val="tx1"/>
                </a:solidFill>
                <a:effectLst/>
                <a:ea typeface="SimSun" panose="02010600030101010101" pitchFamily="2" charset="-122"/>
              </a:rPr>
              <a:t>81740.72 </a:t>
            </a:r>
            <a:r>
              <a:rPr lang="en-US" b="1" u="sng" dirty="0" err="1">
                <a:solidFill>
                  <a:schemeClr val="tx1"/>
                </a:solidFill>
                <a:effectLst/>
                <a:ea typeface="SimSun" panose="02010600030101010101" pitchFamily="2" charset="-122"/>
              </a:rPr>
              <a:t>Kn</a:t>
            </a:r>
            <a:r>
              <a:rPr lang="en-US" b="1" dirty="0">
                <a:solidFill>
                  <a:schemeClr val="tx1"/>
                </a:solidFill>
                <a:effectLst/>
                <a:ea typeface="SimSun" panose="02010600030101010101" pitchFamily="2" charset="-122"/>
              </a:rPr>
              <a:t> monthly.</a:t>
            </a:r>
            <a:endParaRPr lang="en-US" dirty="0">
              <a:solidFill>
                <a:schemeClr val="tx1"/>
              </a:solidFill>
              <a:effectLst/>
              <a:ea typeface="SimSun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6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CE5A-16AF-4B77-A316-6EF7C562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99" y="3543142"/>
            <a:ext cx="8534400" cy="1507067"/>
          </a:xfrm>
        </p:spPr>
        <p:txBody>
          <a:bodyPr/>
          <a:lstStyle/>
          <a:p>
            <a:r>
              <a:rPr lang="hr-HR" dirty="0"/>
              <a:t>Problem (Methods)</a:t>
            </a:r>
            <a:br>
              <a:rPr lang="hr-HR" dirty="0"/>
            </a:br>
            <a:r>
              <a:rPr lang="hr-HR" dirty="0"/>
              <a:t>2. solver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5B5253-C1F4-45B1-B501-82556605D6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402474"/>
              </p:ext>
            </p:extLst>
          </p:nvPr>
        </p:nvGraphicFramePr>
        <p:xfrm>
          <a:off x="177799" y="800315"/>
          <a:ext cx="6098713" cy="1916253"/>
        </p:xfrm>
        <a:graphic>
          <a:graphicData uri="http://schemas.openxmlformats.org/drawingml/2006/table">
            <a:tbl>
              <a:tblPr/>
              <a:tblGrid>
                <a:gridCol w="628194">
                  <a:extLst>
                    <a:ext uri="{9D8B030D-6E8A-4147-A177-3AD203B41FA5}">
                      <a16:colId xmlns:a16="http://schemas.microsoft.com/office/drawing/2014/main" val="133603386"/>
                    </a:ext>
                  </a:extLst>
                </a:gridCol>
                <a:gridCol w="1792969">
                  <a:extLst>
                    <a:ext uri="{9D8B030D-6E8A-4147-A177-3AD203B41FA5}">
                      <a16:colId xmlns:a16="http://schemas.microsoft.com/office/drawing/2014/main" val="4233971130"/>
                    </a:ext>
                  </a:extLst>
                </a:gridCol>
                <a:gridCol w="837591">
                  <a:extLst>
                    <a:ext uri="{9D8B030D-6E8A-4147-A177-3AD203B41FA5}">
                      <a16:colId xmlns:a16="http://schemas.microsoft.com/office/drawing/2014/main" val="580754371"/>
                    </a:ext>
                  </a:extLst>
                </a:gridCol>
                <a:gridCol w="732893">
                  <a:extLst>
                    <a:ext uri="{9D8B030D-6E8A-4147-A177-3AD203B41FA5}">
                      <a16:colId xmlns:a16="http://schemas.microsoft.com/office/drawing/2014/main" val="2472514812"/>
                    </a:ext>
                  </a:extLst>
                </a:gridCol>
                <a:gridCol w="1073164">
                  <a:extLst>
                    <a:ext uri="{9D8B030D-6E8A-4147-A177-3AD203B41FA5}">
                      <a16:colId xmlns:a16="http://schemas.microsoft.com/office/drawing/2014/main" val="3477695752"/>
                    </a:ext>
                  </a:extLst>
                </a:gridCol>
                <a:gridCol w="1033902">
                  <a:extLst>
                    <a:ext uri="{9D8B030D-6E8A-4147-A177-3AD203B41FA5}">
                      <a16:colId xmlns:a16="http://schemas.microsoft.com/office/drawing/2014/main" val="1331084620"/>
                    </a:ext>
                  </a:extLst>
                </a:gridCol>
              </a:tblGrid>
              <a:tr h="212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 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 (Kn)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 (Kn)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230451"/>
                  </a:ext>
                </a:extLst>
              </a:tr>
              <a:tr h="212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800860"/>
                  </a:ext>
                </a:extLst>
              </a:tr>
              <a:tr h="212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 bagel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271420"/>
                  </a:ext>
                </a:extLst>
              </a:tr>
              <a:tr h="212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 bagel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220990"/>
                  </a:ext>
                </a:extLst>
              </a:tr>
              <a:tr h="212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Chocolate donut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342170"/>
                  </a:ext>
                </a:extLst>
              </a:tr>
              <a:tr h="212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Chocolate croissant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806673"/>
                  </a:ext>
                </a:extLst>
              </a:tr>
              <a:tr h="212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 ham and cheese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68448"/>
                  </a:ext>
                </a:extLst>
              </a:tr>
              <a:tr h="212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Sandwich ham and cheese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245411"/>
                  </a:ext>
                </a:extLst>
              </a:tr>
              <a:tr h="212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 dog with cheese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95961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2309A5D-B54D-4FFF-8A77-5465B93A0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401121"/>
              </p:ext>
            </p:extLst>
          </p:nvPr>
        </p:nvGraphicFramePr>
        <p:xfrm>
          <a:off x="7138277" y="935598"/>
          <a:ext cx="2760325" cy="452760"/>
        </p:xfrm>
        <a:graphic>
          <a:graphicData uri="http://schemas.openxmlformats.org/drawingml/2006/table">
            <a:tbl>
              <a:tblPr/>
              <a:tblGrid>
                <a:gridCol w="1881416">
                  <a:extLst>
                    <a:ext uri="{9D8B030D-6E8A-4147-A177-3AD203B41FA5}">
                      <a16:colId xmlns:a16="http://schemas.microsoft.com/office/drawing/2014/main" val="731239088"/>
                    </a:ext>
                  </a:extLst>
                </a:gridCol>
                <a:gridCol w="878909">
                  <a:extLst>
                    <a:ext uri="{9D8B030D-6E8A-4147-A177-3AD203B41FA5}">
                      <a16:colId xmlns:a16="http://schemas.microsoft.com/office/drawing/2014/main" val="1264772909"/>
                    </a:ext>
                  </a:extLst>
                </a:gridCol>
              </a:tblGrid>
              <a:tr h="204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Objective function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184149"/>
                  </a:ext>
                </a:extLst>
              </a:tr>
              <a:tr h="248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(Maximum profit in Kn)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62165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1BBDEE9-0470-40EA-8ABF-484B58B6A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886989"/>
              </p:ext>
            </p:extLst>
          </p:nvPr>
        </p:nvGraphicFramePr>
        <p:xfrm>
          <a:off x="6402249" y="2257539"/>
          <a:ext cx="5611952" cy="4078272"/>
        </p:xfrm>
        <a:graphic>
          <a:graphicData uri="http://schemas.openxmlformats.org/drawingml/2006/table">
            <a:tbl>
              <a:tblPr/>
              <a:tblGrid>
                <a:gridCol w="578056">
                  <a:extLst>
                    <a:ext uri="{9D8B030D-6E8A-4147-A177-3AD203B41FA5}">
                      <a16:colId xmlns:a16="http://schemas.microsoft.com/office/drawing/2014/main" val="4114480289"/>
                    </a:ext>
                  </a:extLst>
                </a:gridCol>
                <a:gridCol w="1649865">
                  <a:extLst>
                    <a:ext uri="{9D8B030D-6E8A-4147-A177-3AD203B41FA5}">
                      <a16:colId xmlns:a16="http://schemas.microsoft.com/office/drawing/2014/main" val="2749273791"/>
                    </a:ext>
                  </a:extLst>
                </a:gridCol>
                <a:gridCol w="770740">
                  <a:extLst>
                    <a:ext uri="{9D8B030D-6E8A-4147-A177-3AD203B41FA5}">
                      <a16:colId xmlns:a16="http://schemas.microsoft.com/office/drawing/2014/main" val="3335620436"/>
                    </a:ext>
                  </a:extLst>
                </a:gridCol>
                <a:gridCol w="674398">
                  <a:extLst>
                    <a:ext uri="{9D8B030D-6E8A-4147-A177-3AD203B41FA5}">
                      <a16:colId xmlns:a16="http://schemas.microsoft.com/office/drawing/2014/main" val="3909739798"/>
                    </a:ext>
                  </a:extLst>
                </a:gridCol>
                <a:gridCol w="987511">
                  <a:extLst>
                    <a:ext uri="{9D8B030D-6E8A-4147-A177-3AD203B41FA5}">
                      <a16:colId xmlns:a16="http://schemas.microsoft.com/office/drawing/2014/main" val="4158738589"/>
                    </a:ext>
                  </a:extLst>
                </a:gridCol>
                <a:gridCol w="951382">
                  <a:extLst>
                    <a:ext uri="{9D8B030D-6E8A-4147-A177-3AD203B41FA5}">
                      <a16:colId xmlns:a16="http://schemas.microsoft.com/office/drawing/2014/main" val="3758694831"/>
                    </a:ext>
                  </a:extLst>
                </a:gridCol>
              </a:tblGrid>
              <a:tr h="1699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Constraints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4" marR="5194" marT="51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Kg, l, peaces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485075"/>
                  </a:ext>
                </a:extLst>
              </a:tr>
              <a:tr h="1699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flour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&lt;=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3450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72858"/>
                  </a:ext>
                </a:extLst>
              </a:tr>
              <a:tr h="1699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&lt;=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infinite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98593"/>
                  </a:ext>
                </a:extLst>
              </a:tr>
              <a:tr h="1699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salt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&lt;=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239773"/>
                  </a:ext>
                </a:extLst>
              </a:tr>
              <a:tr h="1699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sugar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&lt;=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929327"/>
                  </a:ext>
                </a:extLst>
              </a:tr>
              <a:tr h="1699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yeast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&lt;=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6503705"/>
                  </a:ext>
                </a:extLst>
              </a:tr>
              <a:tr h="1699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sunflower oil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&lt;=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067568"/>
                  </a:ext>
                </a:extLst>
              </a:tr>
              <a:tr h="1699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butter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&lt;=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045255"/>
                  </a:ext>
                </a:extLst>
              </a:tr>
              <a:tr h="1699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eggs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&lt;=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622682"/>
                  </a:ext>
                </a:extLst>
              </a:tr>
              <a:tr h="1699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chocolate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&lt;=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786987"/>
                  </a:ext>
                </a:extLst>
              </a:tr>
              <a:tr h="1699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ham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&lt;=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999897"/>
                  </a:ext>
                </a:extLst>
              </a:tr>
              <a:tr h="1699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cheese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&lt;=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088615"/>
                  </a:ext>
                </a:extLst>
              </a:tr>
              <a:tr h="1699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tomato sauce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&lt;=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895067"/>
                  </a:ext>
                </a:extLst>
              </a:tr>
              <a:tr h="1699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oregano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&lt;=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487456"/>
                  </a:ext>
                </a:extLst>
              </a:tr>
              <a:tr h="1699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 dog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&lt;=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217355"/>
                  </a:ext>
                </a:extLst>
              </a:tr>
              <a:tr h="1699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mustard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&lt;=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043947"/>
                  </a:ext>
                </a:extLst>
              </a:tr>
              <a:tr h="1699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nonnegativity constraint (X1)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541679"/>
                  </a:ext>
                </a:extLst>
              </a:tr>
              <a:tr h="1699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nonnegativity constraint (X2)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707957"/>
                  </a:ext>
                </a:extLst>
              </a:tr>
              <a:tr h="1699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nonnegativity constraint (X3)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326363"/>
                  </a:ext>
                </a:extLst>
              </a:tr>
              <a:tr h="1699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nonnegativity constraint (X4)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949527"/>
                  </a:ext>
                </a:extLst>
              </a:tr>
              <a:tr h="1699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nonnegativity constraint (X5)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926209"/>
                  </a:ext>
                </a:extLst>
              </a:tr>
              <a:tr h="1699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nonnegativity constraint (X6)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433873"/>
                  </a:ext>
                </a:extLst>
              </a:tr>
              <a:tr h="1699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nonnegativity constraint (X7)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547015"/>
                  </a:ext>
                </a:extLst>
              </a:tr>
              <a:tr h="1699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nonnegativity constraint (X8)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5194" marR="5194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068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89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CE5A-16AF-4B77-A316-6EF7C562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99" y="3544410"/>
            <a:ext cx="8534400" cy="1507067"/>
          </a:xfrm>
        </p:spPr>
        <p:txBody>
          <a:bodyPr/>
          <a:lstStyle/>
          <a:p>
            <a:r>
              <a:rPr lang="hr-HR" dirty="0"/>
              <a:t>Problem (Methods)</a:t>
            </a:r>
            <a:br>
              <a:rPr lang="hr-HR" dirty="0"/>
            </a:br>
            <a:r>
              <a:rPr lang="hr-HR" dirty="0"/>
              <a:t>2. solver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5B5253-C1F4-45B1-B501-82556605D6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376816"/>
              </p:ext>
            </p:extLst>
          </p:nvPr>
        </p:nvGraphicFramePr>
        <p:xfrm>
          <a:off x="177799" y="671689"/>
          <a:ext cx="6098713" cy="1916253"/>
        </p:xfrm>
        <a:graphic>
          <a:graphicData uri="http://schemas.openxmlformats.org/drawingml/2006/table">
            <a:tbl>
              <a:tblPr/>
              <a:tblGrid>
                <a:gridCol w="628194">
                  <a:extLst>
                    <a:ext uri="{9D8B030D-6E8A-4147-A177-3AD203B41FA5}">
                      <a16:colId xmlns:a16="http://schemas.microsoft.com/office/drawing/2014/main" val="133603386"/>
                    </a:ext>
                  </a:extLst>
                </a:gridCol>
                <a:gridCol w="1792969">
                  <a:extLst>
                    <a:ext uri="{9D8B030D-6E8A-4147-A177-3AD203B41FA5}">
                      <a16:colId xmlns:a16="http://schemas.microsoft.com/office/drawing/2014/main" val="4233971130"/>
                    </a:ext>
                  </a:extLst>
                </a:gridCol>
                <a:gridCol w="837591">
                  <a:extLst>
                    <a:ext uri="{9D8B030D-6E8A-4147-A177-3AD203B41FA5}">
                      <a16:colId xmlns:a16="http://schemas.microsoft.com/office/drawing/2014/main" val="580754371"/>
                    </a:ext>
                  </a:extLst>
                </a:gridCol>
                <a:gridCol w="732893">
                  <a:extLst>
                    <a:ext uri="{9D8B030D-6E8A-4147-A177-3AD203B41FA5}">
                      <a16:colId xmlns:a16="http://schemas.microsoft.com/office/drawing/2014/main" val="2472514812"/>
                    </a:ext>
                  </a:extLst>
                </a:gridCol>
                <a:gridCol w="1073164">
                  <a:extLst>
                    <a:ext uri="{9D8B030D-6E8A-4147-A177-3AD203B41FA5}">
                      <a16:colId xmlns:a16="http://schemas.microsoft.com/office/drawing/2014/main" val="3477695752"/>
                    </a:ext>
                  </a:extLst>
                </a:gridCol>
                <a:gridCol w="1033902">
                  <a:extLst>
                    <a:ext uri="{9D8B030D-6E8A-4147-A177-3AD203B41FA5}">
                      <a16:colId xmlns:a16="http://schemas.microsoft.com/office/drawing/2014/main" val="1331084620"/>
                    </a:ext>
                  </a:extLst>
                </a:gridCol>
              </a:tblGrid>
              <a:tr h="212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 (Kn)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 (Kn)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 (Kn)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230451"/>
                  </a:ext>
                </a:extLst>
              </a:tr>
              <a:tr h="212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800860"/>
                  </a:ext>
                </a:extLst>
              </a:tr>
              <a:tr h="212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 bagel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271420"/>
                  </a:ext>
                </a:extLst>
              </a:tr>
              <a:tr h="212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 bagel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220990"/>
                  </a:ext>
                </a:extLst>
              </a:tr>
              <a:tr h="212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Chocolate donut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342170"/>
                  </a:ext>
                </a:extLst>
              </a:tr>
              <a:tr h="212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Chocolate croissant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806673"/>
                  </a:ext>
                </a:extLst>
              </a:tr>
              <a:tr h="212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 ham and cheese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68448"/>
                  </a:ext>
                </a:extLst>
              </a:tr>
              <a:tr h="212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Sandwich ham and cheese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245411"/>
                  </a:ext>
                </a:extLst>
              </a:tr>
              <a:tr h="212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 dog with cheese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95961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2309A5D-B54D-4FFF-8A77-5465B93A0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069802"/>
              </p:ext>
            </p:extLst>
          </p:nvPr>
        </p:nvGraphicFramePr>
        <p:xfrm>
          <a:off x="7332036" y="671689"/>
          <a:ext cx="2760325" cy="452760"/>
        </p:xfrm>
        <a:graphic>
          <a:graphicData uri="http://schemas.openxmlformats.org/drawingml/2006/table">
            <a:tbl>
              <a:tblPr/>
              <a:tblGrid>
                <a:gridCol w="1881416">
                  <a:extLst>
                    <a:ext uri="{9D8B030D-6E8A-4147-A177-3AD203B41FA5}">
                      <a16:colId xmlns:a16="http://schemas.microsoft.com/office/drawing/2014/main" val="731239088"/>
                    </a:ext>
                  </a:extLst>
                </a:gridCol>
                <a:gridCol w="878909">
                  <a:extLst>
                    <a:ext uri="{9D8B030D-6E8A-4147-A177-3AD203B41FA5}">
                      <a16:colId xmlns:a16="http://schemas.microsoft.com/office/drawing/2014/main" val="1264772909"/>
                    </a:ext>
                  </a:extLst>
                </a:gridCol>
              </a:tblGrid>
              <a:tr h="204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Objective function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81740.72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184149"/>
                  </a:ext>
                </a:extLst>
              </a:tr>
              <a:tr h="248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(Maximum profit in Kn)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62165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4F8EFF6-A495-4967-A606-BC0335E487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51206" y="1773381"/>
            <a:ext cx="4975379" cy="482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7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575B-9B2C-44EC-8C75-5DE9D69F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hr-HR" dirty="0"/>
              <a:t>Problem (Methods)</a:t>
            </a:r>
            <a:br>
              <a:rPr lang="hr-HR" dirty="0"/>
            </a:br>
            <a:r>
              <a:rPr lang="hr-HR" dirty="0"/>
              <a:t>3. Jupyter notebook (python)</a:t>
            </a:r>
            <a:endParaRPr lang="en-US" dirty="0"/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1E14F2B-507F-4236-9C08-D99991C33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233"/>
            <a:ext cx="7329025" cy="3811093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49BAE-DE40-4751-9318-F23EF94CA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708" y="869486"/>
            <a:ext cx="4419171" cy="35758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p.value</a:t>
            </a:r>
            <a:r>
              <a:rPr lang="en-US" dirty="0">
                <a:solidFill>
                  <a:schemeClr val="tx1"/>
                </a:solidFill>
              </a:rPr>
              <a:t>(x1), </a:t>
            </a:r>
            <a:r>
              <a:rPr lang="en-US" dirty="0" err="1">
                <a:solidFill>
                  <a:schemeClr val="tx1"/>
                </a:solidFill>
              </a:rPr>
              <a:t>p.value</a:t>
            </a:r>
            <a:r>
              <a:rPr lang="en-US" dirty="0">
                <a:solidFill>
                  <a:schemeClr val="tx1"/>
                </a:solidFill>
              </a:rPr>
              <a:t>(x2), </a:t>
            </a:r>
            <a:r>
              <a:rPr lang="en-US" dirty="0" err="1">
                <a:solidFill>
                  <a:schemeClr val="tx1"/>
                </a:solidFill>
              </a:rPr>
              <a:t>p.value</a:t>
            </a:r>
            <a:r>
              <a:rPr lang="en-US" dirty="0">
                <a:solidFill>
                  <a:schemeClr val="tx1"/>
                </a:solidFill>
              </a:rPr>
              <a:t>(x3), </a:t>
            </a:r>
            <a:r>
              <a:rPr lang="en-US" dirty="0" err="1">
                <a:solidFill>
                  <a:schemeClr val="tx1"/>
                </a:solidFill>
              </a:rPr>
              <a:t>p.value</a:t>
            </a:r>
            <a:r>
              <a:rPr lang="en-US" dirty="0">
                <a:solidFill>
                  <a:schemeClr val="tx1"/>
                </a:solidFill>
              </a:rPr>
              <a:t>(x4), </a:t>
            </a:r>
            <a:r>
              <a:rPr lang="en-US" dirty="0" err="1">
                <a:solidFill>
                  <a:schemeClr val="tx1"/>
                </a:solidFill>
              </a:rPr>
              <a:t>p.value</a:t>
            </a:r>
            <a:r>
              <a:rPr lang="en-US" dirty="0">
                <a:solidFill>
                  <a:schemeClr val="tx1"/>
                </a:solidFill>
              </a:rPr>
              <a:t>(x5), </a:t>
            </a:r>
            <a:r>
              <a:rPr lang="en-US" dirty="0" err="1">
                <a:solidFill>
                  <a:schemeClr val="tx1"/>
                </a:solidFill>
              </a:rPr>
              <a:t>p.value</a:t>
            </a:r>
            <a:r>
              <a:rPr lang="en-US" dirty="0">
                <a:solidFill>
                  <a:schemeClr val="tx1"/>
                </a:solidFill>
              </a:rPr>
              <a:t>(x6), </a:t>
            </a:r>
            <a:r>
              <a:rPr lang="en-US" dirty="0" err="1">
                <a:solidFill>
                  <a:schemeClr val="tx1"/>
                </a:solidFill>
              </a:rPr>
              <a:t>p.value</a:t>
            </a:r>
            <a:r>
              <a:rPr lang="en-US" dirty="0">
                <a:solidFill>
                  <a:schemeClr val="tx1"/>
                </a:solidFill>
              </a:rPr>
              <a:t>(x7), </a:t>
            </a:r>
            <a:r>
              <a:rPr lang="en-US" dirty="0" err="1">
                <a:solidFill>
                  <a:schemeClr val="tx1"/>
                </a:solidFill>
              </a:rPr>
              <a:t>p.value</a:t>
            </a:r>
            <a:r>
              <a:rPr lang="en-US" dirty="0">
                <a:solidFill>
                  <a:schemeClr val="tx1"/>
                </a:solidFill>
              </a:rPr>
              <a:t>(x8), </a:t>
            </a:r>
            <a:r>
              <a:rPr lang="en-US" dirty="0" err="1">
                <a:solidFill>
                  <a:schemeClr val="tx1"/>
                </a:solidFill>
              </a:rPr>
              <a:t>p.value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Lp_prob.objective</a:t>
            </a:r>
            <a:r>
              <a:rPr lang="en-US" dirty="0">
                <a:solidFill>
                  <a:schemeClr val="tx1"/>
                </a:solidFill>
              </a:rPr>
              <a:t>))</a:t>
            </a:r>
            <a:endParaRPr lang="hr-HR" dirty="0">
              <a:solidFill>
                <a:schemeClr val="tx1"/>
              </a:solidFill>
            </a:endParaRPr>
          </a:p>
          <a:p>
            <a:r>
              <a:rPr lang="hr-HR" dirty="0">
                <a:solidFill>
                  <a:schemeClr val="tx1"/>
                </a:solidFill>
              </a:rPr>
              <a:t>4832.8, 18800, 0, 0, 0, 1600, 0, 1000, 81744.488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33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EB9E8-A7F3-47C1-8110-FDAE6A3B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</a:rPr>
              <a:t>literature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E139040-3E46-4CD3-91DE-C5F332B4F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472" y="1580226"/>
            <a:ext cx="8433155" cy="4092606"/>
          </a:xfrm>
        </p:spPr>
        <p:txBody>
          <a:bodyPr>
            <a:normAutofit lnSpcReduction="10000"/>
          </a:bodyPr>
          <a:lstStyle/>
          <a:p>
            <a:r>
              <a:rPr lang="en-US" sz="1400" u="sng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https://whatis.techtarget.com/definition/operations-research-OR</a:t>
            </a:r>
            <a:endParaRPr lang="hr-HR" sz="1400" u="sng" dirty="0">
              <a:solidFill>
                <a:schemeClr val="tx1"/>
              </a:solidFill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400" u="sng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https://core.ac.uk/download/pdf/249335256.pdf</a:t>
            </a:r>
            <a:endParaRPr lang="hr-HR" sz="1400" u="sng" dirty="0">
              <a:solidFill>
                <a:schemeClr val="tx1"/>
              </a:solidFill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400" u="sng" dirty="0">
                <a:solidFill>
                  <a:schemeClr val="tx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https://www.iuiu.ac.ug/journaladmin/iumj/ArticleFiles/79853.pdf</a:t>
            </a:r>
            <a:r>
              <a:rPr lang="en-US" sz="1400" dirty="0">
                <a:solidFill>
                  <a:schemeClr val="tx1"/>
                </a:solidFill>
                <a:effectLst/>
                <a:ea typeface="MS Mincho" panose="02020609040205080304" pitchFamily="49" charset="-128"/>
              </a:rPr>
              <a:t>,  “On the Use of Linear Programming Model Approach in Profit Optimization of a Product Mix Company” </a:t>
            </a:r>
            <a:r>
              <a:rPr lang="en-US" sz="1400" dirty="0" err="1">
                <a:solidFill>
                  <a:schemeClr val="tx1"/>
                </a:solidFill>
                <a:effectLst/>
                <a:ea typeface="MS Mincho" panose="02020609040205080304" pitchFamily="49" charset="-128"/>
              </a:rPr>
              <a:t>Garba</a:t>
            </a:r>
            <a:r>
              <a:rPr lang="en-US" sz="1400" dirty="0">
                <a:solidFill>
                  <a:schemeClr val="tx1"/>
                </a:solidFill>
                <a:effectLst/>
                <a:ea typeface="MS Mincho" panose="02020609040205080304" pitchFamily="49" charset="-128"/>
              </a:rPr>
              <a:t> M. K., </a:t>
            </a:r>
            <a:r>
              <a:rPr lang="en-US" sz="1400" dirty="0" err="1">
                <a:solidFill>
                  <a:schemeClr val="tx1"/>
                </a:solidFill>
                <a:effectLst/>
                <a:ea typeface="MS Mincho" panose="02020609040205080304" pitchFamily="49" charset="-128"/>
              </a:rPr>
              <a:t>Banjoko</a:t>
            </a:r>
            <a:r>
              <a:rPr lang="en-US" sz="1400" dirty="0">
                <a:solidFill>
                  <a:schemeClr val="tx1"/>
                </a:solidFill>
                <a:effectLst/>
                <a:ea typeface="MS Mincho" panose="02020609040205080304" pitchFamily="49" charset="-128"/>
              </a:rPr>
              <a:t> A. W., Yahya W. B. and </a:t>
            </a:r>
            <a:r>
              <a:rPr lang="en-US" sz="1400" dirty="0" err="1">
                <a:solidFill>
                  <a:schemeClr val="tx1"/>
                </a:solidFill>
                <a:effectLst/>
                <a:ea typeface="MS Mincho" panose="02020609040205080304" pitchFamily="49" charset="-128"/>
              </a:rPr>
              <a:t>Gatta</a:t>
            </a:r>
            <a:r>
              <a:rPr lang="en-US" sz="1400" dirty="0">
                <a:solidFill>
                  <a:schemeClr val="tx1"/>
                </a:solidFill>
                <a:effectLst/>
                <a:ea typeface="MS Mincho" panose="02020609040205080304" pitchFamily="49" charset="-128"/>
              </a:rPr>
              <a:t> N. F. Department of Statistics, University of Ilorin, Nigeria, IUMJ, vol. 7 (2), 2020.</a:t>
            </a:r>
            <a:endParaRPr lang="hr-HR" sz="1400" dirty="0">
              <a:solidFill>
                <a:schemeClr val="tx1"/>
              </a:solidFill>
              <a:ea typeface="MS Mincho" panose="02020609040205080304" pitchFamily="49" charset="-128"/>
            </a:endParaRPr>
          </a:p>
          <a:p>
            <a:r>
              <a:rPr lang="en-US" sz="1400" u="sng" dirty="0">
                <a:solidFill>
                  <a:schemeClr val="tx1"/>
                </a:solidFill>
                <a:effectLst/>
                <a:ea typeface="MS Mincho" panose="02020609040205080304" pitchFamily="49" charset="-12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http://www.jcreview.com/fulltext/197-1592807730.pdf</a:t>
            </a:r>
            <a:r>
              <a:rPr lang="en-US" sz="1400" dirty="0">
                <a:solidFill>
                  <a:schemeClr val="tx1"/>
                </a:solidFill>
                <a:effectLst/>
                <a:ea typeface="MS Mincho" panose="02020609040205080304" pitchFamily="49" charset="-128"/>
              </a:rPr>
              <a:t>,</a:t>
            </a:r>
            <a:r>
              <a:rPr lang="hr-HR" sz="1400" dirty="0">
                <a:solidFill>
                  <a:schemeClr val="tx1"/>
                </a:solidFill>
                <a:effectLst/>
                <a:ea typeface="MS Mincho" panose="02020609040205080304" pitchFamily="49" charset="-128"/>
              </a:rPr>
              <a:t> </a:t>
            </a:r>
            <a:r>
              <a:rPr lang="en-US" sz="1400" dirty="0">
                <a:solidFill>
                  <a:schemeClr val="tx1"/>
                </a:solidFill>
                <a:effectLst/>
                <a:ea typeface="SimSun" panose="02010600030101010101" pitchFamily="2" charset="-122"/>
              </a:rPr>
              <a:t>“APPLICATION OF LINEAR PROGRAMMING FOR PROFIT MAXIMIZATION OF A PHARMA COMPANY” Amit Kumar Jain, </a:t>
            </a:r>
            <a:r>
              <a:rPr lang="en-US" sz="1400" dirty="0" err="1">
                <a:solidFill>
                  <a:schemeClr val="tx1"/>
                </a:solidFill>
                <a:effectLst/>
                <a:ea typeface="SimSun" panose="02010600030101010101" pitchFamily="2" charset="-122"/>
              </a:rPr>
              <a:t>Hemlata</a:t>
            </a:r>
            <a:r>
              <a:rPr lang="en-US" sz="1400" dirty="0">
                <a:solidFill>
                  <a:schemeClr val="tx1"/>
                </a:solidFill>
                <a:effectLst/>
                <a:ea typeface="SimSun" panose="02010600030101010101" pitchFamily="2" charset="-122"/>
              </a:rPr>
              <a:t> Saxena, Ramakant Bhardwaj, G. V.V. </a:t>
            </a:r>
            <a:r>
              <a:rPr lang="en-US" sz="1400" dirty="0" err="1">
                <a:solidFill>
                  <a:schemeClr val="tx1"/>
                </a:solidFill>
                <a:effectLst/>
                <a:ea typeface="SimSun" panose="02010600030101010101" pitchFamily="2" charset="-122"/>
              </a:rPr>
              <a:t>Jagannadha</a:t>
            </a:r>
            <a:r>
              <a:rPr lang="en-US" sz="1400" dirty="0">
                <a:solidFill>
                  <a:schemeClr val="tx1"/>
                </a:solidFill>
                <a:effectLst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ea typeface="SimSun" panose="02010600030101010101" pitchFamily="2" charset="-122"/>
              </a:rPr>
              <a:t>Rao,Ch</a:t>
            </a:r>
            <a:r>
              <a:rPr lang="en-US" sz="1400" dirty="0">
                <a:solidFill>
                  <a:schemeClr val="tx1"/>
                </a:solidFill>
                <a:effectLst/>
                <a:ea typeface="SimSun" panose="02010600030101010101" pitchFamily="2" charset="-122"/>
              </a:rPr>
              <a:t>. Siddharth Nanda, India, Vol 7, Issue 12, 2020.</a:t>
            </a:r>
            <a:endParaRPr lang="hr-HR" sz="1400" dirty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r>
              <a:rPr lang="en-US" sz="1400" u="sng" dirty="0">
                <a:solidFill>
                  <a:schemeClr val="tx1"/>
                </a:solidFill>
                <a:effectLst/>
                <a:ea typeface="MS Mincho" panose="02020609040205080304" pitchFamily="49" charset="-128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https://www.bakundijournal.com/-/uploads/habiba%20full.pdf</a:t>
            </a:r>
            <a:r>
              <a:rPr lang="hr-HR" sz="1400" u="sng" dirty="0">
                <a:solidFill>
                  <a:schemeClr val="tx1"/>
                </a:solidFill>
                <a:ea typeface="MS Mincho" panose="02020609040205080304" pitchFamily="49" charset="-128"/>
              </a:rPr>
              <a:t>, </a:t>
            </a:r>
            <a:r>
              <a:rPr lang="en-US" sz="1400" dirty="0">
                <a:solidFill>
                  <a:schemeClr val="tx1"/>
                </a:solidFill>
                <a:effectLst/>
                <a:ea typeface="MS Mincho" panose="02020609040205080304" pitchFamily="49" charset="-128"/>
              </a:rPr>
              <a:t>“OPTIMIZING PROFIT WITH THE LINEAR PROGRAMMING MODEL ON SMALL SCALE BUSINESS IN TARABA STATE” Danjuma, Habiba Department of Statistics, Federal Polytechnic Bali, Bali, Taraba State.</a:t>
            </a:r>
            <a:endParaRPr lang="hr-HR" sz="1400" dirty="0">
              <a:solidFill>
                <a:schemeClr val="tx1"/>
              </a:solidFill>
              <a:ea typeface="MS Mincho" panose="02020609040205080304" pitchFamily="49" charset="-128"/>
            </a:endParaRPr>
          </a:p>
          <a:p>
            <a:r>
              <a:rPr lang="en-US" sz="1400" u="sng" dirty="0">
                <a:solidFill>
                  <a:schemeClr val="tx1"/>
                </a:solidFill>
                <a:effectLst/>
                <a:ea typeface="MS Mincho" panose="02020609040205080304" pitchFamily="49" charset="-128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https://cs.nyu.edu/~overton/g22_lp/encyc/article_web.html</a:t>
            </a:r>
            <a:r>
              <a:rPr lang="en-US" sz="1400" dirty="0">
                <a:solidFill>
                  <a:schemeClr val="tx1"/>
                </a:solidFill>
                <a:effectLst/>
                <a:ea typeface="MS Mincho" panose="02020609040205080304" pitchFamily="49" charset="-128"/>
              </a:rPr>
              <a:t>,</a:t>
            </a:r>
            <a:r>
              <a:rPr lang="hr-HR" sz="1400" dirty="0">
                <a:solidFill>
                  <a:schemeClr val="tx1"/>
                </a:solidFill>
                <a:effectLst/>
                <a:ea typeface="MS Mincho" panose="02020609040205080304" pitchFamily="49" charset="-128"/>
              </a:rPr>
              <a:t> </a:t>
            </a:r>
            <a:r>
              <a:rPr lang="en-US" sz="1400" dirty="0">
                <a:solidFill>
                  <a:schemeClr val="tx1"/>
                </a:solidFill>
                <a:effectLst/>
                <a:ea typeface="MS Mincho" panose="02020609040205080304" pitchFamily="49" charset="-128"/>
              </a:rPr>
              <a:t>“Linear Programming”, Michael L. Overton, Draft for Encyclopedia Americana, December 20, 1997.</a:t>
            </a:r>
            <a:b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</a:br>
            <a:endParaRPr lang="hr-HR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endParaRPr lang="en-US" sz="1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endParaRPr lang="hr-HR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endParaRPr lang="hr-HR" sz="1800" dirty="0">
              <a:solidFill>
                <a:srgbClr val="000000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2920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7E6F-7EBB-4C24-8B29-9F9C0551F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793" y="2241281"/>
            <a:ext cx="8534400" cy="1507067"/>
          </a:xfrm>
        </p:spPr>
        <p:txBody>
          <a:bodyPr/>
          <a:lstStyle/>
          <a:p>
            <a:pPr algn="r"/>
            <a:r>
              <a:rPr lang="hr-HR" dirty="0"/>
              <a:t>Thank you for your attention </a:t>
            </a:r>
            <a:br>
              <a:rPr lang="hr-HR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7520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8DF46-EF77-42B2-9E89-E42E9F51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hr-HR" sz="2400" dirty="0">
                <a:latin typeface="Arial" panose="020B0604020202020204" pitchFamily="34" charset="0"/>
              </a:rPr>
              <a:t>Introduction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F3EB8-B25D-41FB-8AB7-5ED2CAB74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solidFill>
                  <a:schemeClr val="tx1"/>
                </a:solidFill>
              </a:rPr>
              <a:t>Goal of every company – develop strategic management plans in order to earn profit</a:t>
            </a:r>
          </a:p>
          <a:p>
            <a:r>
              <a:rPr lang="hr-HR" dirty="0">
                <a:solidFill>
                  <a:schemeClr val="tx1"/>
                </a:solidFill>
              </a:rPr>
              <a:t>Linear programming – finding an optimal solution (maximization/minimization of the objective function), when there are variety of resource constraints</a:t>
            </a:r>
          </a:p>
          <a:p>
            <a:r>
              <a:rPr lang="hr-HR" dirty="0">
                <a:solidFill>
                  <a:schemeClr val="tx1"/>
                </a:solidFill>
              </a:rPr>
              <a:t>Real life problems -&gt; mathematical models </a:t>
            </a:r>
          </a:p>
        </p:txBody>
      </p:sp>
    </p:spTree>
    <p:extLst>
      <p:ext uri="{BB962C8B-B14F-4D97-AF65-F5344CB8AC3E}">
        <p14:creationId xmlns:p14="http://schemas.microsoft.com/office/powerpoint/2010/main" val="60682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794E-4D37-45AD-9338-7A961563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Aim of problem research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7C3A6-1B98-465E-A5B7-61A7825E3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solidFill>
                  <a:schemeClr val="tx1"/>
                </a:solidFill>
              </a:rPr>
              <a:t>Operational research</a:t>
            </a:r>
          </a:p>
          <a:p>
            <a:r>
              <a:rPr lang="hr-HR" dirty="0">
                <a:solidFill>
                  <a:schemeClr val="tx1"/>
                </a:solidFill>
              </a:rPr>
              <a:t>Aim – achieving best performance with given variables and constraints using mathematical </a:t>
            </a:r>
            <a:r>
              <a:rPr lang="hr-HR" b="1" dirty="0">
                <a:solidFill>
                  <a:schemeClr val="tx1"/>
                </a:solidFill>
              </a:rPr>
              <a:t>optimization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</a:rPr>
              <a:t>Steps: 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marL="914400" lvl="1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</a:rPr>
              <a:t>Identifying a problem that needs to be solved.</a:t>
            </a:r>
          </a:p>
          <a:p>
            <a:pPr marL="914400" lvl="1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</a:rPr>
              <a:t>Constructing a model around the problem that resembles the real world and variables.</a:t>
            </a:r>
          </a:p>
          <a:p>
            <a:pPr marL="914400" lvl="1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</a:rPr>
              <a:t>Using the model to derive solutions to the problem.</a:t>
            </a:r>
          </a:p>
          <a:p>
            <a:pPr marL="914400" lvl="1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</a:rPr>
              <a:t>Testing each solution on the model and analyzing its success.</a:t>
            </a:r>
          </a:p>
          <a:p>
            <a:pPr marL="914400" lvl="1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</a:rPr>
              <a:t>Implementing the solution to the actual problem.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4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A35D-A2CF-4ECA-8DA5-1217A580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2400" dirty="0">
                <a:latin typeface="Arial" panose="020B0604020202020204" pitchFamily="34" charset="0"/>
              </a:rPr>
              <a:t>Existing methods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42A40-253C-4EF5-A021-7D9C28135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solidFill>
                  <a:schemeClr val="tx1"/>
                </a:solidFill>
              </a:rPr>
              <a:t>Methods for solving:</a:t>
            </a:r>
          </a:p>
          <a:p>
            <a:pPr lvl="1"/>
            <a:r>
              <a:rPr lang="hr-HR" dirty="0">
                <a:solidFill>
                  <a:schemeClr val="tx1"/>
                </a:solidFill>
              </a:rPr>
              <a:t>Graphical method – for 2 decision variables</a:t>
            </a:r>
          </a:p>
          <a:p>
            <a:pPr lvl="1"/>
            <a:r>
              <a:rPr lang="hr-HR" u="sng" dirty="0">
                <a:solidFill>
                  <a:schemeClr val="tx1"/>
                </a:solidFill>
              </a:rPr>
              <a:t>Simplex method – for more than 2  decision variables</a:t>
            </a:r>
          </a:p>
          <a:p>
            <a:r>
              <a:rPr lang="hr-HR" dirty="0">
                <a:solidFill>
                  <a:schemeClr val="tx1"/>
                </a:solidFill>
              </a:rPr>
              <a:t>Example: The assignment problem</a:t>
            </a:r>
          </a:p>
          <a:p>
            <a:pPr lvl="1"/>
            <a:r>
              <a:rPr lang="hr-HR" dirty="0">
                <a:solidFill>
                  <a:schemeClr val="tx1"/>
                </a:solidFill>
              </a:rPr>
              <a:t>Hungarian method</a:t>
            </a:r>
          </a:p>
          <a:p>
            <a:pPr lvl="1"/>
            <a:r>
              <a:rPr lang="hr-HR" dirty="0">
                <a:solidFill>
                  <a:schemeClr val="tx1"/>
                </a:solidFill>
              </a:rPr>
              <a:t>Alternate</a:t>
            </a:r>
          </a:p>
        </p:txBody>
      </p:sp>
    </p:spTree>
    <p:extLst>
      <p:ext uri="{BB962C8B-B14F-4D97-AF65-F5344CB8AC3E}">
        <p14:creationId xmlns:p14="http://schemas.microsoft.com/office/powerpoint/2010/main" val="137629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F06D-F549-457E-91FE-C95E5A63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11" y="5311314"/>
            <a:ext cx="8534400" cy="1546686"/>
          </a:xfrm>
        </p:spPr>
        <p:txBody>
          <a:bodyPr>
            <a:normAutofit/>
          </a:bodyPr>
          <a:lstStyle/>
          <a:p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Re</a:t>
            </a:r>
            <a:r>
              <a:rPr lang="hr-HR" sz="2400" b="0" i="0" u="none" strike="noStrike" dirty="0">
                <a:effectLst/>
                <a:latin typeface="Arial" panose="020B0604020202020204" pitchFamily="34" charset="0"/>
              </a:rPr>
              <a:t>lated work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A8E2F-0220-4F93-8CAB-22CB57F1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0347" y="-543258"/>
            <a:ext cx="12070080" cy="4706886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chemeClr val="tx1"/>
                </a:solidFill>
                <a:effectLst/>
              </a:rPr>
              <a:t>On the Use of Linear Programming Model Approach in Profit Optimization of a Product Mix Company</a:t>
            </a:r>
            <a:r>
              <a:rPr lang="hr-HR" sz="1800" b="0" i="0" u="none" strike="noStrike" dirty="0">
                <a:solidFill>
                  <a:schemeClr val="tx1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hr-HR" sz="1800" b="0" i="0" u="none" strike="noStrike" dirty="0">
                <a:solidFill>
                  <a:schemeClr val="tx1"/>
                </a:solidFill>
                <a:effectLst/>
              </a:rPr>
              <a:t>(</a:t>
            </a:r>
            <a:r>
              <a:rPr lang="en-US" sz="1800" b="0" i="0" u="none" strike="noStrike" dirty="0" err="1">
                <a:solidFill>
                  <a:schemeClr val="tx1"/>
                </a:solidFill>
                <a:effectLst/>
              </a:rPr>
              <a:t>Garba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</a:rPr>
              <a:t> M. K., </a:t>
            </a:r>
            <a:r>
              <a:rPr lang="en-US" sz="1800" b="0" i="0" u="none" strike="noStrike" dirty="0" err="1">
                <a:solidFill>
                  <a:schemeClr val="tx1"/>
                </a:solidFill>
                <a:effectLst/>
              </a:rPr>
              <a:t>Banjoko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</a:rPr>
              <a:t> A. W., Yahya W. B. and </a:t>
            </a:r>
            <a:r>
              <a:rPr lang="en-US" sz="1800" b="0" i="0" u="none" strike="noStrike" dirty="0" err="1">
                <a:solidFill>
                  <a:schemeClr val="tx1"/>
                </a:solidFill>
                <a:effectLst/>
              </a:rPr>
              <a:t>Gatta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</a:rPr>
              <a:t> N. F. Department of Statistics, University of Ilorin, Nigeria</a:t>
            </a:r>
            <a:r>
              <a:rPr lang="hr-HR" sz="1800" b="0" i="0" u="none" strike="noStrike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hr-HR" sz="1800" dirty="0">
                <a:solidFill>
                  <a:schemeClr val="tx1"/>
                </a:solidFill>
              </a:rPr>
              <a:t>Data -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</a:rPr>
              <a:t>Fortunate Bakery, Ilorin, Nigeria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hr-HR" dirty="0">
                <a:solidFill>
                  <a:schemeClr val="tx1"/>
                </a:solidFill>
              </a:rPr>
              <a:t>Solution:</a:t>
            </a:r>
          </a:p>
          <a:p>
            <a:pPr lvl="1"/>
            <a:r>
              <a:rPr lang="hr-HR" dirty="0">
                <a:solidFill>
                  <a:schemeClr val="tx1"/>
                </a:solidFill>
              </a:rPr>
              <a:t>Objective function(z) = 9498.4802 (approximately 9500)</a:t>
            </a:r>
          </a:p>
          <a:p>
            <a:pPr lvl="1"/>
            <a:r>
              <a:rPr lang="hr-HR" dirty="0">
                <a:solidFill>
                  <a:schemeClr val="tx1"/>
                </a:solidFill>
              </a:rPr>
              <a:t>Variables = 0,0,0,379.94</a:t>
            </a:r>
          </a:p>
          <a:p>
            <a:pPr marL="457200" lvl="1" indent="0">
              <a:buNone/>
            </a:pPr>
            <a:r>
              <a:rPr lang="hr-HR" dirty="0">
                <a:solidFill>
                  <a:schemeClr val="tx1"/>
                </a:solidFill>
              </a:rPr>
              <a:t>Explanation: In order for bakery to maximize profit they need to make approximately 380 units </a:t>
            </a:r>
          </a:p>
          <a:p>
            <a:pPr marL="457200" lvl="1" indent="0">
              <a:buNone/>
            </a:pPr>
            <a:r>
              <a:rPr lang="hr-HR" dirty="0">
                <a:solidFill>
                  <a:schemeClr val="tx1"/>
                </a:solidFill>
              </a:rPr>
              <a:t>of product 4 and 0 units of products 1, 2 and 3 on daily basis.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8D4EE2-21C3-4747-A13E-21CD32708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339" y="3498921"/>
            <a:ext cx="5632129" cy="324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EBC661B-4CBA-4696-83CB-3ACDF7F5C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39" y="3648713"/>
            <a:ext cx="3671544" cy="214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63DF-FEDF-4182-A1D7-EB8B77FA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Related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0AC2-4F46-4772-B894-ACE74A3A4E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b="1" u="sng" dirty="0">
                <a:solidFill>
                  <a:schemeClr val="tx1"/>
                </a:solidFill>
                <a:effectLst/>
                <a:ea typeface="SimSun" panose="02010600030101010101" pitchFamily="2" charset="-122"/>
              </a:rPr>
              <a:t>APPLICATION OF LINEAR PROGRAMMING FOR </a:t>
            </a:r>
            <a:r>
              <a:rPr lang="en-US" sz="1800" b="1" i="1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PROFIT MAXIMIZATION OF A PHARMA COMPANY</a:t>
            </a:r>
            <a:r>
              <a:rPr lang="en-US" sz="1800" i="1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by Amit Kumar Jain, </a:t>
            </a:r>
            <a:r>
              <a:rPr lang="en-US" sz="1800" i="1" dirty="0" err="1"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Hemlata</a:t>
            </a:r>
            <a:r>
              <a:rPr lang="en-US" sz="1800" i="1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Saxena, Ramakant Bhardwaj, G. V.V. </a:t>
            </a:r>
            <a:r>
              <a:rPr lang="en-US" sz="1800" i="1" dirty="0" err="1"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Jagannadha</a:t>
            </a:r>
            <a:r>
              <a:rPr lang="en-US" sz="1800" i="1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Rao,Ch</a:t>
            </a:r>
            <a:r>
              <a:rPr lang="en-US" sz="1800" i="1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. Siddharth Nanda (India)</a:t>
            </a:r>
            <a:endParaRPr lang="hr-HR" sz="1800" i="1" dirty="0">
              <a:solidFill>
                <a:schemeClr val="tx1"/>
              </a:solidFill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hr-HR" sz="1800" i="1" dirty="0">
                <a:solidFill>
                  <a:schemeClr val="tx1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Minimal cost calculation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F30E4-A4E9-4006-9D57-7018341D27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b="1" u="sng" dirty="0">
                <a:solidFill>
                  <a:schemeClr val="tx1"/>
                </a:solidFill>
                <a:effectLst/>
                <a:ea typeface="SimSun" panose="02010600030101010101" pitchFamily="2" charset="-122"/>
              </a:rPr>
              <a:t>OPTIMIZING PROFIT WITH THE LINEAR PROGRAMMING MODEL ON SMALL SCALE BUSINESS IN TARABA STATE</a:t>
            </a:r>
            <a:r>
              <a:rPr lang="en-US" sz="1800" dirty="0">
                <a:solidFill>
                  <a:schemeClr val="tx1"/>
                </a:solidFill>
                <a:effectLst/>
                <a:ea typeface="SimSun" panose="02010600030101010101" pitchFamily="2" charset="-122"/>
              </a:rPr>
              <a:t> By Danjuma, Habiba Department of Statistics, Federal Polytechnic Bali, Bali, Taraba State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69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BF96-86B1-496F-A1F7-42A4F027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4A541-5A6E-47DB-B7D5-4BCC5BEC2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r-HR" sz="1800" dirty="0">
                <a:solidFill>
                  <a:schemeClr val="tx1"/>
                </a:solidFill>
              </a:rPr>
              <a:t>Problem solution:</a:t>
            </a:r>
            <a:endParaRPr lang="hr-HR" sz="1800" b="0" i="0" u="none" strike="noStrike" dirty="0">
              <a:solidFill>
                <a:schemeClr val="tx1"/>
              </a:solidFill>
              <a:effectLst/>
            </a:endParaRPr>
          </a:p>
          <a:p>
            <a:pPr lvl="1"/>
            <a:r>
              <a:rPr lang="hr-HR" dirty="0">
                <a:solidFill>
                  <a:schemeClr val="tx1"/>
                </a:solidFill>
              </a:rPr>
              <a:t>Examining data</a:t>
            </a:r>
          </a:p>
          <a:p>
            <a:pPr lvl="1"/>
            <a:r>
              <a:rPr lang="hr-HR" dirty="0">
                <a:solidFill>
                  <a:schemeClr val="tx1"/>
                </a:solidFill>
              </a:rPr>
              <a:t>Constructing table</a:t>
            </a:r>
          </a:p>
          <a:p>
            <a:pPr lvl="1"/>
            <a:r>
              <a:rPr lang="hr-HR" dirty="0">
                <a:solidFill>
                  <a:schemeClr val="tx1"/>
                </a:solidFill>
              </a:rPr>
              <a:t>Finding optimal solution</a:t>
            </a:r>
          </a:p>
          <a:p>
            <a:r>
              <a:rPr lang="hr-HR" sz="1800" dirty="0">
                <a:solidFill>
                  <a:schemeClr val="tx1"/>
                </a:solidFill>
              </a:rPr>
              <a:t>Collecting of data:</a:t>
            </a:r>
          </a:p>
          <a:p>
            <a:pPr lvl="1"/>
            <a:r>
              <a:rPr lang="hr-HR" b="0" i="0" u="none" strike="noStrike" dirty="0">
                <a:solidFill>
                  <a:schemeClr val="tx1"/>
                </a:solidFill>
                <a:effectLst/>
              </a:rPr>
              <a:t>From bakery Horvat</a:t>
            </a:r>
            <a:r>
              <a:rPr lang="hr-HR" dirty="0">
                <a:solidFill>
                  <a:schemeClr val="tx1"/>
                </a:solidFill>
              </a:rPr>
              <a:t>, Veliko Trgovišće</a:t>
            </a:r>
          </a:p>
          <a:p>
            <a:r>
              <a:rPr lang="hr-HR" sz="1800" b="0" i="0" u="none" strike="noStrike" dirty="0">
                <a:solidFill>
                  <a:schemeClr val="tx1"/>
                </a:solidFill>
                <a:effectLst/>
              </a:rPr>
              <a:t>Methods:</a:t>
            </a:r>
          </a:p>
          <a:p>
            <a:pPr lvl="1"/>
            <a:r>
              <a:rPr lang="hr-HR" sz="1900" dirty="0">
                <a:solidFill>
                  <a:schemeClr val="tx1"/>
                </a:solidFill>
              </a:rPr>
              <a:t>Elementary row operations</a:t>
            </a:r>
          </a:p>
          <a:p>
            <a:pPr lvl="1"/>
            <a:r>
              <a:rPr lang="hr-HR" sz="1900" dirty="0">
                <a:solidFill>
                  <a:schemeClr val="tx1"/>
                </a:solidFill>
              </a:rPr>
              <a:t>Solver</a:t>
            </a:r>
          </a:p>
          <a:p>
            <a:pPr lvl="1"/>
            <a:r>
              <a:rPr lang="hr-HR" sz="1900" dirty="0">
                <a:solidFill>
                  <a:schemeClr val="tx1"/>
                </a:solidFill>
              </a:rPr>
              <a:t>Jupyter Notebook (Python)</a:t>
            </a:r>
          </a:p>
        </p:txBody>
      </p:sp>
    </p:spTree>
    <p:extLst>
      <p:ext uri="{BB962C8B-B14F-4D97-AF65-F5344CB8AC3E}">
        <p14:creationId xmlns:p14="http://schemas.microsoft.com/office/powerpoint/2010/main" val="33941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D6FEB-952B-4E8E-A384-B89BF986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Problem (Dataset)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5120D4B-2478-4EC0-8AE0-661A48AA14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335676"/>
              </p:ext>
            </p:extLst>
          </p:nvPr>
        </p:nvGraphicFramePr>
        <p:xfrm>
          <a:off x="188419" y="636706"/>
          <a:ext cx="5348289" cy="34679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3374">
                  <a:extLst>
                    <a:ext uri="{9D8B030D-6E8A-4147-A177-3AD203B41FA5}">
                      <a16:colId xmlns:a16="http://schemas.microsoft.com/office/drawing/2014/main" val="3795570865"/>
                    </a:ext>
                  </a:extLst>
                </a:gridCol>
                <a:gridCol w="2165168">
                  <a:extLst>
                    <a:ext uri="{9D8B030D-6E8A-4147-A177-3AD203B41FA5}">
                      <a16:colId xmlns:a16="http://schemas.microsoft.com/office/drawing/2014/main" val="2698397315"/>
                    </a:ext>
                  </a:extLst>
                </a:gridCol>
                <a:gridCol w="775583">
                  <a:extLst>
                    <a:ext uri="{9D8B030D-6E8A-4147-A177-3AD203B41FA5}">
                      <a16:colId xmlns:a16="http://schemas.microsoft.com/office/drawing/2014/main" val="2989727044"/>
                    </a:ext>
                  </a:extLst>
                </a:gridCol>
                <a:gridCol w="1244164">
                  <a:extLst>
                    <a:ext uri="{9D8B030D-6E8A-4147-A177-3AD203B41FA5}">
                      <a16:colId xmlns:a16="http://schemas.microsoft.com/office/drawing/2014/main" val="4207705067"/>
                    </a:ext>
                  </a:extLst>
                </a:gridCol>
              </a:tblGrid>
              <a:tr h="6006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Price(Kn)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weight(kg)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55393435"/>
                  </a:ext>
                </a:extLst>
              </a:tr>
              <a:tr h="3237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Bread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41110336"/>
                  </a:ext>
                </a:extLst>
              </a:tr>
              <a:tr h="3237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Small bagel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76183646"/>
                  </a:ext>
                </a:extLst>
              </a:tr>
              <a:tr h="3237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Large bagel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41565731"/>
                  </a:ext>
                </a:extLst>
              </a:tr>
              <a:tr h="3237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Chocolate donut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31893580"/>
                  </a:ext>
                </a:extLst>
              </a:tr>
              <a:tr h="3237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Chocolate croissant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56401487"/>
                  </a:ext>
                </a:extLst>
              </a:tr>
              <a:tr h="3237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Pizza ham and cheese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48716004"/>
                  </a:ext>
                </a:extLst>
              </a:tr>
              <a:tr h="6006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Ham and cheese sandwich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86571132"/>
                  </a:ext>
                </a:extLst>
              </a:tr>
              <a:tr h="3237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Hot dog with cheese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4864614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87CDF1E-5E01-404A-A5F6-CDF851B06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67820"/>
              </p:ext>
            </p:extLst>
          </p:nvPr>
        </p:nvGraphicFramePr>
        <p:xfrm>
          <a:off x="5857967" y="636706"/>
          <a:ext cx="5348289" cy="34679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3354">
                  <a:extLst>
                    <a:ext uri="{9D8B030D-6E8A-4147-A177-3AD203B41FA5}">
                      <a16:colId xmlns:a16="http://schemas.microsoft.com/office/drawing/2014/main" val="324889342"/>
                    </a:ext>
                  </a:extLst>
                </a:gridCol>
                <a:gridCol w="1893322">
                  <a:extLst>
                    <a:ext uri="{9D8B030D-6E8A-4147-A177-3AD203B41FA5}">
                      <a16:colId xmlns:a16="http://schemas.microsoft.com/office/drawing/2014/main" val="4246164141"/>
                    </a:ext>
                  </a:extLst>
                </a:gridCol>
                <a:gridCol w="884472">
                  <a:extLst>
                    <a:ext uri="{9D8B030D-6E8A-4147-A177-3AD203B41FA5}">
                      <a16:colId xmlns:a16="http://schemas.microsoft.com/office/drawing/2014/main" val="4009755150"/>
                    </a:ext>
                  </a:extLst>
                </a:gridCol>
                <a:gridCol w="773912">
                  <a:extLst>
                    <a:ext uri="{9D8B030D-6E8A-4147-A177-3AD203B41FA5}">
                      <a16:colId xmlns:a16="http://schemas.microsoft.com/office/drawing/2014/main" val="136784796"/>
                    </a:ext>
                  </a:extLst>
                </a:gridCol>
                <a:gridCol w="1133229">
                  <a:extLst>
                    <a:ext uri="{9D8B030D-6E8A-4147-A177-3AD203B41FA5}">
                      <a16:colId xmlns:a16="http://schemas.microsoft.com/office/drawing/2014/main" val="3501558691"/>
                    </a:ext>
                  </a:extLst>
                </a:gridCol>
              </a:tblGrid>
              <a:tr h="3518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Products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Price (Kn)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Cost (Kn)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Profit (Kn)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97873057"/>
                  </a:ext>
                </a:extLst>
              </a:tr>
              <a:tr h="3518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Bread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44263636"/>
                  </a:ext>
                </a:extLst>
              </a:tr>
              <a:tr h="3518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Small bagel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47100444"/>
                  </a:ext>
                </a:extLst>
              </a:tr>
              <a:tr h="3518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Large bagel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26125392"/>
                  </a:ext>
                </a:extLst>
              </a:tr>
              <a:tr h="3518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Chocolate donut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5683453"/>
                  </a:ext>
                </a:extLst>
              </a:tr>
              <a:tr h="3518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Chocolate croissant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03118713"/>
                  </a:ext>
                </a:extLst>
              </a:tr>
              <a:tr h="3518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Pizza ham and cheese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5816737"/>
                  </a:ext>
                </a:extLst>
              </a:tr>
              <a:tr h="652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Sandwich ham and cheese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85702169"/>
                  </a:ext>
                </a:extLst>
              </a:tr>
              <a:tr h="3518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Hot dog with cheese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5.49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70840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06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D6FEB-952B-4E8E-A384-B89BF986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Problem (Dataset)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E467B1-021D-4FDA-9DAA-C766D6ACF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101855"/>
              </p:ext>
            </p:extLst>
          </p:nvPr>
        </p:nvGraphicFramePr>
        <p:xfrm>
          <a:off x="184106" y="281397"/>
          <a:ext cx="9400819" cy="3411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2815">
                  <a:extLst>
                    <a:ext uri="{9D8B030D-6E8A-4147-A177-3AD203B41FA5}">
                      <a16:colId xmlns:a16="http://schemas.microsoft.com/office/drawing/2014/main" val="2628938366"/>
                    </a:ext>
                  </a:extLst>
                </a:gridCol>
                <a:gridCol w="702044">
                  <a:extLst>
                    <a:ext uri="{9D8B030D-6E8A-4147-A177-3AD203B41FA5}">
                      <a16:colId xmlns:a16="http://schemas.microsoft.com/office/drawing/2014/main" val="3401425507"/>
                    </a:ext>
                  </a:extLst>
                </a:gridCol>
                <a:gridCol w="614290">
                  <a:extLst>
                    <a:ext uri="{9D8B030D-6E8A-4147-A177-3AD203B41FA5}">
                      <a16:colId xmlns:a16="http://schemas.microsoft.com/office/drawing/2014/main" val="553620794"/>
                    </a:ext>
                  </a:extLst>
                </a:gridCol>
                <a:gridCol w="899495">
                  <a:extLst>
                    <a:ext uri="{9D8B030D-6E8A-4147-A177-3AD203B41FA5}">
                      <a16:colId xmlns:a16="http://schemas.microsoft.com/office/drawing/2014/main" val="1302306061"/>
                    </a:ext>
                  </a:extLst>
                </a:gridCol>
                <a:gridCol w="866586">
                  <a:extLst>
                    <a:ext uri="{9D8B030D-6E8A-4147-A177-3AD203B41FA5}">
                      <a16:colId xmlns:a16="http://schemas.microsoft.com/office/drawing/2014/main" val="1102299629"/>
                    </a:ext>
                  </a:extLst>
                </a:gridCol>
                <a:gridCol w="1042098">
                  <a:extLst>
                    <a:ext uri="{9D8B030D-6E8A-4147-A177-3AD203B41FA5}">
                      <a16:colId xmlns:a16="http://schemas.microsoft.com/office/drawing/2014/main" val="3507816643"/>
                    </a:ext>
                  </a:extLst>
                </a:gridCol>
                <a:gridCol w="1228578">
                  <a:extLst>
                    <a:ext uri="{9D8B030D-6E8A-4147-A177-3AD203B41FA5}">
                      <a16:colId xmlns:a16="http://schemas.microsoft.com/office/drawing/2014/main" val="875836556"/>
                    </a:ext>
                  </a:extLst>
                </a:gridCol>
                <a:gridCol w="1469907">
                  <a:extLst>
                    <a:ext uri="{9D8B030D-6E8A-4147-A177-3AD203B41FA5}">
                      <a16:colId xmlns:a16="http://schemas.microsoft.com/office/drawing/2014/main" val="920407019"/>
                    </a:ext>
                  </a:extLst>
                </a:gridCol>
                <a:gridCol w="1075006">
                  <a:extLst>
                    <a:ext uri="{9D8B030D-6E8A-4147-A177-3AD203B41FA5}">
                      <a16:colId xmlns:a16="http://schemas.microsoft.com/office/drawing/2014/main" val="3466011320"/>
                    </a:ext>
                  </a:extLst>
                </a:gridCol>
              </a:tblGrid>
              <a:tr h="38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raw materials/products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bread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small bagel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large bagel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chocolate donut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Chocolate croissant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Pizza ham and cheese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Sandwich ham and cheese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Hot dog with cheese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extLst>
                  <a:ext uri="{0D108BD9-81ED-4DB2-BD59-A6C34878D82A}">
                    <a16:rowId xmlns:a16="http://schemas.microsoft.com/office/drawing/2014/main" val="2248483263"/>
                  </a:ext>
                </a:extLst>
              </a:tr>
              <a:tr h="2014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flour(kg)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extLst>
                  <a:ext uri="{0D108BD9-81ED-4DB2-BD59-A6C34878D82A}">
                    <a16:rowId xmlns:a16="http://schemas.microsoft.com/office/drawing/2014/main" val="2856511725"/>
                  </a:ext>
                </a:extLst>
              </a:tr>
              <a:tr h="2014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water(l)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extLst>
                  <a:ext uri="{0D108BD9-81ED-4DB2-BD59-A6C34878D82A}">
                    <a16:rowId xmlns:a16="http://schemas.microsoft.com/office/drawing/2014/main" val="1140332684"/>
                  </a:ext>
                </a:extLst>
              </a:tr>
              <a:tr h="2014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salt(kg)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0.0008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0.0016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0.0008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0.0008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0.0016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0.0016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extLst>
                  <a:ext uri="{0D108BD9-81ED-4DB2-BD59-A6C34878D82A}">
                    <a16:rowId xmlns:a16="http://schemas.microsoft.com/office/drawing/2014/main" val="3220408715"/>
                  </a:ext>
                </a:extLst>
              </a:tr>
              <a:tr h="2014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sugar(kg)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0.0008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extLst>
                  <a:ext uri="{0D108BD9-81ED-4DB2-BD59-A6C34878D82A}">
                    <a16:rowId xmlns:a16="http://schemas.microsoft.com/office/drawing/2014/main" val="1021816802"/>
                  </a:ext>
                </a:extLst>
              </a:tr>
              <a:tr h="2014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yeast(kg)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0.0008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0.0016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0.0016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0.0016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extLst>
                  <a:ext uri="{0D108BD9-81ED-4DB2-BD59-A6C34878D82A}">
                    <a16:rowId xmlns:a16="http://schemas.microsoft.com/office/drawing/2014/main" val="3123797821"/>
                  </a:ext>
                </a:extLst>
              </a:tr>
              <a:tr h="2014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sunflower oil(l)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0.00025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0.0005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0.0007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0.0005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0.0005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extLst>
                  <a:ext uri="{0D108BD9-81ED-4DB2-BD59-A6C34878D82A}">
                    <a16:rowId xmlns:a16="http://schemas.microsoft.com/office/drawing/2014/main" val="1220765607"/>
                  </a:ext>
                </a:extLst>
              </a:tr>
              <a:tr h="2014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butter(kg)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0.00025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0.0005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0.0006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0.0008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0.0005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0.0005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0.0005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extLst>
                  <a:ext uri="{0D108BD9-81ED-4DB2-BD59-A6C34878D82A}">
                    <a16:rowId xmlns:a16="http://schemas.microsoft.com/office/drawing/2014/main" val="4079930909"/>
                  </a:ext>
                </a:extLst>
              </a:tr>
              <a:tr h="2014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eggs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extLst>
                  <a:ext uri="{0D108BD9-81ED-4DB2-BD59-A6C34878D82A}">
                    <a16:rowId xmlns:a16="http://schemas.microsoft.com/office/drawing/2014/main" val="2738613097"/>
                  </a:ext>
                </a:extLst>
              </a:tr>
              <a:tr h="2014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chocolate(kg)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extLst>
                  <a:ext uri="{0D108BD9-81ED-4DB2-BD59-A6C34878D82A}">
                    <a16:rowId xmlns:a16="http://schemas.microsoft.com/office/drawing/2014/main" val="3586562828"/>
                  </a:ext>
                </a:extLst>
              </a:tr>
              <a:tr h="2014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ham(kg)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extLst>
                  <a:ext uri="{0D108BD9-81ED-4DB2-BD59-A6C34878D82A}">
                    <a16:rowId xmlns:a16="http://schemas.microsoft.com/office/drawing/2014/main" val="3372872220"/>
                  </a:ext>
                </a:extLst>
              </a:tr>
              <a:tr h="2014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cheese(kg)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extLst>
                  <a:ext uri="{0D108BD9-81ED-4DB2-BD59-A6C34878D82A}">
                    <a16:rowId xmlns:a16="http://schemas.microsoft.com/office/drawing/2014/main" val="483384844"/>
                  </a:ext>
                </a:extLst>
              </a:tr>
              <a:tr h="2014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tomato sauce(l)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extLst>
                  <a:ext uri="{0D108BD9-81ED-4DB2-BD59-A6C34878D82A}">
                    <a16:rowId xmlns:a16="http://schemas.microsoft.com/office/drawing/2014/main" val="3941974899"/>
                  </a:ext>
                </a:extLst>
              </a:tr>
              <a:tr h="2014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oregano(kg)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0.0002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extLst>
                  <a:ext uri="{0D108BD9-81ED-4DB2-BD59-A6C34878D82A}">
                    <a16:rowId xmlns:a16="http://schemas.microsoft.com/office/drawing/2014/main" val="3523415316"/>
                  </a:ext>
                </a:extLst>
              </a:tr>
              <a:tr h="2014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hot dog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extLst>
                  <a:ext uri="{0D108BD9-81ED-4DB2-BD59-A6C34878D82A}">
                    <a16:rowId xmlns:a16="http://schemas.microsoft.com/office/drawing/2014/main" val="309363398"/>
                  </a:ext>
                </a:extLst>
              </a:tr>
              <a:tr h="2014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mustard(l)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0.015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9" marR="4979" marT="4979" marB="0" anchor="ctr"/>
                </a:tc>
                <a:extLst>
                  <a:ext uri="{0D108BD9-81ED-4DB2-BD59-A6C34878D82A}">
                    <a16:rowId xmlns:a16="http://schemas.microsoft.com/office/drawing/2014/main" val="6984289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F36FED3-C398-435E-BCCC-85F489BC7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526888"/>
              </p:ext>
            </p:extLst>
          </p:nvPr>
        </p:nvGraphicFramePr>
        <p:xfrm>
          <a:off x="5553722" y="3756047"/>
          <a:ext cx="5463468" cy="29696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5119">
                  <a:extLst>
                    <a:ext uri="{9D8B030D-6E8A-4147-A177-3AD203B41FA5}">
                      <a16:colId xmlns:a16="http://schemas.microsoft.com/office/drawing/2014/main" val="3292026988"/>
                    </a:ext>
                  </a:extLst>
                </a:gridCol>
                <a:gridCol w="1293979">
                  <a:extLst>
                    <a:ext uri="{9D8B030D-6E8A-4147-A177-3AD203B41FA5}">
                      <a16:colId xmlns:a16="http://schemas.microsoft.com/office/drawing/2014/main" val="3076077915"/>
                    </a:ext>
                  </a:extLst>
                </a:gridCol>
                <a:gridCol w="2324370">
                  <a:extLst>
                    <a:ext uri="{9D8B030D-6E8A-4147-A177-3AD203B41FA5}">
                      <a16:colId xmlns:a16="http://schemas.microsoft.com/office/drawing/2014/main" val="1695145671"/>
                    </a:ext>
                  </a:extLst>
                </a:gridCol>
              </a:tblGrid>
              <a:tr h="2359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raw materials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price per kg/l/peace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45509576"/>
                  </a:ext>
                </a:extLst>
              </a:tr>
              <a:tr h="12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flour(kg)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3450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03120561"/>
                  </a:ext>
                </a:extLst>
              </a:tr>
              <a:tr h="12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water(l)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45616745"/>
                  </a:ext>
                </a:extLst>
              </a:tr>
              <a:tr h="12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salt(kg)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60786940"/>
                  </a:ext>
                </a:extLst>
              </a:tr>
              <a:tr h="12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sugar(kg)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07461746"/>
                  </a:ext>
                </a:extLst>
              </a:tr>
              <a:tr h="12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yeast(kg)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9.90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92230661"/>
                  </a:ext>
                </a:extLst>
              </a:tr>
              <a:tr h="12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sunflower oil(l)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94643868"/>
                  </a:ext>
                </a:extLst>
              </a:tr>
              <a:tr h="12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butter(kg)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14.98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79184055"/>
                  </a:ext>
                </a:extLst>
              </a:tr>
              <a:tr h="12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eggs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15888456"/>
                  </a:ext>
                </a:extLst>
              </a:tr>
              <a:tr h="2359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chocolate(kg)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7739416"/>
                  </a:ext>
                </a:extLst>
              </a:tr>
              <a:tr h="12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ham(kg)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18.89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01510659"/>
                  </a:ext>
                </a:extLst>
              </a:tr>
              <a:tr h="12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cheese(kg)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34.49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667262"/>
                  </a:ext>
                </a:extLst>
              </a:tr>
              <a:tr h="2359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tomato sauce(l)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17763808"/>
                  </a:ext>
                </a:extLst>
              </a:tr>
              <a:tr h="12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oregano(kg)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19063896"/>
                  </a:ext>
                </a:extLst>
              </a:tr>
              <a:tr h="12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hot dog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47739367"/>
                  </a:ext>
                </a:extLst>
              </a:tr>
              <a:tr h="12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mustard(l)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22.70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96042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35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1244</TotalTime>
  <Words>2973</Words>
  <Application>Microsoft Office PowerPoint</Application>
  <PresentationFormat>Widescreen</PresentationFormat>
  <Paragraphs>1566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Wingdings 3</vt:lpstr>
      <vt:lpstr>Slice</vt:lpstr>
      <vt:lpstr>Application of linear programming for profit maximization</vt:lpstr>
      <vt:lpstr>Introduction</vt:lpstr>
      <vt:lpstr>Aim of problem research</vt:lpstr>
      <vt:lpstr>Existing methods</vt:lpstr>
      <vt:lpstr>Related work</vt:lpstr>
      <vt:lpstr>Related work</vt:lpstr>
      <vt:lpstr>Problem</vt:lpstr>
      <vt:lpstr>Problem (Dataset)</vt:lpstr>
      <vt:lpstr>Problem (Dataset)</vt:lpstr>
      <vt:lpstr>Problem  (objective function and constraints)</vt:lpstr>
      <vt:lpstr>Problem (Methods) 1. elementary row operations</vt:lpstr>
      <vt:lpstr>Problem (Methods) 1. elementary row operations</vt:lpstr>
      <vt:lpstr>Problem (Methods) 1. elementary row operations</vt:lpstr>
      <vt:lpstr>Problem (Methods) 2. solver</vt:lpstr>
      <vt:lpstr>Problem (Methods) 2. solver</vt:lpstr>
      <vt:lpstr>Problem (Methods) 3. Jupyter notebook (python)</vt:lpstr>
      <vt:lpstr>literature </vt:lpstr>
      <vt:lpstr>Thank you for your attention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linear programming for profit maximization</dc:title>
  <dc:creator>Domagoj Bekavac</dc:creator>
  <cp:lastModifiedBy>Domagoj Bekavac</cp:lastModifiedBy>
  <cp:revision>35</cp:revision>
  <dcterms:created xsi:type="dcterms:W3CDTF">2021-03-04T10:11:20Z</dcterms:created>
  <dcterms:modified xsi:type="dcterms:W3CDTF">2021-05-18T12:34:21Z</dcterms:modified>
</cp:coreProperties>
</file>