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2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Slika na kojoj se prikazuje uzorak, šarenilo, grafika, Kreativne umjetnosti&#10;&#10;Opis je automatski generiran">
            <a:extLst>
              <a:ext uri="{FF2B5EF4-FFF2-40B4-BE49-F238E27FC236}">
                <a16:creationId xmlns:a16="http://schemas.microsoft.com/office/drawing/2014/main" id="{70E022B4-B465-F252-809E-15BF34BC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27" r="-1" b="2079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0581EF12-82C6-9798-5E64-0F4409E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86" y="3510095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sz="5000" b="1" dirty="0"/>
              <a:t>PREDVIĐANJE PLAĆA U IT SEKTORU</a:t>
            </a:r>
            <a:br>
              <a:rPr lang="hr-HR" sz="5000" dirty="0"/>
            </a:br>
            <a:endParaRPr lang="hr-HR" sz="50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2D1CB47-4ACF-7EDE-9F6A-360495E25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6"/>
            <a:ext cx="7974719" cy="2713192"/>
          </a:xfrm>
        </p:spPr>
        <p:txBody>
          <a:bodyPr anchor="b">
            <a:normAutofit/>
          </a:bodyPr>
          <a:lstStyle/>
          <a:p>
            <a:r>
              <a:rPr lang="hr-HR" dirty="0" err="1"/>
              <a:t>By</a:t>
            </a:r>
            <a:r>
              <a:rPr lang="hr-HR" dirty="0"/>
              <a:t>: Domagoj Vučetić</a:t>
            </a:r>
          </a:p>
          <a:p>
            <a:r>
              <a:rPr lang="hr-HR" dirty="0"/>
              <a:t>Kolegij: Raspoznavanje uzoraka i strojno učenje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5A3A7F-1F77-628C-F3BC-0429F02C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</a:t>
            </a:r>
            <a:r>
              <a:rPr lang="en-US" sz="4400" dirty="0" err="1"/>
              <a:t>andom</a:t>
            </a:r>
            <a:r>
              <a:rPr lang="en-US" sz="4400" dirty="0"/>
              <a:t> forest</a:t>
            </a:r>
            <a:r>
              <a:rPr lang="hr-HR" sz="4400" dirty="0"/>
              <a:t> - </a:t>
            </a:r>
            <a:r>
              <a:rPr lang="hr-HR" sz="4400" dirty="0" err="1"/>
              <a:t>training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757BE87-A21C-291A-FC8C-A4BAEFDA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100" dirty="0"/>
              <a:t>MSE: 11778926467.635115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41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100" dirty="0"/>
              <a:t>RMSE: 108530.76277090803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41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100" dirty="0"/>
              <a:t>R2: 0.2386590271288792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9052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5A3A7F-1F77-628C-F3BC-0429F02C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</a:t>
            </a:r>
            <a:r>
              <a:rPr lang="en-US" sz="4400" dirty="0" err="1"/>
              <a:t>andom</a:t>
            </a:r>
            <a:r>
              <a:rPr lang="en-US" sz="4400" dirty="0"/>
              <a:t> forest</a:t>
            </a:r>
            <a:r>
              <a:rPr lang="hr-HR" sz="4400" dirty="0"/>
              <a:t> - test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757BE87-A21C-291A-FC8C-A4BAEFDA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100" dirty="0"/>
              <a:t>MSE: 12748478050.90051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41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100" dirty="0"/>
              <a:t>RMSE: 112909.15840134719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41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100" dirty="0"/>
              <a:t>R2: 0.19754903926962186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0557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DAA267-F81B-1B2F-CF54-20260F21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5400" dirty="0"/>
              <a:t>R</a:t>
            </a:r>
            <a:r>
              <a:rPr lang="en-US" sz="5400" dirty="0" err="1"/>
              <a:t>andom</a:t>
            </a:r>
            <a:r>
              <a:rPr lang="en-US" sz="5400" dirty="0"/>
              <a:t> forest</a:t>
            </a:r>
          </a:p>
        </p:txBody>
      </p:sp>
      <p:pic>
        <p:nvPicPr>
          <p:cNvPr id="5" name="Rezervirano mjesto sadržaja 4" descr="Slika na kojoj se prikazuje dijagram, crta, dizajn&#10;&#10;Opis je automatski generiran">
            <a:extLst>
              <a:ext uri="{FF2B5EF4-FFF2-40B4-BE49-F238E27FC236}">
                <a16:creationId xmlns:a16="http://schemas.microsoft.com/office/drawing/2014/main" id="{F37A457D-1201-E59F-E663-A4822A207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18" y="2396009"/>
            <a:ext cx="4800000" cy="3600000"/>
          </a:xfrm>
          <a:prstGeom prst="rect">
            <a:avLst/>
          </a:prstGeom>
        </p:spPr>
      </p:pic>
      <p:pic>
        <p:nvPicPr>
          <p:cNvPr id="7" name="Slika 6" descr="Slika na kojoj se prikazuje dijagram, crta, dizajn&#10;&#10;Opis je automatski generiran">
            <a:extLst>
              <a:ext uri="{FF2B5EF4-FFF2-40B4-BE49-F238E27FC236}">
                <a16:creationId xmlns:a16="http://schemas.microsoft.com/office/drawing/2014/main" id="{A6D16239-463B-7BA9-3A9B-CE9192712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2396009"/>
            <a:ext cx="4800000" cy="3600000"/>
          </a:xfrm>
          <a:prstGeom prst="rect">
            <a:avLst/>
          </a:prstGeom>
        </p:spPr>
      </p:pic>
      <p:pic>
        <p:nvPicPr>
          <p:cNvPr id="6" name="Slika 5" descr="Slika na kojoj se prikazuje dijagram, karta&#10;&#10;Opis je automatski generiran">
            <a:extLst>
              <a:ext uri="{FF2B5EF4-FFF2-40B4-BE49-F238E27FC236}">
                <a16:creationId xmlns:a16="http://schemas.microsoft.com/office/drawing/2014/main" id="{180B26E4-3BCD-9815-D366-3F08FE221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18" y="2396009"/>
            <a:ext cx="4800000" cy="3600000"/>
          </a:xfrm>
          <a:prstGeom prst="rect">
            <a:avLst/>
          </a:prstGeom>
        </p:spPr>
      </p:pic>
      <p:pic>
        <p:nvPicPr>
          <p:cNvPr id="10" name="Slika 9" descr="Slika na kojoj se prikazuje dijagram, skeč, crta&#10;&#10;Opis je automatski generiran">
            <a:extLst>
              <a:ext uri="{FF2B5EF4-FFF2-40B4-BE49-F238E27FC236}">
                <a16:creationId xmlns:a16="http://schemas.microsoft.com/office/drawing/2014/main" id="{67751D78-E56D-3454-C6B3-4CEBF272E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2396009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0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938F2F-F911-8C15-453B-95628791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C82CBB-E2F4-A298-F0E8-40910ECD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4400" dirty="0"/>
              <a:t>Nijedan model nije adekvatan</a:t>
            </a:r>
          </a:p>
          <a:p>
            <a:endParaRPr lang="hr-HR" sz="4400" dirty="0"/>
          </a:p>
          <a:p>
            <a:r>
              <a:rPr lang="hr-HR" sz="4400" dirty="0"/>
              <a:t>Odstupanje podataka?</a:t>
            </a:r>
          </a:p>
          <a:p>
            <a:endParaRPr lang="hr-HR" sz="4400" dirty="0"/>
          </a:p>
          <a:p>
            <a:r>
              <a:rPr lang="hr-HR" sz="4400"/>
              <a:t>Neadekvatne značajke?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49221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CFF9ED-D7BF-1F0D-3B90-D0912BB0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STROJNO UČENJE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8BE7271-B093-1AEF-0F9D-0BAFE6EE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sz="4400" dirty="0"/>
              <a:t>područje umjetne inteligencije koje se bavi razvojem algoritama i tehnika kojima se računalima omogućuje da uče i donose zaključke iz podataka</a:t>
            </a:r>
          </a:p>
          <a:p>
            <a:r>
              <a:rPr lang="hr-HR" sz="4400" dirty="0"/>
              <a:t>nadzirano učenje, nenadzirano učenje i pojačano učenje</a:t>
            </a:r>
          </a:p>
        </p:txBody>
      </p:sp>
    </p:spTree>
    <p:extLst>
      <p:ext uri="{BB962C8B-B14F-4D97-AF65-F5344CB8AC3E}">
        <p14:creationId xmlns:p14="http://schemas.microsoft.com/office/powerpoint/2010/main" val="31409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E0B49D-FAC8-7CE3-8B56-F917598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Regresija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B9A7F8F-2346-E6E9-3DE6-FE1DBD18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4400" dirty="0"/>
              <a:t>tehnika u strojnom učenju koja se koristi za predviđanje numeričkih vrijednosti na temelju podataka</a:t>
            </a:r>
          </a:p>
          <a:p>
            <a:r>
              <a:rPr lang="hr-HR" sz="4400" dirty="0"/>
              <a:t>linearna regresija, </a:t>
            </a:r>
            <a:r>
              <a:rPr lang="hr-HR" sz="4400" dirty="0" err="1"/>
              <a:t>decision</a:t>
            </a:r>
            <a:r>
              <a:rPr lang="hr-HR" sz="4400" dirty="0"/>
              <a:t> </a:t>
            </a:r>
            <a:r>
              <a:rPr lang="hr-HR" sz="4400" dirty="0" err="1"/>
              <a:t>tree</a:t>
            </a:r>
            <a:r>
              <a:rPr lang="hr-HR" sz="4400" dirty="0"/>
              <a:t>, r</a:t>
            </a:r>
            <a:r>
              <a:rPr lang="en-US" sz="4400" dirty="0" err="1"/>
              <a:t>andom</a:t>
            </a:r>
            <a:r>
              <a:rPr lang="en-US" sz="4400" dirty="0"/>
              <a:t> forest</a:t>
            </a:r>
            <a:endParaRPr lang="hr-HR" sz="4400" dirty="0"/>
          </a:p>
          <a:p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402439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950734-0DE5-96AA-02EC-2BA182D2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Linearna regresija - </a:t>
            </a:r>
            <a:r>
              <a:rPr lang="hr-HR" dirty="0" err="1"/>
              <a:t>training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FE37E5-C504-4BA2-BB43-AABA1CF2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400" dirty="0"/>
              <a:t>MSE: 12431667945.91025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400" dirty="0"/>
              <a:t>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400" dirty="0"/>
              <a:t>RMSE: 111497.38986142343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4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400" dirty="0"/>
              <a:t>R2: 0.19646852415996974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4560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099CB1-1D76-4B7D-BA71-D5AE245E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Linearna regresija - test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8FA782C-4F1E-4442-4121-8AC72A36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MSE: 12800081723.978876 </a:t>
            </a:r>
            <a:endParaRPr lang="hr-HR" sz="4400" dirty="0"/>
          </a:p>
          <a:p>
            <a:r>
              <a:rPr lang="en-US" sz="4400" dirty="0"/>
              <a:t>     </a:t>
            </a:r>
          </a:p>
          <a:p>
            <a:r>
              <a:rPr lang="en-US" sz="4400" dirty="0"/>
              <a:t>RMSE: 113137.44616164392</a:t>
            </a:r>
            <a:endParaRPr lang="hr-HR" sz="4400" dirty="0"/>
          </a:p>
          <a:p>
            <a:endParaRPr lang="en-US" sz="4400" dirty="0"/>
          </a:p>
          <a:p>
            <a:r>
              <a:rPr lang="en-US" sz="4400" dirty="0"/>
              <a:t>R2: 0.19430085412362907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51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2DAA267-F81B-1B2F-CF54-20260F21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Linearna regresija</a:t>
            </a:r>
          </a:p>
        </p:txBody>
      </p:sp>
      <p:pic>
        <p:nvPicPr>
          <p:cNvPr id="5" name="Rezervirano mjesto sadržaja 4" descr="Slika na kojoj se prikazuje dijagram, crta, dizajn&#10;&#10;Opis je automatski generiran">
            <a:extLst>
              <a:ext uri="{FF2B5EF4-FFF2-40B4-BE49-F238E27FC236}">
                <a16:creationId xmlns:a16="http://schemas.microsoft.com/office/drawing/2014/main" id="{F37A457D-1201-E59F-E663-A4822A207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18" y="2396009"/>
            <a:ext cx="4800000" cy="3600000"/>
          </a:xfrm>
          <a:prstGeom prst="rect">
            <a:avLst/>
          </a:prstGeom>
        </p:spPr>
      </p:pic>
      <p:pic>
        <p:nvPicPr>
          <p:cNvPr id="7" name="Slika 6" descr="Slika na kojoj se prikazuje dijagram, crta, dizajn&#10;&#10;Opis je automatski generiran">
            <a:extLst>
              <a:ext uri="{FF2B5EF4-FFF2-40B4-BE49-F238E27FC236}">
                <a16:creationId xmlns:a16="http://schemas.microsoft.com/office/drawing/2014/main" id="{A6D16239-463B-7BA9-3A9B-CE9192712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2396009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4E0766-9BC6-287A-5AAD-C379B0C2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400" dirty="0" err="1"/>
              <a:t>Decision</a:t>
            </a:r>
            <a:r>
              <a:rPr lang="hr-HR" sz="4400" dirty="0"/>
              <a:t> </a:t>
            </a:r>
            <a:r>
              <a:rPr lang="hr-HR" sz="4400" dirty="0" err="1"/>
              <a:t>tree</a:t>
            </a:r>
            <a:r>
              <a:rPr lang="hr-HR" sz="4400" dirty="0"/>
              <a:t> - </a:t>
            </a:r>
            <a:r>
              <a:rPr lang="hr-HR" sz="4400" dirty="0" err="1"/>
              <a:t>training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1C944F8-C971-9B91-B20A-B347A43F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MSE: 11757842166.284641</a:t>
            </a:r>
            <a:endParaRPr lang="hr-HR" sz="4400" dirty="0"/>
          </a:p>
          <a:p>
            <a:endParaRPr lang="en-US" sz="4400" dirty="0"/>
          </a:p>
          <a:p>
            <a:r>
              <a:rPr lang="en-US" sz="4400" dirty="0"/>
              <a:t>RMSE: 108433.58412542049</a:t>
            </a:r>
            <a:endParaRPr lang="hr-HR" sz="4400" dirty="0"/>
          </a:p>
          <a:p>
            <a:endParaRPr lang="en-US" sz="4400" dirty="0"/>
          </a:p>
          <a:p>
            <a:r>
              <a:rPr lang="hr-HR" sz="4400" dirty="0"/>
              <a:t>R2 </a:t>
            </a:r>
            <a:r>
              <a:rPr lang="en-US" sz="4400" dirty="0"/>
              <a:t>: 0.24002182895522417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041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AC096C-C611-95F6-6470-291E391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400" dirty="0" err="1"/>
              <a:t>Decision</a:t>
            </a:r>
            <a:r>
              <a:rPr lang="hr-HR" sz="4400" dirty="0"/>
              <a:t> </a:t>
            </a:r>
            <a:r>
              <a:rPr lang="hr-HR" sz="4400" dirty="0" err="1"/>
              <a:t>tree</a:t>
            </a:r>
            <a:r>
              <a:rPr lang="hr-HR" sz="4400" dirty="0"/>
              <a:t> - test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BD23A82-DE9B-3A93-219B-CB282D66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400" dirty="0"/>
              <a:t>MSE: 12925657642.784182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4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400" dirty="0"/>
              <a:t>RMSE: 113691.0622818882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r-HR" sz="4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4400" dirty="0"/>
              <a:t>R2: 0.18639649751826948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27628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DAA267-F81B-1B2F-CF54-20260F21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5400" dirty="0" err="1"/>
              <a:t>Decision</a:t>
            </a:r>
            <a:r>
              <a:rPr lang="hr-HR" sz="5400" dirty="0"/>
              <a:t> </a:t>
            </a:r>
            <a:r>
              <a:rPr lang="hr-HR" sz="5400" dirty="0" err="1"/>
              <a:t>tree</a:t>
            </a:r>
            <a:endParaRPr lang="en-US" sz="5400" dirty="0"/>
          </a:p>
        </p:txBody>
      </p:sp>
      <p:pic>
        <p:nvPicPr>
          <p:cNvPr id="5" name="Rezervirano mjesto sadržaja 4" descr="Slika na kojoj se prikazuje dijagram, crta, dizajn&#10;&#10;Opis je automatski generiran">
            <a:extLst>
              <a:ext uri="{FF2B5EF4-FFF2-40B4-BE49-F238E27FC236}">
                <a16:creationId xmlns:a16="http://schemas.microsoft.com/office/drawing/2014/main" id="{F37A457D-1201-E59F-E663-A4822A207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18" y="2396009"/>
            <a:ext cx="4800000" cy="3600000"/>
          </a:xfrm>
          <a:prstGeom prst="rect">
            <a:avLst/>
          </a:prstGeom>
        </p:spPr>
      </p:pic>
      <p:pic>
        <p:nvPicPr>
          <p:cNvPr id="7" name="Slika 6" descr="Slika na kojoj se prikazuje dijagram, crta, dizajn&#10;&#10;Opis je automatski generiran">
            <a:extLst>
              <a:ext uri="{FF2B5EF4-FFF2-40B4-BE49-F238E27FC236}">
                <a16:creationId xmlns:a16="http://schemas.microsoft.com/office/drawing/2014/main" id="{A6D16239-463B-7BA9-3A9B-CE9192712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2396009"/>
            <a:ext cx="4800000" cy="3600000"/>
          </a:xfrm>
          <a:prstGeom prst="rect">
            <a:avLst/>
          </a:prstGeom>
        </p:spPr>
      </p:pic>
      <p:pic>
        <p:nvPicPr>
          <p:cNvPr id="4" name="Slika 3" descr="Slika na kojoj se prikazuje skeč, origami, dijagram&#10;&#10;Opis je automatski generiran">
            <a:extLst>
              <a:ext uri="{FF2B5EF4-FFF2-40B4-BE49-F238E27FC236}">
                <a16:creationId xmlns:a16="http://schemas.microsoft.com/office/drawing/2014/main" id="{14622BDA-CF97-1F3F-59E2-560C93BF6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18" y="2396009"/>
            <a:ext cx="4800000" cy="3600000"/>
          </a:xfrm>
          <a:prstGeom prst="rect">
            <a:avLst/>
          </a:prstGeom>
        </p:spPr>
      </p:pic>
      <p:pic>
        <p:nvPicPr>
          <p:cNvPr id="8" name="Slika 7" descr="Slika na kojoj se prikazuje skeč, origami&#10;&#10;Opis je automatski generiran">
            <a:extLst>
              <a:ext uri="{FF2B5EF4-FFF2-40B4-BE49-F238E27FC236}">
                <a16:creationId xmlns:a16="http://schemas.microsoft.com/office/drawing/2014/main" id="{52E975BD-24A0-7508-C0E2-932D197CC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2396009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2405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3"/>
      </a:lt2>
      <a:accent1>
        <a:srgbClr val="E7293C"/>
      </a:accent1>
      <a:accent2>
        <a:srgbClr val="D51779"/>
      </a:accent2>
      <a:accent3>
        <a:srgbClr val="E729DA"/>
      </a:accent3>
      <a:accent4>
        <a:srgbClr val="9217D5"/>
      </a:accent4>
      <a:accent5>
        <a:srgbClr val="5529E7"/>
      </a:accent5>
      <a:accent6>
        <a:srgbClr val="173AD5"/>
      </a:accent6>
      <a:hlink>
        <a:srgbClr val="7D4EC4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E1833"/>
    </a:dk2>
    <a:lt2>
      <a:srgbClr val="F0F3F3"/>
    </a:lt2>
    <a:accent1>
      <a:srgbClr val="E7293C"/>
    </a:accent1>
    <a:accent2>
      <a:srgbClr val="D51779"/>
    </a:accent2>
    <a:accent3>
      <a:srgbClr val="E729DA"/>
    </a:accent3>
    <a:accent4>
      <a:srgbClr val="9217D5"/>
    </a:accent4>
    <a:accent5>
      <a:srgbClr val="5529E7"/>
    </a:accent5>
    <a:accent6>
      <a:srgbClr val="173AD5"/>
    </a:accent6>
    <a:hlink>
      <a:srgbClr val="7D4EC4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172</Words>
  <Application>Microsoft Office PowerPoint</Application>
  <PresentationFormat>Široki zaslon</PresentationFormat>
  <Paragraphs>54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Posterama</vt:lpstr>
      <vt:lpstr>SineVTI</vt:lpstr>
      <vt:lpstr>PREDVIĐANJE PLAĆA U IT SEKTORU </vt:lpstr>
      <vt:lpstr>STROJNO UČENJE</vt:lpstr>
      <vt:lpstr>Regresija</vt:lpstr>
      <vt:lpstr>Linearna regresija - training</vt:lpstr>
      <vt:lpstr>Linearna regresija - test</vt:lpstr>
      <vt:lpstr>Linearna regresija</vt:lpstr>
      <vt:lpstr>Decision tree - training</vt:lpstr>
      <vt:lpstr>Decision tree - test</vt:lpstr>
      <vt:lpstr>Decision tree</vt:lpstr>
      <vt:lpstr>Random forest - training</vt:lpstr>
      <vt:lpstr>Random forest - test</vt:lpstr>
      <vt:lpstr>Random forest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PREDVIĐANJE PLAĆA U IT SEKTORU </dc:title>
  <dc:creator>Domagoj Vučetić</dc:creator>
  <cp:lastModifiedBy>Domagoj Vučetić</cp:lastModifiedBy>
  <cp:revision>1</cp:revision>
  <dcterms:created xsi:type="dcterms:W3CDTF">2023-06-25T20:10:20Z</dcterms:created>
  <dcterms:modified xsi:type="dcterms:W3CDTF">2023-06-25T20:33:30Z</dcterms:modified>
</cp:coreProperties>
</file>