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96" r:id="rId4"/>
    <p:sldId id="299" r:id="rId5"/>
    <p:sldId id="300" r:id="rId6"/>
    <p:sldId id="301" r:id="rId7"/>
    <p:sldId id="302" r:id="rId8"/>
    <p:sldId id="303" r:id="rId9"/>
    <p:sldId id="290" r:id="rId10"/>
    <p:sldId id="288" r:id="rId11"/>
    <p:sldId id="262" r:id="rId12"/>
    <p:sldId id="280" r:id="rId13"/>
    <p:sldId id="281" r:id="rId14"/>
    <p:sldId id="282" r:id="rId15"/>
    <p:sldId id="295" r:id="rId16"/>
    <p:sldId id="292" r:id="rId17"/>
    <p:sldId id="294"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6/16/2025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6/16/2025</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omailleEngineeringSoftware/5400-10Inch-Software"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Domaille Engineering</a:t>
            </a:r>
            <a:br>
              <a:rPr lang="en-US" dirty="0"/>
            </a:br>
            <a:r>
              <a:rPr lang="en-US" dirty="0"/>
              <a:t>APM-HDC-5400 10” Screen</a:t>
            </a:r>
          </a:p>
        </p:txBody>
      </p:sp>
      <p:sp>
        <p:nvSpPr>
          <p:cNvPr id="3" name="Subtitle 2"/>
          <p:cNvSpPr>
            <a:spLocks noGrp="1"/>
          </p:cNvSpPr>
          <p:nvPr>
            <p:ph type="subTitle" idx="1"/>
          </p:nvPr>
        </p:nvSpPr>
        <p:spPr>
          <a:xfrm>
            <a:off x="1412630" y="3810000"/>
            <a:ext cx="6248400" cy="1316502"/>
          </a:xfrm>
        </p:spPr>
        <p:txBody>
          <a:bodyPr>
            <a:normAutofit/>
          </a:bodyPr>
          <a:lstStyle/>
          <a:p>
            <a:r>
              <a:rPr lang="en-US" dirty="0"/>
              <a:t>Update Domaille Software </a:t>
            </a:r>
          </a:p>
          <a:p>
            <a:r>
              <a:rPr lang="en-US" dirty="0"/>
              <a:t>In your APM-HDC-5400 10” Screen</a:t>
            </a:r>
          </a:p>
        </p:txBody>
      </p:sp>
    </p:spTree>
    <p:extLst>
      <p:ext uri="{BB962C8B-B14F-4D97-AF65-F5344CB8AC3E}">
        <p14:creationId xmlns:p14="http://schemas.microsoft.com/office/powerpoint/2010/main" val="357706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33400"/>
            <a:ext cx="5486400" cy="522288"/>
          </a:xfrm>
        </p:spPr>
        <p:txBody>
          <a:bodyPr>
            <a:normAutofit/>
          </a:bodyPr>
          <a:lstStyle/>
          <a:p>
            <a:r>
              <a:rPr lang="en-US" dirty="0"/>
              <a:t>Step 8</a:t>
            </a:r>
          </a:p>
        </p:txBody>
      </p:sp>
      <p:sp>
        <p:nvSpPr>
          <p:cNvPr id="4" name="Text Placeholder 3"/>
          <p:cNvSpPr>
            <a:spLocks noGrp="1"/>
          </p:cNvSpPr>
          <p:nvPr>
            <p:ph type="body" sz="half" idx="2"/>
          </p:nvPr>
        </p:nvSpPr>
        <p:spPr>
          <a:xfrm>
            <a:off x="715224" y="964219"/>
            <a:ext cx="7543800" cy="864582"/>
          </a:xfrm>
        </p:spPr>
        <p:txBody>
          <a:bodyPr>
            <a:noAutofit/>
          </a:bodyPr>
          <a:lstStyle/>
          <a:p>
            <a:pPr lvl="0"/>
            <a:r>
              <a:rPr lang="en-US" sz="2000" dirty="0"/>
              <a:t>A window prompt will pop up for entering the password. </a:t>
            </a:r>
          </a:p>
          <a:p>
            <a:pPr lvl="0"/>
            <a:r>
              <a:rPr lang="en-US" sz="2000" dirty="0"/>
              <a:t>Enter the password and select the “check mark” button.</a:t>
            </a:r>
          </a:p>
        </p:txBody>
      </p:sp>
      <p:pic>
        <p:nvPicPr>
          <p:cNvPr id="3" name="Picture 2">
            <a:extLst>
              <a:ext uri="{FF2B5EF4-FFF2-40B4-BE49-F238E27FC236}">
                <a16:creationId xmlns:a16="http://schemas.microsoft.com/office/drawing/2014/main" id="{738AC2BB-E369-AF32-D18F-3481B612B5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787280"/>
            <a:ext cx="4267200" cy="2673839"/>
          </a:xfrm>
          <a:prstGeom prst="rect">
            <a:avLst/>
          </a:prstGeom>
        </p:spPr>
      </p:pic>
      <p:pic>
        <p:nvPicPr>
          <p:cNvPr id="5" name="Picture 4">
            <a:extLst>
              <a:ext uri="{FF2B5EF4-FFF2-40B4-BE49-F238E27FC236}">
                <a16:creationId xmlns:a16="http://schemas.microsoft.com/office/drawing/2014/main" id="{E62B82EE-5D9E-E6A4-4697-DFB8B58FD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829590"/>
            <a:ext cx="4300195" cy="2673839"/>
          </a:xfrm>
          <a:prstGeom prst="rect">
            <a:avLst/>
          </a:prstGeom>
        </p:spPr>
      </p:pic>
      <p:sp>
        <p:nvSpPr>
          <p:cNvPr id="25" name="TextBox 24">
            <a:extLst>
              <a:ext uri="{FF2B5EF4-FFF2-40B4-BE49-F238E27FC236}">
                <a16:creationId xmlns:a16="http://schemas.microsoft.com/office/drawing/2014/main" id="{79728770-CC47-3EFC-C5F1-E73649C8A6A5}"/>
              </a:ext>
            </a:extLst>
          </p:cNvPr>
          <p:cNvSpPr txBox="1"/>
          <p:nvPr/>
        </p:nvSpPr>
        <p:spPr>
          <a:xfrm>
            <a:off x="0" y="5641301"/>
            <a:ext cx="9144000" cy="1015663"/>
          </a:xfrm>
          <a:prstGeom prst="rect">
            <a:avLst/>
          </a:prstGeom>
          <a:noFill/>
        </p:spPr>
        <p:txBody>
          <a:bodyPr wrap="square">
            <a:spAutoFit/>
          </a:bodyPr>
          <a:lstStyle/>
          <a:p>
            <a:pPr lvl="0"/>
            <a:r>
              <a:rPr lang="en-US" sz="2000" dirty="0"/>
              <a:t>NOTE: the password you enter will be the same as what’s listed in the User Rights and Settings drop down on the System Config tab (even if this password is not enabled on that page). If none has been entered, the default is 1234.</a:t>
            </a:r>
          </a:p>
        </p:txBody>
      </p:sp>
      <p:cxnSp>
        <p:nvCxnSpPr>
          <p:cNvPr id="26" name="Straight Arrow Connector 25">
            <a:extLst>
              <a:ext uri="{FF2B5EF4-FFF2-40B4-BE49-F238E27FC236}">
                <a16:creationId xmlns:a16="http://schemas.microsoft.com/office/drawing/2014/main" id="{EF475A26-91A4-34C7-8A2F-ABDA43DC51EB}"/>
              </a:ext>
            </a:extLst>
          </p:cNvPr>
          <p:cNvCxnSpPr>
            <a:cxnSpLocks/>
          </p:cNvCxnSpPr>
          <p:nvPr/>
        </p:nvCxnSpPr>
        <p:spPr>
          <a:xfrm flipH="1" flipV="1">
            <a:off x="5334000" y="4038600"/>
            <a:ext cx="1219200" cy="1676400"/>
          </a:xfrm>
          <a:prstGeom prst="straightConnector1">
            <a:avLst/>
          </a:prstGeom>
          <a:noFill/>
          <a:ln w="25400" cap="flat" cmpd="sng" algn="ctr">
            <a:solidFill>
              <a:srgbClr val="FF0000"/>
            </a:solidFill>
            <a:prstDash val="solid"/>
            <a:miter lim="800000"/>
            <a:tailEnd type="arrow"/>
          </a:ln>
          <a:effectLst/>
        </p:spPr>
      </p:cxnSp>
      <p:cxnSp>
        <p:nvCxnSpPr>
          <p:cNvPr id="6" name="Straight Arrow Connector 5">
            <a:extLst>
              <a:ext uri="{FF2B5EF4-FFF2-40B4-BE49-F238E27FC236}">
                <a16:creationId xmlns:a16="http://schemas.microsoft.com/office/drawing/2014/main" id="{228DAE2A-BE84-37C4-7D0F-2BB635DA8587}"/>
              </a:ext>
            </a:extLst>
          </p:cNvPr>
          <p:cNvCxnSpPr>
            <a:cxnSpLocks/>
          </p:cNvCxnSpPr>
          <p:nvPr/>
        </p:nvCxnSpPr>
        <p:spPr>
          <a:xfrm flipH="1">
            <a:off x="4572000" y="1649408"/>
            <a:ext cx="1426197" cy="1002454"/>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21874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5486400" cy="522288"/>
          </a:xfrm>
        </p:spPr>
        <p:txBody>
          <a:bodyPr>
            <a:normAutofit/>
          </a:bodyPr>
          <a:lstStyle/>
          <a:p>
            <a:r>
              <a:rPr lang="en-US" dirty="0"/>
              <a:t>Step 9</a:t>
            </a:r>
          </a:p>
        </p:txBody>
      </p:sp>
      <p:sp>
        <p:nvSpPr>
          <p:cNvPr id="4" name="Text Placeholder 3"/>
          <p:cNvSpPr>
            <a:spLocks noGrp="1"/>
          </p:cNvSpPr>
          <p:nvPr>
            <p:ph type="body" sz="half" idx="2"/>
          </p:nvPr>
        </p:nvSpPr>
        <p:spPr>
          <a:xfrm>
            <a:off x="1828800" y="914400"/>
            <a:ext cx="5486400" cy="1043013"/>
          </a:xfrm>
        </p:spPr>
        <p:txBody>
          <a:bodyPr>
            <a:normAutofit/>
          </a:bodyPr>
          <a:lstStyle/>
          <a:p>
            <a:r>
              <a:rPr lang="en-US" sz="2000" dirty="0"/>
              <a:t>Select the “Debug Screen” button.</a:t>
            </a:r>
          </a:p>
        </p:txBody>
      </p:sp>
      <p:pic>
        <p:nvPicPr>
          <p:cNvPr id="6" name="Picture 5">
            <a:extLst>
              <a:ext uri="{FF2B5EF4-FFF2-40B4-BE49-F238E27FC236}">
                <a16:creationId xmlns:a16="http://schemas.microsoft.com/office/drawing/2014/main" id="{7F9F7403-D1E2-4A68-EAA2-334A70ABF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71625"/>
            <a:ext cx="5943600" cy="3714750"/>
          </a:xfrm>
          <a:prstGeom prst="rect">
            <a:avLst/>
          </a:prstGeom>
        </p:spPr>
      </p:pic>
      <p:cxnSp>
        <p:nvCxnSpPr>
          <p:cNvPr id="7" name="Straight Arrow Connector 6">
            <a:extLst>
              <a:ext uri="{FF2B5EF4-FFF2-40B4-BE49-F238E27FC236}">
                <a16:creationId xmlns:a16="http://schemas.microsoft.com/office/drawing/2014/main" id="{09563F35-7931-E148-60FD-C89404F80DA1}"/>
              </a:ext>
            </a:extLst>
          </p:cNvPr>
          <p:cNvCxnSpPr>
            <a:cxnSpLocks/>
          </p:cNvCxnSpPr>
          <p:nvPr/>
        </p:nvCxnSpPr>
        <p:spPr>
          <a:xfrm flipH="1">
            <a:off x="2590800" y="1295400"/>
            <a:ext cx="2057400" cy="846290"/>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294328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10</a:t>
            </a:r>
          </a:p>
        </p:txBody>
      </p:sp>
      <p:sp>
        <p:nvSpPr>
          <p:cNvPr id="4" name="Text Placeholder 3"/>
          <p:cNvSpPr>
            <a:spLocks noGrp="1"/>
          </p:cNvSpPr>
          <p:nvPr>
            <p:ph type="body" sz="half" idx="2"/>
          </p:nvPr>
        </p:nvSpPr>
        <p:spPr>
          <a:xfrm>
            <a:off x="1828800" y="1166786"/>
            <a:ext cx="5486400" cy="738213"/>
          </a:xfrm>
        </p:spPr>
        <p:txBody>
          <a:bodyPr>
            <a:normAutofit/>
          </a:bodyPr>
          <a:lstStyle/>
          <a:p>
            <a:r>
              <a:rPr lang="en-US" sz="2000" dirty="0"/>
              <a:t>Select the “Exit to Desktop” button</a:t>
            </a:r>
          </a:p>
        </p:txBody>
      </p:sp>
      <p:pic>
        <p:nvPicPr>
          <p:cNvPr id="6" name="Picture 5">
            <a:extLst>
              <a:ext uri="{FF2B5EF4-FFF2-40B4-BE49-F238E27FC236}">
                <a16:creationId xmlns:a16="http://schemas.microsoft.com/office/drawing/2014/main" id="{9BFED518-24CC-71ED-6D15-76687E13B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133600"/>
            <a:ext cx="5943600" cy="3714750"/>
          </a:xfrm>
          <a:prstGeom prst="rect">
            <a:avLst/>
          </a:prstGeom>
        </p:spPr>
      </p:pic>
      <p:cxnSp>
        <p:nvCxnSpPr>
          <p:cNvPr id="7" name="Straight Arrow Connector 6">
            <a:extLst>
              <a:ext uri="{FF2B5EF4-FFF2-40B4-BE49-F238E27FC236}">
                <a16:creationId xmlns:a16="http://schemas.microsoft.com/office/drawing/2014/main" id="{2E899B99-4FD7-8A39-D306-E59EECF4B527}"/>
              </a:ext>
            </a:extLst>
          </p:cNvPr>
          <p:cNvCxnSpPr>
            <a:cxnSpLocks/>
          </p:cNvCxnSpPr>
          <p:nvPr/>
        </p:nvCxnSpPr>
        <p:spPr>
          <a:xfrm>
            <a:off x="4648200" y="1535892"/>
            <a:ext cx="1981200" cy="978708"/>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360204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11</a:t>
            </a:r>
          </a:p>
        </p:txBody>
      </p:sp>
      <p:sp>
        <p:nvSpPr>
          <p:cNvPr id="4" name="Text Placeholder 3"/>
          <p:cNvSpPr>
            <a:spLocks noGrp="1"/>
          </p:cNvSpPr>
          <p:nvPr>
            <p:ph type="body" sz="half" idx="2"/>
          </p:nvPr>
        </p:nvSpPr>
        <p:spPr>
          <a:xfrm>
            <a:off x="304800" y="1166786"/>
            <a:ext cx="8686800" cy="814413"/>
          </a:xfrm>
        </p:spPr>
        <p:txBody>
          <a:bodyPr>
            <a:noAutofit/>
          </a:bodyPr>
          <a:lstStyle/>
          <a:p>
            <a:pPr lvl="0"/>
            <a:r>
              <a:rPr lang="en-US" sz="2000" dirty="0"/>
              <a:t>Plug in the USB containing the appropriate Domaille upgrade file on it into either left or right USB ports on the side of  machine.</a:t>
            </a:r>
          </a:p>
        </p:txBody>
      </p:sp>
      <p:pic>
        <p:nvPicPr>
          <p:cNvPr id="9" name="Picture 8" descr="A picture containing wall, indoor&#10;&#10;Description automatically generated">
            <a:extLst>
              <a:ext uri="{FF2B5EF4-FFF2-40B4-BE49-F238E27FC236}">
                <a16:creationId xmlns:a16="http://schemas.microsoft.com/office/drawing/2014/main" id="{680A25DC-1CE6-1F1B-960B-4ACE142FE9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0"/>
            <a:ext cx="2743200" cy="3657600"/>
          </a:xfrm>
          <a:prstGeom prst="rect">
            <a:avLst/>
          </a:prstGeom>
        </p:spPr>
      </p:pic>
      <p:pic>
        <p:nvPicPr>
          <p:cNvPr id="10" name="Picture 9" descr="A picture containing white&#10;&#10;Description automatically generated">
            <a:extLst>
              <a:ext uri="{FF2B5EF4-FFF2-40B4-BE49-F238E27FC236}">
                <a16:creationId xmlns:a16="http://schemas.microsoft.com/office/drawing/2014/main" id="{5A1DDD7F-AF66-C9F8-6345-2CC1AEA4FB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4220" y="2286000"/>
            <a:ext cx="2743200" cy="3657600"/>
          </a:xfrm>
          <a:prstGeom prst="rect">
            <a:avLst/>
          </a:prstGeom>
        </p:spPr>
      </p:pic>
    </p:spTree>
    <p:extLst>
      <p:ext uri="{BB962C8B-B14F-4D97-AF65-F5344CB8AC3E}">
        <p14:creationId xmlns:p14="http://schemas.microsoft.com/office/powerpoint/2010/main" val="142783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12</a:t>
            </a:r>
          </a:p>
        </p:txBody>
      </p:sp>
      <p:sp>
        <p:nvSpPr>
          <p:cNvPr id="4" name="Text Placeholder 3"/>
          <p:cNvSpPr>
            <a:spLocks noGrp="1"/>
          </p:cNvSpPr>
          <p:nvPr>
            <p:ph type="body" sz="half" idx="2"/>
          </p:nvPr>
        </p:nvSpPr>
        <p:spPr>
          <a:xfrm>
            <a:off x="1828800" y="1181748"/>
            <a:ext cx="5486400" cy="530352"/>
          </a:xfrm>
        </p:spPr>
        <p:txBody>
          <a:bodyPr>
            <a:noAutofit/>
          </a:bodyPr>
          <a:lstStyle/>
          <a:p>
            <a:pPr lvl="0"/>
            <a:r>
              <a:rPr lang="en-US" sz="2000" dirty="0"/>
              <a:t>Wait 5 seconds for the USB to be automounted.</a:t>
            </a:r>
          </a:p>
        </p:txBody>
      </p:sp>
      <p:pic>
        <p:nvPicPr>
          <p:cNvPr id="1026" name="Picture 2" descr="Wait Period Time Clock Word 3d Illustration">
            <a:extLst>
              <a:ext uri="{FF2B5EF4-FFF2-40B4-BE49-F238E27FC236}">
                <a16:creationId xmlns:a16="http://schemas.microsoft.com/office/drawing/2014/main" id="{455D8519-1FF9-7E8E-A470-B56F71FFE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286000"/>
            <a:ext cx="4319587" cy="313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13</a:t>
            </a:r>
          </a:p>
        </p:txBody>
      </p:sp>
      <p:sp>
        <p:nvSpPr>
          <p:cNvPr id="4" name="Text Placeholder 3"/>
          <p:cNvSpPr>
            <a:spLocks noGrp="1"/>
          </p:cNvSpPr>
          <p:nvPr>
            <p:ph type="body" sz="half" idx="2"/>
          </p:nvPr>
        </p:nvSpPr>
        <p:spPr>
          <a:xfrm>
            <a:off x="457200" y="1166786"/>
            <a:ext cx="8229600" cy="814413"/>
          </a:xfrm>
        </p:spPr>
        <p:txBody>
          <a:bodyPr>
            <a:noAutofit/>
          </a:bodyPr>
          <a:lstStyle/>
          <a:p>
            <a:r>
              <a:rPr lang="en-US" sz="2000" b="1" dirty="0"/>
              <a:t>Single</a:t>
            </a:r>
            <a:r>
              <a:rPr lang="en-US" sz="2000" dirty="0"/>
              <a:t> click the Domaille Logo icon on the top-left of the screen. </a:t>
            </a:r>
          </a:p>
          <a:p>
            <a:r>
              <a:rPr lang="en-US" sz="2000" b="1" dirty="0">
                <a:solidFill>
                  <a:srgbClr val="FFFF00"/>
                </a:solidFill>
              </a:rPr>
              <a:t>DO NOT DOUBLE CLICK!</a:t>
            </a:r>
          </a:p>
          <a:p>
            <a:endParaRPr lang="en-US" sz="2000" dirty="0"/>
          </a:p>
        </p:txBody>
      </p:sp>
      <p:pic>
        <p:nvPicPr>
          <p:cNvPr id="3" name="Picture 2" descr="Logo, company name&#10;&#10;AI-generated content may be incorrect.">
            <a:extLst>
              <a:ext uri="{FF2B5EF4-FFF2-40B4-BE49-F238E27FC236}">
                <a16:creationId xmlns:a16="http://schemas.microsoft.com/office/drawing/2014/main" id="{0146850E-0C8E-649F-449E-E9565905BD88}"/>
              </a:ext>
            </a:extLst>
          </p:cNvPr>
          <p:cNvPicPr>
            <a:picLocks noChangeAspect="1"/>
          </p:cNvPicPr>
          <p:nvPr/>
        </p:nvPicPr>
        <p:blipFill>
          <a:blip r:embed="rId2"/>
          <a:stretch>
            <a:fillRect/>
          </a:stretch>
        </p:blipFill>
        <p:spPr>
          <a:xfrm>
            <a:off x="1212532" y="2514600"/>
            <a:ext cx="6718935" cy="3657600"/>
          </a:xfrm>
          <a:prstGeom prst="rect">
            <a:avLst/>
          </a:prstGeom>
        </p:spPr>
      </p:pic>
      <p:cxnSp>
        <p:nvCxnSpPr>
          <p:cNvPr id="7" name="Straight Arrow Connector 6">
            <a:extLst>
              <a:ext uri="{FF2B5EF4-FFF2-40B4-BE49-F238E27FC236}">
                <a16:creationId xmlns:a16="http://schemas.microsoft.com/office/drawing/2014/main" id="{D27C504C-E0D4-73A1-112C-5709EA438938}"/>
              </a:ext>
            </a:extLst>
          </p:cNvPr>
          <p:cNvCxnSpPr>
            <a:cxnSpLocks/>
          </p:cNvCxnSpPr>
          <p:nvPr/>
        </p:nvCxnSpPr>
        <p:spPr>
          <a:xfrm flipH="1">
            <a:off x="1752600" y="1573992"/>
            <a:ext cx="1066800" cy="1220643"/>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37616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br>
              <a:rPr lang="en-US" dirty="0"/>
            </a:br>
            <a:r>
              <a:rPr lang="en-US" sz="2200" dirty="0"/>
              <a:t>Step 14</a:t>
            </a:r>
          </a:p>
        </p:txBody>
      </p:sp>
      <p:sp>
        <p:nvSpPr>
          <p:cNvPr id="7" name="Text Placeholder 6"/>
          <p:cNvSpPr>
            <a:spLocks noGrp="1"/>
          </p:cNvSpPr>
          <p:nvPr>
            <p:ph type="body" sz="half" idx="2"/>
          </p:nvPr>
        </p:nvSpPr>
        <p:spPr>
          <a:xfrm>
            <a:off x="1143000" y="1166787"/>
            <a:ext cx="6858000" cy="530352"/>
          </a:xfrm>
        </p:spPr>
        <p:txBody>
          <a:bodyPr>
            <a:noAutofit/>
          </a:bodyPr>
          <a:lstStyle/>
          <a:p>
            <a:r>
              <a:rPr lang="en-US" sz="2000" dirty="0"/>
              <a:t>After a few seconds, a prompt will pop up to overwrite the application. Hit Yes.</a:t>
            </a:r>
          </a:p>
        </p:txBody>
      </p:sp>
      <p:pic>
        <p:nvPicPr>
          <p:cNvPr id="5" name="Picture 4" descr="Logo&#10;&#10;AI-generated content may be incorrect.">
            <a:extLst>
              <a:ext uri="{FF2B5EF4-FFF2-40B4-BE49-F238E27FC236}">
                <a16:creationId xmlns:a16="http://schemas.microsoft.com/office/drawing/2014/main" id="{C9553ECA-2F9A-790D-D82A-89FFDBA82C9C}"/>
              </a:ext>
            </a:extLst>
          </p:cNvPr>
          <p:cNvPicPr>
            <a:picLocks noChangeAspect="1"/>
          </p:cNvPicPr>
          <p:nvPr/>
        </p:nvPicPr>
        <p:blipFill>
          <a:blip r:embed="rId2"/>
          <a:stretch>
            <a:fillRect/>
          </a:stretch>
        </p:blipFill>
        <p:spPr>
          <a:xfrm>
            <a:off x="1205230" y="2045043"/>
            <a:ext cx="6733540" cy="3646170"/>
          </a:xfrm>
          <a:prstGeom prst="rect">
            <a:avLst/>
          </a:prstGeom>
        </p:spPr>
      </p:pic>
      <p:cxnSp>
        <p:nvCxnSpPr>
          <p:cNvPr id="8" name="Straight Arrow Connector 7">
            <a:extLst>
              <a:ext uri="{FF2B5EF4-FFF2-40B4-BE49-F238E27FC236}">
                <a16:creationId xmlns:a16="http://schemas.microsoft.com/office/drawing/2014/main" id="{930EACC6-C2CF-A931-4117-98FDFA22F3DE}"/>
              </a:ext>
            </a:extLst>
          </p:cNvPr>
          <p:cNvCxnSpPr>
            <a:cxnSpLocks/>
          </p:cNvCxnSpPr>
          <p:nvPr/>
        </p:nvCxnSpPr>
        <p:spPr>
          <a:xfrm flipH="1">
            <a:off x="5181600" y="1873149"/>
            <a:ext cx="287655" cy="2089251"/>
          </a:xfrm>
          <a:prstGeom prst="straightConnector1">
            <a:avLst/>
          </a:prstGeom>
          <a:noFill/>
          <a:ln w="25400" cap="flat" cmpd="sng" algn="ctr">
            <a:solidFill>
              <a:srgbClr val="FF0000"/>
            </a:solidFill>
            <a:prstDash val="solid"/>
            <a:miter lim="800000"/>
            <a:tailEnd type="arrow"/>
          </a:ln>
          <a:effectLst/>
        </p:spPr>
      </p:cxnSp>
      <p:sp>
        <p:nvSpPr>
          <p:cNvPr id="4" name="TextBox 3">
            <a:extLst>
              <a:ext uri="{FF2B5EF4-FFF2-40B4-BE49-F238E27FC236}">
                <a16:creationId xmlns:a16="http://schemas.microsoft.com/office/drawing/2014/main" id="{1C8923EA-553C-0A79-B554-96045334AFBE}"/>
              </a:ext>
            </a:extLst>
          </p:cNvPr>
          <p:cNvSpPr txBox="1"/>
          <p:nvPr/>
        </p:nvSpPr>
        <p:spPr>
          <a:xfrm>
            <a:off x="228600" y="5863107"/>
            <a:ext cx="8686800" cy="923330"/>
          </a:xfrm>
          <a:prstGeom prst="rect">
            <a:avLst/>
          </a:prstGeom>
          <a:noFill/>
        </p:spPr>
        <p:txBody>
          <a:bodyPr wrap="square">
            <a:spAutoFit/>
          </a:bodyPr>
          <a:lstStyle/>
          <a:p>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***NOTE: </a:t>
            </a: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IF THE PROMPT DOESN’T COME UP, THEN THE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polisher_main</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FILE WASN’T FOUND IN THE “Upgrade” FOLDER INDSIDE THE </a:t>
            </a: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ROOT DIRECTORY OF THE USB AND YOU WILL NEED TO START BACK FROM STEP </a:t>
            </a: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dirty="0">
              <a:solidFill>
                <a:srgbClr val="FFFF00"/>
              </a:solidFill>
            </a:endParaRPr>
          </a:p>
        </p:txBody>
      </p:sp>
    </p:spTree>
    <p:extLst>
      <p:ext uri="{BB962C8B-B14F-4D97-AF65-F5344CB8AC3E}">
        <p14:creationId xmlns:p14="http://schemas.microsoft.com/office/powerpoint/2010/main" val="36279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15</a:t>
            </a:r>
          </a:p>
        </p:txBody>
      </p:sp>
      <p:sp>
        <p:nvSpPr>
          <p:cNvPr id="4" name="Text Placeholder 3"/>
          <p:cNvSpPr>
            <a:spLocks noGrp="1"/>
          </p:cNvSpPr>
          <p:nvPr>
            <p:ph type="body" sz="half" idx="2"/>
          </p:nvPr>
        </p:nvSpPr>
        <p:spPr>
          <a:xfrm>
            <a:off x="304800" y="1295400"/>
            <a:ext cx="8229600" cy="762000"/>
          </a:xfrm>
        </p:spPr>
        <p:txBody>
          <a:bodyPr>
            <a:noAutofit/>
          </a:bodyPr>
          <a:lstStyle/>
          <a:p>
            <a:r>
              <a:rPr lang="en-US" sz="2000" dirty="0"/>
              <a:t>After about 10 seconds, the upgrade will be completed, and the application will AutoStart and reload the Home Screen.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3" name="Picture 2" descr="Wait Period Time Clock Word 3d Illustration">
            <a:extLst>
              <a:ext uri="{FF2B5EF4-FFF2-40B4-BE49-F238E27FC236}">
                <a16:creationId xmlns:a16="http://schemas.microsoft.com/office/drawing/2014/main" id="{9F503691-D9AC-844B-EFF4-B5038539D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238264"/>
            <a:ext cx="4319587" cy="313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24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000" dirty="0"/>
              <a:t>Step</a:t>
            </a:r>
            <a:r>
              <a:rPr lang="en-US" sz="3200" dirty="0"/>
              <a:t> </a:t>
            </a:r>
            <a:r>
              <a:rPr lang="en-US" sz="2000" dirty="0"/>
              <a:t>16</a:t>
            </a:r>
            <a:endParaRPr lang="en-US" sz="3200" dirty="0"/>
          </a:p>
        </p:txBody>
      </p:sp>
      <p:sp>
        <p:nvSpPr>
          <p:cNvPr id="4" name="Text Placeholder 3"/>
          <p:cNvSpPr>
            <a:spLocks noGrp="1"/>
          </p:cNvSpPr>
          <p:nvPr>
            <p:ph sz="half" idx="1"/>
          </p:nvPr>
        </p:nvSpPr>
        <p:spPr>
          <a:xfrm>
            <a:off x="381000" y="990600"/>
            <a:ext cx="8001000" cy="990600"/>
          </a:xfrm>
        </p:spPr>
        <p:txBody>
          <a:bodyPr>
            <a:noAutofit/>
          </a:bodyPr>
          <a:lstStyle/>
          <a:p>
            <a:pPr marL="137160" indent="0" algn="ctr">
              <a:buNone/>
            </a:pPr>
            <a:r>
              <a:rPr lang="en-US" sz="2000" dirty="0"/>
              <a:t>Remember to remove your USB Stick from the port.</a:t>
            </a:r>
          </a:p>
        </p:txBody>
      </p:sp>
      <p:pic>
        <p:nvPicPr>
          <p:cNvPr id="5" name="Picture 4" descr="A picture containing wall, indoor&#10;&#10;Description automatically generated">
            <a:extLst>
              <a:ext uri="{FF2B5EF4-FFF2-40B4-BE49-F238E27FC236}">
                <a16:creationId xmlns:a16="http://schemas.microsoft.com/office/drawing/2014/main" id="{CDA0BA19-5186-2DB1-B05E-A62AA20D30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823519"/>
            <a:ext cx="2743200" cy="3657600"/>
          </a:xfrm>
          <a:prstGeom prst="rect">
            <a:avLst/>
          </a:prstGeom>
        </p:spPr>
      </p:pic>
      <p:pic>
        <p:nvPicPr>
          <p:cNvPr id="9" name="Picture 8" descr="A picture containing white&#10;&#10;Description automatically generated">
            <a:extLst>
              <a:ext uri="{FF2B5EF4-FFF2-40B4-BE49-F238E27FC236}">
                <a16:creationId xmlns:a16="http://schemas.microsoft.com/office/drawing/2014/main" id="{30B2185D-9F72-1AEE-09F0-E91B053BC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824651"/>
            <a:ext cx="2743200" cy="3657600"/>
          </a:xfrm>
          <a:prstGeom prst="rect">
            <a:avLst/>
          </a:prstGeom>
        </p:spPr>
      </p:pic>
      <p:sp>
        <p:nvSpPr>
          <p:cNvPr id="3" name="Text Placeholder 3">
            <a:extLst>
              <a:ext uri="{FF2B5EF4-FFF2-40B4-BE49-F238E27FC236}">
                <a16:creationId xmlns:a16="http://schemas.microsoft.com/office/drawing/2014/main" id="{67E7930C-3997-84A0-CEE3-C92AA2C22F37}"/>
              </a:ext>
            </a:extLst>
          </p:cNvPr>
          <p:cNvSpPr txBox="1">
            <a:spLocks/>
          </p:cNvSpPr>
          <p:nvPr/>
        </p:nvSpPr>
        <p:spPr>
          <a:xfrm>
            <a:off x="3352800" y="5867400"/>
            <a:ext cx="2743200" cy="530352"/>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None/>
            </a:pPr>
            <a:r>
              <a:rPr lang="en-US" sz="2000" dirty="0"/>
              <a:t>Process Completed.</a:t>
            </a:r>
          </a:p>
        </p:txBody>
      </p:sp>
    </p:spTree>
    <p:extLst>
      <p:ext uri="{BB962C8B-B14F-4D97-AF65-F5344CB8AC3E}">
        <p14:creationId xmlns:p14="http://schemas.microsoft.com/office/powerpoint/2010/main" val="221476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C0CA-AD8A-5C33-D4AD-A59280800D73}"/>
              </a:ext>
            </a:extLst>
          </p:cNvPr>
          <p:cNvSpPr>
            <a:spLocks noGrp="1"/>
          </p:cNvSpPr>
          <p:nvPr>
            <p:ph type="title"/>
          </p:nvPr>
        </p:nvSpPr>
        <p:spPr/>
        <p:txBody>
          <a:bodyPr/>
          <a:lstStyle/>
          <a:p>
            <a:r>
              <a:rPr lang="en-US" dirty="0"/>
              <a:t>Beginning Step Determination</a:t>
            </a:r>
          </a:p>
        </p:txBody>
      </p:sp>
      <p:sp>
        <p:nvSpPr>
          <p:cNvPr id="5" name="Text Placeholder 3">
            <a:extLst>
              <a:ext uri="{FF2B5EF4-FFF2-40B4-BE49-F238E27FC236}">
                <a16:creationId xmlns:a16="http://schemas.microsoft.com/office/drawing/2014/main" id="{E13B0559-9292-3962-1861-8CA482BC53A7}"/>
              </a:ext>
            </a:extLst>
          </p:cNvPr>
          <p:cNvSpPr txBox="1">
            <a:spLocks/>
          </p:cNvSpPr>
          <p:nvPr/>
        </p:nvSpPr>
        <p:spPr>
          <a:xfrm>
            <a:off x="304800" y="1688832"/>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ctr">
              <a:buNone/>
            </a:pPr>
            <a:r>
              <a:rPr lang="en-US" dirty="0"/>
              <a:t>In order to perform a software upgrade, a USB with the appropriate upgrade file is necessary. </a:t>
            </a:r>
          </a:p>
          <a:p>
            <a:pPr marL="137160" indent="0" algn="ctr">
              <a:buNone/>
            </a:pPr>
            <a:endParaRPr lang="en-US" dirty="0"/>
          </a:p>
          <a:p>
            <a:pPr marL="137160" indent="0" algn="ctr">
              <a:buNone/>
            </a:pPr>
            <a:r>
              <a:rPr lang="en-US" dirty="0"/>
              <a:t>If you already have your USB with the correct software on it then you can skip to Step 7. </a:t>
            </a:r>
          </a:p>
          <a:p>
            <a:pPr marL="137160" indent="0" algn="ctr">
              <a:buNone/>
            </a:pPr>
            <a:endParaRPr lang="en-US" dirty="0"/>
          </a:p>
          <a:p>
            <a:pPr marL="137160" indent="0" algn="ctr">
              <a:buNone/>
            </a:pPr>
            <a:r>
              <a:rPr lang="en-US" dirty="0"/>
              <a:t>If not, begin the process to download your software on Step 1.</a:t>
            </a:r>
            <a:endParaRPr lang="en-US" sz="2000" dirty="0"/>
          </a:p>
        </p:txBody>
      </p:sp>
    </p:spTree>
    <p:extLst>
      <p:ext uri="{BB962C8B-B14F-4D97-AF65-F5344CB8AC3E}">
        <p14:creationId xmlns:p14="http://schemas.microsoft.com/office/powerpoint/2010/main" val="283535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03732C-CBBA-14CD-67C7-E0E292E64ADD}"/>
              </a:ext>
            </a:extLst>
          </p:cNvPr>
          <p:cNvSpPr>
            <a:spLocks noGrp="1"/>
          </p:cNvSpPr>
          <p:nvPr>
            <p:ph type="title"/>
          </p:nvPr>
        </p:nvSpPr>
        <p:spPr>
          <a:xfrm>
            <a:off x="457200" y="274638"/>
            <a:ext cx="8229600" cy="1143000"/>
          </a:xfrm>
        </p:spPr>
        <p:txBody>
          <a:bodyPr>
            <a:normAutofit/>
          </a:bodyPr>
          <a:lstStyle/>
          <a:p>
            <a:r>
              <a:rPr lang="en-US" sz="2000" dirty="0"/>
              <a:t>Step 1</a:t>
            </a:r>
          </a:p>
        </p:txBody>
      </p:sp>
      <p:pic>
        <p:nvPicPr>
          <p:cNvPr id="6" name="Content Placeholder 5" descr="Graphical user interface, text, application, email&#10;&#10;AI-generated content may be incorrect.">
            <a:extLst>
              <a:ext uri="{FF2B5EF4-FFF2-40B4-BE49-F238E27FC236}">
                <a16:creationId xmlns:a16="http://schemas.microsoft.com/office/drawing/2014/main" id="{B970F162-DF32-82F3-C97D-71C3D09E8376}"/>
              </a:ext>
            </a:extLst>
          </p:cNvPr>
          <p:cNvPicPr>
            <a:picLocks noGrp="1" noChangeAspect="1"/>
          </p:cNvPicPr>
          <p:nvPr>
            <p:ph sz="half" idx="1"/>
          </p:nvPr>
        </p:nvPicPr>
        <p:blipFill>
          <a:blip r:embed="rId2"/>
          <a:stretch>
            <a:fillRect/>
          </a:stretch>
        </p:blipFill>
        <p:spPr>
          <a:xfrm>
            <a:off x="571500" y="3048000"/>
            <a:ext cx="8001000" cy="2964322"/>
          </a:xfrm>
          <a:prstGeom prst="rect">
            <a:avLst/>
          </a:prstGeom>
        </p:spPr>
      </p:pic>
      <p:sp>
        <p:nvSpPr>
          <p:cNvPr id="10" name="Text Placeholder 3">
            <a:extLst>
              <a:ext uri="{FF2B5EF4-FFF2-40B4-BE49-F238E27FC236}">
                <a16:creationId xmlns:a16="http://schemas.microsoft.com/office/drawing/2014/main" id="{CAE85C70-CEEB-9A9B-194B-68A646820767}"/>
              </a:ext>
            </a:extLst>
          </p:cNvPr>
          <p:cNvSpPr txBox="1">
            <a:spLocks/>
          </p:cNvSpPr>
          <p:nvPr/>
        </p:nvSpPr>
        <p:spPr>
          <a:xfrm>
            <a:off x="304800" y="1135062"/>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Navigate to: </a:t>
            </a:r>
            <a:r>
              <a:rPr lang="en-US" u="sng" dirty="0">
                <a:hlinkClick r:id="rId3"/>
              </a:rPr>
              <a:t>https://github.com/DomailleEngineeringSoftware/5400-10Inch-Software</a:t>
            </a:r>
            <a:endParaRPr lang="en-US" dirty="0"/>
          </a:p>
        </p:txBody>
      </p:sp>
    </p:spTree>
    <p:extLst>
      <p:ext uri="{BB962C8B-B14F-4D97-AF65-F5344CB8AC3E}">
        <p14:creationId xmlns:p14="http://schemas.microsoft.com/office/powerpoint/2010/main" val="284425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9A111-B45F-59A1-7A65-058BE02A614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F85EFC9-CFF1-79D0-7B23-607AD86F9969}"/>
              </a:ext>
            </a:extLst>
          </p:cNvPr>
          <p:cNvSpPr>
            <a:spLocks noGrp="1"/>
          </p:cNvSpPr>
          <p:nvPr>
            <p:ph type="title"/>
          </p:nvPr>
        </p:nvSpPr>
        <p:spPr>
          <a:xfrm>
            <a:off x="457200" y="274638"/>
            <a:ext cx="8229600" cy="1143000"/>
          </a:xfrm>
        </p:spPr>
        <p:txBody>
          <a:bodyPr>
            <a:normAutofit/>
          </a:bodyPr>
          <a:lstStyle/>
          <a:p>
            <a:r>
              <a:rPr lang="en-US" sz="2000" dirty="0"/>
              <a:t>Step 2</a:t>
            </a:r>
          </a:p>
        </p:txBody>
      </p:sp>
      <p:pic>
        <p:nvPicPr>
          <p:cNvPr id="6" name="Content Placeholder 5" descr="Graphical user interface, text, application, email&#10;&#10;AI-generated content may be incorrect.">
            <a:extLst>
              <a:ext uri="{FF2B5EF4-FFF2-40B4-BE49-F238E27FC236}">
                <a16:creationId xmlns:a16="http://schemas.microsoft.com/office/drawing/2014/main" id="{62D656E4-9AA0-B910-CF51-504D55A8E8C7}"/>
              </a:ext>
            </a:extLst>
          </p:cNvPr>
          <p:cNvPicPr>
            <a:picLocks noGrp="1" noChangeAspect="1"/>
          </p:cNvPicPr>
          <p:nvPr>
            <p:ph sz="half" idx="1"/>
          </p:nvPr>
        </p:nvPicPr>
        <p:blipFill>
          <a:blip r:embed="rId2"/>
          <a:stretch>
            <a:fillRect/>
          </a:stretch>
        </p:blipFill>
        <p:spPr>
          <a:xfrm>
            <a:off x="571500" y="2869949"/>
            <a:ext cx="8001000" cy="2964322"/>
          </a:xfrm>
          <a:prstGeom prst="rect">
            <a:avLst/>
          </a:prstGeom>
        </p:spPr>
      </p:pic>
      <p:sp>
        <p:nvSpPr>
          <p:cNvPr id="10" name="Text Placeholder 3">
            <a:extLst>
              <a:ext uri="{FF2B5EF4-FFF2-40B4-BE49-F238E27FC236}">
                <a16:creationId xmlns:a16="http://schemas.microsoft.com/office/drawing/2014/main" id="{0548C084-FC25-F00B-952E-5A608044E325}"/>
              </a:ext>
            </a:extLst>
          </p:cNvPr>
          <p:cNvSpPr txBox="1">
            <a:spLocks/>
          </p:cNvSpPr>
          <p:nvPr/>
        </p:nvSpPr>
        <p:spPr>
          <a:xfrm>
            <a:off x="304800" y="1135062"/>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Select the folder for the version of software you want. In this example, we’ll use v12.05</a:t>
            </a:r>
          </a:p>
        </p:txBody>
      </p:sp>
      <p:cxnSp>
        <p:nvCxnSpPr>
          <p:cNvPr id="2" name="Straight Arrow Connector 1">
            <a:extLst>
              <a:ext uri="{FF2B5EF4-FFF2-40B4-BE49-F238E27FC236}">
                <a16:creationId xmlns:a16="http://schemas.microsoft.com/office/drawing/2014/main" id="{5FCE096E-C4E9-26D8-4EB8-2505382CF27B}"/>
              </a:ext>
            </a:extLst>
          </p:cNvPr>
          <p:cNvCxnSpPr>
            <a:cxnSpLocks/>
          </p:cNvCxnSpPr>
          <p:nvPr/>
        </p:nvCxnSpPr>
        <p:spPr>
          <a:xfrm flipH="1">
            <a:off x="1295400" y="1981200"/>
            <a:ext cx="4648200" cy="3276600"/>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15412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E1A19-29D7-C29D-AAEA-6E086C7A46F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B7B9C6A-8F61-3C05-3313-69729D0ADB87}"/>
              </a:ext>
            </a:extLst>
          </p:cNvPr>
          <p:cNvSpPr>
            <a:spLocks noGrp="1"/>
          </p:cNvSpPr>
          <p:nvPr>
            <p:ph type="title"/>
          </p:nvPr>
        </p:nvSpPr>
        <p:spPr>
          <a:xfrm>
            <a:off x="457200" y="274638"/>
            <a:ext cx="8229600" cy="1143000"/>
          </a:xfrm>
        </p:spPr>
        <p:txBody>
          <a:bodyPr>
            <a:normAutofit/>
          </a:bodyPr>
          <a:lstStyle/>
          <a:p>
            <a:r>
              <a:rPr lang="en-US" sz="2000" dirty="0"/>
              <a:t>Step 3</a:t>
            </a:r>
          </a:p>
        </p:txBody>
      </p:sp>
      <p:pic>
        <p:nvPicPr>
          <p:cNvPr id="6" name="Content Placeholder 5" descr="Graphical user interface, text, application, email&#10;&#10;AI-generated content may be incorrect.">
            <a:extLst>
              <a:ext uri="{FF2B5EF4-FFF2-40B4-BE49-F238E27FC236}">
                <a16:creationId xmlns:a16="http://schemas.microsoft.com/office/drawing/2014/main" id="{2301E5BD-A02C-43ED-084D-AE649C38A7AA}"/>
              </a:ext>
            </a:extLst>
          </p:cNvPr>
          <p:cNvPicPr>
            <a:picLocks noGrp="1" noChangeAspect="1"/>
          </p:cNvPicPr>
          <p:nvPr>
            <p:ph sz="half" idx="1"/>
          </p:nvPr>
        </p:nvPicPr>
        <p:blipFill>
          <a:blip r:embed="rId2"/>
          <a:stretch>
            <a:fillRect/>
          </a:stretch>
        </p:blipFill>
        <p:spPr>
          <a:xfrm>
            <a:off x="571500" y="2674478"/>
            <a:ext cx="8001000" cy="2964322"/>
          </a:xfrm>
          <a:prstGeom prst="rect">
            <a:avLst/>
          </a:prstGeom>
        </p:spPr>
      </p:pic>
      <p:sp>
        <p:nvSpPr>
          <p:cNvPr id="10" name="Text Placeholder 3">
            <a:extLst>
              <a:ext uri="{FF2B5EF4-FFF2-40B4-BE49-F238E27FC236}">
                <a16:creationId xmlns:a16="http://schemas.microsoft.com/office/drawing/2014/main" id="{A570B1C2-78CC-5710-9758-8A2F9782BF38}"/>
              </a:ext>
            </a:extLst>
          </p:cNvPr>
          <p:cNvSpPr txBox="1">
            <a:spLocks/>
          </p:cNvSpPr>
          <p:nvPr/>
        </p:nvSpPr>
        <p:spPr>
          <a:xfrm>
            <a:off x="304800" y="1135062"/>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Select the file “</a:t>
            </a:r>
            <a:r>
              <a:rPr lang="en-US" dirty="0" err="1"/>
              <a:t>polisher_main</a:t>
            </a:r>
            <a:r>
              <a:rPr lang="en-US" dirty="0"/>
              <a:t>”</a:t>
            </a:r>
          </a:p>
        </p:txBody>
      </p:sp>
      <p:cxnSp>
        <p:nvCxnSpPr>
          <p:cNvPr id="2" name="Straight Arrow Connector 1">
            <a:extLst>
              <a:ext uri="{FF2B5EF4-FFF2-40B4-BE49-F238E27FC236}">
                <a16:creationId xmlns:a16="http://schemas.microsoft.com/office/drawing/2014/main" id="{7CA1F4AC-0ED0-5A6C-CE8F-F2BB8FB88C81}"/>
              </a:ext>
            </a:extLst>
          </p:cNvPr>
          <p:cNvCxnSpPr>
            <a:cxnSpLocks/>
          </p:cNvCxnSpPr>
          <p:nvPr/>
        </p:nvCxnSpPr>
        <p:spPr>
          <a:xfrm flipH="1">
            <a:off x="1447800" y="1600200"/>
            <a:ext cx="2209800" cy="3657600"/>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144433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2DAF-078F-50C8-8DC4-5554DF0341B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565F8AB-9961-0BC2-8686-8B0226B79E7C}"/>
              </a:ext>
            </a:extLst>
          </p:cNvPr>
          <p:cNvSpPr>
            <a:spLocks noGrp="1"/>
          </p:cNvSpPr>
          <p:nvPr>
            <p:ph type="title"/>
          </p:nvPr>
        </p:nvSpPr>
        <p:spPr>
          <a:xfrm>
            <a:off x="457200" y="274638"/>
            <a:ext cx="8229600" cy="1143000"/>
          </a:xfrm>
        </p:spPr>
        <p:txBody>
          <a:bodyPr>
            <a:normAutofit/>
          </a:bodyPr>
          <a:lstStyle/>
          <a:p>
            <a:r>
              <a:rPr lang="en-US" sz="2000" dirty="0"/>
              <a:t>Step 4</a:t>
            </a:r>
          </a:p>
        </p:txBody>
      </p:sp>
      <p:pic>
        <p:nvPicPr>
          <p:cNvPr id="6" name="Content Placeholder 5" descr="Graphical user interface, text, application, email&#10;&#10;AI-generated content may be incorrect.">
            <a:extLst>
              <a:ext uri="{FF2B5EF4-FFF2-40B4-BE49-F238E27FC236}">
                <a16:creationId xmlns:a16="http://schemas.microsoft.com/office/drawing/2014/main" id="{1C59F303-AD2C-88D5-7B93-35182CBB8D97}"/>
              </a:ext>
            </a:extLst>
          </p:cNvPr>
          <p:cNvPicPr>
            <a:picLocks noGrp="1" noChangeAspect="1"/>
          </p:cNvPicPr>
          <p:nvPr>
            <p:ph sz="half" idx="1"/>
          </p:nvPr>
        </p:nvPicPr>
        <p:blipFill>
          <a:blip r:embed="rId2"/>
          <a:stretch>
            <a:fillRect/>
          </a:stretch>
        </p:blipFill>
        <p:spPr>
          <a:xfrm>
            <a:off x="571500" y="2674478"/>
            <a:ext cx="8001000" cy="2964322"/>
          </a:xfrm>
          <a:prstGeom prst="rect">
            <a:avLst/>
          </a:prstGeom>
        </p:spPr>
      </p:pic>
      <p:sp>
        <p:nvSpPr>
          <p:cNvPr id="10" name="Text Placeholder 3">
            <a:extLst>
              <a:ext uri="{FF2B5EF4-FFF2-40B4-BE49-F238E27FC236}">
                <a16:creationId xmlns:a16="http://schemas.microsoft.com/office/drawing/2014/main" id="{22E4C0A4-D385-298A-ADB3-B5D557674192}"/>
              </a:ext>
            </a:extLst>
          </p:cNvPr>
          <p:cNvSpPr txBox="1">
            <a:spLocks/>
          </p:cNvSpPr>
          <p:nvPr/>
        </p:nvSpPr>
        <p:spPr>
          <a:xfrm>
            <a:off x="304800" y="1135062"/>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Click the download button</a:t>
            </a:r>
          </a:p>
        </p:txBody>
      </p:sp>
      <p:cxnSp>
        <p:nvCxnSpPr>
          <p:cNvPr id="2" name="Straight Arrow Connector 1">
            <a:extLst>
              <a:ext uri="{FF2B5EF4-FFF2-40B4-BE49-F238E27FC236}">
                <a16:creationId xmlns:a16="http://schemas.microsoft.com/office/drawing/2014/main" id="{3D654F6D-2F68-6202-8EFB-EA7834C504CE}"/>
              </a:ext>
            </a:extLst>
          </p:cNvPr>
          <p:cNvCxnSpPr>
            <a:cxnSpLocks/>
          </p:cNvCxnSpPr>
          <p:nvPr/>
        </p:nvCxnSpPr>
        <p:spPr>
          <a:xfrm>
            <a:off x="3657600" y="1600200"/>
            <a:ext cx="4267200" cy="2743200"/>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168522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443FB-EBF4-90A0-1E6E-E2A564BF5DE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4A7DBD3-B105-E65D-00EC-214020BDB2DC}"/>
              </a:ext>
            </a:extLst>
          </p:cNvPr>
          <p:cNvSpPr>
            <a:spLocks noGrp="1"/>
          </p:cNvSpPr>
          <p:nvPr>
            <p:ph type="title"/>
          </p:nvPr>
        </p:nvSpPr>
        <p:spPr>
          <a:xfrm>
            <a:off x="457200" y="274638"/>
            <a:ext cx="8229600" cy="1143000"/>
          </a:xfrm>
        </p:spPr>
        <p:txBody>
          <a:bodyPr>
            <a:normAutofit/>
          </a:bodyPr>
          <a:lstStyle/>
          <a:p>
            <a:r>
              <a:rPr lang="en-US" sz="2000" dirty="0"/>
              <a:t>Step 5</a:t>
            </a:r>
          </a:p>
        </p:txBody>
      </p:sp>
      <p:sp>
        <p:nvSpPr>
          <p:cNvPr id="10" name="Text Placeholder 3">
            <a:extLst>
              <a:ext uri="{FF2B5EF4-FFF2-40B4-BE49-F238E27FC236}">
                <a16:creationId xmlns:a16="http://schemas.microsoft.com/office/drawing/2014/main" id="{9FC20384-89E2-E910-B6FB-423811A7FD7E}"/>
              </a:ext>
            </a:extLst>
          </p:cNvPr>
          <p:cNvSpPr txBox="1">
            <a:spLocks/>
          </p:cNvSpPr>
          <p:nvPr/>
        </p:nvSpPr>
        <p:spPr>
          <a:xfrm>
            <a:off x="304800" y="1905000"/>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Insert the USB into your system, create a folder in the root directory of the USB and name it “Upgrade”.</a:t>
            </a:r>
          </a:p>
        </p:txBody>
      </p:sp>
      <p:pic>
        <p:nvPicPr>
          <p:cNvPr id="9" name="Picture 8">
            <a:extLst>
              <a:ext uri="{FF2B5EF4-FFF2-40B4-BE49-F238E27FC236}">
                <a16:creationId xmlns:a16="http://schemas.microsoft.com/office/drawing/2014/main" id="{2AB76C09-954C-B220-C6BE-2122AFE47B2E}"/>
              </a:ext>
            </a:extLst>
          </p:cNvPr>
          <p:cNvPicPr>
            <a:picLocks noChangeAspect="1"/>
          </p:cNvPicPr>
          <p:nvPr/>
        </p:nvPicPr>
        <p:blipFill>
          <a:blip r:embed="rId2"/>
          <a:stretch>
            <a:fillRect/>
          </a:stretch>
        </p:blipFill>
        <p:spPr>
          <a:xfrm>
            <a:off x="1600200" y="3814684"/>
            <a:ext cx="5943600" cy="339725"/>
          </a:xfrm>
          <a:prstGeom prst="rect">
            <a:avLst/>
          </a:prstGeom>
        </p:spPr>
      </p:pic>
    </p:spTree>
    <p:extLst>
      <p:ext uri="{BB962C8B-B14F-4D97-AF65-F5344CB8AC3E}">
        <p14:creationId xmlns:p14="http://schemas.microsoft.com/office/powerpoint/2010/main" val="80133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3989-049D-74F2-9032-A366D7B93CB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D1E55FB-1F94-C5C0-17F5-CA3C33103BCA}"/>
              </a:ext>
            </a:extLst>
          </p:cNvPr>
          <p:cNvSpPr>
            <a:spLocks noGrp="1"/>
          </p:cNvSpPr>
          <p:nvPr>
            <p:ph type="title"/>
          </p:nvPr>
        </p:nvSpPr>
        <p:spPr>
          <a:xfrm>
            <a:off x="457200" y="274638"/>
            <a:ext cx="8229600" cy="1143000"/>
          </a:xfrm>
        </p:spPr>
        <p:txBody>
          <a:bodyPr>
            <a:normAutofit/>
          </a:bodyPr>
          <a:lstStyle/>
          <a:p>
            <a:r>
              <a:rPr lang="en-US" sz="2000" dirty="0"/>
              <a:t>Step 6</a:t>
            </a:r>
          </a:p>
        </p:txBody>
      </p:sp>
      <p:sp>
        <p:nvSpPr>
          <p:cNvPr id="10" name="Text Placeholder 3">
            <a:extLst>
              <a:ext uri="{FF2B5EF4-FFF2-40B4-BE49-F238E27FC236}">
                <a16:creationId xmlns:a16="http://schemas.microsoft.com/office/drawing/2014/main" id="{C6E894D6-1A24-961C-56A7-FD7B25FE5CD6}"/>
              </a:ext>
            </a:extLst>
          </p:cNvPr>
          <p:cNvSpPr txBox="1">
            <a:spLocks/>
          </p:cNvSpPr>
          <p:nvPr/>
        </p:nvSpPr>
        <p:spPr>
          <a:xfrm>
            <a:off x="304800" y="1417638"/>
            <a:ext cx="8534400" cy="1760538"/>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lvl="0"/>
            <a:r>
              <a:rPr lang="en-US" dirty="0"/>
              <a:t>Within this folder, add the downloaded “</a:t>
            </a:r>
            <a:r>
              <a:rPr lang="en-US" dirty="0" err="1"/>
              <a:t>polisher_main</a:t>
            </a:r>
            <a:r>
              <a:rPr lang="en-US" dirty="0"/>
              <a:t>” from your downloads folder. </a:t>
            </a:r>
          </a:p>
          <a:p>
            <a:pPr lvl="0"/>
            <a:endParaRPr lang="en-US" dirty="0"/>
          </a:p>
          <a:p>
            <a:pPr lvl="0"/>
            <a:endParaRPr lang="en-US" dirty="0"/>
          </a:p>
          <a:p>
            <a:pPr lvl="0"/>
            <a:endParaRPr lang="en-US" dirty="0"/>
          </a:p>
          <a:p>
            <a:pPr lvl="0"/>
            <a:r>
              <a:rPr lang="en-US" dirty="0"/>
              <a:t>The USB is now prepared for the polisher. </a:t>
            </a:r>
          </a:p>
          <a:p>
            <a:pPr lvl="0"/>
            <a:endParaRPr lang="en-US" dirty="0"/>
          </a:p>
          <a:p>
            <a:pPr lvl="0"/>
            <a:endParaRPr lang="en-US" dirty="0"/>
          </a:p>
        </p:txBody>
      </p:sp>
      <p:pic>
        <p:nvPicPr>
          <p:cNvPr id="2" name="Picture 1" descr="Graphical user interface, application&#10;&#10;AI-generated content may be incorrect.">
            <a:extLst>
              <a:ext uri="{FF2B5EF4-FFF2-40B4-BE49-F238E27FC236}">
                <a16:creationId xmlns:a16="http://schemas.microsoft.com/office/drawing/2014/main" id="{E656DCE0-3928-D669-A4C4-F05016633B78}"/>
              </a:ext>
            </a:extLst>
          </p:cNvPr>
          <p:cNvPicPr>
            <a:picLocks noChangeAspect="1"/>
          </p:cNvPicPr>
          <p:nvPr/>
        </p:nvPicPr>
        <p:blipFill rotWithShape="1">
          <a:blip r:embed="rId2"/>
          <a:srcRect l="1374"/>
          <a:stretch>
            <a:fillRect/>
          </a:stretch>
        </p:blipFill>
        <p:spPr bwMode="auto">
          <a:xfrm>
            <a:off x="1608455" y="2581008"/>
            <a:ext cx="5927090" cy="875665"/>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8C25F607-1F1D-449B-3BCF-B0ABB6B56CA6}"/>
              </a:ext>
            </a:extLst>
          </p:cNvPr>
          <p:cNvSpPr txBox="1"/>
          <p:nvPr/>
        </p:nvSpPr>
        <p:spPr>
          <a:xfrm>
            <a:off x="304800" y="4648200"/>
            <a:ext cx="8534400" cy="1292662"/>
          </a:xfrm>
          <a:prstGeom prst="rect">
            <a:avLst/>
          </a:prstGeom>
          <a:noFill/>
        </p:spPr>
        <p:txBody>
          <a:bodyPr wrap="square">
            <a:spAutoFit/>
          </a:bodyPr>
          <a:lstStyle/>
          <a:p>
            <a:pPr lvl="0"/>
            <a:r>
              <a:rPr lang="en-US" sz="2600" dirty="0">
                <a:solidFill>
                  <a:srgbClr val="FFFF00"/>
                </a:solidFill>
              </a:rPr>
              <a:t>***It is important to note that the folder must be named “Upgrade” and the file must be named “</a:t>
            </a:r>
            <a:r>
              <a:rPr lang="en-US" sz="2600" dirty="0" err="1">
                <a:solidFill>
                  <a:srgbClr val="FFFF00"/>
                </a:solidFill>
              </a:rPr>
              <a:t>polisher_main</a:t>
            </a:r>
            <a:r>
              <a:rPr lang="en-US" sz="2600" dirty="0">
                <a:solidFill>
                  <a:srgbClr val="FFFF00"/>
                </a:solidFill>
              </a:rPr>
              <a:t>”, else the upgrade procedure will fail.***</a:t>
            </a:r>
          </a:p>
        </p:txBody>
      </p:sp>
    </p:spTree>
    <p:extLst>
      <p:ext uri="{BB962C8B-B14F-4D97-AF65-F5344CB8AC3E}">
        <p14:creationId xmlns:p14="http://schemas.microsoft.com/office/powerpoint/2010/main" val="335219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a:t>Step 7</a:t>
            </a:r>
          </a:p>
        </p:txBody>
      </p:sp>
      <p:sp>
        <p:nvSpPr>
          <p:cNvPr id="4" name="Text Placeholder 3"/>
          <p:cNvSpPr>
            <a:spLocks noGrp="1"/>
          </p:cNvSpPr>
          <p:nvPr>
            <p:ph sz="half" idx="1"/>
          </p:nvPr>
        </p:nvSpPr>
        <p:spPr>
          <a:xfrm>
            <a:off x="304800" y="1135062"/>
            <a:ext cx="8534400" cy="838200"/>
          </a:xfrm>
        </p:spPr>
        <p:txBody>
          <a:bodyPr>
            <a:noAutofit/>
          </a:bodyPr>
          <a:lstStyle/>
          <a:p>
            <a:pPr marL="137160" indent="0" algn="ctr">
              <a:buNone/>
            </a:pPr>
            <a:r>
              <a:rPr lang="en-US" sz="2000" dirty="0"/>
              <a:t>Navigate to the Home Screen. Clear all notification, warning or alarm windows. Hold the bottom-left corner of the screen for 5 seconds.</a:t>
            </a:r>
          </a:p>
        </p:txBody>
      </p:sp>
      <p:pic>
        <p:nvPicPr>
          <p:cNvPr id="3" name="Picture 2">
            <a:extLst>
              <a:ext uri="{FF2B5EF4-FFF2-40B4-BE49-F238E27FC236}">
                <a16:creationId xmlns:a16="http://schemas.microsoft.com/office/drawing/2014/main" id="{ADDA1B21-BD29-A7CB-4B9A-82D417EA2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478" y="2514600"/>
            <a:ext cx="6309043" cy="3952969"/>
          </a:xfrm>
          <a:prstGeom prst="rect">
            <a:avLst/>
          </a:prstGeom>
        </p:spPr>
      </p:pic>
      <p:cxnSp>
        <p:nvCxnSpPr>
          <p:cNvPr id="5" name="Straight Arrow Connector 4">
            <a:extLst>
              <a:ext uri="{FF2B5EF4-FFF2-40B4-BE49-F238E27FC236}">
                <a16:creationId xmlns:a16="http://schemas.microsoft.com/office/drawing/2014/main" id="{1DE1E966-A46F-790D-0061-B678DB39646F}"/>
              </a:ext>
            </a:extLst>
          </p:cNvPr>
          <p:cNvCxnSpPr/>
          <p:nvPr/>
        </p:nvCxnSpPr>
        <p:spPr>
          <a:xfrm>
            <a:off x="1066800" y="5715000"/>
            <a:ext cx="462280" cy="620395"/>
          </a:xfrm>
          <a:prstGeom prst="straightConnector1">
            <a:avLst/>
          </a:prstGeom>
          <a:noFill/>
          <a:ln w="25400" cap="flat" cmpd="sng" algn="ctr">
            <a:solidFill>
              <a:srgbClr val="FF0000"/>
            </a:solidFill>
            <a:prstDash val="solid"/>
            <a:miter lim="800000"/>
            <a:tailEnd type="arrow"/>
          </a:ln>
          <a:effectLst/>
        </p:spPr>
      </p:cxnSp>
    </p:spTree>
    <p:extLst>
      <p:ext uri="{BB962C8B-B14F-4D97-AF65-F5344CB8AC3E}">
        <p14:creationId xmlns:p14="http://schemas.microsoft.com/office/powerpoint/2010/main" val="710501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840</TotalTime>
  <Words>492</Words>
  <Application>Microsoft Office PowerPoint</Application>
  <PresentationFormat>On-screen Show (4:3)</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 Antiqua</vt:lpstr>
      <vt:lpstr>Calibri</vt:lpstr>
      <vt:lpstr>Lucida Sans</vt:lpstr>
      <vt:lpstr>Wingdings</vt:lpstr>
      <vt:lpstr>Wingdings 2</vt:lpstr>
      <vt:lpstr>Wingdings 3</vt:lpstr>
      <vt:lpstr>Apex</vt:lpstr>
      <vt:lpstr>Domaille Engineering APM-HDC-5400 10” Screen</vt:lpstr>
      <vt:lpstr>Beginning Step Determination</vt:lpstr>
      <vt:lpstr>Step 1</vt:lpstr>
      <vt:lpstr>Step 2</vt:lpstr>
      <vt:lpstr>Step 3</vt:lpstr>
      <vt:lpstr>Step 4</vt:lpstr>
      <vt:lpstr>Step 5</vt:lpstr>
      <vt:lpstr>Step 6</vt:lpstr>
      <vt:lpstr>Step 7</vt:lpstr>
      <vt:lpstr>Step 8</vt:lpstr>
      <vt:lpstr>Step 9</vt:lpstr>
      <vt:lpstr>Step 10</vt:lpstr>
      <vt:lpstr>Step 11</vt:lpstr>
      <vt:lpstr>Step 12</vt:lpstr>
      <vt:lpstr>Step 13</vt:lpstr>
      <vt:lpstr> Step 14</vt:lpstr>
      <vt:lpstr>Step 15</vt:lpstr>
      <vt:lpstr>Step 16</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Domaille Enigineering APM-HDC-5200</dc:title>
  <dc:creator>John Hanson</dc:creator>
  <cp:lastModifiedBy>Paul Fishbaugher</cp:lastModifiedBy>
  <cp:revision>43</cp:revision>
  <dcterms:created xsi:type="dcterms:W3CDTF">2014-03-06T20:06:15Z</dcterms:created>
  <dcterms:modified xsi:type="dcterms:W3CDTF">2025-06-16T12:25:32Z</dcterms:modified>
</cp:coreProperties>
</file>