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Code Smells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Identifying and Addressing </a:t>
            </a:r>
            <a:r>
              <a:rPr lang="en-US">
                <a:solidFill>
                  <a:schemeClr val="bg1"/>
                </a:solidFill>
              </a:rPr>
              <a:t>bad Code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01976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Change Preventers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797142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Divergent Change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Parallel Inheritance Hierarchies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Shotgun Surgery</a:t>
            </a:r>
            <a:endParaRPr b="0" u="none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492172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Change Preventers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416296106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1" i="0" u="sng" strike="noStrike" cap="none" spc="0">
                <a:solidFill>
                  <a:schemeClr val="bg1"/>
                </a:solidFill>
                <a:latin typeface="Arial"/>
                <a:cs typeface="Arial"/>
              </a:rPr>
              <a:t>Divergent Change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Parallel Inheritance Hierarchies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Shotgun Surgery</a:t>
            </a:r>
            <a:endParaRPr b="0" u="none">
              <a:solidFill>
                <a:schemeClr val="bg1"/>
              </a:solidFill>
            </a:endParaRPr>
          </a:p>
        </p:txBody>
      </p:sp>
      <p:pic>
        <p:nvPicPr>
          <p:cNvPr id="17111608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056844" y="1571017"/>
            <a:ext cx="4572717" cy="4205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992642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Change Preventers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552159965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Divergent Change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1" i="0" u="sng" strike="noStrike" cap="none" spc="0">
                <a:solidFill>
                  <a:schemeClr val="bg1"/>
                </a:solidFill>
                <a:latin typeface="Arial"/>
                <a:cs typeface="Arial"/>
              </a:rPr>
              <a:t>Parallel Inheritance Hierarchies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Shotgun Surgery</a:t>
            </a:r>
            <a:endParaRPr b="0" u="none">
              <a:solidFill>
                <a:schemeClr val="bg1"/>
              </a:solidFill>
            </a:endParaRPr>
          </a:p>
        </p:txBody>
      </p:sp>
      <p:pic>
        <p:nvPicPr>
          <p:cNvPr id="8012700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51189" y="600075"/>
            <a:ext cx="3667124" cy="565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843605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Change Preventers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595696574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Divergent Change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Parallel Inheritance Hierarchies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1" i="0" u="sng" strike="noStrike" cap="none" spc="0">
                <a:solidFill>
                  <a:schemeClr val="bg1"/>
                </a:solidFill>
                <a:latin typeface="Arial"/>
                <a:cs typeface="Arial"/>
              </a:rPr>
              <a:t>Shotgun Surgery</a:t>
            </a:r>
            <a:endParaRPr b="0" u="none">
              <a:solidFill>
                <a:schemeClr val="bg1"/>
              </a:solidFill>
            </a:endParaRPr>
          </a:p>
        </p:txBody>
      </p:sp>
      <p:pic>
        <p:nvPicPr>
          <p:cNvPr id="90573747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32693" y="400049"/>
            <a:ext cx="3438524" cy="605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084968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Dispensables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84934955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Comments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Duplicate Code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Speculative Generality</a:t>
            </a:r>
            <a:endParaRPr b="0" u="none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13505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Dispensables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75527738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1" i="0" u="sng" strike="noStrike" cap="none" spc="0">
                <a:solidFill>
                  <a:schemeClr val="bg1"/>
                </a:solidFill>
                <a:latin typeface="Arial"/>
                <a:cs typeface="Arial"/>
              </a:rPr>
              <a:t>Comments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Duplicate Code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Speculative Generality</a:t>
            </a:r>
            <a:endParaRPr b="0" u="none">
              <a:solidFill>
                <a:schemeClr val="bg1"/>
              </a:solidFill>
            </a:endParaRPr>
          </a:p>
        </p:txBody>
      </p:sp>
      <p:pic>
        <p:nvPicPr>
          <p:cNvPr id="212532744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611011" y="2469101"/>
            <a:ext cx="6359416" cy="2889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882792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Dispensables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51695355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Comments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1" i="0" u="sng" strike="noStrike" cap="none" spc="0">
                <a:solidFill>
                  <a:schemeClr val="bg1"/>
                </a:solidFill>
                <a:latin typeface="Arial"/>
                <a:cs typeface="Arial"/>
              </a:rPr>
              <a:t>Duplicate Code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Speculative Generality</a:t>
            </a:r>
            <a:endParaRPr b="0" u="none">
              <a:solidFill>
                <a:schemeClr val="bg1"/>
              </a:solidFill>
            </a:endParaRPr>
          </a:p>
        </p:txBody>
      </p:sp>
      <p:pic>
        <p:nvPicPr>
          <p:cNvPr id="110251643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886354" y="2654053"/>
            <a:ext cx="5866107" cy="2529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029383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Dispensables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490332145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Comments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Duplicate Code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1" i="0" u="sng" strike="noStrike" cap="none" spc="0">
                <a:solidFill>
                  <a:schemeClr val="bg1"/>
                </a:solidFill>
                <a:latin typeface="Arial"/>
                <a:cs typeface="Arial"/>
              </a:rPr>
              <a:t>Speculative Generality</a:t>
            </a:r>
            <a:endParaRPr b="0" u="none">
              <a:solidFill>
                <a:schemeClr val="bg1"/>
              </a:solidFill>
            </a:endParaRPr>
          </a:p>
        </p:txBody>
      </p:sp>
      <p:pic>
        <p:nvPicPr>
          <p:cNvPr id="64363141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529732" y="705171"/>
            <a:ext cx="4871784" cy="5354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600238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Couplers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57443407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Feature Envy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Middle Man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Message Chains</a:t>
            </a:r>
            <a:endParaRPr b="0" u="none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846831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Couplers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2665816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1" i="0" u="sng" strike="noStrike" cap="none" spc="0">
                <a:solidFill>
                  <a:schemeClr val="bg1"/>
                </a:solidFill>
                <a:latin typeface="Arial"/>
                <a:cs typeface="Arial"/>
              </a:rPr>
              <a:t>Feature Envy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Middle Man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Message Chains</a:t>
            </a:r>
            <a:endParaRPr b="0" u="none">
              <a:solidFill>
                <a:schemeClr val="bg1"/>
              </a:solidFill>
            </a:endParaRPr>
          </a:p>
        </p:txBody>
      </p:sp>
      <p:pic>
        <p:nvPicPr>
          <p:cNvPr id="188096465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899951" y="1027906"/>
            <a:ext cx="4876799" cy="4991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813300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Bloaters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69436346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Long Methods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Large Class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Long Parameter List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736794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Couplers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97859167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Feature Envy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1" i="0" u="sng" strike="noStrike" cap="none" spc="0">
                <a:solidFill>
                  <a:schemeClr val="bg1"/>
                </a:solidFill>
                <a:latin typeface="Arial"/>
                <a:cs typeface="Arial"/>
              </a:rPr>
              <a:t>Middle Man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Message Chains</a:t>
            </a:r>
            <a:endParaRPr b="0" u="none">
              <a:solidFill>
                <a:schemeClr val="bg1"/>
              </a:solidFill>
            </a:endParaRPr>
          </a:p>
        </p:txBody>
      </p:sp>
      <p:pic>
        <p:nvPicPr>
          <p:cNvPr id="536754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298543" y="2068545"/>
            <a:ext cx="4882141" cy="3781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654629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Couplers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91030780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Feature Envy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Middle Man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1" i="0" u="sng" strike="noStrike" cap="none" spc="0">
                <a:solidFill>
                  <a:schemeClr val="bg1"/>
                </a:solidFill>
                <a:latin typeface="Arial"/>
                <a:cs typeface="Arial"/>
              </a:rPr>
              <a:t>Message Chains</a:t>
            </a:r>
            <a:endParaRPr b="0" u="none">
              <a:solidFill>
                <a:schemeClr val="bg1"/>
              </a:solidFill>
            </a:endParaRPr>
          </a:p>
        </p:txBody>
      </p:sp>
      <p:pic>
        <p:nvPicPr>
          <p:cNvPr id="10532566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99320" y="970994"/>
            <a:ext cx="4343400" cy="5010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116358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Bloaters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82205587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b="1" u="sng">
                <a:solidFill>
                  <a:schemeClr val="bg1"/>
                </a:solidFill>
              </a:rPr>
              <a:t>Long Methods</a:t>
            </a:r>
            <a:endParaRPr b="1" u="sng"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Large Class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Long Parameter List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7711288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095999" y="639904"/>
            <a:ext cx="5542880" cy="5296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32338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Bloaters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71506807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Long Methods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b="1" u="sng">
                <a:solidFill>
                  <a:schemeClr val="bg1"/>
                </a:solidFill>
              </a:rPr>
              <a:t>Large Class</a:t>
            </a:r>
            <a:endParaRPr b="1" u="sng"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Long Parameter List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48101574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176116" y="638082"/>
            <a:ext cx="3390899" cy="5476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57823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Bloaters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89538230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Long Methods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Large Class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b="1" u="sng">
                <a:solidFill>
                  <a:schemeClr val="bg1"/>
                </a:solidFill>
              </a:rPr>
              <a:t>Long Parameter List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11939780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28494" y="3569563"/>
            <a:ext cx="5476874" cy="666749"/>
          </a:xfrm>
          <a:prstGeom prst="rect">
            <a:avLst/>
          </a:prstGeom>
        </p:spPr>
      </p:pic>
      <p:pic>
        <p:nvPicPr>
          <p:cNvPr id="14340115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81232" y="3569563"/>
            <a:ext cx="5248274" cy="666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648447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Object-Orientation Abusers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571905264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Alternative Classes with Different Interfaces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Temporary Field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Switch Statements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397664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Object-Orientation Abusers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83147781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1" i="0" u="sng" strike="noStrike" cap="none" spc="0">
                <a:solidFill>
                  <a:schemeClr val="bg1"/>
                </a:solidFill>
                <a:latin typeface="Arial"/>
                <a:cs typeface="Arial"/>
              </a:rPr>
              <a:t>Alternative Classes with Different Interfaces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Temporary Field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Switch Statements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8953635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130732" y="3428999"/>
            <a:ext cx="3427775" cy="3189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315625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Object-Orientation Abusers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95027252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Alternative Classes with Different Interfaces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1" i="0" u="sng" strike="noStrike" cap="none" spc="0">
                <a:solidFill>
                  <a:schemeClr val="bg1"/>
                </a:solidFill>
                <a:latin typeface="Arial"/>
                <a:cs typeface="Arial"/>
              </a:rPr>
              <a:t>Temporary Field</a:t>
            </a:r>
            <a:endParaRPr b="1" u="sng"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Switch Statements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20526972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943600" y="3569563"/>
            <a:ext cx="5410199" cy="2752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461565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Object-Orientation Abusers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62986688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Alternative Classes with Different Interfaces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Temporary Field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3200" b="1" i="0" u="sng" strike="noStrike" cap="none" spc="0">
                <a:solidFill>
                  <a:schemeClr val="bg1"/>
                </a:solidFill>
                <a:latin typeface="Arial"/>
                <a:cs typeface="Arial"/>
              </a:rPr>
              <a:t>Switch Statements</a:t>
            </a:r>
            <a:endParaRPr b="1" u="sng">
              <a:solidFill>
                <a:schemeClr val="bg1"/>
              </a:solidFill>
            </a:endParaRPr>
          </a:p>
        </p:txBody>
      </p:sp>
      <p:pic>
        <p:nvPicPr>
          <p:cNvPr id="103458059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926894" y="2099198"/>
            <a:ext cx="4352924" cy="422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2023-03-16T11:53:01Z</dcterms:modified>
  <cp:category/>
  <cp:contentStatus/>
  <cp:version/>
</cp:coreProperties>
</file>