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82" r:id="rId3"/>
    <p:sldId id="383" r:id="rId4"/>
    <p:sldId id="403" r:id="rId5"/>
    <p:sldId id="404" r:id="rId6"/>
    <p:sldId id="407" r:id="rId7"/>
    <p:sldId id="408" r:id="rId8"/>
    <p:sldId id="415" r:id="rId9"/>
    <p:sldId id="409" r:id="rId10"/>
    <p:sldId id="416" r:id="rId12"/>
    <p:sldId id="410" r:id="rId13"/>
    <p:sldId id="411" r:id="rId14"/>
    <p:sldId id="444" r:id="rId15"/>
    <p:sldId id="445" r:id="rId16"/>
    <p:sldId id="446" r:id="rId17"/>
    <p:sldId id="406" r:id="rId18"/>
    <p:sldId id="405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402" r:id="rId38"/>
    <p:sldId id="414" r:id="rId39"/>
    <p:sldId id="412" r:id="rId40"/>
    <p:sldId id="413" r:id="rId41"/>
  </p:sldIdLst>
  <p:sldSz cx="9144000" cy="6858000" type="screen4x3"/>
  <p:notesSz cx="6858000" cy="9144000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3399"/>
    <a:srgbClr val="006600"/>
    <a:srgbClr val="990000"/>
    <a:srgbClr val="3333FF"/>
    <a:srgbClr val="CC00CC"/>
    <a:srgbClr val="00FFCC"/>
    <a:srgbClr val="CC00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0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63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68B5B46A-6CF8-4E36-823F-86200541F82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05E7E91-079E-4E19-BCE8-4183010F72CC}" type="slidenum">
              <a:rPr lang="en-US" altLang="zh-CN" sz="1200" smtClean="0"/>
            </a:fld>
            <a:endParaRPr lang="en-US" altLang="zh-CN" sz="120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7311F63-299C-4EB6-8D76-99C6C9F06794}" type="slidenum">
              <a:rPr lang="en-US" altLang="zh-CN" sz="1200" smtClean="0"/>
            </a:fld>
            <a:endParaRPr lang="en-US" altLang="zh-CN" sz="120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F7E72-F5A6-4FE1-A605-F2AF5DEBC2E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B7965-E112-420C-9F50-F1D44EA526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BCC38-C042-4B3B-AC4A-E06BDBD265F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66EAA-E9E2-4BA8-BB21-5C43B20CAD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8B0B2-6C9E-4F8C-AFF6-5158F4A6712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52A5D-F034-4B74-959C-0346D1B38B8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2779-FC96-4111-AEF3-BD96E77219D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E1C2F-9E9A-4FBA-BCE5-5AEDBCA87BD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9C3F7-8C03-4B7A-9776-E2572FDE4D3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6F676-B5C0-403F-BAEF-AC0C7F6695E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7D33B-949D-4262-9211-DC96886A13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2C9DA-4478-41F6-9CDB-A2727B1C66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b-17(4-2) "/>
          <p:cNvPicPr>
            <a:picLocks noChangeAspect="1" noChangeArrowheads="1"/>
          </p:cNvPicPr>
          <p:nvPr/>
        </p:nvPicPr>
        <p:blipFill>
          <a:blip r:embed="rId13">
            <a:lum bright="12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单击以编辑母版文本样式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defRPr sz="1400"/>
            </a:lvl1pPr>
          </a:lstStyle>
          <a:p>
            <a:pPr>
              <a:defRPr/>
            </a:pPr>
            <a:fld id="{53E07D0F-B65D-4F3B-AA9B-781EAEB13A93}" type="slidenum">
              <a:rPr lang="en-US" altLang="zh-CN"/>
            </a:fld>
            <a:endParaRPr lang="en-US" altLang="zh-CN"/>
          </a:p>
        </p:txBody>
      </p:sp>
      <p:sp>
        <p:nvSpPr>
          <p:cNvPr id="1032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02638" y="6497638"/>
            <a:ext cx="360362" cy="360362"/>
          </a:xfrm>
          <a:prstGeom prst="actionButtonForwardNex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042275" y="6497638"/>
            <a:ext cx="360363" cy="360362"/>
          </a:xfrm>
          <a:prstGeom prst="actionButtonHom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661275" y="6497638"/>
            <a:ext cx="360363" cy="360362"/>
          </a:xfrm>
          <a:prstGeom prst="actionButtonBackPreviou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" name="AutoShape 11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783638" y="6497638"/>
            <a:ext cx="360362" cy="360362"/>
          </a:xfrm>
          <a:prstGeom prst="actionButtonEnd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0.xml"/><Relationship Id="rId10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0.xml"/><Relationship Id="rId10" Type="http://schemas.openxmlformats.org/officeDocument/2006/relationships/image" Target="../media/image4.png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37.xml"/><Relationship Id="rId17" Type="http://schemas.openxmlformats.org/officeDocument/2006/relationships/image" Target="../media/image4.png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25.xml"/><Relationship Id="rId2" Type="http://schemas.openxmlformats.org/officeDocument/2006/relationships/slide" Target="slide4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2.xml"/><Relationship Id="rId3" Type="http://schemas.openxmlformats.org/officeDocument/2006/relationships/slide" Target="slide32.xml"/><Relationship Id="rId2" Type="http://schemas.openxmlformats.org/officeDocument/2006/relationships/slide" Target="slide29.xml"/><Relationship Id="rId1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1.xml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slide" Target="slide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2192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方正舒体" panose="02010601030101010101" pitchFamily="2" charset="-122"/>
                <a:ea typeface="方正舒体" panose="02010601030101010101" pitchFamily="2" charset="-122"/>
              </a:rPr>
              <a:t>第</a:t>
            </a:r>
            <a:r>
              <a:rPr lang="en-US" altLang="zh-CN" b="1" smtClean="0">
                <a:latin typeface="方正舒体" panose="02010601030101010101" pitchFamily="2" charset="-122"/>
                <a:ea typeface="方正舒体" panose="02010601030101010101" pitchFamily="2" charset="-122"/>
              </a:rPr>
              <a:t>1</a:t>
            </a:r>
            <a:r>
              <a:rPr lang="zh-CN" altLang="en-US" b="1" smtClean="0">
                <a:latin typeface="方正舒体" panose="02010601030101010101" pitchFamily="2" charset="-122"/>
                <a:ea typeface="方正舒体" panose="02010601030101010101" pitchFamily="2" charset="-122"/>
              </a:rPr>
              <a:t>章  </a:t>
            </a:r>
            <a:r>
              <a:rPr lang="en-US" altLang="zh-CN" b="1" smtClean="0">
                <a:latin typeface="方正舒体" panose="02010601030101010101" pitchFamily="2" charset="-122"/>
                <a:ea typeface="方正舒体" panose="02010601030101010101" pitchFamily="2" charset="-122"/>
              </a:rPr>
              <a:t>C</a:t>
            </a:r>
            <a:r>
              <a:rPr lang="zh-CN" altLang="zh-CN" b="1" smtClean="0">
                <a:latin typeface="方正舒体" panose="02010601030101010101" pitchFamily="2" charset="-122"/>
                <a:ea typeface="方正舒体" panose="02010601030101010101" pitchFamily="2" charset="-122"/>
              </a:rPr>
              <a:t>语言</a:t>
            </a:r>
            <a:r>
              <a:rPr lang="zh-CN" altLang="en-US" b="1" smtClean="0">
                <a:latin typeface="方正舒体" panose="02010601030101010101" pitchFamily="2" charset="-122"/>
                <a:ea typeface="方正舒体" panose="02010601030101010101" pitchFamily="2" charset="-122"/>
              </a:rPr>
              <a:t>程序设计</a:t>
            </a:r>
            <a:r>
              <a:rPr lang="zh-CN" altLang="zh-CN" b="1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概述</a:t>
            </a:r>
            <a:endParaRPr lang="zh-CN" altLang="en-US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953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zh-CN" sz="1000" smtClean="0"/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276600" y="2590800"/>
          <a:ext cx="4495800" cy="353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剪辑" r:id="rId1" imgW="3764280" imgH="3535680" progId="MS_ClipArt_Gallery.2">
                  <p:embed/>
                </p:oleObj>
              </mc:Choice>
              <mc:Fallback>
                <p:oleObj name="剪辑" r:id="rId1" imgW="3764280" imgH="353568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590800"/>
                        <a:ext cx="4495800" cy="353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609600" y="2057400"/>
            <a:ext cx="4038600" cy="1905000"/>
          </a:xfrm>
          <a:prstGeom prst="cloudCallout">
            <a:avLst>
              <a:gd name="adj1" fmla="val 46579"/>
              <a:gd name="adj2" fmla="val 6683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zh-CN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990600" y="2590800"/>
            <a:ext cx="342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</a:rPr>
              <a:t>Hi, everyone!</a:t>
            </a:r>
            <a:endParaRPr lang="en-US" altLang="zh-CN" sz="36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610600" cy="632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通过以上例子可以看出：</a:t>
            </a:r>
            <a:endParaRPr lang="zh-CN" altLang="en-US" sz="2800" b="1" smtClean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一个可执行的</a:t>
            </a: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语言程序总是</a:t>
            </a:r>
            <a:r>
              <a:rPr lang="zh-CN" altLang="en-US" sz="2800" b="1" smtClean="0">
                <a:solidFill>
                  <a:srgbClr val="CC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从</a:t>
            </a:r>
            <a:r>
              <a:rPr lang="en-US" altLang="zh-CN" sz="2800" b="1" smtClean="0">
                <a:solidFill>
                  <a:srgbClr val="CC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main</a:t>
            </a:r>
            <a:r>
              <a:rPr lang="zh-CN" altLang="en-US" sz="2800" b="1" smtClean="0">
                <a:solidFill>
                  <a:srgbClr val="CC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函数开始执行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，而不论其在整个程序的什么位置。</a:t>
            </a:r>
            <a:endParaRPr lang="zh-CN" altLang="en-US" sz="28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4.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每条语句和数据定义的最后必须有一个分号　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8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说明：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在以下三种情况下不允许有分号：</a:t>
            </a:r>
            <a:endParaRPr lang="zh-CN" altLang="en-US" sz="28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r>
              <a:rPr lang="en-US" altLang="zh-CN" sz="2800" b="1" smtClean="0">
                <a:solidFill>
                  <a:srgbClr val="CC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a.</a:t>
            </a:r>
            <a:r>
              <a:rPr lang="zh-CN" altLang="zh-CN" sz="2800" b="1" smtClean="0">
                <a:solidFill>
                  <a:srgbClr val="CC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所定义的</a:t>
            </a:r>
            <a:r>
              <a:rPr lang="zh-CN" altLang="zh-CN" sz="2800" b="1" smtClean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函数的名称后面</a:t>
            </a:r>
            <a:r>
              <a:rPr lang="zh-CN" altLang="zh-CN" sz="2800" b="1" smtClean="0">
                <a:solidFill>
                  <a:srgbClr val="CC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不使用分号；</a:t>
            </a:r>
            <a:endParaRPr lang="zh-CN" altLang="zh-CN" sz="2800" b="1" smtClean="0">
              <a:solidFill>
                <a:srgbClr val="CC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zh-CN" sz="2800" b="1" smtClean="0">
                <a:solidFill>
                  <a:srgbClr val="CC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r>
              <a:rPr lang="en-US" altLang="zh-CN" sz="2800" b="1" smtClean="0">
                <a:solidFill>
                  <a:srgbClr val="CC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b.</a:t>
            </a:r>
            <a:r>
              <a:rPr lang="zh-CN" altLang="en-US" sz="2800" b="1" smtClean="0">
                <a:solidFill>
                  <a:srgbClr val="CC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在</a:t>
            </a:r>
            <a:r>
              <a:rPr lang="zh-CN" altLang="en-US" sz="2800" b="1" smtClean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右花括号“</a:t>
            </a:r>
            <a:r>
              <a:rPr lang="en-US" altLang="zh-CN" sz="2800" b="1" smtClean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}”</a:t>
            </a:r>
            <a:r>
              <a:rPr lang="zh-CN" altLang="en-US" sz="2800" b="1" smtClean="0">
                <a:solidFill>
                  <a:srgbClr val="CC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后面不使用分号；</a:t>
            </a:r>
            <a:endParaRPr lang="zh-CN" altLang="en-US" sz="2800" b="1" smtClean="0">
              <a:solidFill>
                <a:srgbClr val="CC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CC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r>
              <a:rPr lang="en-US" altLang="zh-CN" sz="2800" b="1" smtClean="0">
                <a:solidFill>
                  <a:srgbClr val="CC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c.</a:t>
            </a:r>
            <a:r>
              <a:rPr lang="zh-CN" altLang="en-US" sz="2800" b="1" smtClean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预处理语句后面</a:t>
            </a:r>
            <a:r>
              <a:rPr lang="zh-CN" altLang="en-US" sz="2800" b="1" smtClean="0">
                <a:solidFill>
                  <a:srgbClr val="CC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不使用分号</a:t>
            </a:r>
            <a:endParaRPr lang="zh-CN" altLang="en-US" sz="2800" b="1" smtClean="0">
              <a:solidFill>
                <a:srgbClr val="CC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5.C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语言</a:t>
            </a:r>
            <a:r>
              <a:rPr lang="zh-CN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对输入输出实行函数化。</a:t>
            </a:r>
            <a:endParaRPr lang="zh-CN" altLang="en-US" sz="28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7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7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7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7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7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7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7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7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7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7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7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7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0" grpId="0" autoUpdateAnimBg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664575" cy="39878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6.C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程序书写格式自由，一行内可以写几个语句，一个语句也可以分写在多行上。</a:t>
            </a:r>
            <a:endParaRPr lang="zh-CN" altLang="en-US" sz="28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7.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可用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/*</a:t>
            </a:r>
            <a:r>
              <a:rPr lang="en-US" altLang="zh-CN" sz="2800" b="1" smtClean="0">
                <a:solidFill>
                  <a:srgbClr val="FF0000"/>
                </a:solidFill>
                <a:ea typeface="黑体" panose="02010609060101010101" pitchFamily="2" charset="-122"/>
              </a:rPr>
              <a:t>……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*/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对</a:t>
            </a: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程序中的任何部分作注释，注释可以写在程序的任何位置上，“</a:t>
            </a: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/*”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与“*</a:t>
            </a: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/”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也可不在同一行上。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//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后的注释行仅占一行，至行末结束</a:t>
            </a:r>
            <a:endParaRPr lang="zh-CN" altLang="en-US" sz="28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8.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在</a:t>
            </a: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语言中，大小写字母是有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区别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的。</a:t>
            </a:r>
            <a:endParaRPr lang="en-US" altLang="zh-CN" sz="28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en-US" altLang="zh-CN" sz="2800" b="1" smtClean="0">
                <a:solidFill>
                  <a:srgbClr val="00808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zh-CN" altLang="en-US" sz="2800" b="1" smtClean="0">
                <a:solidFill>
                  <a:srgbClr val="00808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语言中，</a:t>
            </a:r>
            <a:r>
              <a:rPr lang="zh-CN" altLang="en-US" sz="2800" b="1" smtClean="0">
                <a:solidFill>
                  <a:srgbClr val="FF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变量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一般</a:t>
            </a:r>
            <a:r>
              <a:rPr lang="zh-CN" altLang="en-US" sz="2800" b="1" smtClean="0">
                <a:solidFill>
                  <a:srgbClr val="FF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用小写字母</a:t>
            </a:r>
            <a:r>
              <a:rPr lang="zh-CN" altLang="en-US" sz="2800" b="1" smtClean="0">
                <a:solidFill>
                  <a:srgbClr val="00808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US" sz="2800" b="1" smtClean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符号常量用大写</a:t>
            </a: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zh-CN" altLang="en-US" sz="28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291" name="AutoShape 3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51725" y="6165850"/>
            <a:ext cx="865188" cy="4318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autoUpdateAnimBg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67715" y="1109345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 b="1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1.</a:t>
            </a:r>
            <a:r>
              <a:rPr lang="zh-CN" altLang="en-US" sz="2600" b="1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函数体内的语句一般按四大功能顺序排列</a:t>
            </a:r>
            <a:endParaRPr lang="zh-CN" altLang="en-US" sz="2600" b="1" smtClean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第一步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[填空1]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[填空2]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第三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[填空3]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第四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[填空4]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stealth" w="med" len="lg"/>
          </a:ln>
        </p:spPr>
        <p:txBody>
          <a:bodyPr vert="horz" wrap="none" lIns="91440" tIns="45720" rIns="91440" bIns="45720" numCol="1" anchor="ctr" anchorCtr="1" compatLnSpc="1">
            <a:noAutofit/>
          </a:bodyPr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作答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0" y="5848985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miter lim="800000"/>
            <a:headEnd type="none" w="med" len="med"/>
            <a:tailEnd type="stealth" w="med" len="lg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lg"/>
              </a14:hiddenLine>
            </a:ext>
          </a:extLst>
        </p:spPr>
        <p:txBody>
          <a:bodyPr vert="horz" wrap="none" lIns="91440" tIns="45720" rIns="91440" bIns="45720" numCol="1" anchor="ctr" anchorCtr="1" compatLnSpc="1">
            <a:no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rgbClr val="F84F4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7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stealth" w="med" len="lg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stealth" w="med" len="lg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stealth" w="med" len="lg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stealth" w="med" len="lg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4" name="图片 3" descr="tmp35B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 b="1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2.C</a:t>
            </a:r>
            <a:r>
              <a:rPr lang="zh-CN" altLang="en-US" sz="2600" b="1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程序是由 </a:t>
            </a:r>
            <a:r>
              <a:rPr lang="zh-CN" altLang="en-US" sz="2600" b="1" smtClean="0">
                <a:solidFill>
                  <a:srgbClr val="639EF4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[填空1]</a:t>
            </a:r>
            <a:r>
              <a:rPr lang="zh-CN" altLang="en-US" sz="2600" b="1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构成的。每个</a:t>
            </a:r>
            <a:r>
              <a:rPr lang="en-US" altLang="zh-CN" sz="2600" b="1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C</a:t>
            </a:r>
            <a:r>
              <a:rPr lang="zh-CN" altLang="en-US" sz="2600" b="1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源程序由一个或多个 </a:t>
            </a:r>
            <a:r>
              <a:rPr lang="zh-CN" altLang="en-US" sz="2600" b="1" smtClean="0">
                <a:solidFill>
                  <a:srgbClr val="639EF4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[填空2]</a:t>
            </a:r>
            <a:r>
              <a:rPr lang="zh-CN" altLang="en-US" sz="2600" b="1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组成，其中必须</a:t>
            </a:r>
            <a:r>
              <a:rPr lang="zh-CN" altLang="en-US" sz="2600" b="1" u="sng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有且仅有一个 </a:t>
            </a:r>
            <a:r>
              <a:rPr lang="zh-CN" altLang="en-US" sz="2600" b="1" u="sng" smtClean="0">
                <a:solidFill>
                  <a:srgbClr val="639EF4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[填空3]</a:t>
            </a:r>
            <a:r>
              <a:rPr lang="zh-CN" altLang="en-US" sz="2600" b="1" u="sng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600" b="1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main( )</a:t>
            </a:r>
            <a:r>
              <a:rPr lang="zh-CN" altLang="en-US" sz="2600" b="1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stealth" w="med" len="lg"/>
          </a:ln>
        </p:spPr>
        <p:txBody>
          <a:bodyPr vert="horz" wrap="none" lIns="91440" tIns="45720" rIns="91440" bIns="45720" numCol="1" anchor="ctr" anchorCtr="1" compatLnSpc="1">
            <a:noAutofit/>
          </a:bodyPr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作答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5848985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miter lim="800000"/>
            <a:headEnd type="none" w="med" len="med"/>
            <a:tailEnd type="stealth" w="med" len="lg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lg"/>
              </a14:hiddenLine>
            </a:ext>
          </a:extLst>
        </p:spPr>
        <p:txBody>
          <a:bodyPr vert="horz" wrap="none" lIns="91440" tIns="45720" rIns="91440" bIns="45720" numCol="1" anchor="ctr" anchorCtr="1" compatLnSpc="1">
            <a:no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rgbClr val="F84F4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stealth" w="med" len="lg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stealth" w="med" len="lg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stealth" w="med" len="lg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stealth" w="med" len="lg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35B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下列叙述错误的是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931035" y="2438400"/>
            <a:ext cx="6400800" cy="8788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 b="1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一个函数由两部分组成：</a:t>
            </a:r>
            <a:r>
              <a:rPr lang="zh-CN" altLang="en-US" sz="2600" b="1" smtClean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函数说明部分</a:t>
            </a:r>
            <a:r>
              <a:rPr lang="en-US" altLang="zh-CN" sz="2600" b="1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+</a:t>
            </a:r>
            <a:r>
              <a:rPr lang="zh-CN" altLang="en-US" sz="2600" b="1" smtClean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函数体</a:t>
            </a:r>
            <a:r>
              <a:rPr lang="zh-CN" altLang="en-US" sz="2600" b="1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28800" y="3440430"/>
            <a:ext cx="6400800" cy="8451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 b="1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C</a:t>
            </a:r>
            <a:r>
              <a:rPr lang="zh-CN" altLang="en-US" sz="2600" b="1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程序书写格式自由，一行内可以写几个语句，一个语句也可以分写在多行上。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828800" y="4500245"/>
            <a:ext cx="6795770" cy="10153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 b="1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一个可执行的</a:t>
            </a:r>
            <a:r>
              <a:rPr lang="en-US" altLang="zh-CN" sz="2600" b="1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C</a:t>
            </a:r>
            <a:r>
              <a:rPr lang="zh-CN" altLang="en-US" sz="2600" b="1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语言程序总是</a:t>
            </a:r>
            <a:r>
              <a:rPr lang="zh-CN" altLang="en-US" sz="2600" b="1" smtClean="0">
                <a:solidFill>
                  <a:srgbClr val="CC00CC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从</a:t>
            </a:r>
            <a:r>
              <a:rPr lang="en-US" altLang="zh-CN" sz="2600" b="1" smtClean="0">
                <a:solidFill>
                  <a:srgbClr val="CC00CC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main</a:t>
            </a:r>
            <a:r>
              <a:rPr lang="zh-CN" altLang="en-US" sz="2600" b="1" smtClean="0">
                <a:solidFill>
                  <a:srgbClr val="CC00CC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函数开始执行</a:t>
            </a:r>
            <a:r>
              <a:rPr lang="zh-CN" altLang="en-US" sz="2600" b="1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，而不论其在整个程序的什么位置。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828800" y="5515610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 b="1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在</a:t>
            </a:r>
            <a:r>
              <a:rPr lang="en-US" altLang="zh-CN" sz="2600" b="1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C</a:t>
            </a:r>
            <a:r>
              <a:rPr lang="zh-CN" altLang="en-US" sz="2600" b="1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语言中，大小写字母是没</a:t>
            </a:r>
            <a:r>
              <a:rPr lang="zh-CN" altLang="en-US" sz="2600" b="1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有</a:t>
            </a:r>
            <a:r>
              <a:rPr lang="zh-CN" altLang="en-US" sz="2600" b="1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区别</a:t>
            </a:r>
            <a:r>
              <a:rPr lang="zh-CN" altLang="en-US" sz="2600" b="1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4988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stealth" w="med" len="lg"/>
          </a:ln>
        </p:spPr>
        <p:txBody>
          <a:bodyPr vert="horz" wrap="none" lIns="91440" tIns="45720" rIns="91440" bIns="45720" numCol="1" anchor="ctr" anchorCtr="1" compatLnSpc="1">
            <a:noAutofit/>
          </a:bodyPr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stealth" w="med" len="lg"/>
          </a:ln>
        </p:spPr>
        <p:txBody>
          <a:bodyPr vert="horz" wrap="none" lIns="91440" tIns="45720" rIns="91440" bIns="45720" numCol="1" anchor="ctr" anchorCtr="1" compatLnSpc="1">
            <a:noAutofit/>
          </a:bodyPr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stealth" w="med" len="lg"/>
          </a:ln>
        </p:spPr>
        <p:txBody>
          <a:bodyPr vert="horz" wrap="none" lIns="91440" tIns="45720" rIns="91440" bIns="45720" numCol="1" anchor="ctr" anchorCtr="1" compatLnSpc="1">
            <a:noAutofit/>
          </a:bodyPr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1630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stealth" w="med" len="lg"/>
          </a:ln>
        </p:spPr>
        <p:txBody>
          <a:bodyPr vert="horz" wrap="none" lIns="91440" tIns="45720" rIns="91440" bIns="45720" numCol="1" anchor="ctr" anchorCtr="1" compatLnSpc="1">
            <a:noAutofit/>
          </a:bodyPr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stealth" w="med" len="lg"/>
          </a:ln>
        </p:spPr>
        <p:txBody>
          <a:bodyPr vert="horz" wrap="none" lIns="91440" tIns="45720" rIns="91440" bIns="45720" numCol="1" anchor="ctr" anchorCtr="1" compatLnSpc="1">
            <a:noAutofit/>
          </a:bodyPr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stealth" w="med" len="lg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stealth" w="med" len="lg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stealth" w="med" len="lg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stealth" w="med" len="lg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35B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altLang="zh-CN" sz="4400" b="1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</a:t>
            </a:r>
            <a:r>
              <a:rPr lang="zh-CN" altLang="en-US" sz="4400" b="1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程序的上机步骤</a:t>
            </a:r>
            <a:endParaRPr lang="zh-CN" altLang="en-US" sz="4400" b="1">
              <a:solidFill>
                <a:srgbClr val="CC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57200" y="1447800"/>
            <a:ext cx="7848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3200" b="1">
                <a:solidFill>
                  <a:schemeClr val="accent2"/>
                </a:solidFill>
              </a:rPr>
              <a:t>1.4.2  Visual C++ 6.0</a:t>
            </a:r>
            <a:r>
              <a:rPr lang="zh-CN" altLang="en-US" sz="3200" b="1">
                <a:solidFill>
                  <a:schemeClr val="accent2"/>
                </a:solidFill>
              </a:rPr>
              <a:t>集成开发环境</a:t>
            </a:r>
            <a:endParaRPr lang="zh-CN" altLang="en-US" sz="3200" b="1">
              <a:solidFill>
                <a:schemeClr val="accent2"/>
              </a:solidFill>
            </a:endParaRPr>
          </a:p>
          <a:p>
            <a:pPr marL="342900" indent="-342900" algn="l" eaLnBrk="1" hangingPunct="1">
              <a:spcBef>
                <a:spcPct val="20000"/>
              </a:spcBef>
            </a:pPr>
            <a:endParaRPr lang="zh-CN" altLang="en-US" sz="3200" b="1"/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altLang="zh-CN" sz="3200" b="1">
                <a:solidFill>
                  <a:schemeClr val="accent2"/>
                </a:solidFill>
              </a:rPr>
              <a:t>Visual C++ 6.0</a:t>
            </a:r>
            <a:r>
              <a:rPr lang="zh-CN" altLang="en-US" sz="3200" b="1">
                <a:latin typeface="宋体" panose="02010600030101010101" pitchFamily="2" charset="-122"/>
              </a:rPr>
              <a:t>是美国</a:t>
            </a:r>
            <a:r>
              <a:rPr lang="en-US" altLang="zh-CN" sz="3200" b="1"/>
              <a:t>Microsoft</a:t>
            </a:r>
            <a:r>
              <a:rPr lang="zh-CN" altLang="en-US" sz="3200" b="1">
                <a:latin typeface="宋体" panose="02010600030101010101" pitchFamily="2" charset="-122"/>
              </a:rPr>
              <a:t>公司的产品，是一个集程序编辑、编译、连接和调试于一体的</a:t>
            </a:r>
            <a:r>
              <a:rPr lang="en-US" altLang="zh-CN" sz="3200" b="1"/>
              <a:t>C</a:t>
            </a:r>
            <a:r>
              <a:rPr lang="zh-CN" altLang="en-US" sz="3200" b="1">
                <a:latin typeface="宋体" panose="02010600030101010101" pitchFamily="2" charset="-122"/>
              </a:rPr>
              <a:t>语言程序开发环境。</a:t>
            </a:r>
            <a:endParaRPr lang="zh-CN" altLang="en-US" sz="3200" b="1">
              <a:latin typeface="宋体" panose="02010600030101010101" pitchFamily="2" charset="-122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宋体" panose="02010600030101010101" pitchFamily="2" charset="-122"/>
              </a:rPr>
              <a:t>启动、编辑、保存、编译、执行、退出</a:t>
            </a:r>
            <a:r>
              <a:rPr lang="zh-CN" altLang="en-US" sz="3200" b="1"/>
              <a:t> </a:t>
            </a:r>
            <a:endParaRPr lang="zh-CN" altLang="en-US" sz="3200" b="1"/>
          </a:p>
        </p:txBody>
      </p:sp>
      <p:sp>
        <p:nvSpPr>
          <p:cNvPr id="13316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51725" y="5876925"/>
            <a:ext cx="865188" cy="4318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1.4  C</a:t>
            </a:r>
            <a:r>
              <a:rPr lang="zh-CN" altLang="en-US" b="1" smtClean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程序的上机步骤</a:t>
            </a:r>
            <a:endParaRPr lang="zh-CN" altLang="en-US" b="1" smtClean="0">
              <a:solidFill>
                <a:srgbClr val="CC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chemeClr val="accent2"/>
                </a:solidFill>
              </a:rPr>
              <a:t>1.4.1  C</a:t>
            </a:r>
            <a:r>
              <a:rPr lang="zh-CN" altLang="en-US" b="1" smtClean="0">
                <a:solidFill>
                  <a:schemeClr val="accent2"/>
                </a:solidFill>
              </a:rPr>
              <a:t>语言程序的运行过程</a:t>
            </a:r>
            <a:endParaRPr lang="zh-CN" altLang="en-US" b="1" smtClean="0">
              <a:solidFill>
                <a:schemeClr val="accent2"/>
              </a:solidFill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33400" y="3124200"/>
            <a:ext cx="1219200" cy="466725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编辑</a:t>
            </a:r>
            <a:endParaRPr lang="zh-CN" altLang="en-US" b="1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590800" y="3124200"/>
            <a:ext cx="1371600" cy="466725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编译</a:t>
            </a:r>
            <a:endParaRPr lang="zh-CN" altLang="en-US" b="1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891088" y="3138488"/>
            <a:ext cx="1263650" cy="466725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连接</a:t>
            </a:r>
            <a:endParaRPr lang="zh-CN" altLang="en-US" b="1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7086600" y="3124200"/>
            <a:ext cx="1295400" cy="466725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运行</a:t>
            </a:r>
            <a:endParaRPr lang="zh-CN" altLang="en-US" b="1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1752600" y="3352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3962400" y="3352800"/>
            <a:ext cx="912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6143625" y="3352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219200" y="4267200"/>
            <a:ext cx="1752600" cy="1014413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源文件</a:t>
            </a:r>
            <a:endParaRPr lang="zh-CN" altLang="en-US" b="1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.cpp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3429000" y="4267200"/>
            <a:ext cx="1828800" cy="1014413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目标文件</a:t>
            </a:r>
            <a:endParaRPr lang="zh-CN" altLang="en-US" b="1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.obj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5715000" y="4267200"/>
            <a:ext cx="1905000" cy="1014413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可执行文件</a:t>
            </a:r>
            <a:endParaRPr lang="zh-CN" altLang="en-US" b="1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.exe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2133600" y="3352800"/>
            <a:ext cx="0" cy="914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419600" y="3352800"/>
            <a:ext cx="0" cy="914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6629400" y="3352800"/>
            <a:ext cx="0" cy="914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１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.3  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算法的概念及描述</a:t>
            </a:r>
            <a:endParaRPr lang="zh-CN" altLang="en-US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534400" cy="4114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１</a:t>
            </a:r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.1.1 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算法的概念</a:t>
            </a:r>
            <a:endParaRPr lang="zh-CN" altLang="en-US" b="1" dirty="0" smtClean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编程解决问题的步骤：分析问题，设计算法，编写程序，程序验证</a:t>
            </a:r>
            <a:endParaRPr lang="en-US" altLang="zh-CN" b="1" dirty="0" smtClean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defRPr/>
            </a:pPr>
            <a:r>
              <a:rPr lang="zh-CN" altLang="en-US" b="1" dirty="0" smtClean="0">
                <a:solidFill>
                  <a:srgbClr val="66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</a:t>
            </a:r>
            <a:r>
              <a:rPr lang="en-US" altLang="zh-CN" b="1" dirty="0" smtClean="0">
                <a:solidFill>
                  <a:srgbClr val="66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=</a:t>
            </a:r>
            <a:r>
              <a:rPr lang="zh-CN" altLang="en-US" b="1" dirty="0" smtClean="0">
                <a:solidFill>
                  <a:srgbClr val="66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算法</a:t>
            </a:r>
            <a:r>
              <a:rPr lang="en-US" altLang="zh-CN" b="1" dirty="0" smtClean="0">
                <a:solidFill>
                  <a:srgbClr val="66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+</a:t>
            </a:r>
            <a:r>
              <a:rPr lang="zh-CN" altLang="en-US" b="1" dirty="0" smtClean="0">
                <a:solidFill>
                  <a:srgbClr val="66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数据结构</a:t>
            </a:r>
            <a:r>
              <a:rPr lang="en-US" altLang="zh-CN" b="1" dirty="0" smtClean="0">
                <a:solidFill>
                  <a:srgbClr val="66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+</a:t>
            </a:r>
            <a:r>
              <a:rPr lang="zh-CN" altLang="en-US" b="1" dirty="0" smtClean="0">
                <a:solidFill>
                  <a:srgbClr val="66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程序设计方法</a:t>
            </a:r>
            <a:r>
              <a:rPr lang="en-US" altLang="zh-CN" b="1" dirty="0" smtClean="0">
                <a:solidFill>
                  <a:srgbClr val="66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+</a:t>
            </a:r>
            <a:r>
              <a:rPr lang="zh-CN" altLang="en-US" b="1" dirty="0" smtClean="0">
                <a:solidFill>
                  <a:srgbClr val="66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语言工具和环境</a:t>
            </a:r>
            <a:endParaRPr lang="en-US" altLang="zh-CN" b="1" dirty="0" smtClean="0">
              <a:solidFill>
                <a:srgbClr val="66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defRPr/>
            </a:pPr>
            <a:r>
              <a:rPr lang="zh-CN" altLang="en-US" b="1" dirty="0" smtClean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算法的概念：为解决一个问题而采取的方法和步骤。</a:t>
            </a:r>
            <a:endParaRPr lang="zh-CN" altLang="en-US" b="1" dirty="0" smtClean="0">
              <a:solidFill>
                <a:srgbClr val="FF0066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defRPr/>
            </a:pPr>
            <a:endParaRPr lang="en-US" altLang="zh-CN" b="1" dirty="0" smtClean="0">
              <a:solidFill>
                <a:srgbClr val="66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b="1" dirty="0" smtClean="0">
              <a:solidFill>
                <a:srgbClr val="66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defRPr/>
            </a:pPr>
            <a:endParaRPr lang="zh-CN" altLang="en-US" b="1" dirty="0" smtClean="0">
              <a:solidFill>
                <a:srgbClr val="66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defRPr/>
            </a:pPr>
            <a:endParaRPr lang="en-US" altLang="zh-CN" b="1" dirty="0" smtClean="0">
              <a:solidFill>
                <a:srgbClr val="66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算法举例</a:t>
            </a:r>
            <a:endParaRPr lang="zh-CN" alt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7772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rgbClr val="FF0000"/>
                </a:solidFill>
              </a:rPr>
              <a:t>例</a:t>
            </a:r>
            <a:r>
              <a:rPr lang="en-US" altLang="zh-CN" b="1" smtClean="0">
                <a:solidFill>
                  <a:srgbClr val="FF0000"/>
                </a:solidFill>
              </a:rPr>
              <a:t>1  </a:t>
            </a:r>
            <a:r>
              <a:rPr lang="zh-CN" altLang="en-US" b="1" smtClean="0">
                <a:solidFill>
                  <a:srgbClr val="FF0000"/>
                </a:solidFill>
              </a:rPr>
              <a:t>求</a:t>
            </a:r>
            <a:r>
              <a:rPr lang="en-US" altLang="zh-CN" b="1" smtClean="0">
                <a:solidFill>
                  <a:srgbClr val="FF0000"/>
                </a:solidFill>
              </a:rPr>
              <a:t>1×2×3×4×5</a:t>
            </a:r>
            <a:r>
              <a:rPr lang="zh-CN" altLang="en-US" b="1" smtClean="0">
                <a:solidFill>
                  <a:srgbClr val="FF0000"/>
                </a:solidFill>
              </a:rPr>
              <a:t>，即</a:t>
            </a:r>
            <a:r>
              <a:rPr lang="en-US" altLang="zh-CN" b="1" smtClean="0">
                <a:solidFill>
                  <a:srgbClr val="FF0000"/>
                </a:solidFill>
              </a:rPr>
              <a:t>5</a:t>
            </a:r>
            <a:r>
              <a:rPr lang="zh-CN" altLang="en-US" b="1" smtClean="0">
                <a:solidFill>
                  <a:srgbClr val="FF0000"/>
                </a:solidFill>
              </a:rPr>
              <a:t>！</a:t>
            </a:r>
            <a:endParaRPr lang="zh-CN" altLang="en-US" b="1" smtClean="0">
              <a:solidFill>
                <a:srgbClr val="FF0000"/>
              </a:solidFill>
            </a:endParaRP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228600" y="1676400"/>
            <a:ext cx="4056063" cy="3570288"/>
          </a:xfrm>
          <a:prstGeom prst="rect">
            <a:avLst/>
          </a:prstGeom>
          <a:solidFill>
            <a:srgbClr val="FFCCCC"/>
          </a:solidFill>
          <a:ln w="9525">
            <a:solidFill>
              <a:srgbClr val="FFCCCC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b="1"/>
              <a:t>方法</a:t>
            </a:r>
            <a:r>
              <a:rPr lang="en-US" altLang="zh-CN" b="1"/>
              <a:t>1</a:t>
            </a:r>
            <a:endParaRPr lang="en-US" altLang="zh-CN" b="1"/>
          </a:p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b="1"/>
              <a:t>步骤</a:t>
            </a:r>
            <a:r>
              <a:rPr lang="en-US" altLang="zh-CN" b="1"/>
              <a:t>1</a:t>
            </a:r>
            <a:r>
              <a:rPr lang="zh-CN" altLang="en-US" b="1"/>
              <a:t>：求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/>
              <a:t>×2</a:t>
            </a:r>
            <a:r>
              <a:rPr lang="zh-CN" altLang="en-US" b="1"/>
              <a:t>，得结果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zh-CN" altLang="en-US" b="1"/>
              <a:t>；</a:t>
            </a:r>
            <a:endParaRPr lang="zh-CN" altLang="en-US" b="1"/>
          </a:p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b="1"/>
              <a:t>步骤</a:t>
            </a:r>
            <a:r>
              <a:rPr lang="en-US" altLang="zh-CN" b="1"/>
              <a:t>2</a:t>
            </a:r>
            <a:r>
              <a:rPr lang="zh-CN" altLang="en-US" b="1"/>
              <a:t>：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/>
              <a:t>×3</a:t>
            </a:r>
            <a:r>
              <a:rPr lang="zh-CN" altLang="en-US" b="1"/>
              <a:t>，得结果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6</a:t>
            </a:r>
            <a:r>
              <a:rPr lang="zh-CN" altLang="en-US" b="1"/>
              <a:t>；</a:t>
            </a:r>
            <a:endParaRPr lang="zh-CN" altLang="en-US" b="1"/>
          </a:p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b="1"/>
              <a:t>步骤</a:t>
            </a:r>
            <a:r>
              <a:rPr lang="en-US" altLang="zh-CN" b="1"/>
              <a:t>3</a:t>
            </a:r>
            <a:r>
              <a:rPr lang="zh-CN" altLang="en-US" b="1"/>
              <a:t>：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6</a:t>
            </a:r>
            <a:r>
              <a:rPr lang="en-US" altLang="zh-CN" b="1"/>
              <a:t>×4</a:t>
            </a:r>
            <a:r>
              <a:rPr lang="zh-CN" altLang="en-US" b="1"/>
              <a:t>，得结果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24</a:t>
            </a:r>
            <a:r>
              <a:rPr lang="zh-CN" altLang="en-US" b="1"/>
              <a:t>；</a:t>
            </a:r>
            <a:endParaRPr lang="zh-CN" altLang="en-US" b="1"/>
          </a:p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b="1"/>
              <a:t>步骤</a:t>
            </a:r>
            <a:r>
              <a:rPr lang="en-US" altLang="zh-CN" b="1"/>
              <a:t>4</a:t>
            </a:r>
            <a:r>
              <a:rPr lang="zh-CN" altLang="en-US" b="1"/>
              <a:t>：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24</a:t>
            </a:r>
            <a:r>
              <a:rPr lang="en-US" altLang="zh-CN" b="1"/>
              <a:t>×5</a:t>
            </a:r>
            <a:r>
              <a:rPr lang="zh-CN" altLang="en-US" b="1"/>
              <a:t>，得结果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120</a:t>
            </a:r>
            <a:endParaRPr lang="en-US" altLang="zh-CN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accent2"/>
                </a:solidFill>
              </a:rPr>
              <a:t>缺陷：随着数据量增大，步骤也增大。</a:t>
            </a:r>
            <a:endParaRPr lang="zh-CN" altLang="en-US" b="1">
              <a:solidFill>
                <a:schemeClr val="accent2"/>
              </a:solidFill>
            </a:endParaRP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4114800" y="1524000"/>
            <a:ext cx="4876800" cy="5030788"/>
          </a:xfrm>
          <a:prstGeom prst="rect">
            <a:avLst/>
          </a:prstGeom>
          <a:solidFill>
            <a:srgbClr val="99FF99"/>
          </a:solidFill>
          <a:ln w="9525">
            <a:solidFill>
              <a:srgbClr val="99FF66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/>
              <a:t>方法</a:t>
            </a:r>
            <a:r>
              <a:rPr lang="en-US" altLang="zh-CN" b="1"/>
              <a:t>2</a:t>
            </a:r>
            <a:endParaRPr lang="en-US" altLang="zh-CN" b="1"/>
          </a:p>
          <a:p>
            <a:pPr algn="l" eaLnBrk="1" hangingPunct="1">
              <a:spcBef>
                <a:spcPct val="50000"/>
              </a:spcBef>
            </a:pPr>
            <a:r>
              <a:rPr lang="zh-CN" altLang="en-US" b="1"/>
              <a:t>设两个变量：</a:t>
            </a:r>
            <a:r>
              <a:rPr lang="en-US" altLang="zh-CN" b="1"/>
              <a:t>p</a:t>
            </a:r>
            <a:r>
              <a:rPr lang="zh-CN" altLang="en-US" b="1"/>
              <a:t>为被乘数，</a:t>
            </a:r>
            <a:r>
              <a:rPr lang="en-US" altLang="zh-CN" b="1"/>
              <a:t>I</a:t>
            </a:r>
            <a:r>
              <a:rPr lang="zh-CN" altLang="en-US" b="1"/>
              <a:t>为乘数</a:t>
            </a:r>
            <a:endParaRPr lang="zh-CN" altLang="en-US" b="1"/>
          </a:p>
          <a:p>
            <a:pPr algn="l" eaLnBrk="1" hangingPunct="1">
              <a:spcBef>
                <a:spcPct val="50000"/>
              </a:spcBef>
            </a:pPr>
            <a:r>
              <a:rPr lang="zh-CN" altLang="en-US" b="1"/>
              <a:t>步骤</a:t>
            </a:r>
            <a:r>
              <a:rPr lang="en-US" altLang="zh-CN" b="1"/>
              <a:t>1</a:t>
            </a:r>
            <a:r>
              <a:rPr lang="zh-CN" altLang="en-US" b="1"/>
              <a:t>：</a:t>
            </a:r>
            <a:r>
              <a:rPr lang="en-US" altLang="zh-CN" b="1"/>
              <a:t>p=1</a:t>
            </a:r>
            <a:endParaRPr lang="en-US" altLang="zh-CN" b="1"/>
          </a:p>
          <a:p>
            <a:pPr algn="l" eaLnBrk="1" hangingPunct="1">
              <a:spcBef>
                <a:spcPct val="50000"/>
              </a:spcBef>
            </a:pPr>
            <a:r>
              <a:rPr lang="zh-CN" altLang="en-US" b="1"/>
              <a:t>步骤</a:t>
            </a:r>
            <a:r>
              <a:rPr lang="en-US" altLang="zh-CN" b="1"/>
              <a:t>2</a:t>
            </a:r>
            <a:r>
              <a:rPr lang="zh-CN" altLang="en-US" b="1"/>
              <a:t>：</a:t>
            </a:r>
            <a:r>
              <a:rPr lang="en-US" altLang="zh-CN" b="1"/>
              <a:t>I=2</a:t>
            </a:r>
            <a:endParaRPr lang="en-US" altLang="zh-CN" b="1"/>
          </a:p>
          <a:p>
            <a:pPr algn="l" eaLnBrk="1" hangingPunct="1">
              <a:spcBef>
                <a:spcPct val="50000"/>
              </a:spcBef>
            </a:pPr>
            <a:r>
              <a:rPr lang="zh-CN" altLang="en-US" b="1"/>
              <a:t>步骤</a:t>
            </a:r>
            <a:r>
              <a:rPr lang="en-US" altLang="zh-CN" b="1"/>
              <a:t>3</a:t>
            </a:r>
            <a:r>
              <a:rPr lang="zh-CN" altLang="en-US" b="1"/>
              <a:t>：</a:t>
            </a:r>
            <a:r>
              <a:rPr lang="en-US" altLang="zh-CN" b="1"/>
              <a:t>p×I→p</a:t>
            </a:r>
            <a:endParaRPr lang="en-US" altLang="zh-CN" b="1"/>
          </a:p>
          <a:p>
            <a:pPr algn="l" eaLnBrk="1" hangingPunct="1">
              <a:spcBef>
                <a:spcPct val="50000"/>
              </a:spcBef>
            </a:pPr>
            <a:r>
              <a:rPr lang="zh-CN" altLang="en-US" b="1"/>
              <a:t>步骤</a:t>
            </a:r>
            <a:r>
              <a:rPr lang="en-US" altLang="zh-CN" b="1"/>
              <a:t>4</a:t>
            </a:r>
            <a:r>
              <a:rPr lang="zh-CN" altLang="en-US" b="1"/>
              <a:t>：</a:t>
            </a:r>
            <a:r>
              <a:rPr lang="en-US" altLang="zh-CN" b="1"/>
              <a:t>I+1 →I</a:t>
            </a:r>
            <a:endParaRPr lang="en-US" altLang="zh-CN" b="1"/>
          </a:p>
          <a:p>
            <a:pPr algn="l" eaLnBrk="1" hangingPunct="1">
              <a:spcBef>
                <a:spcPct val="50000"/>
              </a:spcBef>
            </a:pPr>
            <a:r>
              <a:rPr lang="zh-CN" altLang="en-US" b="1"/>
              <a:t>步骤</a:t>
            </a:r>
            <a:r>
              <a:rPr lang="en-US" altLang="zh-CN" b="1"/>
              <a:t>5</a:t>
            </a:r>
            <a:r>
              <a:rPr lang="zh-CN" altLang="en-US" b="1"/>
              <a:t>：如果</a:t>
            </a:r>
            <a:r>
              <a:rPr lang="en-US" altLang="zh-CN" b="1"/>
              <a:t>I≤5</a:t>
            </a:r>
            <a:r>
              <a:rPr lang="zh-CN" altLang="en-US" b="1"/>
              <a:t>，则重新执行步骤</a:t>
            </a:r>
            <a:r>
              <a:rPr lang="en-US" altLang="zh-CN" b="1"/>
              <a:t>3</a:t>
            </a:r>
            <a:r>
              <a:rPr lang="zh-CN" altLang="en-US" b="1"/>
              <a:t>及其后步骤；否则，算法结束，得到结果。</a:t>
            </a:r>
            <a:endParaRPr lang="zh-CN" altLang="en-US" b="1"/>
          </a:p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66"/>
                </a:solidFill>
              </a:rPr>
              <a:t>利用循环实现，算法简练。</a:t>
            </a:r>
            <a:endParaRPr lang="zh-CN" altLang="en-US" b="1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8" grpId="0" animBg="1"/>
      <p:bldP spid="19046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50825" y="549275"/>
            <a:ext cx="871378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32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 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将</a:t>
            </a:r>
            <a:r>
              <a:rPr lang="en-US" altLang="zh-CN" sz="32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50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个学生中成绩在</a:t>
            </a:r>
            <a:r>
              <a:rPr lang="en-US" altLang="zh-CN" sz="32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80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分以上者打印出。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7772400" cy="42846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600" b="1">
                <a:latin typeface="Tahoma" panose="020B0604030504040204" pitchFamily="34" charset="0"/>
                <a:ea typeface="黑体" panose="02010609060101010101" pitchFamily="2" charset="-122"/>
              </a:rPr>
              <a:t>i</a:t>
            </a:r>
            <a:r>
              <a:rPr lang="zh-CN" altLang="en-US" sz="3600" b="1">
                <a:latin typeface="Tahoma" panose="020B0604030504040204" pitchFamily="34" charset="0"/>
                <a:ea typeface="黑体" panose="02010609060101010101" pitchFamily="2" charset="-122"/>
              </a:rPr>
              <a:t>变量记录人数，</a:t>
            </a:r>
            <a:r>
              <a:rPr lang="en-US" altLang="zh-CN" sz="3600" b="1">
                <a:latin typeface="Tahoma" panose="020B0604030504040204" pitchFamily="34" charset="0"/>
                <a:ea typeface="黑体" panose="02010609060101010101" pitchFamily="2" charset="-122"/>
              </a:rPr>
              <a:t>g </a:t>
            </a:r>
            <a:r>
              <a:rPr lang="zh-CN" altLang="en-US" sz="3600" b="1">
                <a:latin typeface="Tahoma" panose="020B0604030504040204" pitchFamily="34" charset="0"/>
                <a:ea typeface="黑体" panose="02010609060101010101" pitchFamily="2" charset="-122"/>
              </a:rPr>
              <a:t>变量存放成绩</a:t>
            </a:r>
            <a:endParaRPr lang="zh-CN" altLang="en-US" sz="36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S1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：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1→ i</a:t>
            </a:r>
            <a:endParaRPr lang="en-US" altLang="zh-CN" sz="28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S2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：输入学生成绩 → 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g</a:t>
            </a:r>
            <a:endParaRPr lang="en-US" altLang="zh-CN" sz="28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S3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：如果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g≥80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，打印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g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；否则，不打印；</a:t>
            </a:r>
            <a:endParaRPr lang="zh-CN" altLang="en-US" sz="28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S4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： 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i</a:t>
            </a:r>
            <a:r>
              <a:rPr lang="en-US" altLang="zh-CN" sz="2800">
                <a:latin typeface="Tahoma" panose="020B0604030504040204" pitchFamily="34" charset="0"/>
                <a:ea typeface="黑体" panose="02010609060101010101" pitchFamily="2" charset="-122"/>
              </a:rPr>
              <a:t> 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+1 → i</a:t>
            </a:r>
            <a:endParaRPr lang="en-US" altLang="zh-CN" sz="28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S5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：如果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i≤50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，重新执行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S2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及后面；否则，算法结束</a:t>
            </a:r>
            <a:endParaRPr lang="zh-CN" altLang="en-US" sz="2800" b="1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48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48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章  </a:t>
            </a:r>
            <a:r>
              <a:rPr lang="en-US" altLang="zh-CN" sz="48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zh-CN" sz="48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语言概述</a:t>
            </a:r>
            <a:endParaRPr lang="zh-CN" altLang="en-US" sz="4800" b="1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813" y="1989138"/>
            <a:ext cx="6192837" cy="4114800"/>
          </a:xfrm>
        </p:spPr>
        <p:txBody>
          <a:bodyPr/>
          <a:lstStyle/>
          <a:p>
            <a:pPr lvl="2" eaLnBrk="1" hangingPunct="1">
              <a:buFontTx/>
              <a:buNone/>
            </a:pPr>
            <a:r>
              <a:rPr lang="en-US" altLang="zh-CN" sz="3600" b="1" smtClean="0">
                <a:latin typeface="华文行楷" panose="02010800040101010101" pitchFamily="2" charset="-122"/>
                <a:ea typeface="华文行楷" panose="02010800040101010101" pitchFamily="2" charset="-122"/>
                <a:hlinkClick r:id="rId1" action="ppaction://hlinksldjump"/>
              </a:rPr>
              <a:t>1.1 C</a:t>
            </a:r>
            <a:r>
              <a:rPr lang="zh-CN" altLang="en-US" sz="3600" b="1" smtClean="0">
                <a:latin typeface="华文行楷" panose="02010800040101010101" pitchFamily="2" charset="-122"/>
                <a:ea typeface="华文行楷" panose="02010800040101010101" pitchFamily="2" charset="-122"/>
                <a:hlinkClick r:id="rId1" action="ppaction://hlinksldjump"/>
              </a:rPr>
              <a:t>语言的发展</a:t>
            </a:r>
            <a:endParaRPr lang="zh-CN" altLang="en-US" sz="3600" b="1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2" eaLnBrk="1" hangingPunct="1">
              <a:buFontTx/>
              <a:buNone/>
            </a:pPr>
            <a:r>
              <a:rPr lang="en-US" altLang="zh-CN" sz="3600" b="1" smtClean="0">
                <a:latin typeface="华文行楷" panose="02010800040101010101" pitchFamily="2" charset="-122"/>
                <a:ea typeface="华文行楷" panose="02010800040101010101" pitchFamily="2" charset="-122"/>
                <a:hlinkClick r:id="rId2" action="ppaction://hlinksldjump"/>
              </a:rPr>
              <a:t>1.2  C</a:t>
            </a:r>
            <a:r>
              <a:rPr lang="zh-CN" altLang="en-US" sz="3600" b="1" smtClean="0">
                <a:latin typeface="华文行楷" panose="02010800040101010101" pitchFamily="2" charset="-122"/>
                <a:ea typeface="华文行楷" panose="02010800040101010101" pitchFamily="2" charset="-122"/>
                <a:hlinkClick r:id="rId2" action="ppaction://hlinksldjump"/>
              </a:rPr>
              <a:t>语言的特点</a:t>
            </a:r>
            <a:r>
              <a:rPr lang="zh-CN" altLang="en-US" sz="3600" b="1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及运行</a:t>
            </a:r>
            <a:endParaRPr lang="zh-CN" altLang="en-US" sz="3600" b="1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2" eaLnBrk="1" hangingPunct="1">
              <a:buFontTx/>
              <a:buNone/>
            </a:pPr>
            <a:r>
              <a:rPr lang="en-US" altLang="zh-CN" sz="3600" b="1" smtClean="0">
                <a:latin typeface="华文行楷" panose="02010800040101010101" pitchFamily="2" charset="-122"/>
                <a:ea typeface="华文行楷" panose="02010800040101010101" pitchFamily="2" charset="-122"/>
                <a:hlinkClick r:id="rId3" action="ppaction://hlinksldjump"/>
              </a:rPr>
              <a:t>1.3  </a:t>
            </a:r>
            <a:r>
              <a:rPr lang="zh-CN" altLang="en-US" sz="3600" b="1" smtClean="0">
                <a:latin typeface="华文行楷" panose="02010800040101010101" pitchFamily="2" charset="-122"/>
                <a:ea typeface="华文行楷" panose="02010800040101010101" pitchFamily="2" charset="-122"/>
                <a:hlinkClick r:id="rId3" action="ppaction://hlinksldjump"/>
              </a:rPr>
              <a:t>算法概念及描述</a:t>
            </a:r>
            <a:endParaRPr lang="zh-CN" altLang="en-US" sz="3600" b="1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533400"/>
            <a:ext cx="5473700" cy="808038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zh-CN" altLang="en-US" b="1" smtClean="0">
                <a:ea typeface="华文新魏" panose="02010800040101010101" pitchFamily="2" charset="-122"/>
              </a:rPr>
              <a:t>算法特性</a:t>
            </a:r>
            <a:endParaRPr lang="zh-CN" altLang="en-US" b="1" smtClean="0">
              <a:ea typeface="华文新魏" panose="02010800040101010101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4075" y="1989138"/>
            <a:ext cx="4967288" cy="4114800"/>
          </a:xfrm>
          <a:solidFill>
            <a:srgbClr val="CCFFFF"/>
          </a:solidFill>
          <a:ln>
            <a:solidFill>
              <a:srgbClr val="CCFFFF"/>
            </a:solidFill>
            <a:miter lim="800000"/>
          </a:ln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990033"/>
                </a:solidFill>
                <a:ea typeface="黑体" panose="02010609060101010101" pitchFamily="2" charset="-122"/>
              </a:rPr>
              <a:t>有穷性</a:t>
            </a:r>
            <a:endParaRPr lang="zh-CN" altLang="en-US" sz="3600" b="1" smtClean="0">
              <a:solidFill>
                <a:srgbClr val="990033"/>
              </a:solidFill>
              <a:ea typeface="黑体" panose="02010609060101010101" pitchFamily="2" charset="-122"/>
            </a:endParaRPr>
          </a:p>
          <a:p>
            <a:pPr eaLnBrk="1" hangingPunct="1"/>
            <a:r>
              <a:rPr lang="zh-CN" altLang="en-US" sz="3600" b="1" smtClean="0">
                <a:solidFill>
                  <a:srgbClr val="990033"/>
                </a:solidFill>
                <a:ea typeface="黑体" panose="02010609060101010101" pitchFamily="2" charset="-122"/>
              </a:rPr>
              <a:t>确定性</a:t>
            </a:r>
            <a:endParaRPr lang="zh-CN" altLang="en-US" sz="3600" b="1" smtClean="0">
              <a:solidFill>
                <a:srgbClr val="990033"/>
              </a:solidFill>
              <a:ea typeface="黑体" panose="02010609060101010101" pitchFamily="2" charset="-122"/>
            </a:endParaRPr>
          </a:p>
          <a:p>
            <a:pPr eaLnBrk="1" hangingPunct="1"/>
            <a:r>
              <a:rPr lang="zh-CN" altLang="en-US" sz="3600" b="1" smtClean="0">
                <a:solidFill>
                  <a:srgbClr val="990033"/>
                </a:solidFill>
                <a:ea typeface="黑体" panose="02010609060101010101" pitchFamily="2" charset="-122"/>
              </a:rPr>
              <a:t>有零个或多个输入</a:t>
            </a:r>
            <a:endParaRPr lang="zh-CN" altLang="en-US" sz="3600" b="1" smtClean="0">
              <a:solidFill>
                <a:srgbClr val="990033"/>
              </a:solidFill>
              <a:ea typeface="黑体" panose="02010609060101010101" pitchFamily="2" charset="-122"/>
            </a:endParaRPr>
          </a:p>
          <a:p>
            <a:pPr eaLnBrk="1" hangingPunct="1"/>
            <a:r>
              <a:rPr lang="zh-CN" altLang="en-US" sz="3600" b="1" smtClean="0">
                <a:solidFill>
                  <a:srgbClr val="990033"/>
                </a:solidFill>
                <a:ea typeface="黑体" panose="02010609060101010101" pitchFamily="2" charset="-122"/>
              </a:rPr>
              <a:t>有一个或多个输出</a:t>
            </a:r>
            <a:endParaRPr lang="zh-CN" altLang="en-US" sz="3600" b="1" smtClean="0">
              <a:solidFill>
                <a:srgbClr val="990033"/>
              </a:solidFill>
              <a:ea typeface="黑体" panose="02010609060101010101" pitchFamily="2" charset="-122"/>
            </a:endParaRPr>
          </a:p>
          <a:p>
            <a:pPr eaLnBrk="1" hangingPunct="1"/>
            <a:r>
              <a:rPr lang="zh-CN" altLang="en-US" sz="3600" b="1" smtClean="0">
                <a:solidFill>
                  <a:srgbClr val="990033"/>
                </a:solidFill>
                <a:ea typeface="黑体" panose="02010609060101010101" pitchFamily="2" charset="-122"/>
              </a:rPr>
              <a:t>可行性</a:t>
            </a:r>
            <a:endParaRPr lang="zh-CN" altLang="en-US" sz="3600" b="1" smtClean="0">
              <a:solidFill>
                <a:srgbClr val="990033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620713"/>
            <a:ext cx="6262688" cy="1143000"/>
          </a:xfrm>
          <a:solidFill>
            <a:srgbClr val="FFCCCC"/>
          </a:solidFill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80008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1.1.2  </a:t>
            </a:r>
            <a:r>
              <a:rPr lang="zh-CN" altLang="en-US" b="1" smtClean="0">
                <a:solidFill>
                  <a:srgbClr val="80008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算法的描述</a:t>
            </a:r>
            <a:endParaRPr lang="zh-CN" altLang="en-US" b="1" smtClean="0">
              <a:solidFill>
                <a:srgbClr val="80008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3" y="2205038"/>
            <a:ext cx="4608512" cy="2016125"/>
          </a:xfrm>
          <a:solidFill>
            <a:srgbClr val="99FF99"/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80008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 </a:t>
            </a:r>
            <a:r>
              <a:rPr lang="zh-CN" altLang="en-US" b="1" smtClean="0">
                <a:solidFill>
                  <a:srgbClr val="80008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</a:t>
            </a:r>
            <a:r>
              <a:rPr lang="zh-CN" altLang="en-US" b="1" smtClean="0">
                <a:solidFill>
                  <a:srgbClr val="800080"/>
                </a:solidFill>
                <a:latin typeface="黑体" panose="02010609060101010101" pitchFamily="2" charset="-122"/>
                <a:ea typeface="黑体" panose="02010609060101010101" pitchFamily="2" charset="-122"/>
                <a:hlinkClick r:id="rId1" action="ppaction://hlinksldjump"/>
              </a:rPr>
              <a:t>用流程图表示</a:t>
            </a:r>
            <a:endParaRPr lang="zh-CN" altLang="en-US" b="1" smtClean="0">
              <a:solidFill>
                <a:srgbClr val="80008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rgbClr val="80008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２</a:t>
            </a:r>
            <a:r>
              <a:rPr lang="en-US" altLang="zh-CN" b="1" smtClean="0">
                <a:solidFill>
                  <a:srgbClr val="80008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r>
              <a:rPr lang="zh-CN" altLang="en-US" b="1" smtClean="0">
                <a:solidFill>
                  <a:srgbClr val="80008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</a:t>
            </a:r>
            <a:r>
              <a:rPr lang="zh-CN" altLang="en-US" b="1" smtClean="0">
                <a:solidFill>
                  <a:srgbClr val="800080"/>
                </a:solidFill>
                <a:latin typeface="黑体" panose="02010609060101010101" pitchFamily="2" charset="-122"/>
                <a:ea typeface="黑体" panose="02010609060101010101" pitchFamily="2" charset="-122"/>
                <a:hlinkClick r:id="rId2" action="ppaction://hlinksldjump"/>
              </a:rPr>
              <a:t>用</a:t>
            </a:r>
            <a:r>
              <a:rPr lang="en-US" altLang="zh-CN" b="1" smtClean="0">
                <a:solidFill>
                  <a:srgbClr val="800080"/>
                </a:solidFill>
                <a:latin typeface="黑体" panose="02010609060101010101" pitchFamily="2" charset="-122"/>
                <a:ea typeface="黑体" panose="02010609060101010101" pitchFamily="2" charset="-122"/>
                <a:hlinkClick r:id="rId2" action="ppaction://hlinksldjump"/>
              </a:rPr>
              <a:t>N-S</a:t>
            </a:r>
            <a:r>
              <a:rPr lang="zh-CN" altLang="en-US" b="1" smtClean="0">
                <a:solidFill>
                  <a:srgbClr val="800080"/>
                </a:solidFill>
                <a:latin typeface="黑体" panose="02010609060101010101" pitchFamily="2" charset="-122"/>
                <a:ea typeface="黑体" panose="02010609060101010101" pitchFamily="2" charset="-122"/>
                <a:hlinkClick r:id="rId2" action="ppaction://hlinksldjump"/>
              </a:rPr>
              <a:t>流程图表示</a:t>
            </a:r>
            <a:endParaRPr lang="zh-CN" altLang="en-US" b="1" smtClean="0">
              <a:solidFill>
                <a:srgbClr val="80008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rgbClr val="80008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３</a:t>
            </a:r>
            <a:r>
              <a:rPr lang="en-US" altLang="zh-CN" b="1" smtClean="0">
                <a:solidFill>
                  <a:srgbClr val="80008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r>
              <a:rPr lang="zh-CN" altLang="en-US" b="1" smtClean="0">
                <a:solidFill>
                  <a:srgbClr val="80008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</a:t>
            </a:r>
            <a:r>
              <a:rPr lang="zh-CN" altLang="en-US" b="1" smtClean="0">
                <a:solidFill>
                  <a:srgbClr val="800080"/>
                </a:solidFill>
                <a:latin typeface="黑体" panose="02010609060101010101" pitchFamily="2" charset="-122"/>
                <a:ea typeface="黑体" panose="02010609060101010101" pitchFamily="2" charset="-122"/>
                <a:hlinkClick r:id="rId3" action="ppaction://hlinksldjump"/>
              </a:rPr>
              <a:t>用</a:t>
            </a:r>
            <a:r>
              <a:rPr lang="en-US" altLang="zh-CN" b="1" smtClean="0">
                <a:solidFill>
                  <a:srgbClr val="800080"/>
                </a:solidFill>
                <a:latin typeface="黑体" panose="02010609060101010101" pitchFamily="2" charset="-122"/>
                <a:ea typeface="黑体" panose="02010609060101010101" pitchFamily="2" charset="-122"/>
                <a:hlinkClick r:id="rId3" action="ppaction://hlinksldjump"/>
              </a:rPr>
              <a:t>PAD</a:t>
            </a:r>
            <a:r>
              <a:rPr lang="zh-CN" altLang="en-US" b="1" smtClean="0">
                <a:solidFill>
                  <a:srgbClr val="800080"/>
                </a:solidFill>
                <a:latin typeface="黑体" panose="02010609060101010101" pitchFamily="2" charset="-122"/>
                <a:ea typeface="黑体" panose="02010609060101010101" pitchFamily="2" charset="-122"/>
                <a:hlinkClick r:id="rId3" action="ppaction://hlinksldjump"/>
              </a:rPr>
              <a:t>图表示</a:t>
            </a:r>
            <a:endParaRPr lang="zh-CN" altLang="en-US" b="1" smtClean="0">
              <a:solidFill>
                <a:srgbClr val="80008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460" name="AutoShape 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51725" y="5876925"/>
            <a:ext cx="865188" cy="4318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1331913" y="1412875"/>
            <a:ext cx="403225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eaLnBrk="1" hangingPunct="1">
              <a:lnSpc>
                <a:spcPct val="80000"/>
              </a:lnSpc>
              <a:buFontTx/>
              <a:buChar char="•"/>
            </a:pPr>
            <a:r>
              <a:rPr lang="zh-CN" altLang="en-US" sz="3200" b="1">
                <a:solidFill>
                  <a:srgbClr val="990000"/>
                </a:solidFill>
                <a:ea typeface="黑体" panose="02010609060101010101" pitchFamily="2" charset="-122"/>
              </a:rPr>
              <a:t>常用的流程图符号</a:t>
            </a:r>
            <a:endParaRPr lang="zh-CN" altLang="en-US" sz="3200" b="1">
              <a:solidFill>
                <a:srgbClr val="990000"/>
              </a:solidFill>
              <a:ea typeface="黑体" panose="02010609060101010101" pitchFamily="2" charset="-122"/>
            </a:endParaRPr>
          </a:p>
        </p:txBody>
      </p:sp>
      <p:grpSp>
        <p:nvGrpSpPr>
          <p:cNvPr id="194563" name="Group 3"/>
          <p:cNvGrpSpPr/>
          <p:nvPr/>
        </p:nvGrpSpPr>
        <p:grpSpPr bwMode="auto">
          <a:xfrm>
            <a:off x="684213" y="2852738"/>
            <a:ext cx="7696200" cy="2752725"/>
            <a:chOff x="754" y="1162"/>
            <a:chExt cx="4848" cy="1862"/>
          </a:xfrm>
        </p:grpSpPr>
        <p:sp>
          <p:nvSpPr>
            <p:cNvPr id="20485" name="AutoShape 4"/>
            <p:cNvSpPr>
              <a:spLocks noChangeArrowheads="1"/>
            </p:cNvSpPr>
            <p:nvPr/>
          </p:nvSpPr>
          <p:spPr bwMode="auto">
            <a:xfrm>
              <a:off x="802" y="1162"/>
              <a:ext cx="680" cy="340"/>
            </a:xfrm>
            <a:prstGeom prst="flowChartTerminator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6" name="AutoShape 5"/>
            <p:cNvSpPr>
              <a:spLocks noChangeArrowheads="1"/>
            </p:cNvSpPr>
            <p:nvPr/>
          </p:nvSpPr>
          <p:spPr bwMode="auto">
            <a:xfrm>
              <a:off x="2002" y="1162"/>
              <a:ext cx="680" cy="340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7" name="AutoShape 6"/>
            <p:cNvSpPr>
              <a:spLocks noChangeArrowheads="1"/>
            </p:cNvSpPr>
            <p:nvPr/>
          </p:nvSpPr>
          <p:spPr bwMode="auto">
            <a:xfrm>
              <a:off x="3298" y="1162"/>
              <a:ext cx="680" cy="340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8" name="AutoShape 7"/>
            <p:cNvSpPr>
              <a:spLocks noChangeArrowheads="1"/>
            </p:cNvSpPr>
            <p:nvPr/>
          </p:nvSpPr>
          <p:spPr bwMode="auto">
            <a:xfrm>
              <a:off x="4498" y="1162"/>
              <a:ext cx="680" cy="340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489" name="Group 8"/>
            <p:cNvGrpSpPr/>
            <p:nvPr/>
          </p:nvGrpSpPr>
          <p:grpSpPr bwMode="auto">
            <a:xfrm>
              <a:off x="754" y="2117"/>
              <a:ext cx="807" cy="336"/>
              <a:chOff x="672" y="2571"/>
              <a:chExt cx="807" cy="336"/>
            </a:xfrm>
          </p:grpSpPr>
          <p:sp>
            <p:nvSpPr>
              <p:cNvPr id="20503" name="Line 9"/>
              <p:cNvSpPr>
                <a:spLocks noChangeShapeType="1"/>
              </p:cNvSpPr>
              <p:nvPr/>
            </p:nvSpPr>
            <p:spPr bwMode="auto">
              <a:xfrm>
                <a:off x="912" y="2571"/>
                <a:ext cx="5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4" name="Line 10"/>
              <p:cNvSpPr>
                <a:spLocks noChangeShapeType="1"/>
              </p:cNvSpPr>
              <p:nvPr/>
            </p:nvSpPr>
            <p:spPr bwMode="auto">
              <a:xfrm>
                <a:off x="912" y="2907"/>
                <a:ext cx="5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5" name="Line 11"/>
              <p:cNvSpPr>
                <a:spLocks noChangeShapeType="1"/>
              </p:cNvSpPr>
              <p:nvPr/>
            </p:nvSpPr>
            <p:spPr bwMode="auto">
              <a:xfrm>
                <a:off x="912" y="2571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6" name="Line 12"/>
              <p:cNvSpPr>
                <a:spLocks noChangeShapeType="1"/>
              </p:cNvSpPr>
              <p:nvPr/>
            </p:nvSpPr>
            <p:spPr bwMode="auto">
              <a:xfrm>
                <a:off x="672" y="2751"/>
                <a:ext cx="227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490" name="AutoShape 13"/>
            <p:cNvSpPr>
              <a:spLocks noChangeArrowheads="1"/>
            </p:cNvSpPr>
            <p:nvPr/>
          </p:nvSpPr>
          <p:spPr bwMode="auto">
            <a:xfrm>
              <a:off x="4014" y="2251"/>
              <a:ext cx="231" cy="150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1" name="Text Box 14"/>
            <p:cNvSpPr txBox="1">
              <a:spLocks noChangeArrowheads="1"/>
            </p:cNvSpPr>
            <p:nvPr/>
          </p:nvSpPr>
          <p:spPr bwMode="auto">
            <a:xfrm>
              <a:off x="754" y="1594"/>
              <a:ext cx="816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0" lang="zh-CN" altLang="en-US" b="1"/>
                <a:t>起止框</a:t>
              </a:r>
              <a:endParaRPr kumimoji="0" lang="zh-CN" altLang="en-US" b="1"/>
            </a:p>
          </p:txBody>
        </p:sp>
        <p:sp>
          <p:nvSpPr>
            <p:cNvPr id="20492" name="Text Box 15"/>
            <p:cNvSpPr txBox="1">
              <a:spLocks noChangeArrowheads="1"/>
            </p:cNvSpPr>
            <p:nvPr/>
          </p:nvSpPr>
          <p:spPr bwMode="auto">
            <a:xfrm>
              <a:off x="2002" y="1594"/>
              <a:ext cx="912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0" lang="zh-CN" altLang="en-US" b="1"/>
                <a:t>判断框</a:t>
              </a:r>
              <a:endParaRPr kumimoji="0" lang="zh-CN" altLang="en-US" b="1"/>
            </a:p>
          </p:txBody>
        </p:sp>
        <p:sp>
          <p:nvSpPr>
            <p:cNvPr id="20493" name="Text Box 16"/>
            <p:cNvSpPr txBox="1">
              <a:spLocks noChangeArrowheads="1"/>
            </p:cNvSpPr>
            <p:nvPr/>
          </p:nvSpPr>
          <p:spPr bwMode="auto">
            <a:xfrm>
              <a:off x="3250" y="1594"/>
              <a:ext cx="768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0" lang="zh-CN" altLang="en-US" b="1"/>
                <a:t>处理框</a:t>
              </a:r>
              <a:endParaRPr kumimoji="0" lang="zh-CN" altLang="en-US" b="1"/>
            </a:p>
          </p:txBody>
        </p:sp>
        <p:sp>
          <p:nvSpPr>
            <p:cNvPr id="20494" name="Text Box 17"/>
            <p:cNvSpPr txBox="1">
              <a:spLocks noChangeArrowheads="1"/>
            </p:cNvSpPr>
            <p:nvPr/>
          </p:nvSpPr>
          <p:spPr bwMode="auto">
            <a:xfrm>
              <a:off x="4402" y="1594"/>
              <a:ext cx="1200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0" lang="zh-CN" altLang="en-US" b="1"/>
                <a:t>输入</a:t>
              </a:r>
              <a:r>
                <a:rPr kumimoji="0" lang="en-US" altLang="zh-CN" b="1"/>
                <a:t>/</a:t>
              </a:r>
              <a:r>
                <a:rPr kumimoji="0" lang="zh-CN" altLang="en-US" b="1"/>
                <a:t>输出框</a:t>
              </a:r>
              <a:endParaRPr kumimoji="0" lang="zh-CN" altLang="en-US"/>
            </a:p>
          </p:txBody>
        </p:sp>
        <p:sp>
          <p:nvSpPr>
            <p:cNvPr id="20495" name="Text Box 18"/>
            <p:cNvSpPr txBox="1">
              <a:spLocks noChangeArrowheads="1"/>
            </p:cNvSpPr>
            <p:nvPr/>
          </p:nvSpPr>
          <p:spPr bwMode="auto">
            <a:xfrm>
              <a:off x="802" y="2666"/>
              <a:ext cx="81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0" lang="zh-CN" altLang="en-US" b="1"/>
                <a:t>注释框</a:t>
              </a:r>
              <a:endParaRPr kumimoji="0" lang="zh-CN" altLang="en-US" b="1"/>
            </a:p>
          </p:txBody>
        </p:sp>
        <p:sp>
          <p:nvSpPr>
            <p:cNvPr id="20496" name="Text Box 19"/>
            <p:cNvSpPr txBox="1">
              <a:spLocks noChangeArrowheads="1"/>
            </p:cNvSpPr>
            <p:nvPr/>
          </p:nvSpPr>
          <p:spPr bwMode="auto">
            <a:xfrm>
              <a:off x="2194" y="2666"/>
              <a:ext cx="86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0" lang="zh-CN" altLang="en-US" b="1"/>
                <a:t>流向线</a:t>
              </a:r>
              <a:endParaRPr kumimoji="0" lang="zh-CN" altLang="en-US" b="1"/>
            </a:p>
          </p:txBody>
        </p:sp>
        <p:sp>
          <p:nvSpPr>
            <p:cNvPr id="20497" name="Text Box 20"/>
            <p:cNvSpPr txBox="1">
              <a:spLocks noChangeArrowheads="1"/>
            </p:cNvSpPr>
            <p:nvPr/>
          </p:nvSpPr>
          <p:spPr bwMode="auto">
            <a:xfrm>
              <a:off x="3778" y="2714"/>
              <a:ext cx="110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0" lang="zh-CN" altLang="en-US" b="1"/>
                <a:t>连接点</a:t>
              </a:r>
              <a:endParaRPr kumimoji="0" lang="zh-CN" altLang="en-US" b="1"/>
            </a:p>
          </p:txBody>
        </p:sp>
        <p:grpSp>
          <p:nvGrpSpPr>
            <p:cNvPr id="20498" name="Group 21"/>
            <p:cNvGrpSpPr/>
            <p:nvPr/>
          </p:nvGrpSpPr>
          <p:grpSpPr bwMode="auto">
            <a:xfrm>
              <a:off x="2146" y="2069"/>
              <a:ext cx="672" cy="453"/>
              <a:chOff x="2064" y="2523"/>
              <a:chExt cx="672" cy="453"/>
            </a:xfrm>
          </p:grpSpPr>
          <p:sp>
            <p:nvSpPr>
              <p:cNvPr id="20499" name="Line 22"/>
              <p:cNvSpPr>
                <a:spLocks noChangeShapeType="1"/>
              </p:cNvSpPr>
              <p:nvPr/>
            </p:nvSpPr>
            <p:spPr bwMode="auto">
              <a:xfrm>
                <a:off x="2064" y="2619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0" name="Line 23"/>
              <p:cNvSpPr>
                <a:spLocks noChangeShapeType="1"/>
              </p:cNvSpPr>
              <p:nvPr/>
            </p:nvSpPr>
            <p:spPr bwMode="auto">
              <a:xfrm>
                <a:off x="2592" y="2523"/>
                <a:ext cx="0" cy="45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1" name="Line 24"/>
              <p:cNvSpPr>
                <a:spLocks noChangeShapeType="1"/>
              </p:cNvSpPr>
              <p:nvPr/>
            </p:nvSpPr>
            <p:spPr bwMode="auto">
              <a:xfrm flipH="1">
                <a:off x="2064" y="2811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2" name="Line 25"/>
              <p:cNvSpPr>
                <a:spLocks noChangeShapeType="1"/>
              </p:cNvSpPr>
              <p:nvPr/>
            </p:nvSpPr>
            <p:spPr bwMode="auto">
              <a:xfrm flipV="1">
                <a:off x="2736" y="2523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484" name="Rectangle 26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772400" cy="8636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b="1" smtClean="0"/>
              <a:t>１</a:t>
            </a:r>
            <a:r>
              <a:rPr lang="en-US" altLang="zh-CN" b="1" smtClean="0"/>
              <a:t>.  </a:t>
            </a:r>
            <a:r>
              <a:rPr lang="zh-CN" altLang="en-US" b="1" smtClean="0"/>
              <a:t>用流程图表示算法</a:t>
            </a:r>
            <a:endParaRPr lang="zh-CN" altLang="en-US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5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 advAuto="0" autoUpdateAnimBg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549275"/>
            <a:ext cx="6553200" cy="647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chemeClr val="tx2"/>
                </a:solidFill>
                <a:ea typeface="华文新魏" panose="02010800040101010101" pitchFamily="2" charset="-122"/>
              </a:rPr>
              <a:t>程序的三种基本结构</a:t>
            </a:r>
            <a:endParaRPr lang="zh-CN" altLang="zh-CN" b="1" smtClean="0">
              <a:solidFill>
                <a:schemeClr val="tx2"/>
              </a:solidFill>
              <a:ea typeface="华文新魏" panose="02010800040101010101" pitchFamily="2" charset="-122"/>
            </a:endParaRPr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3581400" y="2430463"/>
            <a:ext cx="4648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eaLnBrk="1" hangingPunct="1">
              <a:spcBef>
                <a:spcPct val="20000"/>
              </a:spcBef>
              <a:buClr>
                <a:srgbClr val="990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32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特点：</a:t>
            </a:r>
            <a:endParaRPr lang="zh-CN" altLang="en-US" sz="3200" b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742950" lvl="1" indent="-285750" algn="l" eaLnBrk="1" hangingPunct="1">
              <a:spcBef>
                <a:spcPct val="20000"/>
              </a:spcBef>
              <a:buClr>
                <a:srgbClr val="990000"/>
              </a:buClr>
              <a:buSzPct val="70000"/>
              <a:buFont typeface="Wingdings" panose="05000000000000000000" pitchFamily="2" charset="2"/>
              <a:buChar char="§"/>
            </a:pPr>
            <a:r>
              <a:rPr lang="zh-CN" altLang="en-US" sz="2800" b="1">
                <a:latin typeface="Arial" panose="020B0604020202020204" pitchFamily="34" charset="0"/>
                <a:ea typeface="黑体" panose="02010609060101010101" pitchFamily="2" charset="-122"/>
              </a:rPr>
              <a:t>一个入口，一个出口</a:t>
            </a:r>
            <a:endParaRPr lang="zh-CN" altLang="en-US" sz="2800" b="1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742950" lvl="1" indent="-285750" algn="l" eaLnBrk="1" hangingPunct="1">
              <a:spcBef>
                <a:spcPct val="20000"/>
              </a:spcBef>
              <a:buClr>
                <a:srgbClr val="990000"/>
              </a:buClr>
              <a:buSzPct val="70000"/>
              <a:buFont typeface="Wingdings" panose="05000000000000000000" pitchFamily="2" charset="2"/>
              <a:buChar char="§"/>
            </a:pPr>
            <a:r>
              <a:rPr lang="zh-CN" altLang="en-US" sz="2800" b="1">
                <a:latin typeface="Arial" panose="020B0604020202020204" pitchFamily="34" charset="0"/>
                <a:ea typeface="黑体" panose="02010609060101010101" pitchFamily="2" charset="-122"/>
              </a:rPr>
              <a:t>顺序执行</a:t>
            </a:r>
            <a:endParaRPr lang="zh-CN" altLang="en-US" sz="2800" b="1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pSp>
        <p:nvGrpSpPr>
          <p:cNvPr id="195588" name="Group 4"/>
          <p:cNvGrpSpPr/>
          <p:nvPr/>
        </p:nvGrpSpPr>
        <p:grpSpPr bwMode="auto">
          <a:xfrm>
            <a:off x="974725" y="2143125"/>
            <a:ext cx="2073275" cy="2941638"/>
            <a:chOff x="614" y="1296"/>
            <a:chExt cx="1306" cy="1853"/>
          </a:xfrm>
        </p:grpSpPr>
        <p:sp>
          <p:nvSpPr>
            <p:cNvPr id="21510" name="Rectangle 5"/>
            <p:cNvSpPr>
              <a:spLocks noChangeArrowheads="1"/>
            </p:cNvSpPr>
            <p:nvPr/>
          </p:nvSpPr>
          <p:spPr bwMode="auto">
            <a:xfrm>
              <a:off x="614" y="1632"/>
              <a:ext cx="1248" cy="121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960" y="1806"/>
              <a:ext cx="567" cy="3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2" name="Rectangle 7"/>
            <p:cNvSpPr>
              <a:spLocks noChangeArrowheads="1"/>
            </p:cNvSpPr>
            <p:nvPr/>
          </p:nvSpPr>
          <p:spPr bwMode="auto">
            <a:xfrm>
              <a:off x="960" y="2391"/>
              <a:ext cx="567" cy="340"/>
            </a:xfrm>
            <a:prstGeom prst="rect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3" name="Line 8"/>
            <p:cNvSpPr>
              <a:spLocks noChangeShapeType="1"/>
            </p:cNvSpPr>
            <p:nvPr/>
          </p:nvSpPr>
          <p:spPr bwMode="auto">
            <a:xfrm>
              <a:off x="1248" y="1483"/>
              <a:ext cx="0" cy="34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4" name="Line 9"/>
            <p:cNvSpPr>
              <a:spLocks noChangeShapeType="1"/>
            </p:cNvSpPr>
            <p:nvPr/>
          </p:nvSpPr>
          <p:spPr bwMode="auto">
            <a:xfrm>
              <a:off x="1235" y="2754"/>
              <a:ext cx="0" cy="34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5" name="Line 10"/>
            <p:cNvSpPr>
              <a:spLocks noChangeShapeType="1"/>
            </p:cNvSpPr>
            <p:nvPr/>
          </p:nvSpPr>
          <p:spPr bwMode="auto">
            <a:xfrm>
              <a:off x="1248" y="2155"/>
              <a:ext cx="0" cy="27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6" name="Text Box 11"/>
            <p:cNvSpPr txBox="1">
              <a:spLocks noChangeArrowheads="1"/>
            </p:cNvSpPr>
            <p:nvPr/>
          </p:nvSpPr>
          <p:spPr bwMode="auto">
            <a:xfrm>
              <a:off x="960" y="1785"/>
              <a:ext cx="554" cy="377"/>
            </a:xfrm>
            <a:prstGeom prst="rect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0" lang="en-US" altLang="zh-CN" sz="3200"/>
                <a:t>S1</a:t>
              </a:r>
              <a:endParaRPr kumimoji="0" lang="en-US" altLang="zh-CN" sz="3200"/>
            </a:p>
          </p:txBody>
        </p:sp>
        <p:sp>
          <p:nvSpPr>
            <p:cNvPr id="21517" name="Text Box 12"/>
            <p:cNvSpPr txBox="1">
              <a:spLocks noChangeArrowheads="1"/>
            </p:cNvSpPr>
            <p:nvPr/>
          </p:nvSpPr>
          <p:spPr bwMode="auto">
            <a:xfrm>
              <a:off x="1095" y="2400"/>
              <a:ext cx="6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0" lang="en-US" altLang="zh-CN" sz="3200"/>
                <a:t>S2</a:t>
              </a:r>
              <a:endParaRPr kumimoji="0" lang="en-US" altLang="zh-CN" sz="3200"/>
            </a:p>
          </p:txBody>
        </p:sp>
        <p:sp>
          <p:nvSpPr>
            <p:cNvPr id="21518" name="Text Box 13"/>
            <p:cNvSpPr txBox="1">
              <a:spLocks noChangeArrowheads="1"/>
            </p:cNvSpPr>
            <p:nvPr/>
          </p:nvSpPr>
          <p:spPr bwMode="auto">
            <a:xfrm>
              <a:off x="960" y="1296"/>
              <a:ext cx="9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kumimoji="0" lang="zh-CN" altLang="zh-CN" sz="3200"/>
            </a:p>
          </p:txBody>
        </p:sp>
        <p:sp>
          <p:nvSpPr>
            <p:cNvPr id="21519" name="Text Box 14"/>
            <p:cNvSpPr txBox="1">
              <a:spLocks noChangeArrowheads="1"/>
            </p:cNvSpPr>
            <p:nvPr/>
          </p:nvSpPr>
          <p:spPr bwMode="auto">
            <a:xfrm>
              <a:off x="912" y="2784"/>
              <a:ext cx="9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kumimoji="0" lang="zh-CN" altLang="zh-CN" sz="3200"/>
            </a:p>
          </p:txBody>
        </p:sp>
      </p:grpSp>
      <p:sp>
        <p:nvSpPr>
          <p:cNvPr id="195599" name="Rectangle 15"/>
          <p:cNvSpPr>
            <a:spLocks noChangeArrowheads="1"/>
          </p:cNvSpPr>
          <p:nvPr/>
        </p:nvSpPr>
        <p:spPr bwMode="auto">
          <a:xfrm>
            <a:off x="838200" y="1411288"/>
            <a:ext cx="2895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eaLnBrk="1" hangingPunct="1">
              <a:spcBef>
                <a:spcPct val="20000"/>
              </a:spcBef>
              <a:buClr>
                <a:srgbClr val="990000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3200" b="1">
                <a:solidFill>
                  <a:schemeClr val="tx2"/>
                </a:solidFill>
                <a:latin typeface="Arial" panose="020B0604020202020204" pitchFamily="34" charset="0"/>
              </a:rPr>
              <a:t>顺序结构</a:t>
            </a:r>
            <a:endParaRPr lang="zh-CN" altLang="zh-CN" sz="32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5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advAuto="0" autoUpdateAnimBg="0" build="p"/>
      <p:bldP spid="195587" grpId="0" autoUpdateAnimBg="0"/>
      <p:bldP spid="19559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404813"/>
            <a:ext cx="4381500" cy="6477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2"/>
                </a:solidFill>
              </a:rPr>
              <a:t>选择结构</a:t>
            </a:r>
            <a:endParaRPr lang="zh-CN" altLang="zh-CN" sz="2800" b="1" smtClean="0">
              <a:solidFill>
                <a:schemeClr val="tx2"/>
              </a:solidFill>
            </a:endParaRPr>
          </a:p>
        </p:txBody>
      </p:sp>
      <p:grpSp>
        <p:nvGrpSpPr>
          <p:cNvPr id="196611" name="Group 3"/>
          <p:cNvGrpSpPr/>
          <p:nvPr/>
        </p:nvGrpSpPr>
        <p:grpSpPr bwMode="auto">
          <a:xfrm>
            <a:off x="685800" y="1281113"/>
            <a:ext cx="2438400" cy="2667000"/>
            <a:chOff x="3786" y="900"/>
            <a:chExt cx="1536" cy="1680"/>
          </a:xfrm>
        </p:grpSpPr>
        <p:sp>
          <p:nvSpPr>
            <p:cNvPr id="22553" name="Rectangle 4"/>
            <p:cNvSpPr>
              <a:spLocks noChangeArrowheads="1"/>
            </p:cNvSpPr>
            <p:nvPr/>
          </p:nvSpPr>
          <p:spPr bwMode="auto">
            <a:xfrm>
              <a:off x="3786" y="900"/>
              <a:ext cx="1536" cy="1680"/>
            </a:xfrm>
            <a:prstGeom prst="rect">
              <a:avLst/>
            </a:prstGeom>
            <a:solidFill>
              <a:srgbClr val="99FF66"/>
            </a:solidFill>
            <a:ln w="28575" cap="sq">
              <a:solidFill>
                <a:srgbClr val="3333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/>
              <a:r>
                <a:rPr lang="en-US" altLang="zh-CN"/>
                <a:t>         </a:t>
              </a:r>
              <a:endParaRPr lang="en-US" altLang="zh-CN"/>
            </a:p>
            <a:p>
              <a:pPr algn="l"/>
              <a:r>
                <a:rPr lang="en-US" altLang="zh-CN"/>
                <a:t>         </a:t>
              </a:r>
              <a:endParaRPr lang="en-US" altLang="zh-CN"/>
            </a:p>
            <a:p>
              <a:pPr algn="l"/>
              <a:r>
                <a:rPr lang="en-US" altLang="zh-CN"/>
                <a:t>                </a:t>
              </a:r>
              <a:endParaRPr lang="en-US" altLang="zh-CN"/>
            </a:p>
            <a:p>
              <a:pPr algn="l"/>
              <a:r>
                <a:rPr lang="en-US" altLang="zh-CN"/>
                <a:t>              </a:t>
              </a:r>
              <a:endParaRPr lang="en-US" altLang="zh-CN"/>
            </a:p>
            <a:p>
              <a:pPr algn="l"/>
              <a:r>
                <a:rPr lang="en-US" altLang="zh-CN"/>
                <a:t>               </a:t>
              </a:r>
              <a:endParaRPr lang="en-US" altLang="zh-CN"/>
            </a:p>
            <a:p>
              <a:pPr algn="l"/>
              <a:r>
                <a:rPr lang="en-US" altLang="zh-CN"/>
                <a:t>       </a:t>
              </a:r>
              <a:endParaRPr lang="en-US" altLang="zh-CN"/>
            </a:p>
          </p:txBody>
        </p:sp>
        <p:sp>
          <p:nvSpPr>
            <p:cNvPr id="22554" name="AutoShape 5"/>
            <p:cNvSpPr>
              <a:spLocks noChangeArrowheads="1"/>
            </p:cNvSpPr>
            <p:nvPr/>
          </p:nvSpPr>
          <p:spPr bwMode="auto">
            <a:xfrm>
              <a:off x="3965" y="1237"/>
              <a:ext cx="864" cy="432"/>
            </a:xfrm>
            <a:prstGeom prst="flowChartDecision">
              <a:avLst/>
            </a:prstGeom>
            <a:noFill/>
            <a:ln w="28575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5" name="Line 6"/>
            <p:cNvSpPr>
              <a:spLocks noChangeShapeType="1"/>
            </p:cNvSpPr>
            <p:nvPr/>
          </p:nvSpPr>
          <p:spPr bwMode="auto">
            <a:xfrm>
              <a:off x="4397" y="1669"/>
              <a:ext cx="1" cy="288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6" name="Line 7"/>
            <p:cNvSpPr>
              <a:spLocks noChangeShapeType="1"/>
            </p:cNvSpPr>
            <p:nvPr/>
          </p:nvSpPr>
          <p:spPr bwMode="auto">
            <a:xfrm>
              <a:off x="4397" y="949"/>
              <a:ext cx="1" cy="288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7" name="Line 8"/>
            <p:cNvSpPr>
              <a:spLocks noChangeShapeType="1"/>
            </p:cNvSpPr>
            <p:nvPr/>
          </p:nvSpPr>
          <p:spPr bwMode="auto">
            <a:xfrm>
              <a:off x="4397" y="2292"/>
              <a:ext cx="1" cy="288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8" name="Line 9"/>
            <p:cNvSpPr>
              <a:spLocks noChangeShapeType="1"/>
            </p:cNvSpPr>
            <p:nvPr/>
          </p:nvSpPr>
          <p:spPr bwMode="auto">
            <a:xfrm>
              <a:off x="4829" y="1429"/>
              <a:ext cx="288" cy="1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9" name="Line 10"/>
            <p:cNvSpPr>
              <a:spLocks noChangeShapeType="1"/>
            </p:cNvSpPr>
            <p:nvPr/>
          </p:nvSpPr>
          <p:spPr bwMode="auto">
            <a:xfrm>
              <a:off x="5117" y="1429"/>
              <a:ext cx="1" cy="912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0" name="Line 11"/>
            <p:cNvSpPr>
              <a:spLocks noChangeShapeType="1"/>
            </p:cNvSpPr>
            <p:nvPr/>
          </p:nvSpPr>
          <p:spPr bwMode="auto">
            <a:xfrm flipH="1">
              <a:off x="4397" y="2340"/>
              <a:ext cx="720" cy="1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1" name="Rectangle 12"/>
            <p:cNvSpPr>
              <a:spLocks noChangeArrowheads="1"/>
            </p:cNvSpPr>
            <p:nvPr/>
          </p:nvSpPr>
          <p:spPr bwMode="auto">
            <a:xfrm>
              <a:off x="4109" y="1980"/>
              <a:ext cx="520" cy="306"/>
            </a:xfrm>
            <a:prstGeom prst="rect">
              <a:avLst/>
            </a:prstGeom>
            <a:noFill/>
            <a:ln w="28575" cap="sq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/>
                <a:t>语句</a:t>
              </a:r>
              <a:endParaRPr lang="zh-CN" altLang="en-US" b="1"/>
            </a:p>
          </p:txBody>
        </p:sp>
        <p:sp>
          <p:nvSpPr>
            <p:cNvPr id="22562" name="Rectangle 13"/>
            <p:cNvSpPr>
              <a:spLocks noChangeArrowheads="1"/>
            </p:cNvSpPr>
            <p:nvPr/>
          </p:nvSpPr>
          <p:spPr bwMode="auto">
            <a:xfrm>
              <a:off x="4766" y="118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8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/>
                <a:t>N</a:t>
              </a:r>
              <a:endParaRPr lang="en-US" altLang="zh-CN" b="1"/>
            </a:p>
          </p:txBody>
        </p:sp>
        <p:sp>
          <p:nvSpPr>
            <p:cNvPr id="22563" name="Rectangle 14"/>
            <p:cNvSpPr>
              <a:spLocks noChangeArrowheads="1"/>
            </p:cNvSpPr>
            <p:nvPr/>
          </p:nvSpPr>
          <p:spPr bwMode="auto">
            <a:xfrm>
              <a:off x="4157" y="1285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8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/>
                <a:t>条件</a:t>
              </a:r>
              <a:endParaRPr lang="zh-CN" altLang="en-US" b="1"/>
            </a:p>
          </p:txBody>
        </p:sp>
        <p:sp>
          <p:nvSpPr>
            <p:cNvPr id="22564" name="Rectangle 15"/>
            <p:cNvSpPr>
              <a:spLocks noChangeArrowheads="1"/>
            </p:cNvSpPr>
            <p:nvPr/>
          </p:nvSpPr>
          <p:spPr bwMode="auto">
            <a:xfrm>
              <a:off x="4397" y="166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8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/>
                <a:t>Y</a:t>
              </a:r>
              <a:endParaRPr lang="en-US" altLang="zh-CN" b="1"/>
            </a:p>
          </p:txBody>
        </p:sp>
      </p:grpSp>
      <p:grpSp>
        <p:nvGrpSpPr>
          <p:cNvPr id="196624" name="Group 16"/>
          <p:cNvGrpSpPr/>
          <p:nvPr/>
        </p:nvGrpSpPr>
        <p:grpSpPr bwMode="auto">
          <a:xfrm>
            <a:off x="4267200" y="1052513"/>
            <a:ext cx="3657600" cy="2743200"/>
            <a:chOff x="3285" y="816"/>
            <a:chExt cx="2304" cy="1728"/>
          </a:xfrm>
        </p:grpSpPr>
        <p:sp>
          <p:nvSpPr>
            <p:cNvPr id="22535" name="Rectangle 17"/>
            <p:cNvSpPr>
              <a:spLocks noChangeArrowheads="1"/>
            </p:cNvSpPr>
            <p:nvPr/>
          </p:nvSpPr>
          <p:spPr bwMode="auto">
            <a:xfrm>
              <a:off x="3285" y="816"/>
              <a:ext cx="2304" cy="1728"/>
            </a:xfrm>
            <a:prstGeom prst="rect">
              <a:avLst/>
            </a:prstGeom>
            <a:solidFill>
              <a:srgbClr val="CCCCFF"/>
            </a:solidFill>
            <a:ln w="25400" cap="sq">
              <a:solidFill>
                <a:srgbClr val="3333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l"/>
              <a:r>
                <a:rPr lang="en-US" altLang="zh-CN"/>
                <a:t>         </a:t>
              </a:r>
              <a:endParaRPr lang="en-US" altLang="zh-CN"/>
            </a:p>
            <a:p>
              <a:pPr algn="l"/>
              <a:r>
                <a:rPr lang="en-US" altLang="zh-CN"/>
                <a:t>         </a:t>
              </a:r>
              <a:endParaRPr lang="en-US" altLang="zh-CN"/>
            </a:p>
            <a:p>
              <a:pPr algn="l"/>
              <a:r>
                <a:rPr lang="en-US" altLang="zh-CN"/>
                <a:t>                </a:t>
              </a:r>
              <a:endParaRPr lang="en-US" altLang="zh-CN"/>
            </a:p>
            <a:p>
              <a:pPr algn="l"/>
              <a:r>
                <a:rPr lang="en-US" altLang="zh-CN"/>
                <a:t>              </a:t>
              </a:r>
              <a:endParaRPr lang="en-US" altLang="zh-CN"/>
            </a:p>
            <a:p>
              <a:pPr algn="l"/>
              <a:r>
                <a:rPr lang="en-US" altLang="zh-CN"/>
                <a:t>               </a:t>
              </a:r>
              <a:endParaRPr lang="en-US" altLang="zh-CN"/>
            </a:p>
            <a:p>
              <a:pPr algn="l"/>
              <a:r>
                <a:rPr lang="en-US" altLang="zh-CN"/>
                <a:t>       </a:t>
              </a:r>
              <a:endParaRPr lang="en-US" altLang="zh-CN"/>
            </a:p>
          </p:txBody>
        </p:sp>
        <p:sp>
          <p:nvSpPr>
            <p:cNvPr id="22536" name="AutoShape 18"/>
            <p:cNvSpPr>
              <a:spLocks noChangeArrowheads="1"/>
            </p:cNvSpPr>
            <p:nvPr/>
          </p:nvSpPr>
          <p:spPr bwMode="auto">
            <a:xfrm>
              <a:off x="3969" y="1152"/>
              <a:ext cx="864" cy="432"/>
            </a:xfrm>
            <a:prstGeom prst="flowChartDecision">
              <a:avLst/>
            </a:prstGeom>
            <a:noFill/>
            <a:ln w="25400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7" name="AutoShape 19"/>
            <p:cNvSpPr>
              <a:spLocks noChangeArrowheads="1"/>
            </p:cNvSpPr>
            <p:nvPr/>
          </p:nvSpPr>
          <p:spPr bwMode="auto">
            <a:xfrm>
              <a:off x="3393" y="1632"/>
              <a:ext cx="721" cy="288"/>
            </a:xfrm>
            <a:prstGeom prst="flowChartProcess">
              <a:avLst/>
            </a:prstGeom>
            <a:noFill/>
            <a:ln w="12700" cap="sq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8" name="AutoShape 20"/>
            <p:cNvSpPr>
              <a:spLocks noChangeArrowheads="1"/>
            </p:cNvSpPr>
            <p:nvPr/>
          </p:nvSpPr>
          <p:spPr bwMode="auto">
            <a:xfrm>
              <a:off x="4736" y="1632"/>
              <a:ext cx="721" cy="288"/>
            </a:xfrm>
            <a:prstGeom prst="flowChartProcess">
              <a:avLst/>
            </a:prstGeom>
            <a:noFill/>
            <a:ln w="12700" cap="sq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9" name="Line 21"/>
            <p:cNvSpPr>
              <a:spLocks noChangeShapeType="1"/>
            </p:cNvSpPr>
            <p:nvPr/>
          </p:nvSpPr>
          <p:spPr bwMode="auto">
            <a:xfrm>
              <a:off x="3729" y="1344"/>
              <a:ext cx="0" cy="288"/>
            </a:xfrm>
            <a:prstGeom prst="line">
              <a:avLst/>
            </a:prstGeom>
            <a:noFill/>
            <a:ln w="12700" cap="sq">
              <a:solidFill>
                <a:srgbClr val="00008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0" name="Line 22"/>
            <p:cNvSpPr>
              <a:spLocks noChangeShapeType="1"/>
            </p:cNvSpPr>
            <p:nvPr/>
          </p:nvSpPr>
          <p:spPr bwMode="auto">
            <a:xfrm>
              <a:off x="5121" y="1344"/>
              <a:ext cx="0" cy="288"/>
            </a:xfrm>
            <a:prstGeom prst="line">
              <a:avLst/>
            </a:prstGeom>
            <a:noFill/>
            <a:ln w="12700" cap="sq">
              <a:solidFill>
                <a:srgbClr val="00008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1" name="Line 23"/>
            <p:cNvSpPr>
              <a:spLocks noChangeShapeType="1"/>
            </p:cNvSpPr>
            <p:nvPr/>
          </p:nvSpPr>
          <p:spPr bwMode="auto">
            <a:xfrm>
              <a:off x="3729" y="1344"/>
              <a:ext cx="288" cy="0"/>
            </a:xfrm>
            <a:prstGeom prst="line">
              <a:avLst/>
            </a:prstGeom>
            <a:noFill/>
            <a:ln w="25400" cap="sq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542" name="Line 24"/>
            <p:cNvSpPr>
              <a:spLocks noChangeShapeType="1"/>
            </p:cNvSpPr>
            <p:nvPr/>
          </p:nvSpPr>
          <p:spPr bwMode="auto">
            <a:xfrm>
              <a:off x="4833" y="1344"/>
              <a:ext cx="288" cy="0"/>
            </a:xfrm>
            <a:prstGeom prst="line">
              <a:avLst/>
            </a:prstGeom>
            <a:noFill/>
            <a:ln w="25400" cap="sq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543" name="Line 25"/>
            <p:cNvSpPr>
              <a:spLocks noChangeShapeType="1"/>
            </p:cNvSpPr>
            <p:nvPr/>
          </p:nvSpPr>
          <p:spPr bwMode="auto">
            <a:xfrm>
              <a:off x="3729" y="1920"/>
              <a:ext cx="0" cy="288"/>
            </a:xfrm>
            <a:prstGeom prst="line">
              <a:avLst/>
            </a:prstGeom>
            <a:noFill/>
            <a:ln w="25400" cap="sq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544" name="Line 26"/>
            <p:cNvSpPr>
              <a:spLocks noChangeShapeType="1"/>
            </p:cNvSpPr>
            <p:nvPr/>
          </p:nvSpPr>
          <p:spPr bwMode="auto">
            <a:xfrm>
              <a:off x="5121" y="1920"/>
              <a:ext cx="0" cy="288"/>
            </a:xfrm>
            <a:prstGeom prst="line">
              <a:avLst/>
            </a:prstGeom>
            <a:noFill/>
            <a:ln w="25400" cap="sq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545" name="Line 27"/>
            <p:cNvSpPr>
              <a:spLocks noChangeShapeType="1"/>
            </p:cNvSpPr>
            <p:nvPr/>
          </p:nvSpPr>
          <p:spPr bwMode="auto">
            <a:xfrm>
              <a:off x="3729" y="2208"/>
              <a:ext cx="1392" cy="0"/>
            </a:xfrm>
            <a:prstGeom prst="line">
              <a:avLst/>
            </a:prstGeom>
            <a:noFill/>
            <a:ln w="25400" cap="sq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546" name="Line 28"/>
            <p:cNvSpPr>
              <a:spLocks noChangeShapeType="1"/>
            </p:cNvSpPr>
            <p:nvPr/>
          </p:nvSpPr>
          <p:spPr bwMode="auto">
            <a:xfrm>
              <a:off x="4401" y="2208"/>
              <a:ext cx="0" cy="288"/>
            </a:xfrm>
            <a:prstGeom prst="line">
              <a:avLst/>
            </a:prstGeom>
            <a:noFill/>
            <a:ln w="25400" cap="sq">
              <a:solidFill>
                <a:srgbClr val="333399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547" name="Line 29"/>
            <p:cNvSpPr>
              <a:spLocks noChangeShapeType="1"/>
            </p:cNvSpPr>
            <p:nvPr/>
          </p:nvSpPr>
          <p:spPr bwMode="auto">
            <a:xfrm>
              <a:off x="4401" y="864"/>
              <a:ext cx="0" cy="288"/>
            </a:xfrm>
            <a:prstGeom prst="line">
              <a:avLst/>
            </a:prstGeom>
            <a:noFill/>
            <a:ln w="25400" cap="sq">
              <a:solidFill>
                <a:srgbClr val="333399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548" name="Rectangle 30"/>
            <p:cNvSpPr>
              <a:spLocks noChangeArrowheads="1"/>
            </p:cNvSpPr>
            <p:nvPr/>
          </p:nvSpPr>
          <p:spPr bwMode="auto">
            <a:xfrm>
              <a:off x="4161" y="1200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8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/>
                <a:t>条件</a:t>
              </a:r>
              <a:endParaRPr lang="zh-CN" altLang="en-US" b="1"/>
            </a:p>
          </p:txBody>
        </p:sp>
        <p:sp>
          <p:nvSpPr>
            <p:cNvPr id="22549" name="Rectangle 31"/>
            <p:cNvSpPr>
              <a:spLocks noChangeArrowheads="1"/>
            </p:cNvSpPr>
            <p:nvPr/>
          </p:nvSpPr>
          <p:spPr bwMode="auto">
            <a:xfrm>
              <a:off x="3373" y="1632"/>
              <a:ext cx="6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8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/>
                <a:t>  </a:t>
              </a:r>
              <a:r>
                <a:rPr lang="zh-CN" altLang="en-US" b="1"/>
                <a:t>语句</a:t>
              </a:r>
              <a:r>
                <a:rPr lang="en-US" altLang="zh-CN" b="1"/>
                <a:t>1</a:t>
              </a:r>
              <a:endParaRPr lang="en-US" altLang="zh-CN" b="1"/>
            </a:p>
          </p:txBody>
        </p:sp>
        <p:sp>
          <p:nvSpPr>
            <p:cNvPr id="22550" name="Rectangle 32"/>
            <p:cNvSpPr>
              <a:spLocks noChangeArrowheads="1"/>
            </p:cNvSpPr>
            <p:nvPr/>
          </p:nvSpPr>
          <p:spPr bwMode="auto">
            <a:xfrm>
              <a:off x="4689" y="1632"/>
              <a:ext cx="6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8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/>
                <a:t>  </a:t>
              </a:r>
              <a:r>
                <a:rPr lang="zh-CN" altLang="en-US" b="1"/>
                <a:t>语句</a:t>
              </a:r>
              <a:r>
                <a:rPr lang="en-US" altLang="zh-CN" b="1"/>
                <a:t>2</a:t>
              </a:r>
              <a:endParaRPr lang="en-US" altLang="zh-CN" b="1"/>
            </a:p>
          </p:txBody>
        </p:sp>
        <p:sp>
          <p:nvSpPr>
            <p:cNvPr id="22551" name="Rectangle 33"/>
            <p:cNvSpPr>
              <a:spLocks noChangeArrowheads="1"/>
            </p:cNvSpPr>
            <p:nvPr/>
          </p:nvSpPr>
          <p:spPr bwMode="auto">
            <a:xfrm>
              <a:off x="3762" y="110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8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/>
                <a:t>Y</a:t>
              </a:r>
              <a:endParaRPr lang="en-US" altLang="zh-CN" b="1"/>
            </a:p>
          </p:txBody>
        </p:sp>
        <p:sp>
          <p:nvSpPr>
            <p:cNvPr id="22552" name="Rectangle 34"/>
            <p:cNvSpPr>
              <a:spLocks noChangeArrowheads="1"/>
            </p:cNvSpPr>
            <p:nvPr/>
          </p:nvSpPr>
          <p:spPr bwMode="auto">
            <a:xfrm>
              <a:off x="4914" y="110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8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/>
                <a:t>N</a:t>
              </a:r>
              <a:endParaRPr lang="en-US" altLang="zh-CN" b="1"/>
            </a:p>
          </p:txBody>
        </p:sp>
      </p:grpSp>
      <p:sp>
        <p:nvSpPr>
          <p:cNvPr id="196643" name="Rectangle 35"/>
          <p:cNvSpPr>
            <a:spLocks noChangeArrowheads="1"/>
          </p:cNvSpPr>
          <p:nvPr/>
        </p:nvSpPr>
        <p:spPr bwMode="auto">
          <a:xfrm>
            <a:off x="755650" y="4581525"/>
            <a:ext cx="77041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zh-CN" altLang="en-US" sz="3200" b="1" u="sng">
                <a:solidFill>
                  <a:srgbClr val="800080"/>
                </a:solidFill>
                <a:ea typeface="黑体" panose="02010609060101010101" pitchFamily="2" charset="-122"/>
              </a:rPr>
              <a:t>功能</a:t>
            </a:r>
            <a:r>
              <a:rPr lang="zh-CN" altLang="en-US" sz="3200" b="1" u="sng">
                <a:ea typeface="黑体" panose="02010609060101010101" pitchFamily="2" charset="-122"/>
              </a:rPr>
              <a:t>：</a:t>
            </a:r>
            <a:endParaRPr lang="zh-CN" altLang="en-US" sz="3200" b="1" u="sng">
              <a:ea typeface="黑体" panose="02010609060101010101" pitchFamily="2" charset="-122"/>
            </a:endParaRPr>
          </a:p>
          <a:p>
            <a:pPr algn="l"/>
            <a:r>
              <a:rPr lang="zh-CN" altLang="en-US" sz="3200" b="1">
                <a:ea typeface="黑体" panose="02010609060101010101" pitchFamily="2" charset="-122"/>
              </a:rPr>
              <a:t>判断条件为真时执行语句，否则</a:t>
            </a:r>
            <a:r>
              <a:rPr lang="zh-CN" altLang="en-US" sz="3200" b="1" u="sng">
                <a:solidFill>
                  <a:srgbClr val="FF0066"/>
                </a:solidFill>
                <a:ea typeface="黑体" panose="02010609060101010101" pitchFamily="2" charset="-122"/>
              </a:rPr>
              <a:t>跳过</a:t>
            </a:r>
            <a:r>
              <a:rPr lang="zh-CN" altLang="en-US" sz="3200" b="1">
                <a:ea typeface="黑体" panose="02010609060101010101" pitchFamily="2" charset="-122"/>
              </a:rPr>
              <a:t>语句</a:t>
            </a:r>
            <a:endParaRPr lang="zh-CN" altLang="en-US" sz="3200" b="1">
              <a:ea typeface="黑体" panose="02010609060101010101" pitchFamily="2" charset="-122"/>
            </a:endParaRPr>
          </a:p>
        </p:txBody>
      </p:sp>
      <p:sp>
        <p:nvSpPr>
          <p:cNvPr id="22534" name="Rectangle 36"/>
          <p:cNvSpPr>
            <a:spLocks noChangeArrowheads="1"/>
          </p:cNvSpPr>
          <p:nvPr/>
        </p:nvSpPr>
        <p:spPr bwMode="auto">
          <a:xfrm>
            <a:off x="1187450" y="4005263"/>
            <a:ext cx="5735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单选择                   双选择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 advAuto="0" autoUpdateAnimBg="0" build="p"/>
      <p:bldP spid="19664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119188" y="1268413"/>
            <a:ext cx="7053262" cy="426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476250"/>
            <a:ext cx="4381500" cy="6477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2"/>
                </a:solidFill>
              </a:rPr>
              <a:t>循环结构</a:t>
            </a:r>
            <a:endParaRPr lang="zh-CN" altLang="zh-CN" sz="2800" b="1" smtClean="0">
              <a:solidFill>
                <a:schemeClr val="tx2"/>
              </a:solidFill>
            </a:endParaRPr>
          </a:p>
        </p:txBody>
      </p:sp>
      <p:grpSp>
        <p:nvGrpSpPr>
          <p:cNvPr id="197636" name="Group 4"/>
          <p:cNvGrpSpPr/>
          <p:nvPr/>
        </p:nvGrpSpPr>
        <p:grpSpPr bwMode="auto">
          <a:xfrm>
            <a:off x="2170113" y="1746250"/>
            <a:ext cx="1989137" cy="2700338"/>
            <a:chOff x="579" y="1049"/>
            <a:chExt cx="1253" cy="1701"/>
          </a:xfrm>
        </p:grpSpPr>
        <p:sp>
          <p:nvSpPr>
            <p:cNvPr id="23570" name="AutoShape 5"/>
            <p:cNvSpPr>
              <a:spLocks noChangeArrowheads="1"/>
            </p:cNvSpPr>
            <p:nvPr/>
          </p:nvSpPr>
          <p:spPr bwMode="auto">
            <a:xfrm>
              <a:off x="771" y="1337"/>
              <a:ext cx="864" cy="432"/>
            </a:xfrm>
            <a:prstGeom prst="flowChartDecision">
              <a:avLst/>
            </a:prstGeom>
            <a:noFill/>
            <a:ln w="28575">
              <a:solidFill>
                <a:srgbClr val="33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1" name="Line 6"/>
            <p:cNvSpPr>
              <a:spLocks noChangeShapeType="1"/>
            </p:cNvSpPr>
            <p:nvPr/>
          </p:nvSpPr>
          <p:spPr bwMode="auto">
            <a:xfrm>
              <a:off x="1203" y="1769"/>
              <a:ext cx="0" cy="239"/>
            </a:xfrm>
            <a:prstGeom prst="line">
              <a:avLst/>
            </a:prstGeom>
            <a:noFill/>
            <a:ln w="38100" cap="sq">
              <a:solidFill>
                <a:srgbClr val="3366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2" name="Line 7"/>
            <p:cNvSpPr>
              <a:spLocks noChangeShapeType="1"/>
            </p:cNvSpPr>
            <p:nvPr/>
          </p:nvSpPr>
          <p:spPr bwMode="auto">
            <a:xfrm>
              <a:off x="1203" y="1049"/>
              <a:ext cx="1" cy="288"/>
            </a:xfrm>
            <a:prstGeom prst="line">
              <a:avLst/>
            </a:prstGeom>
            <a:noFill/>
            <a:ln w="38100" cap="sq">
              <a:solidFill>
                <a:srgbClr val="3366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" name="Line 8"/>
            <p:cNvSpPr>
              <a:spLocks noChangeShapeType="1"/>
            </p:cNvSpPr>
            <p:nvPr/>
          </p:nvSpPr>
          <p:spPr bwMode="auto">
            <a:xfrm>
              <a:off x="1298" y="2462"/>
              <a:ext cx="1" cy="288"/>
            </a:xfrm>
            <a:prstGeom prst="line">
              <a:avLst/>
            </a:prstGeom>
            <a:noFill/>
            <a:ln w="38100" cap="sq">
              <a:solidFill>
                <a:srgbClr val="3366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Line 9"/>
            <p:cNvSpPr>
              <a:spLocks noChangeShapeType="1"/>
            </p:cNvSpPr>
            <p:nvPr/>
          </p:nvSpPr>
          <p:spPr bwMode="auto">
            <a:xfrm flipV="1">
              <a:off x="1635" y="1550"/>
              <a:ext cx="144" cy="1"/>
            </a:xfrm>
            <a:prstGeom prst="line">
              <a:avLst/>
            </a:prstGeom>
            <a:noFill/>
            <a:ln w="38100" cap="sq">
              <a:solidFill>
                <a:srgbClr val="33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Line 10"/>
            <p:cNvSpPr>
              <a:spLocks noChangeShapeType="1"/>
            </p:cNvSpPr>
            <p:nvPr/>
          </p:nvSpPr>
          <p:spPr bwMode="auto">
            <a:xfrm>
              <a:off x="1790" y="1550"/>
              <a:ext cx="1" cy="912"/>
            </a:xfrm>
            <a:prstGeom prst="line">
              <a:avLst/>
            </a:prstGeom>
            <a:noFill/>
            <a:ln w="38100" cap="sq">
              <a:solidFill>
                <a:srgbClr val="33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6" name="Line 11"/>
            <p:cNvSpPr>
              <a:spLocks noChangeShapeType="1"/>
            </p:cNvSpPr>
            <p:nvPr/>
          </p:nvSpPr>
          <p:spPr bwMode="auto">
            <a:xfrm flipH="1">
              <a:off x="1299" y="2462"/>
              <a:ext cx="480" cy="0"/>
            </a:xfrm>
            <a:prstGeom prst="line">
              <a:avLst/>
            </a:prstGeom>
            <a:noFill/>
            <a:ln w="38100" cap="sq">
              <a:solidFill>
                <a:srgbClr val="33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7" name="Rectangle 12"/>
            <p:cNvSpPr>
              <a:spLocks noChangeArrowheads="1"/>
            </p:cNvSpPr>
            <p:nvPr/>
          </p:nvSpPr>
          <p:spPr bwMode="auto">
            <a:xfrm>
              <a:off x="783" y="2009"/>
              <a:ext cx="830" cy="351"/>
            </a:xfrm>
            <a:prstGeom prst="rect">
              <a:avLst/>
            </a:prstGeom>
            <a:noFill/>
            <a:ln w="38100" cap="sq">
              <a:solidFill>
                <a:srgbClr val="33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6600CC"/>
                  </a:solidFill>
                </a:rPr>
                <a:t>循环体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3578" name="Rectangle 13"/>
            <p:cNvSpPr>
              <a:spLocks noChangeArrowheads="1"/>
            </p:cNvSpPr>
            <p:nvPr/>
          </p:nvSpPr>
          <p:spPr bwMode="auto">
            <a:xfrm>
              <a:off x="1554" y="1256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3366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66"/>
                  </a:solidFill>
                </a:rPr>
                <a:t>N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  <p:sp>
          <p:nvSpPr>
            <p:cNvPr id="23579" name="Rectangle 14"/>
            <p:cNvSpPr>
              <a:spLocks noChangeArrowheads="1"/>
            </p:cNvSpPr>
            <p:nvPr/>
          </p:nvSpPr>
          <p:spPr bwMode="auto">
            <a:xfrm>
              <a:off x="930" y="1363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3366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0066FF"/>
                  </a:solidFill>
                </a:rPr>
                <a:t>条件</a:t>
              </a:r>
              <a:endParaRPr lang="zh-CN" altLang="en-US" b="1">
                <a:solidFill>
                  <a:schemeClr val="bg2"/>
                </a:solidFill>
              </a:endParaRPr>
            </a:p>
          </p:txBody>
        </p:sp>
        <p:sp>
          <p:nvSpPr>
            <p:cNvPr id="23580" name="Rectangle 15"/>
            <p:cNvSpPr>
              <a:spLocks noChangeArrowheads="1"/>
            </p:cNvSpPr>
            <p:nvPr/>
          </p:nvSpPr>
          <p:spPr bwMode="auto">
            <a:xfrm>
              <a:off x="1203" y="16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3366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66"/>
                  </a:solidFill>
                </a:rPr>
                <a:t>Y</a:t>
              </a:r>
              <a:endParaRPr lang="en-US" altLang="zh-CN" sz="2800" b="1">
                <a:solidFill>
                  <a:srgbClr val="FF0066"/>
                </a:solidFill>
              </a:endParaRPr>
            </a:p>
          </p:txBody>
        </p:sp>
        <p:sp>
          <p:nvSpPr>
            <p:cNvPr id="23581" name="Line 16"/>
            <p:cNvSpPr>
              <a:spLocks noChangeShapeType="1"/>
            </p:cNvSpPr>
            <p:nvPr/>
          </p:nvSpPr>
          <p:spPr bwMode="auto">
            <a:xfrm>
              <a:off x="1203" y="2354"/>
              <a:ext cx="0" cy="86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Line 17"/>
            <p:cNvSpPr>
              <a:spLocks noChangeShapeType="1"/>
            </p:cNvSpPr>
            <p:nvPr/>
          </p:nvSpPr>
          <p:spPr bwMode="auto">
            <a:xfrm flipH="1">
              <a:off x="579" y="2440"/>
              <a:ext cx="624" cy="0"/>
            </a:xfrm>
            <a:prstGeom prst="line">
              <a:avLst/>
            </a:prstGeom>
            <a:noFill/>
            <a:ln w="38100" cap="sq">
              <a:solidFill>
                <a:srgbClr val="33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Line 18"/>
            <p:cNvSpPr>
              <a:spLocks noChangeShapeType="1"/>
            </p:cNvSpPr>
            <p:nvPr/>
          </p:nvSpPr>
          <p:spPr bwMode="auto">
            <a:xfrm>
              <a:off x="579" y="1192"/>
              <a:ext cx="0" cy="1248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4" name="Line 19"/>
            <p:cNvSpPr>
              <a:spLocks noChangeShapeType="1"/>
            </p:cNvSpPr>
            <p:nvPr/>
          </p:nvSpPr>
          <p:spPr bwMode="auto">
            <a:xfrm flipH="1">
              <a:off x="579" y="1192"/>
              <a:ext cx="624" cy="0"/>
            </a:xfrm>
            <a:prstGeom prst="line">
              <a:avLst/>
            </a:prstGeom>
            <a:noFill/>
            <a:ln w="38100" cap="sq">
              <a:solidFill>
                <a:srgbClr val="3366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7652" name="Rectangle 20"/>
          <p:cNvSpPr>
            <a:spLocks noChangeArrowheads="1"/>
          </p:cNvSpPr>
          <p:nvPr/>
        </p:nvSpPr>
        <p:spPr bwMode="auto">
          <a:xfrm>
            <a:off x="2225675" y="4446588"/>
            <a:ext cx="18161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3200" b="1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当型循环</a:t>
            </a:r>
            <a:endParaRPr lang="zh-CN" altLang="zh-CN" sz="3200" b="1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97653" name="Rectangle 21"/>
          <p:cNvSpPr>
            <a:spLocks noChangeArrowheads="1"/>
          </p:cNvSpPr>
          <p:nvPr/>
        </p:nvSpPr>
        <p:spPr bwMode="auto">
          <a:xfrm>
            <a:off x="5011738" y="4411663"/>
            <a:ext cx="22240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3200" b="1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直到型循环</a:t>
            </a:r>
            <a:endParaRPr lang="zh-CN" altLang="zh-CN" sz="3200" b="1">
              <a:solidFill>
                <a:srgbClr val="00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97654" name="Group 22"/>
          <p:cNvGrpSpPr/>
          <p:nvPr/>
        </p:nvGrpSpPr>
        <p:grpSpPr bwMode="auto">
          <a:xfrm>
            <a:off x="5151438" y="1749425"/>
            <a:ext cx="1693862" cy="2627313"/>
            <a:chOff x="2292" y="1040"/>
            <a:chExt cx="1067" cy="1655"/>
          </a:xfrm>
        </p:grpSpPr>
        <p:sp>
          <p:nvSpPr>
            <p:cNvPr id="23560" name="AutoShape 23"/>
            <p:cNvSpPr>
              <a:spLocks noChangeArrowheads="1"/>
            </p:cNvSpPr>
            <p:nvPr/>
          </p:nvSpPr>
          <p:spPr bwMode="auto">
            <a:xfrm>
              <a:off x="2495" y="1900"/>
              <a:ext cx="864" cy="432"/>
            </a:xfrm>
            <a:prstGeom prst="flowChartDecision">
              <a:avLst/>
            </a:prstGeom>
            <a:noFill/>
            <a:ln w="28575">
              <a:solidFill>
                <a:srgbClr val="33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800" b="1">
                  <a:solidFill>
                    <a:srgbClr val="0066FF"/>
                  </a:solidFill>
                  <a:latin typeface="Arial" panose="020B0604020202020204" pitchFamily="34" charset="0"/>
                </a:rPr>
                <a:t>条件</a:t>
              </a:r>
              <a:endParaRPr lang="zh-CN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23561" name="Line 24"/>
            <p:cNvSpPr>
              <a:spLocks noChangeShapeType="1"/>
            </p:cNvSpPr>
            <p:nvPr/>
          </p:nvSpPr>
          <p:spPr bwMode="auto">
            <a:xfrm>
              <a:off x="2927" y="1661"/>
              <a:ext cx="0" cy="239"/>
            </a:xfrm>
            <a:prstGeom prst="line">
              <a:avLst/>
            </a:prstGeom>
            <a:noFill/>
            <a:ln w="38100" cap="sq">
              <a:solidFill>
                <a:srgbClr val="3366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2" name="Line 25"/>
            <p:cNvSpPr>
              <a:spLocks noChangeShapeType="1"/>
            </p:cNvSpPr>
            <p:nvPr/>
          </p:nvSpPr>
          <p:spPr bwMode="auto">
            <a:xfrm>
              <a:off x="2928" y="1040"/>
              <a:ext cx="0" cy="288"/>
            </a:xfrm>
            <a:prstGeom prst="line">
              <a:avLst/>
            </a:prstGeom>
            <a:noFill/>
            <a:ln w="38100" cap="sq">
              <a:solidFill>
                <a:srgbClr val="3366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3" name="Line 26"/>
            <p:cNvSpPr>
              <a:spLocks noChangeShapeType="1"/>
            </p:cNvSpPr>
            <p:nvPr/>
          </p:nvSpPr>
          <p:spPr bwMode="auto">
            <a:xfrm>
              <a:off x="2923" y="2343"/>
              <a:ext cx="0" cy="352"/>
            </a:xfrm>
            <a:prstGeom prst="line">
              <a:avLst/>
            </a:prstGeom>
            <a:noFill/>
            <a:ln w="38100" cap="sq">
              <a:solidFill>
                <a:srgbClr val="3366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4" name="Rectangle 27"/>
            <p:cNvSpPr>
              <a:spLocks noChangeArrowheads="1"/>
            </p:cNvSpPr>
            <p:nvPr/>
          </p:nvSpPr>
          <p:spPr bwMode="auto">
            <a:xfrm>
              <a:off x="2563" y="2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3366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66"/>
                  </a:solidFill>
                </a:rPr>
                <a:t>N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  <p:sp>
          <p:nvSpPr>
            <p:cNvPr id="23565" name="Rectangle 28"/>
            <p:cNvSpPr>
              <a:spLocks noChangeArrowheads="1"/>
            </p:cNvSpPr>
            <p:nvPr/>
          </p:nvSpPr>
          <p:spPr bwMode="auto">
            <a:xfrm>
              <a:off x="2292" y="184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3366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66"/>
                  </a:solidFill>
                </a:rPr>
                <a:t>Y</a:t>
              </a:r>
              <a:endParaRPr lang="en-US" altLang="zh-CN" sz="2800" b="1">
                <a:solidFill>
                  <a:srgbClr val="FF0066"/>
                </a:solidFill>
              </a:endParaRPr>
            </a:p>
          </p:txBody>
        </p:sp>
        <p:sp>
          <p:nvSpPr>
            <p:cNvPr id="23566" name="Line 29"/>
            <p:cNvSpPr>
              <a:spLocks noChangeShapeType="1"/>
            </p:cNvSpPr>
            <p:nvPr/>
          </p:nvSpPr>
          <p:spPr bwMode="auto">
            <a:xfrm flipH="1">
              <a:off x="2303" y="2123"/>
              <a:ext cx="192" cy="0"/>
            </a:xfrm>
            <a:prstGeom prst="line">
              <a:avLst/>
            </a:prstGeom>
            <a:noFill/>
            <a:ln w="38100" cap="sq">
              <a:solidFill>
                <a:srgbClr val="33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30"/>
            <p:cNvSpPr>
              <a:spLocks noChangeShapeType="1"/>
            </p:cNvSpPr>
            <p:nvPr/>
          </p:nvSpPr>
          <p:spPr bwMode="auto">
            <a:xfrm>
              <a:off x="2303" y="1183"/>
              <a:ext cx="0" cy="940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Line 31"/>
            <p:cNvSpPr>
              <a:spLocks noChangeShapeType="1"/>
            </p:cNvSpPr>
            <p:nvPr/>
          </p:nvSpPr>
          <p:spPr bwMode="auto">
            <a:xfrm flipH="1">
              <a:off x="2303" y="1183"/>
              <a:ext cx="624" cy="0"/>
            </a:xfrm>
            <a:prstGeom prst="line">
              <a:avLst/>
            </a:prstGeom>
            <a:noFill/>
            <a:ln w="38100" cap="sq">
              <a:solidFill>
                <a:srgbClr val="3366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Rectangle 32"/>
            <p:cNvSpPr>
              <a:spLocks noChangeArrowheads="1"/>
            </p:cNvSpPr>
            <p:nvPr/>
          </p:nvSpPr>
          <p:spPr bwMode="auto">
            <a:xfrm>
              <a:off x="2506" y="1317"/>
              <a:ext cx="830" cy="351"/>
            </a:xfrm>
            <a:prstGeom prst="rect">
              <a:avLst/>
            </a:prstGeom>
            <a:noFill/>
            <a:ln w="38100" cap="sq">
              <a:solidFill>
                <a:srgbClr val="33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6600CC"/>
                  </a:solidFill>
                </a:rPr>
                <a:t>循环体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advAuto="0" autoUpdateAnimBg="0" build="p"/>
      <p:bldP spid="197652" grpId="0" autoUpdateAnimBg="0"/>
      <p:bldP spid="19765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0" y="0"/>
            <a:ext cx="3467100" cy="1143000"/>
          </a:xfrm>
        </p:spPr>
        <p:txBody>
          <a:bodyPr/>
          <a:lstStyle/>
          <a:p>
            <a:pPr algn="l" eaLnBrk="1" hangingPunct="1"/>
            <a:r>
              <a:rPr lang="zh-CN" altLang="en-US" sz="3600" b="1" smtClean="0">
                <a:solidFill>
                  <a:srgbClr val="FF0000"/>
                </a:solidFill>
              </a:rPr>
              <a:t>求</a:t>
            </a:r>
            <a:r>
              <a:rPr lang="en-US" altLang="zh-CN" sz="3600" b="1" smtClean="0">
                <a:solidFill>
                  <a:srgbClr val="FF0000"/>
                </a:solidFill>
              </a:rPr>
              <a:t>5</a:t>
            </a:r>
            <a:r>
              <a:rPr lang="zh-CN" altLang="en-US" sz="3600" b="1" smtClean="0">
                <a:solidFill>
                  <a:srgbClr val="FF0000"/>
                </a:solidFill>
              </a:rPr>
              <a:t>！</a:t>
            </a:r>
            <a:endParaRPr lang="zh-CN" altLang="en-US" sz="3600" b="1" smtClean="0">
              <a:solidFill>
                <a:srgbClr val="FF0000"/>
              </a:solidFill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105400" y="1524000"/>
            <a:ext cx="3886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/>
              <a:t>   </a:t>
            </a:r>
            <a:endParaRPr lang="en-US" altLang="zh-CN"/>
          </a:p>
          <a:p>
            <a:pPr algn="l" eaLnBrk="1" hangingPunct="1">
              <a:spcBef>
                <a:spcPct val="50000"/>
              </a:spcBef>
            </a:pPr>
            <a:endParaRPr lang="en-US" altLang="zh-CN"/>
          </a:p>
        </p:txBody>
      </p:sp>
      <p:grpSp>
        <p:nvGrpSpPr>
          <p:cNvPr id="24580" name="Group 25"/>
          <p:cNvGrpSpPr/>
          <p:nvPr/>
        </p:nvGrpSpPr>
        <p:grpSpPr bwMode="auto">
          <a:xfrm>
            <a:off x="5940425" y="404813"/>
            <a:ext cx="2225675" cy="5257800"/>
            <a:chOff x="3734" y="912"/>
            <a:chExt cx="1402" cy="3312"/>
          </a:xfrm>
        </p:grpSpPr>
        <p:sp>
          <p:nvSpPr>
            <p:cNvPr id="24582" name="AutoShape 4"/>
            <p:cNvSpPr>
              <a:spLocks noChangeArrowheads="1"/>
            </p:cNvSpPr>
            <p:nvPr/>
          </p:nvSpPr>
          <p:spPr bwMode="auto">
            <a:xfrm>
              <a:off x="4224" y="912"/>
              <a:ext cx="624" cy="288"/>
            </a:xfrm>
            <a:prstGeom prst="flowChartAlternateProcess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zh-CN" altLang="en-US" b="1">
                  <a:ea typeface="黑体" panose="02010609060101010101" pitchFamily="2" charset="-122"/>
                </a:rPr>
                <a:t>开始</a:t>
              </a:r>
              <a:endParaRPr lang="zh-CN" altLang="en-US" b="1">
                <a:ea typeface="黑体" panose="02010609060101010101" pitchFamily="2" charset="-122"/>
              </a:endParaRPr>
            </a:p>
          </p:txBody>
        </p:sp>
        <p:sp>
          <p:nvSpPr>
            <p:cNvPr id="24583" name="AutoShape 5"/>
            <p:cNvSpPr>
              <a:spLocks noChangeArrowheads="1"/>
            </p:cNvSpPr>
            <p:nvPr/>
          </p:nvSpPr>
          <p:spPr bwMode="auto">
            <a:xfrm>
              <a:off x="4224" y="1392"/>
              <a:ext cx="672" cy="240"/>
            </a:xfrm>
            <a:prstGeom prst="flowChartProcess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b="1">
                  <a:latin typeface="Tahoma" panose="020B0604030504040204" pitchFamily="34" charset="0"/>
                </a:rPr>
                <a:t>1→t</a:t>
              </a:r>
              <a:endParaRPr lang="en-US" altLang="zh-CN" b="1">
                <a:latin typeface="Tahoma" panose="020B0604030504040204" pitchFamily="34" charset="0"/>
              </a:endParaRPr>
            </a:p>
          </p:txBody>
        </p:sp>
        <p:sp>
          <p:nvSpPr>
            <p:cNvPr id="24584" name="AutoShape 6"/>
            <p:cNvSpPr>
              <a:spLocks noChangeArrowheads="1"/>
            </p:cNvSpPr>
            <p:nvPr/>
          </p:nvSpPr>
          <p:spPr bwMode="auto">
            <a:xfrm>
              <a:off x="4224" y="2688"/>
              <a:ext cx="720" cy="240"/>
            </a:xfrm>
            <a:prstGeom prst="flowChartProcess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b="1">
                  <a:latin typeface="Tahoma" panose="020B0604030504040204" pitchFamily="34" charset="0"/>
                </a:rPr>
                <a:t>i+1→i</a:t>
              </a:r>
              <a:endParaRPr lang="en-US" altLang="zh-CN" b="1">
                <a:latin typeface="Tahoma" panose="020B0604030504040204" pitchFamily="34" charset="0"/>
              </a:endParaRPr>
            </a:p>
          </p:txBody>
        </p:sp>
        <p:sp>
          <p:nvSpPr>
            <p:cNvPr id="24585" name="AutoShape 7"/>
            <p:cNvSpPr>
              <a:spLocks noChangeArrowheads="1"/>
            </p:cNvSpPr>
            <p:nvPr/>
          </p:nvSpPr>
          <p:spPr bwMode="auto">
            <a:xfrm>
              <a:off x="4224" y="3120"/>
              <a:ext cx="864" cy="288"/>
            </a:xfrm>
            <a:prstGeom prst="flowChartDecision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b="1">
                  <a:latin typeface="Tahoma" panose="020B0604030504040204" pitchFamily="34" charset="0"/>
                </a:rPr>
                <a:t>i&gt;5?</a:t>
              </a:r>
              <a:endParaRPr lang="en-US" altLang="zh-CN" b="1">
                <a:latin typeface="Tahoma" panose="020B0604030504040204" pitchFamily="34" charset="0"/>
              </a:endParaRPr>
            </a:p>
          </p:txBody>
        </p:sp>
        <p:sp>
          <p:nvSpPr>
            <p:cNvPr id="24586" name="AutoShape 8"/>
            <p:cNvSpPr>
              <a:spLocks noChangeArrowheads="1"/>
            </p:cNvSpPr>
            <p:nvPr/>
          </p:nvSpPr>
          <p:spPr bwMode="auto">
            <a:xfrm>
              <a:off x="4320" y="3936"/>
              <a:ext cx="759" cy="288"/>
            </a:xfrm>
            <a:prstGeom prst="flowChartAlternateProcess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zh-CN" altLang="en-US" b="1">
                  <a:latin typeface="Tahoma" panose="020B0604030504040204" pitchFamily="34" charset="0"/>
                </a:rPr>
                <a:t>结束</a:t>
              </a:r>
              <a:endParaRPr lang="zh-CN" altLang="en-US" b="1">
                <a:latin typeface="Tahoma" panose="020B0604030504040204" pitchFamily="34" charset="0"/>
              </a:endParaRPr>
            </a:p>
          </p:txBody>
        </p:sp>
        <p:sp>
          <p:nvSpPr>
            <p:cNvPr id="24587" name="AutoShape 9"/>
            <p:cNvSpPr>
              <a:spLocks noChangeArrowheads="1"/>
            </p:cNvSpPr>
            <p:nvPr/>
          </p:nvSpPr>
          <p:spPr bwMode="auto">
            <a:xfrm>
              <a:off x="4224" y="1824"/>
              <a:ext cx="720" cy="240"/>
            </a:xfrm>
            <a:prstGeom prst="flowChartProcess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b="1">
                  <a:latin typeface="Tahoma" panose="020B0604030504040204" pitchFamily="34" charset="0"/>
                </a:rPr>
                <a:t>2→i</a:t>
              </a:r>
              <a:endParaRPr lang="en-US" altLang="zh-CN" b="1">
                <a:latin typeface="Tahoma" panose="020B0604030504040204" pitchFamily="34" charset="0"/>
              </a:endParaRPr>
            </a:p>
          </p:txBody>
        </p:sp>
        <p:sp>
          <p:nvSpPr>
            <p:cNvPr id="24588" name="AutoShape 10"/>
            <p:cNvSpPr>
              <a:spLocks noChangeArrowheads="1"/>
            </p:cNvSpPr>
            <p:nvPr/>
          </p:nvSpPr>
          <p:spPr bwMode="auto">
            <a:xfrm>
              <a:off x="4224" y="2256"/>
              <a:ext cx="720" cy="240"/>
            </a:xfrm>
            <a:prstGeom prst="flowChartProcess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b="1">
                  <a:latin typeface="Tahoma" panose="020B0604030504040204" pitchFamily="34" charset="0"/>
                </a:rPr>
                <a:t>t×i→t</a:t>
              </a:r>
              <a:endParaRPr lang="en-US" altLang="zh-CN" b="1">
                <a:latin typeface="Tahoma" panose="020B0604030504040204" pitchFamily="34" charset="0"/>
              </a:endParaRPr>
            </a:p>
          </p:txBody>
        </p:sp>
        <p:sp>
          <p:nvSpPr>
            <p:cNvPr id="24589" name="AutoShape 11"/>
            <p:cNvSpPr>
              <a:spLocks noChangeArrowheads="1"/>
            </p:cNvSpPr>
            <p:nvPr/>
          </p:nvSpPr>
          <p:spPr bwMode="auto">
            <a:xfrm>
              <a:off x="4224" y="3552"/>
              <a:ext cx="912" cy="240"/>
            </a:xfrm>
            <a:prstGeom prst="flowChartInputOutpu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zh-CN" altLang="en-US" b="1">
                  <a:latin typeface="Tahoma" panose="020B0604030504040204" pitchFamily="34" charset="0"/>
                </a:rPr>
                <a:t>打印</a:t>
              </a:r>
              <a:r>
                <a:rPr lang="en-US" altLang="zh-CN" b="1">
                  <a:latin typeface="Tahoma" panose="020B0604030504040204" pitchFamily="34" charset="0"/>
                </a:rPr>
                <a:t>t</a:t>
              </a:r>
              <a:endParaRPr lang="en-US" altLang="zh-CN" b="1">
                <a:latin typeface="Tahoma" panose="020B0604030504040204" pitchFamily="34" charset="0"/>
              </a:endParaRPr>
            </a:p>
          </p:txBody>
        </p:sp>
        <p:sp>
          <p:nvSpPr>
            <p:cNvPr id="24590" name="Line 12"/>
            <p:cNvSpPr>
              <a:spLocks noChangeShapeType="1"/>
            </p:cNvSpPr>
            <p:nvPr/>
          </p:nvSpPr>
          <p:spPr bwMode="auto">
            <a:xfrm>
              <a:off x="4560" y="120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Line 13"/>
            <p:cNvSpPr>
              <a:spLocks noChangeShapeType="1"/>
            </p:cNvSpPr>
            <p:nvPr/>
          </p:nvSpPr>
          <p:spPr bwMode="auto">
            <a:xfrm>
              <a:off x="4560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14"/>
            <p:cNvSpPr>
              <a:spLocks noChangeShapeType="1"/>
            </p:cNvSpPr>
            <p:nvPr/>
          </p:nvSpPr>
          <p:spPr bwMode="auto">
            <a:xfrm>
              <a:off x="4608" y="20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Line 15"/>
            <p:cNvSpPr>
              <a:spLocks noChangeShapeType="1"/>
            </p:cNvSpPr>
            <p:nvPr/>
          </p:nvSpPr>
          <p:spPr bwMode="auto">
            <a:xfrm>
              <a:off x="4608" y="249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Line 16"/>
            <p:cNvSpPr>
              <a:spLocks noChangeShapeType="1"/>
            </p:cNvSpPr>
            <p:nvPr/>
          </p:nvSpPr>
          <p:spPr bwMode="auto">
            <a:xfrm>
              <a:off x="4656" y="29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Line 17"/>
            <p:cNvSpPr>
              <a:spLocks noChangeShapeType="1"/>
            </p:cNvSpPr>
            <p:nvPr/>
          </p:nvSpPr>
          <p:spPr bwMode="auto">
            <a:xfrm>
              <a:off x="4656" y="3408"/>
              <a:ext cx="0" cy="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Line 18"/>
            <p:cNvSpPr>
              <a:spLocks noChangeShapeType="1"/>
            </p:cNvSpPr>
            <p:nvPr/>
          </p:nvSpPr>
          <p:spPr bwMode="auto">
            <a:xfrm>
              <a:off x="4704" y="379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Line 19"/>
            <p:cNvSpPr>
              <a:spLocks noChangeShapeType="1"/>
            </p:cNvSpPr>
            <p:nvPr/>
          </p:nvSpPr>
          <p:spPr bwMode="auto">
            <a:xfrm>
              <a:off x="3734" y="2160"/>
              <a:ext cx="8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Line 20"/>
            <p:cNvSpPr>
              <a:spLocks noChangeShapeType="1"/>
            </p:cNvSpPr>
            <p:nvPr/>
          </p:nvSpPr>
          <p:spPr bwMode="auto">
            <a:xfrm flipH="1">
              <a:off x="3744" y="3264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9" name="Line 21"/>
            <p:cNvSpPr>
              <a:spLocks noChangeShapeType="1"/>
            </p:cNvSpPr>
            <p:nvPr/>
          </p:nvSpPr>
          <p:spPr bwMode="auto">
            <a:xfrm flipH="1" flipV="1">
              <a:off x="3734" y="2170"/>
              <a:ext cx="10" cy="10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0" name="Text Box 22"/>
            <p:cNvSpPr txBox="1">
              <a:spLocks noChangeArrowheads="1"/>
            </p:cNvSpPr>
            <p:nvPr/>
          </p:nvSpPr>
          <p:spPr bwMode="auto">
            <a:xfrm>
              <a:off x="4763" y="332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990000"/>
                  </a:solidFill>
                  <a:latin typeface="Tahoma" panose="020B0604030504040204" pitchFamily="34" charset="0"/>
                </a:rPr>
                <a:t>Y</a:t>
              </a:r>
              <a:endParaRPr lang="en-US" altLang="zh-CN" b="1">
                <a:solidFill>
                  <a:srgbClr val="99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601" name="Text Box 23"/>
            <p:cNvSpPr txBox="1">
              <a:spLocks noChangeArrowheads="1"/>
            </p:cNvSpPr>
            <p:nvPr/>
          </p:nvSpPr>
          <p:spPr bwMode="auto">
            <a:xfrm>
              <a:off x="3888" y="297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990000"/>
                  </a:solidFill>
                  <a:latin typeface="Tahoma" panose="020B0604030504040204" pitchFamily="34" charset="0"/>
                </a:rPr>
                <a:t>N</a:t>
              </a:r>
              <a:endParaRPr lang="en-US" altLang="zh-CN" b="1">
                <a:solidFill>
                  <a:srgbClr val="99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4581" name="Text Box 24"/>
          <p:cNvSpPr txBox="1">
            <a:spLocks noChangeArrowheads="1"/>
          </p:cNvSpPr>
          <p:nvPr/>
        </p:nvSpPr>
        <p:spPr bwMode="auto">
          <a:xfrm>
            <a:off x="250825" y="836613"/>
            <a:ext cx="5029200" cy="50307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latin typeface="Tahoma" panose="020B0604030504040204" pitchFamily="34" charset="0"/>
                <a:ea typeface="黑体" panose="02010609060101010101" pitchFamily="2" charset="-122"/>
              </a:rPr>
              <a:t>设两个变量：</a:t>
            </a:r>
            <a:endParaRPr lang="zh-CN" altLang="en-US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T</a:t>
            </a:r>
            <a:r>
              <a:rPr lang="zh-CN" altLang="en-US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存放乘积，</a:t>
            </a:r>
            <a:r>
              <a:rPr lang="en-US" altLang="zh-CN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I</a:t>
            </a:r>
            <a:r>
              <a:rPr lang="zh-CN" altLang="en-US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计数并得到相乘的数</a:t>
            </a:r>
            <a:endParaRPr lang="zh-CN" altLang="en-US" b="1">
              <a:solidFill>
                <a:schemeClr val="accent2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latin typeface="Tahoma" panose="020B0604030504040204" pitchFamily="34" charset="0"/>
                <a:ea typeface="黑体" panose="02010609060101010101" pitchFamily="2" charset="-122"/>
              </a:rPr>
              <a:t>步骤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1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2" charset="-122"/>
              </a:rPr>
              <a:t>：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t=1</a:t>
            </a:r>
            <a:endParaRPr lang="en-US" altLang="zh-CN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latin typeface="Tahoma" panose="020B0604030504040204" pitchFamily="34" charset="0"/>
                <a:ea typeface="黑体" panose="02010609060101010101" pitchFamily="2" charset="-122"/>
              </a:rPr>
              <a:t>步骤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2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2" charset="-122"/>
              </a:rPr>
              <a:t>：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i=2</a:t>
            </a:r>
            <a:endParaRPr lang="en-US" altLang="zh-CN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latin typeface="Tahoma" panose="020B0604030504040204" pitchFamily="34" charset="0"/>
                <a:ea typeface="黑体" panose="02010609060101010101" pitchFamily="2" charset="-122"/>
              </a:rPr>
              <a:t>步骤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3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2" charset="-122"/>
              </a:rPr>
              <a:t>：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t×i→t</a:t>
            </a:r>
            <a:endParaRPr lang="en-US" altLang="zh-CN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latin typeface="Tahoma" panose="020B0604030504040204" pitchFamily="34" charset="0"/>
                <a:ea typeface="黑体" panose="02010609060101010101" pitchFamily="2" charset="-122"/>
              </a:rPr>
              <a:t>步骤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4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2" charset="-122"/>
              </a:rPr>
              <a:t>：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i+1 →i</a:t>
            </a:r>
            <a:endParaRPr lang="en-US" altLang="zh-CN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latin typeface="Tahoma" panose="020B0604030504040204" pitchFamily="34" charset="0"/>
                <a:ea typeface="黑体" panose="02010609060101010101" pitchFamily="2" charset="-122"/>
              </a:rPr>
              <a:t>步骤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5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2" charset="-122"/>
              </a:rPr>
              <a:t>：如果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i≤5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2" charset="-122"/>
              </a:rPr>
              <a:t>，则重新执行步骤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3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2" charset="-122"/>
              </a:rPr>
              <a:t>及其后步骤；否则，算法结束，得到结果。</a:t>
            </a:r>
            <a:endParaRPr lang="zh-CN" altLang="en-US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66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利用循环实现，算法简练。</a:t>
            </a:r>
            <a:endParaRPr lang="zh-CN" altLang="en-US" b="1">
              <a:solidFill>
                <a:srgbClr val="FF0066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28600" y="304800"/>
            <a:ext cx="853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将</a:t>
            </a:r>
            <a:r>
              <a:rPr lang="en-US" altLang="zh-CN" sz="3200" b="1">
                <a:solidFill>
                  <a:srgbClr val="FF0000"/>
                </a:solidFill>
              </a:rPr>
              <a:t>50</a:t>
            </a:r>
            <a:r>
              <a:rPr lang="zh-CN" altLang="en-US" sz="3200" b="1">
                <a:solidFill>
                  <a:srgbClr val="FF0000"/>
                </a:solidFill>
              </a:rPr>
              <a:t>个学生中成绩在</a:t>
            </a:r>
            <a:r>
              <a:rPr lang="en-US" altLang="zh-CN" sz="3200" b="1">
                <a:solidFill>
                  <a:srgbClr val="FF0000"/>
                </a:solidFill>
              </a:rPr>
              <a:t>80</a:t>
            </a:r>
            <a:r>
              <a:rPr lang="zh-CN" altLang="en-US" sz="3200" b="1">
                <a:solidFill>
                  <a:srgbClr val="FF0000"/>
                </a:solidFill>
              </a:rPr>
              <a:t>分以上者打印出来。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4851400" cy="3935413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i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2" charset="-122"/>
              </a:rPr>
              <a:t>变量记录人数，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g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2" charset="-122"/>
              </a:rPr>
              <a:t>变量存放成绩</a:t>
            </a:r>
            <a:endParaRPr lang="zh-CN" altLang="en-US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S1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2" charset="-122"/>
              </a:rPr>
              <a:t>：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1→i</a:t>
            </a:r>
            <a:endParaRPr lang="en-US" altLang="zh-CN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S2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2" charset="-122"/>
              </a:rPr>
              <a:t>：输入学生成绩 → 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g</a:t>
            </a:r>
            <a:endParaRPr lang="en-US" altLang="zh-CN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S3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2" charset="-122"/>
              </a:rPr>
              <a:t>：如果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g≥80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2" charset="-122"/>
              </a:rPr>
              <a:t>，打印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g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2" charset="-122"/>
              </a:rPr>
              <a:t>；否则，不打印；</a:t>
            </a:r>
            <a:endParaRPr lang="zh-CN" altLang="en-US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S4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2" charset="-122"/>
              </a:rPr>
              <a:t>：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i+1 →i</a:t>
            </a:r>
            <a:endParaRPr lang="en-US" altLang="zh-CN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S5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2" charset="-122"/>
              </a:rPr>
              <a:t>：如果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i≤50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2" charset="-122"/>
              </a:rPr>
              <a:t>，重新执行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S2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2" charset="-122"/>
              </a:rPr>
              <a:t>及后面；否则，算法结束</a:t>
            </a:r>
            <a:endParaRPr lang="zh-CN" altLang="en-US" b="1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grpSp>
        <p:nvGrpSpPr>
          <p:cNvPr id="25604" name="Group 29"/>
          <p:cNvGrpSpPr/>
          <p:nvPr/>
        </p:nvGrpSpPr>
        <p:grpSpPr bwMode="auto">
          <a:xfrm>
            <a:off x="5148263" y="765175"/>
            <a:ext cx="3505200" cy="5562600"/>
            <a:chOff x="3264" y="672"/>
            <a:chExt cx="2208" cy="3504"/>
          </a:xfrm>
        </p:grpSpPr>
        <p:sp>
          <p:nvSpPr>
            <p:cNvPr id="25605" name="AutoShape 4"/>
            <p:cNvSpPr>
              <a:spLocks noChangeArrowheads="1"/>
            </p:cNvSpPr>
            <p:nvPr/>
          </p:nvSpPr>
          <p:spPr bwMode="auto">
            <a:xfrm>
              <a:off x="4272" y="672"/>
              <a:ext cx="720" cy="240"/>
            </a:xfrm>
            <a:prstGeom prst="flowChartAlternateProcess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zh-CN" altLang="en-US" b="1">
                  <a:latin typeface="Tahoma" panose="020B0604030504040204" pitchFamily="34" charset="0"/>
                  <a:ea typeface="黑体" panose="02010609060101010101" pitchFamily="2" charset="-122"/>
                </a:rPr>
                <a:t>开始</a:t>
              </a:r>
              <a:endParaRPr lang="zh-CN" altLang="en-US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5606" name="AutoShape 5"/>
            <p:cNvSpPr>
              <a:spLocks noChangeArrowheads="1"/>
            </p:cNvSpPr>
            <p:nvPr/>
          </p:nvSpPr>
          <p:spPr bwMode="auto">
            <a:xfrm>
              <a:off x="4176" y="1104"/>
              <a:ext cx="912" cy="240"/>
            </a:xfrm>
            <a:prstGeom prst="flowChartProcess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b="1">
                  <a:latin typeface="Tahoma" panose="020B0604030504040204" pitchFamily="34" charset="0"/>
                  <a:ea typeface="黑体" panose="02010609060101010101" pitchFamily="2" charset="-122"/>
                </a:rPr>
                <a:t>1→i</a:t>
              </a:r>
              <a:endParaRPr lang="en-US" altLang="zh-CN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5607" name="AutoShape 6"/>
            <p:cNvSpPr>
              <a:spLocks noChangeArrowheads="1"/>
            </p:cNvSpPr>
            <p:nvPr/>
          </p:nvSpPr>
          <p:spPr bwMode="auto">
            <a:xfrm>
              <a:off x="4128" y="1968"/>
              <a:ext cx="960" cy="359"/>
            </a:xfrm>
            <a:prstGeom prst="flowChartDecision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b="1">
                  <a:latin typeface="Tahoma" panose="020B0604030504040204" pitchFamily="34" charset="0"/>
                  <a:ea typeface="黑体" panose="02010609060101010101" pitchFamily="2" charset="-122"/>
                </a:rPr>
                <a:t>G≥80</a:t>
              </a:r>
              <a:r>
                <a:rPr lang="zh-CN" altLang="en-US" b="1">
                  <a:latin typeface="Tahoma" panose="020B0604030504040204" pitchFamily="34" charset="0"/>
                  <a:ea typeface="黑体" panose="02010609060101010101" pitchFamily="2" charset="-122"/>
                </a:rPr>
                <a:t>？</a:t>
              </a:r>
              <a:endParaRPr lang="zh-CN" altLang="en-US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4224" y="2736"/>
              <a:ext cx="912" cy="288"/>
            </a:xfrm>
            <a:prstGeom prst="flowChartProcess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b="1">
                  <a:latin typeface="Tahoma" panose="020B0604030504040204" pitchFamily="34" charset="0"/>
                  <a:ea typeface="黑体" panose="02010609060101010101" pitchFamily="2" charset="-122"/>
                </a:rPr>
                <a:t>i+1→i</a:t>
              </a:r>
              <a:endParaRPr lang="en-US" altLang="zh-CN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4127" y="3207"/>
              <a:ext cx="960" cy="384"/>
            </a:xfrm>
            <a:prstGeom prst="flowChartDecision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b="1">
                  <a:latin typeface="Tahoma" panose="020B0604030504040204" pitchFamily="34" charset="0"/>
                  <a:ea typeface="黑体" panose="02010609060101010101" pitchFamily="2" charset="-122"/>
                </a:rPr>
                <a:t>i&gt;50?</a:t>
              </a:r>
              <a:endParaRPr lang="en-US" altLang="zh-CN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4320" y="3840"/>
              <a:ext cx="720" cy="336"/>
            </a:xfrm>
            <a:prstGeom prst="flowChartAlternateProcess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zh-CN" altLang="en-US" b="1">
                  <a:latin typeface="Tahoma" panose="020B0604030504040204" pitchFamily="34" charset="0"/>
                  <a:ea typeface="黑体" panose="02010609060101010101" pitchFamily="2" charset="-122"/>
                </a:rPr>
                <a:t>结束</a:t>
              </a:r>
              <a:endParaRPr lang="zh-CN" altLang="en-US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5611" name="AutoShape 10"/>
            <p:cNvSpPr>
              <a:spLocks noChangeArrowheads="1"/>
            </p:cNvSpPr>
            <p:nvPr/>
          </p:nvSpPr>
          <p:spPr bwMode="auto">
            <a:xfrm>
              <a:off x="3264" y="2305"/>
              <a:ext cx="816" cy="240"/>
            </a:xfrm>
            <a:prstGeom prst="flowChartInputOutpu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zh-CN" altLang="en-US" b="1">
                  <a:latin typeface="Tahoma" panose="020B0604030504040204" pitchFamily="34" charset="0"/>
                  <a:ea typeface="黑体" panose="02010609060101010101" pitchFamily="2" charset="-122"/>
                </a:rPr>
                <a:t>打印</a:t>
              </a:r>
              <a:r>
                <a:rPr lang="en-US" altLang="zh-CN" b="1">
                  <a:latin typeface="Tahoma" panose="020B0604030504040204" pitchFamily="34" charset="0"/>
                  <a:ea typeface="黑体" panose="02010609060101010101" pitchFamily="2" charset="-122"/>
                </a:rPr>
                <a:t>g</a:t>
              </a:r>
              <a:endParaRPr lang="en-US" altLang="zh-CN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5612" name="AutoShape 11"/>
            <p:cNvSpPr>
              <a:spLocks noChangeArrowheads="1"/>
            </p:cNvSpPr>
            <p:nvPr/>
          </p:nvSpPr>
          <p:spPr bwMode="auto">
            <a:xfrm>
              <a:off x="4224" y="1536"/>
              <a:ext cx="816" cy="288"/>
            </a:xfrm>
            <a:prstGeom prst="flowChartInputOutpu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zh-CN" altLang="en-US" b="1">
                  <a:latin typeface="Tahoma" panose="020B0604030504040204" pitchFamily="34" charset="0"/>
                  <a:ea typeface="黑体" panose="02010609060101010101" pitchFamily="2" charset="-122"/>
                </a:rPr>
                <a:t>输入</a:t>
              </a:r>
              <a:r>
                <a:rPr lang="en-US" altLang="zh-CN" b="1">
                  <a:latin typeface="Tahoma" panose="020B0604030504040204" pitchFamily="34" charset="0"/>
                  <a:ea typeface="黑体" panose="02010609060101010101" pitchFamily="2" charset="-122"/>
                </a:rPr>
                <a:t>g</a:t>
              </a:r>
              <a:endParaRPr lang="en-US" altLang="zh-CN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4608" y="91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4608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4608" y="182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4608" y="302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4618" y="360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 flipH="1">
              <a:off x="4608" y="2314"/>
              <a:ext cx="0" cy="4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 flipH="1">
              <a:off x="3706" y="2141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3697" y="2151"/>
              <a:ext cx="0" cy="1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3744" y="2564"/>
              <a:ext cx="0" cy="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3744" y="264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5070" y="3408"/>
              <a:ext cx="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 flipV="1">
              <a:off x="5472" y="1440"/>
              <a:ext cx="0" cy="19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 flipH="1">
              <a:off x="4608" y="144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6" name="Text Box 25"/>
            <p:cNvSpPr txBox="1">
              <a:spLocks noChangeArrowheads="1"/>
            </p:cNvSpPr>
            <p:nvPr/>
          </p:nvSpPr>
          <p:spPr bwMode="auto">
            <a:xfrm>
              <a:off x="4656" y="355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latin typeface="Tahoma" panose="020B0604030504040204" pitchFamily="34" charset="0"/>
                  <a:ea typeface="黑体" panose="02010609060101010101" pitchFamily="2" charset="-122"/>
                </a:rPr>
                <a:t>Y</a:t>
              </a:r>
              <a:endParaRPr lang="en-US" altLang="zh-CN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5627" name="Text Box 26"/>
            <p:cNvSpPr txBox="1">
              <a:spLocks noChangeArrowheads="1"/>
            </p:cNvSpPr>
            <p:nvPr/>
          </p:nvSpPr>
          <p:spPr bwMode="auto">
            <a:xfrm>
              <a:off x="3936" y="18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latin typeface="Tahoma" panose="020B0604030504040204" pitchFamily="34" charset="0"/>
                  <a:ea typeface="黑体" panose="02010609060101010101" pitchFamily="2" charset="-122"/>
                </a:rPr>
                <a:t>Y</a:t>
              </a:r>
              <a:endParaRPr lang="en-US" altLang="zh-CN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5628" name="Text Box 27"/>
            <p:cNvSpPr txBox="1">
              <a:spLocks noChangeArrowheads="1"/>
            </p:cNvSpPr>
            <p:nvPr/>
          </p:nvSpPr>
          <p:spPr bwMode="auto">
            <a:xfrm>
              <a:off x="5040" y="31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latin typeface="Tahoma" panose="020B0604030504040204" pitchFamily="34" charset="0"/>
                  <a:ea typeface="黑体" panose="02010609060101010101" pitchFamily="2" charset="-122"/>
                </a:rPr>
                <a:t>N</a:t>
              </a:r>
              <a:endParaRPr lang="en-US" altLang="zh-CN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5629" name="Text Box 28"/>
            <p:cNvSpPr txBox="1">
              <a:spLocks noChangeArrowheads="1"/>
            </p:cNvSpPr>
            <p:nvPr/>
          </p:nvSpPr>
          <p:spPr bwMode="auto">
            <a:xfrm>
              <a:off x="4656" y="230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latin typeface="Tahoma" panose="020B0604030504040204" pitchFamily="34" charset="0"/>
                  <a:ea typeface="黑体" panose="02010609060101010101" pitchFamily="2" charset="-122"/>
                </a:rPr>
                <a:t>N</a:t>
              </a:r>
              <a:endParaRPr lang="en-US" altLang="zh-CN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23850" y="260350"/>
            <a:ext cx="79914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</a:pPr>
            <a:r>
              <a:rPr lang="zh-CN" altLang="en-US" sz="2800" b="1" u="sng">
                <a:latin typeface="楷体_GB2312" pitchFamily="49" charset="-122"/>
                <a:ea typeface="楷体_GB2312" pitchFamily="49" charset="-122"/>
              </a:rPr>
              <a:t>传统流程图的流程可以是：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6627" name="Picture 3" descr="b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81075"/>
            <a:ext cx="8424863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2592388" y="4076700"/>
            <a:ext cx="6551612" cy="2528888"/>
          </a:xfrm>
          <a:prstGeom prst="rect">
            <a:avLst/>
          </a:prstGeom>
          <a:solidFill>
            <a:srgbClr val="660033"/>
          </a:solidFill>
          <a:ln>
            <a:noFill/>
          </a:ln>
          <a:effectLst>
            <a:outerShdw dist="107763" dir="189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 eaLnBrk="1" hangingPunct="1"/>
            <a:r>
              <a:rPr lang="zh-CN" altLang="en-US" sz="3200" u="sng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缺点：</a:t>
            </a:r>
            <a:r>
              <a:rPr lang="zh-CN" altLang="en-US" sz="3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难以阅读、修改，使算法的可靠性和可维护性难以保证。</a:t>
            </a:r>
            <a:endParaRPr lang="zh-CN" altLang="en-US" sz="320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3200" u="sng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解决办法：</a:t>
            </a:r>
            <a:r>
              <a:rPr lang="zh-CN" altLang="en-US" sz="3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必须限制箭头的滥用，即不允许无规律地使流程随意转向，只能顺序地进行下去。  </a:t>
            </a:r>
            <a:endParaRPr lang="zh-CN" altLang="en-US" sz="320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29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11188" y="5949950"/>
            <a:ext cx="865187" cy="4318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50825" y="404813"/>
            <a:ext cx="5545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rgbClr val="FFFF00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２．用</a:t>
            </a: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N-S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图表示算法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484313"/>
            <a:ext cx="9144000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algn="l" eaLnBrk="1" hangingPunct="1">
              <a:spcBef>
                <a:spcPct val="20000"/>
              </a:spcBef>
              <a:buFontTx/>
              <a:buBlip>
                <a:blip r:embed="rId1"/>
              </a:buBlip>
            </a:pP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1973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年美国学者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I.Nassi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B.Shneiderman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提出了一种新的流程图形式。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742950" lvl="1" indent="-285750" algn="l" eaLnBrk="1" hangingPunct="1">
              <a:spcBef>
                <a:spcPct val="20000"/>
              </a:spcBef>
              <a:buFontTx/>
              <a:buBlip>
                <a:blip r:embed="rId1"/>
              </a:buBlip>
            </a:pP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  在这种流程图中，完全去掉了带箭头的流程线。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742950" lvl="1" indent="-285750" algn="l" eaLnBrk="1" hangingPunct="1">
              <a:spcBef>
                <a:spcPct val="20000"/>
              </a:spcBef>
              <a:buFontTx/>
              <a:buBlip>
                <a:blip r:embed="rId1"/>
              </a:buBlip>
            </a:pP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  全部算法写在一个矩形框内，在该框内还可以包含其它的从属于它的框，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742950" lvl="1" indent="-285750" algn="l" eaLnBrk="1" hangingPunct="1">
              <a:spcBef>
                <a:spcPct val="20000"/>
              </a:spcBef>
              <a:buFontTx/>
              <a:buBlip>
                <a:blip r:embed="rId1"/>
              </a:buBlip>
            </a:pP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  这种流程图又称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N-S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结构化流程图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 。</a:t>
            </a:r>
            <a:endParaRPr lang="zh-CN" altLang="en-US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1.1</a:t>
            </a:r>
            <a:r>
              <a:rPr lang="zh-CN" altLang="en-US" b="1" smtClean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b="1" smtClean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b="1" smtClean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语言的发展</a:t>
            </a:r>
            <a:endParaRPr lang="zh-CN" altLang="en-US" b="1" smtClean="0">
              <a:solidFill>
                <a:srgbClr val="CC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3058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Blip>
                <a:blip r:embed="rId1"/>
              </a:buBlip>
            </a:pPr>
            <a:r>
              <a:rPr lang="zh-CN" altLang="en-US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Ｃ语言是国际上广泛流行的计算机高级语言。</a:t>
            </a:r>
            <a:endParaRPr lang="zh-CN" altLang="en-US" sz="28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Blip>
                <a:blip r:embed="rId1"/>
              </a:buBlip>
            </a:pPr>
            <a:r>
              <a:rPr lang="zh-CN" altLang="en-US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Ｃ语言是上个世纪</a:t>
            </a:r>
            <a:r>
              <a:rPr lang="en-US" altLang="zh-CN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70</a:t>
            </a:r>
            <a:r>
              <a:rPr lang="zh-CN" altLang="en-US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年代初问世的，最早主要是用于</a:t>
            </a:r>
            <a:r>
              <a:rPr lang="en-US" altLang="zh-CN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UNIX</a:t>
            </a:r>
            <a:r>
              <a:rPr lang="zh-CN" altLang="en-US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系统 。以后进入其它操作系统，并很快在各类大、中、小和微型计算机上得到了广泛的使用。</a:t>
            </a:r>
            <a:endParaRPr lang="zh-CN" altLang="en-US" sz="28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Blip>
                <a:blip r:embed="rId1"/>
              </a:buBlip>
            </a:pPr>
            <a:r>
              <a:rPr lang="zh-CN" altLang="en-US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美国国家标准学会在以前Ｃ版本的基础上制定了一个Ｃ语言标准，通常称之为</a:t>
            </a:r>
            <a:r>
              <a:rPr lang="en-US" altLang="zh-CN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ANSI C</a:t>
            </a:r>
            <a:r>
              <a:rPr lang="zh-CN" altLang="en-US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8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Blip>
                <a:blip r:embed="rId1"/>
              </a:buBlip>
            </a:pPr>
            <a:r>
              <a:rPr lang="zh-CN" altLang="en-US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微机上常用的</a:t>
            </a:r>
            <a:r>
              <a:rPr lang="en-US" altLang="zh-CN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zh-CN" altLang="en-US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 Visual C++ 6.0 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，</a:t>
            </a:r>
            <a:r>
              <a:rPr lang="en-US" altLang="zh-CN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Microsoft </a:t>
            </a:r>
            <a:r>
              <a:rPr lang="en-US" altLang="zh-CN" sz="2800" b="1" dirty="0" err="1" smtClean="0">
                <a:latin typeface="黑体" panose="02010609060101010101" pitchFamily="2" charset="-122"/>
                <a:ea typeface="黑体" panose="02010609060101010101" pitchFamily="2" charset="-122"/>
              </a:rPr>
              <a:t>C,Turbo</a:t>
            </a:r>
            <a:r>
              <a:rPr lang="en-US" altLang="zh-CN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C,, Borland C</a:t>
            </a:r>
            <a:r>
              <a:rPr lang="zh-CN" altLang="en-US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等 </a:t>
            </a:r>
            <a:endParaRPr lang="zh-CN" altLang="en-US" sz="28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Blip>
                <a:blip r:embed="rId1"/>
              </a:buBlip>
            </a:pPr>
            <a:endParaRPr lang="en-US" altLang="zh-CN" sz="28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0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51725" y="6021388"/>
            <a:ext cx="865188" cy="4318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50825" y="404813"/>
            <a:ext cx="326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20000"/>
              </a:spcBef>
              <a:buClr>
                <a:srgbClr val="800080"/>
              </a:buClr>
              <a:buSzPct val="65000"/>
              <a:buFont typeface="Wingdings" panose="05000000000000000000" pitchFamily="2" charset="2"/>
              <a:buChar char="l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N</a:t>
            </a:r>
            <a:r>
              <a:rPr lang="en-US" altLang="zh-CN" sz="3200" b="1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–</a:t>
            </a: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S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流程图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28675" name="Group 29"/>
          <p:cNvGrpSpPr/>
          <p:nvPr/>
        </p:nvGrpSpPr>
        <p:grpSpPr bwMode="auto">
          <a:xfrm>
            <a:off x="755650" y="981075"/>
            <a:ext cx="6911975" cy="5184775"/>
            <a:chOff x="476" y="618"/>
            <a:chExt cx="4354" cy="3266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3001" y="1071"/>
              <a:ext cx="1333" cy="67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77" name="Line 5"/>
            <p:cNvSpPr>
              <a:spLocks noChangeShapeType="1"/>
            </p:cNvSpPr>
            <p:nvPr/>
          </p:nvSpPr>
          <p:spPr bwMode="auto">
            <a:xfrm>
              <a:off x="3001" y="1427"/>
              <a:ext cx="133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78" name="Line 6"/>
            <p:cNvSpPr>
              <a:spLocks noChangeShapeType="1"/>
            </p:cNvSpPr>
            <p:nvPr/>
          </p:nvSpPr>
          <p:spPr bwMode="auto">
            <a:xfrm>
              <a:off x="3659" y="1427"/>
              <a:ext cx="0" cy="3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79" name="Line 7"/>
            <p:cNvSpPr>
              <a:spLocks noChangeShapeType="1"/>
            </p:cNvSpPr>
            <p:nvPr/>
          </p:nvSpPr>
          <p:spPr bwMode="auto">
            <a:xfrm>
              <a:off x="3001" y="1071"/>
              <a:ext cx="611" cy="3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 flipH="1">
              <a:off x="3659" y="1071"/>
              <a:ext cx="659" cy="3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1" name="Text Box 9"/>
            <p:cNvSpPr txBox="1">
              <a:spLocks noChangeArrowheads="1"/>
            </p:cNvSpPr>
            <p:nvPr/>
          </p:nvSpPr>
          <p:spPr bwMode="auto">
            <a:xfrm>
              <a:off x="3334" y="1026"/>
              <a:ext cx="7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chemeClr val="tx2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条件</a:t>
              </a:r>
              <a:endParaRPr kumimoji="0" lang="zh-CN" altLang="en-US" sz="2800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8682" name="Text Box 10"/>
            <p:cNvSpPr txBox="1">
              <a:spLocks noChangeArrowheads="1"/>
            </p:cNvSpPr>
            <p:nvPr/>
          </p:nvSpPr>
          <p:spPr bwMode="auto">
            <a:xfrm>
              <a:off x="3001" y="1171"/>
              <a:ext cx="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990000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Y</a:t>
              </a:r>
              <a:endParaRPr kumimoji="0" lang="en-US" altLang="zh-CN" b="1">
                <a:solidFill>
                  <a:srgbClr val="990000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8683" name="Text Box 11"/>
            <p:cNvSpPr txBox="1">
              <a:spLocks noChangeArrowheads="1"/>
            </p:cNvSpPr>
            <p:nvPr/>
          </p:nvSpPr>
          <p:spPr bwMode="auto">
            <a:xfrm>
              <a:off x="4036" y="1190"/>
              <a:ext cx="2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0" lang="en-US" altLang="zh-CN" b="1">
                  <a:solidFill>
                    <a:srgbClr val="990000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N</a:t>
              </a:r>
              <a:endParaRPr kumimoji="0" lang="en-US" altLang="zh-CN" b="1">
                <a:solidFill>
                  <a:srgbClr val="990000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8684" name="Text Box 12"/>
            <p:cNvSpPr txBox="1">
              <a:spLocks noChangeArrowheads="1"/>
            </p:cNvSpPr>
            <p:nvPr/>
          </p:nvSpPr>
          <p:spPr bwMode="auto">
            <a:xfrm>
              <a:off x="3061" y="1389"/>
              <a:ext cx="12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0" lang="en-US" altLang="zh-CN" sz="3200" b="1">
                  <a:latin typeface="Tahoma" panose="020B0604030504040204" pitchFamily="34" charset="0"/>
                  <a:ea typeface="黑体" panose="02010609060101010101" pitchFamily="2" charset="-122"/>
                </a:rPr>
                <a:t>S1      S2</a:t>
              </a:r>
              <a:endParaRPr kumimoji="0" lang="en-US" altLang="zh-CN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8685" name="Text Box 13"/>
            <p:cNvSpPr txBox="1">
              <a:spLocks noChangeArrowheads="1"/>
            </p:cNvSpPr>
            <p:nvPr/>
          </p:nvSpPr>
          <p:spPr bwMode="auto">
            <a:xfrm>
              <a:off x="2971" y="618"/>
              <a:ext cx="169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en-US" altLang="zh-CN" sz="3200" b="1"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2.</a:t>
              </a:r>
              <a:r>
                <a:rPr kumimoji="0" lang="zh-CN" altLang="en-US" sz="3200" b="1"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选择结构</a:t>
              </a:r>
              <a:endParaRPr kumimoji="0" lang="zh-CN" altLang="en-US" sz="3200" b="1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8686" name="Rectangle 15"/>
            <p:cNvSpPr>
              <a:spLocks noChangeArrowheads="1"/>
            </p:cNvSpPr>
            <p:nvPr/>
          </p:nvSpPr>
          <p:spPr bwMode="auto">
            <a:xfrm>
              <a:off x="915" y="1047"/>
              <a:ext cx="910" cy="77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7" name="Text Box 16"/>
            <p:cNvSpPr txBox="1">
              <a:spLocks noChangeArrowheads="1"/>
            </p:cNvSpPr>
            <p:nvPr/>
          </p:nvSpPr>
          <p:spPr bwMode="auto">
            <a:xfrm>
              <a:off x="1156" y="1071"/>
              <a:ext cx="577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0" lang="en-US" altLang="zh-CN" sz="3200" b="1">
                  <a:latin typeface="Tahoma" panose="020B0604030504040204" pitchFamily="34" charset="0"/>
                  <a:ea typeface="黑体" panose="02010609060101010101" pitchFamily="2" charset="-122"/>
                </a:rPr>
                <a:t>S1</a:t>
              </a:r>
              <a:endParaRPr kumimoji="0" lang="en-US" altLang="zh-CN" sz="3200" b="1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r>
                <a:rPr kumimoji="0" lang="en-US" altLang="zh-CN" sz="3200" b="1">
                  <a:latin typeface="Tahoma" panose="020B0604030504040204" pitchFamily="34" charset="0"/>
                  <a:ea typeface="黑体" panose="02010609060101010101" pitchFamily="2" charset="-122"/>
                </a:rPr>
                <a:t>S2</a:t>
              </a:r>
              <a:endParaRPr kumimoji="0" lang="en-US" altLang="zh-CN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8688" name="Text Box 17"/>
            <p:cNvSpPr txBox="1">
              <a:spLocks noChangeArrowheads="1"/>
            </p:cNvSpPr>
            <p:nvPr/>
          </p:nvSpPr>
          <p:spPr bwMode="auto">
            <a:xfrm>
              <a:off x="612" y="625"/>
              <a:ext cx="15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en-US" altLang="zh-CN" sz="3200" b="1">
                  <a:latin typeface="Tahoma" panose="020B0604030504040204" pitchFamily="34" charset="0"/>
                  <a:ea typeface="黑体" panose="02010609060101010101" pitchFamily="2" charset="-122"/>
                  <a:sym typeface="Symbol" panose="05050102010706020507" pitchFamily="18" charset="2"/>
                </a:rPr>
                <a:t>1.</a:t>
              </a:r>
              <a:r>
                <a:rPr kumimoji="0" lang="zh-CN" altLang="en-US" sz="3200" b="1">
                  <a:latin typeface="Tahoma" panose="020B0604030504040204" pitchFamily="34" charset="0"/>
                  <a:ea typeface="黑体" panose="02010609060101010101" pitchFamily="2" charset="-122"/>
                  <a:sym typeface="Symbol" panose="05050102010706020507" pitchFamily="18" charset="2"/>
                </a:rPr>
                <a:t>顺序结构</a:t>
              </a:r>
              <a:endParaRPr kumimoji="0" lang="zh-CN" altLang="en-US" sz="3200" b="1">
                <a:latin typeface="Tahoma" panose="020B0604030504040204" pitchFamily="34" charset="0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8689" name="Line 18"/>
            <p:cNvSpPr>
              <a:spLocks noChangeShapeType="1"/>
            </p:cNvSpPr>
            <p:nvPr/>
          </p:nvSpPr>
          <p:spPr bwMode="auto">
            <a:xfrm>
              <a:off x="915" y="1456"/>
              <a:ext cx="9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0" name="Text Box 19"/>
            <p:cNvSpPr txBox="1">
              <a:spLocks noChangeArrowheads="1"/>
            </p:cNvSpPr>
            <p:nvPr/>
          </p:nvSpPr>
          <p:spPr bwMode="auto">
            <a:xfrm>
              <a:off x="476" y="1979"/>
              <a:ext cx="32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en-US" altLang="zh-CN" sz="3200" b="1"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3.</a:t>
              </a:r>
              <a:r>
                <a:rPr kumimoji="0" lang="zh-CN" altLang="en-US" sz="3200" b="1"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循环结构  </a:t>
              </a:r>
              <a:endParaRPr kumimoji="0" lang="zh-CN" altLang="en-US">
                <a:latin typeface="黑体" panose="02010609060101010101" pitchFamily="2" charset="-122"/>
                <a:ea typeface="黑体" panose="02010609060101010101" pitchFamily="2" charset="-122"/>
                <a:sym typeface="Monotype Sorts" pitchFamily="2" charset="2"/>
              </a:endParaRPr>
            </a:p>
          </p:txBody>
        </p:sp>
        <p:grpSp>
          <p:nvGrpSpPr>
            <p:cNvPr id="28691" name="Group 20"/>
            <p:cNvGrpSpPr/>
            <p:nvPr/>
          </p:nvGrpSpPr>
          <p:grpSpPr bwMode="auto">
            <a:xfrm>
              <a:off x="566" y="2438"/>
              <a:ext cx="4264" cy="1446"/>
              <a:chOff x="720" y="1619"/>
              <a:chExt cx="4272" cy="1623"/>
            </a:xfrm>
          </p:grpSpPr>
          <p:sp>
            <p:nvSpPr>
              <p:cNvPr id="28692" name="Rectangle 21"/>
              <p:cNvSpPr>
                <a:spLocks noChangeArrowheads="1"/>
              </p:cNvSpPr>
              <p:nvPr/>
            </p:nvSpPr>
            <p:spPr bwMode="auto">
              <a:xfrm>
                <a:off x="720" y="1632"/>
                <a:ext cx="1779" cy="1008"/>
              </a:xfrm>
              <a:prstGeom prst="rect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3" name="Rectangle 22"/>
              <p:cNvSpPr>
                <a:spLocks noChangeArrowheads="1"/>
              </p:cNvSpPr>
              <p:nvPr/>
            </p:nvSpPr>
            <p:spPr bwMode="auto">
              <a:xfrm>
                <a:off x="1384" y="2199"/>
                <a:ext cx="1112" cy="441"/>
              </a:xfrm>
              <a:prstGeom prst="rect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CC99FF"/>
                  </a:buClr>
                  <a:buFont typeface="Monotype Sorts" pitchFamily="2" charset="2"/>
                  <a:buNone/>
                </a:pPr>
                <a:r>
                  <a:rPr lang="zh-CN" altLang="en-US" b="1">
                    <a:solidFill>
                      <a:srgbClr val="990000"/>
                    </a:solidFill>
                    <a:ea typeface="黑体" panose="02010609060101010101" pitchFamily="2" charset="-122"/>
                  </a:rPr>
                  <a:t>循环体</a:t>
                </a:r>
                <a:endParaRPr lang="zh-CN" altLang="en-US" b="1">
                  <a:solidFill>
                    <a:srgbClr val="990000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8694" name="Rectangle 23"/>
              <p:cNvSpPr>
                <a:spLocks noChangeArrowheads="1"/>
              </p:cNvSpPr>
              <p:nvPr/>
            </p:nvSpPr>
            <p:spPr bwMode="auto">
              <a:xfrm>
                <a:off x="2928" y="1619"/>
                <a:ext cx="1968" cy="1021"/>
              </a:xfrm>
              <a:prstGeom prst="rect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5" name="Rectangle 24"/>
              <p:cNvSpPr>
                <a:spLocks noChangeArrowheads="1"/>
              </p:cNvSpPr>
              <p:nvPr/>
            </p:nvSpPr>
            <p:spPr bwMode="auto">
              <a:xfrm>
                <a:off x="3753" y="1619"/>
                <a:ext cx="1134" cy="637"/>
              </a:xfrm>
              <a:prstGeom prst="rect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CC99FF"/>
                  </a:buClr>
                  <a:buFont typeface="Monotype Sorts" pitchFamily="2" charset="2"/>
                  <a:buNone/>
                </a:pPr>
                <a:r>
                  <a:rPr lang="zh-CN" altLang="en-US" b="1">
                    <a:solidFill>
                      <a:srgbClr val="990000"/>
                    </a:solidFill>
                    <a:ea typeface="黑体" panose="02010609060101010101" pitchFamily="2" charset="-122"/>
                  </a:rPr>
                  <a:t>循环体</a:t>
                </a:r>
                <a:endParaRPr lang="zh-CN" altLang="en-US" b="1">
                  <a:solidFill>
                    <a:srgbClr val="990000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8696" name="Text Box 25"/>
              <p:cNvSpPr txBox="1">
                <a:spLocks noChangeArrowheads="1"/>
              </p:cNvSpPr>
              <p:nvPr/>
            </p:nvSpPr>
            <p:spPr bwMode="auto">
              <a:xfrm>
                <a:off x="912" y="1776"/>
                <a:ext cx="1680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kumimoji="0" lang="zh-CN" altLang="en-US" sz="3200" b="1">
                    <a:ea typeface="黑体" panose="02010609060101010101" pitchFamily="2" charset="-122"/>
                  </a:rPr>
                  <a:t>当满足条件时</a:t>
                </a:r>
                <a:endParaRPr kumimoji="0" lang="zh-CN" altLang="en-US" sz="3200" b="1">
                  <a:ea typeface="黑体" panose="02010609060101010101" pitchFamily="2" charset="-122"/>
                </a:endParaRPr>
              </a:p>
            </p:txBody>
          </p:sp>
          <p:sp>
            <p:nvSpPr>
              <p:cNvPr id="28697" name="Text Box 26"/>
              <p:cNvSpPr txBox="1">
                <a:spLocks noChangeArrowheads="1"/>
              </p:cNvSpPr>
              <p:nvPr/>
            </p:nvSpPr>
            <p:spPr bwMode="auto">
              <a:xfrm>
                <a:off x="3072" y="2227"/>
                <a:ext cx="1920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kumimoji="0" lang="zh-CN" altLang="en-US" sz="3200" b="1">
                    <a:ea typeface="黑体" panose="02010609060101010101" pitchFamily="2" charset="-122"/>
                  </a:rPr>
                  <a:t>直到条件满足时</a:t>
                </a:r>
                <a:endParaRPr kumimoji="0" lang="zh-CN" altLang="en-US" sz="3200" b="1">
                  <a:ea typeface="黑体" panose="02010609060101010101" pitchFamily="2" charset="-122"/>
                </a:endParaRPr>
              </a:p>
            </p:txBody>
          </p:sp>
          <p:sp>
            <p:nvSpPr>
              <p:cNvPr id="28698" name="Text Box 27"/>
              <p:cNvSpPr txBox="1">
                <a:spLocks noChangeArrowheads="1"/>
              </p:cNvSpPr>
              <p:nvPr/>
            </p:nvSpPr>
            <p:spPr bwMode="auto">
              <a:xfrm>
                <a:off x="1104" y="2832"/>
                <a:ext cx="1152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0" lang="zh-CN" altLang="en-US" sz="3200" b="1">
                    <a:solidFill>
                      <a:schemeClr val="tx2"/>
                    </a:solidFill>
                    <a:latin typeface="楷体_GB2312" pitchFamily="49" charset="-122"/>
                    <a:ea typeface="黑体" panose="02010609060101010101" pitchFamily="2" charset="-122"/>
                    <a:sym typeface="Monotype Sorts" pitchFamily="2" charset="2"/>
                  </a:rPr>
                  <a:t>当型循环</a:t>
                </a:r>
                <a:endParaRPr kumimoji="0" lang="zh-CN" altLang="en-US" b="1">
                  <a:solidFill>
                    <a:schemeClr val="tx2"/>
                  </a:solidFill>
                  <a:latin typeface="楷体_GB2312" pitchFamily="49" charset="-122"/>
                  <a:ea typeface="黑体" panose="02010609060101010101" pitchFamily="2" charset="-122"/>
                  <a:sym typeface="Monotype Sorts" pitchFamily="2" charset="2"/>
                </a:endParaRPr>
              </a:p>
            </p:txBody>
          </p:sp>
          <p:sp>
            <p:nvSpPr>
              <p:cNvPr id="28699" name="Text Box 28"/>
              <p:cNvSpPr txBox="1">
                <a:spLocks noChangeArrowheads="1"/>
              </p:cNvSpPr>
              <p:nvPr/>
            </p:nvSpPr>
            <p:spPr bwMode="auto">
              <a:xfrm>
                <a:off x="3216" y="2784"/>
                <a:ext cx="1440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0" lang="zh-CN" altLang="en-US" sz="3200" b="1">
                    <a:solidFill>
                      <a:schemeClr val="tx2"/>
                    </a:solidFill>
                    <a:latin typeface="楷体_GB2312" pitchFamily="49" charset="-122"/>
                    <a:ea typeface="黑体" panose="02010609060101010101" pitchFamily="2" charset="-122"/>
                    <a:sym typeface="Monotype Sorts" pitchFamily="2" charset="2"/>
                  </a:rPr>
                  <a:t>直到型循环</a:t>
                </a:r>
                <a:endParaRPr kumimoji="0" lang="zh-CN" altLang="en-US" b="1">
                  <a:solidFill>
                    <a:schemeClr val="tx2"/>
                  </a:solidFill>
                  <a:latin typeface="楷体_GB2312" pitchFamily="49" charset="-122"/>
                  <a:ea typeface="黑体" panose="02010609060101010101" pitchFamily="2" charset="-122"/>
                  <a:sym typeface="Monotype Sorts" pitchFamily="2" charset="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778" name="Group 2"/>
          <p:cNvGrpSpPr/>
          <p:nvPr/>
        </p:nvGrpSpPr>
        <p:grpSpPr bwMode="auto">
          <a:xfrm>
            <a:off x="4495800" y="1403350"/>
            <a:ext cx="3581400" cy="3048000"/>
            <a:chOff x="2832" y="1728"/>
            <a:chExt cx="2040" cy="1701"/>
          </a:xfrm>
        </p:grpSpPr>
        <p:sp>
          <p:nvSpPr>
            <p:cNvPr id="29727" name="Rectangle 3"/>
            <p:cNvSpPr>
              <a:spLocks noChangeArrowheads="1"/>
            </p:cNvSpPr>
            <p:nvPr/>
          </p:nvSpPr>
          <p:spPr bwMode="auto">
            <a:xfrm>
              <a:off x="2832" y="1728"/>
              <a:ext cx="2040" cy="1700"/>
            </a:xfrm>
            <a:prstGeom prst="rect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8" name="Rectangle 4"/>
            <p:cNvSpPr>
              <a:spLocks noChangeArrowheads="1"/>
            </p:cNvSpPr>
            <p:nvPr/>
          </p:nvSpPr>
          <p:spPr bwMode="auto">
            <a:xfrm>
              <a:off x="2832" y="1729"/>
              <a:ext cx="2040" cy="340"/>
            </a:xfrm>
            <a:prstGeom prst="rect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9" name="Rectangle 5"/>
            <p:cNvSpPr>
              <a:spLocks noChangeArrowheads="1"/>
            </p:cNvSpPr>
            <p:nvPr/>
          </p:nvSpPr>
          <p:spPr bwMode="auto">
            <a:xfrm>
              <a:off x="2832" y="3089"/>
              <a:ext cx="2040" cy="340"/>
            </a:xfrm>
            <a:prstGeom prst="rect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0" name="Rectangle 6"/>
            <p:cNvSpPr>
              <a:spLocks noChangeArrowheads="1"/>
            </p:cNvSpPr>
            <p:nvPr/>
          </p:nvSpPr>
          <p:spPr bwMode="auto">
            <a:xfrm>
              <a:off x="2832" y="2060"/>
              <a:ext cx="1802" cy="340"/>
            </a:xfrm>
            <a:prstGeom prst="rect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1" name="Rectangle 7"/>
            <p:cNvSpPr>
              <a:spLocks noChangeArrowheads="1"/>
            </p:cNvSpPr>
            <p:nvPr/>
          </p:nvSpPr>
          <p:spPr bwMode="auto">
            <a:xfrm>
              <a:off x="2832" y="2405"/>
              <a:ext cx="1802" cy="340"/>
            </a:xfrm>
            <a:prstGeom prst="rect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2" name="Text Box 8"/>
            <p:cNvSpPr txBox="1">
              <a:spLocks noChangeArrowheads="1"/>
            </p:cNvSpPr>
            <p:nvPr/>
          </p:nvSpPr>
          <p:spPr bwMode="auto">
            <a:xfrm>
              <a:off x="3269" y="1776"/>
              <a:ext cx="148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0" lang="en-US" altLang="zh-CN" sz="2800">
                  <a:latin typeface="Tahoma" panose="020B0604030504040204" pitchFamily="34" charset="0"/>
                  <a:ea typeface="黑体" panose="02010609060101010101" pitchFamily="2" charset="-122"/>
                </a:rPr>
                <a:t>0</a:t>
              </a:r>
              <a:r>
                <a:rPr kumimoji="0" lang="en-US" altLang="zh-CN" sz="2800">
                  <a:latin typeface="Tahoma" panose="020B0604030504040204" pitchFamily="34" charset="0"/>
                  <a:ea typeface="黑体" panose="02010609060101010101" pitchFamily="2" charset="-122"/>
                  <a:sym typeface="Symbol" panose="05050102010706020507" pitchFamily="18" charset="2"/>
                </a:rPr>
                <a:t>t,1i</a:t>
              </a:r>
              <a:endParaRPr kumimoji="0" lang="en-US" altLang="zh-CN" sz="280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9733" name="Text Box 9"/>
            <p:cNvSpPr txBox="1">
              <a:spLocks noChangeArrowheads="1"/>
            </p:cNvSpPr>
            <p:nvPr/>
          </p:nvSpPr>
          <p:spPr bwMode="auto">
            <a:xfrm>
              <a:off x="3360" y="2112"/>
              <a:ext cx="67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0" lang="en-US" altLang="zh-CN" sz="2800">
                  <a:latin typeface="Tahoma" panose="020B0604030504040204" pitchFamily="34" charset="0"/>
                  <a:ea typeface="黑体" panose="02010609060101010101" pitchFamily="2" charset="-122"/>
                </a:rPr>
                <a:t>t+i</a:t>
              </a:r>
              <a:r>
                <a:rPr kumimoji="0" lang="en-US" altLang="zh-CN" sz="2800">
                  <a:latin typeface="Tahoma" panose="020B0604030504040204" pitchFamily="34" charset="0"/>
                  <a:ea typeface="黑体" panose="02010609060101010101" pitchFamily="2" charset="-122"/>
                  <a:sym typeface="Symbol" panose="05050102010706020507" pitchFamily="18" charset="2"/>
                </a:rPr>
                <a:t>t</a:t>
              </a:r>
              <a:endParaRPr kumimoji="0" lang="en-US" altLang="zh-CN" sz="280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9734" name="Text Box 10"/>
            <p:cNvSpPr txBox="1">
              <a:spLocks noChangeArrowheads="1"/>
            </p:cNvSpPr>
            <p:nvPr/>
          </p:nvSpPr>
          <p:spPr bwMode="auto">
            <a:xfrm>
              <a:off x="3360" y="2448"/>
              <a:ext cx="912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0" lang="en-US" altLang="zh-CN" sz="2800">
                  <a:latin typeface="Tahoma" panose="020B0604030504040204" pitchFamily="34" charset="0"/>
                  <a:ea typeface="黑体" panose="02010609060101010101" pitchFamily="2" charset="-122"/>
                </a:rPr>
                <a:t>i+1</a:t>
              </a:r>
              <a:r>
                <a:rPr kumimoji="0" lang="en-US" altLang="zh-CN" sz="2800">
                  <a:latin typeface="Tahoma" panose="020B0604030504040204" pitchFamily="34" charset="0"/>
                  <a:ea typeface="黑体" panose="02010609060101010101" pitchFamily="2" charset="-122"/>
                  <a:sym typeface="Symbol" panose="05050102010706020507" pitchFamily="18" charset="2"/>
                </a:rPr>
                <a:t>i</a:t>
              </a:r>
              <a:endParaRPr kumimoji="0" lang="en-US" altLang="zh-CN" sz="280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9735" name="Text Box 11"/>
            <p:cNvSpPr txBox="1">
              <a:spLocks noChangeArrowheads="1"/>
            </p:cNvSpPr>
            <p:nvPr/>
          </p:nvSpPr>
          <p:spPr bwMode="auto">
            <a:xfrm>
              <a:off x="3360" y="2784"/>
              <a:ext cx="110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0" lang="zh-CN" altLang="en-US" sz="2800">
                  <a:latin typeface="Tahoma" panose="020B0604030504040204" pitchFamily="34" charset="0"/>
                  <a:ea typeface="黑体" panose="02010609060101010101" pitchFamily="2" charset="-122"/>
                </a:rPr>
                <a:t>直到 </a:t>
              </a:r>
              <a:r>
                <a:rPr kumimoji="0" lang="en-US" altLang="zh-CN" sz="2800">
                  <a:latin typeface="Tahoma" panose="020B0604030504040204" pitchFamily="34" charset="0"/>
                  <a:ea typeface="黑体" panose="02010609060101010101" pitchFamily="2" charset="-122"/>
                </a:rPr>
                <a:t>t</a:t>
              </a:r>
              <a:r>
                <a:rPr kumimoji="0" lang="en-US" altLang="zh-CN" sz="2800">
                  <a:latin typeface="Tahoma" panose="020B0604030504040204" pitchFamily="34" charset="0"/>
                  <a:ea typeface="黑体" panose="02010609060101010101" pitchFamily="2" charset="-122"/>
                  <a:sym typeface="Symbol" panose="05050102010706020507" pitchFamily="18" charset="2"/>
                </a:rPr>
                <a:t>100</a:t>
              </a:r>
              <a:endParaRPr kumimoji="0" lang="en-US" altLang="zh-CN" sz="280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9736" name="Text Box 12"/>
            <p:cNvSpPr txBox="1">
              <a:spLocks noChangeArrowheads="1"/>
            </p:cNvSpPr>
            <p:nvPr/>
          </p:nvSpPr>
          <p:spPr bwMode="auto">
            <a:xfrm>
              <a:off x="3312" y="3120"/>
              <a:ext cx="134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0" lang="zh-CN" altLang="en-US" sz="2800">
                  <a:latin typeface="Tahoma" panose="020B0604030504040204" pitchFamily="34" charset="0"/>
                  <a:ea typeface="黑体" panose="02010609060101010101" pitchFamily="2" charset="-122"/>
                </a:rPr>
                <a:t>输出 </a:t>
              </a:r>
              <a:r>
                <a:rPr kumimoji="0" lang="en-US" altLang="zh-CN" sz="2800">
                  <a:latin typeface="Tahoma" panose="020B0604030504040204" pitchFamily="34" charset="0"/>
                  <a:ea typeface="黑体" panose="02010609060101010101" pitchFamily="2" charset="-122"/>
                </a:rPr>
                <a:t>t </a:t>
              </a:r>
              <a:r>
                <a:rPr kumimoji="0" lang="zh-CN" altLang="en-US" sz="2800">
                  <a:latin typeface="Tahoma" panose="020B0604030504040204" pitchFamily="34" charset="0"/>
                  <a:ea typeface="黑体" panose="02010609060101010101" pitchFamily="2" charset="-122"/>
                </a:rPr>
                <a:t>的值</a:t>
              </a:r>
              <a:endParaRPr kumimoji="0" lang="zh-CN" altLang="en-US" sz="280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</p:grpSp>
      <p:sp>
        <p:nvSpPr>
          <p:cNvPr id="29699" name="Text Box 13"/>
          <p:cNvSpPr txBox="1">
            <a:spLocks noChangeArrowheads="1"/>
          </p:cNvSpPr>
          <p:nvPr/>
        </p:nvSpPr>
        <p:spPr bwMode="auto">
          <a:xfrm>
            <a:off x="1835150" y="333375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3200" b="1">
                <a:latin typeface="宋体" panose="02010600030101010101" pitchFamily="2" charset="-122"/>
              </a:rPr>
              <a:t>传统流程图与</a:t>
            </a:r>
            <a:r>
              <a:rPr kumimoji="0" lang="en-US" altLang="zh-CN" sz="3200" b="1">
                <a:latin typeface="宋体" panose="02010600030101010101" pitchFamily="2" charset="-122"/>
              </a:rPr>
              <a:t>N-S</a:t>
            </a:r>
            <a:r>
              <a:rPr kumimoji="0" lang="zh-CN" altLang="en-US" sz="3200" b="1">
                <a:latin typeface="宋体" panose="02010600030101010101" pitchFamily="2" charset="-122"/>
              </a:rPr>
              <a:t>流程图的比较</a:t>
            </a:r>
            <a:endParaRPr kumimoji="0" lang="zh-CN" altLang="en-US" sz="3200" b="1">
              <a:latin typeface="宋体" panose="02010600030101010101" pitchFamily="2" charset="-122"/>
            </a:endParaRPr>
          </a:p>
        </p:txBody>
      </p:sp>
      <p:grpSp>
        <p:nvGrpSpPr>
          <p:cNvPr id="203790" name="Group 14"/>
          <p:cNvGrpSpPr/>
          <p:nvPr/>
        </p:nvGrpSpPr>
        <p:grpSpPr bwMode="auto">
          <a:xfrm>
            <a:off x="468313" y="981075"/>
            <a:ext cx="3657600" cy="5316538"/>
            <a:chOff x="288" y="740"/>
            <a:chExt cx="2304" cy="3349"/>
          </a:xfrm>
        </p:grpSpPr>
        <p:sp>
          <p:nvSpPr>
            <p:cNvPr id="29703" name="Text Box 15"/>
            <p:cNvSpPr txBox="1">
              <a:spLocks noChangeArrowheads="1"/>
            </p:cNvSpPr>
            <p:nvPr/>
          </p:nvSpPr>
          <p:spPr bwMode="auto">
            <a:xfrm>
              <a:off x="848" y="2794"/>
              <a:ext cx="16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0" lang="en-US" altLang="zh-CN" b="1">
                  <a:latin typeface="Tahoma" panose="020B0604030504040204" pitchFamily="34" charset="0"/>
                  <a:ea typeface="黑体" panose="02010609060101010101" pitchFamily="2" charset="-122"/>
                </a:rPr>
                <a:t>t</a:t>
              </a:r>
              <a:r>
                <a:rPr kumimoji="0" lang="en-US" altLang="zh-CN" b="1">
                  <a:latin typeface="Tahoma" panose="020B0604030504040204" pitchFamily="34" charset="0"/>
                  <a:ea typeface="黑体" panose="02010609060101010101" pitchFamily="2" charset="-122"/>
                  <a:sym typeface="Symbol" panose="05050102010706020507" pitchFamily="18" charset="2"/>
                </a:rPr>
                <a:t>100</a:t>
              </a:r>
              <a:endParaRPr kumimoji="0" lang="en-US" altLang="zh-CN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9704" name="Text Box 16"/>
            <p:cNvSpPr txBox="1">
              <a:spLocks noChangeArrowheads="1"/>
            </p:cNvSpPr>
            <p:nvPr/>
          </p:nvSpPr>
          <p:spPr bwMode="auto">
            <a:xfrm>
              <a:off x="1478" y="2640"/>
              <a:ext cx="9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0" lang="zh-CN" altLang="en-US" b="1">
                  <a:solidFill>
                    <a:srgbClr val="990000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不成立</a:t>
              </a:r>
              <a:endParaRPr kumimoji="0" lang="zh-CN" altLang="en-US" b="1">
                <a:solidFill>
                  <a:srgbClr val="990000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9705" name="Text Box 17"/>
            <p:cNvSpPr txBox="1">
              <a:spLocks noChangeArrowheads="1"/>
            </p:cNvSpPr>
            <p:nvPr/>
          </p:nvSpPr>
          <p:spPr bwMode="auto">
            <a:xfrm>
              <a:off x="1192" y="3024"/>
              <a:ext cx="14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0" lang="zh-CN" altLang="en-US" b="1">
                  <a:solidFill>
                    <a:srgbClr val="990000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成立</a:t>
              </a:r>
              <a:endParaRPr kumimoji="0" lang="zh-CN" altLang="en-US" b="1">
                <a:solidFill>
                  <a:srgbClr val="990000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9706" name="AutoShape 18"/>
            <p:cNvSpPr>
              <a:spLocks noChangeArrowheads="1"/>
            </p:cNvSpPr>
            <p:nvPr/>
          </p:nvSpPr>
          <p:spPr bwMode="auto">
            <a:xfrm>
              <a:off x="721" y="740"/>
              <a:ext cx="992" cy="250"/>
            </a:xfrm>
            <a:prstGeom prst="flowChartTerminator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b="1">
                  <a:latin typeface="Tahoma" panose="020B0604030504040204" pitchFamily="34" charset="0"/>
                  <a:ea typeface="黑体" panose="02010609060101010101" pitchFamily="2" charset="-122"/>
                </a:rPr>
                <a:t>开始</a:t>
              </a:r>
              <a:endParaRPr lang="zh-CN" altLang="en-US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9707" name="Line 19"/>
            <p:cNvSpPr>
              <a:spLocks noChangeShapeType="1"/>
            </p:cNvSpPr>
            <p:nvPr/>
          </p:nvSpPr>
          <p:spPr bwMode="auto">
            <a:xfrm>
              <a:off x="1198" y="1004"/>
              <a:ext cx="0" cy="249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8" name="AutoShape 20"/>
            <p:cNvSpPr>
              <a:spLocks noChangeArrowheads="1"/>
            </p:cNvSpPr>
            <p:nvPr/>
          </p:nvSpPr>
          <p:spPr bwMode="auto">
            <a:xfrm>
              <a:off x="568" y="1215"/>
              <a:ext cx="1190" cy="302"/>
            </a:xfrm>
            <a:prstGeom prst="flowChartProcess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9" name="Line 21"/>
            <p:cNvSpPr>
              <a:spLocks noChangeShapeType="1"/>
            </p:cNvSpPr>
            <p:nvPr/>
          </p:nvSpPr>
          <p:spPr bwMode="auto">
            <a:xfrm>
              <a:off x="1179" y="1532"/>
              <a:ext cx="0" cy="249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AutoShape 22"/>
            <p:cNvSpPr>
              <a:spLocks noChangeArrowheads="1"/>
            </p:cNvSpPr>
            <p:nvPr/>
          </p:nvSpPr>
          <p:spPr bwMode="auto">
            <a:xfrm>
              <a:off x="638" y="1743"/>
              <a:ext cx="992" cy="249"/>
            </a:xfrm>
            <a:prstGeom prst="flowChartProcess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1" name="Line 23"/>
            <p:cNvSpPr>
              <a:spLocks noChangeShapeType="1"/>
            </p:cNvSpPr>
            <p:nvPr/>
          </p:nvSpPr>
          <p:spPr bwMode="auto">
            <a:xfrm>
              <a:off x="1160" y="2007"/>
              <a:ext cx="0" cy="249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AutoShape 24"/>
            <p:cNvSpPr>
              <a:spLocks noChangeArrowheads="1"/>
            </p:cNvSpPr>
            <p:nvPr/>
          </p:nvSpPr>
          <p:spPr bwMode="auto">
            <a:xfrm>
              <a:off x="676" y="2270"/>
              <a:ext cx="991" cy="250"/>
            </a:xfrm>
            <a:prstGeom prst="flowChartProcess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3" name="Line 25"/>
            <p:cNvSpPr>
              <a:spLocks noChangeShapeType="1"/>
            </p:cNvSpPr>
            <p:nvPr/>
          </p:nvSpPr>
          <p:spPr bwMode="auto">
            <a:xfrm>
              <a:off x="1147" y="2534"/>
              <a:ext cx="0" cy="25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AutoShape 26"/>
            <p:cNvSpPr>
              <a:spLocks noChangeArrowheads="1"/>
            </p:cNvSpPr>
            <p:nvPr/>
          </p:nvSpPr>
          <p:spPr bwMode="auto">
            <a:xfrm>
              <a:off x="498" y="2745"/>
              <a:ext cx="1330" cy="370"/>
            </a:xfrm>
            <a:prstGeom prst="flowChartDecision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Line 27"/>
            <p:cNvSpPr>
              <a:spLocks noChangeShapeType="1"/>
            </p:cNvSpPr>
            <p:nvPr/>
          </p:nvSpPr>
          <p:spPr bwMode="auto">
            <a:xfrm>
              <a:off x="1128" y="3115"/>
              <a:ext cx="7" cy="18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AutoShape 28"/>
            <p:cNvSpPr>
              <a:spLocks noChangeArrowheads="1"/>
            </p:cNvSpPr>
            <p:nvPr/>
          </p:nvSpPr>
          <p:spPr bwMode="auto">
            <a:xfrm>
              <a:off x="288" y="3287"/>
              <a:ext cx="1630" cy="303"/>
            </a:xfrm>
            <a:prstGeom prst="flowChartInputOutput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7" name="Line 29"/>
            <p:cNvSpPr>
              <a:spLocks noChangeShapeType="1"/>
            </p:cNvSpPr>
            <p:nvPr/>
          </p:nvSpPr>
          <p:spPr bwMode="auto">
            <a:xfrm flipH="1">
              <a:off x="1115" y="3590"/>
              <a:ext cx="13" cy="21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8" name="AutoShape 30"/>
            <p:cNvSpPr>
              <a:spLocks noChangeArrowheads="1"/>
            </p:cNvSpPr>
            <p:nvPr/>
          </p:nvSpPr>
          <p:spPr bwMode="auto">
            <a:xfrm>
              <a:off x="619" y="3787"/>
              <a:ext cx="992" cy="249"/>
            </a:xfrm>
            <a:prstGeom prst="flowChartTerminator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9" name="Line 31"/>
            <p:cNvSpPr>
              <a:spLocks noChangeShapeType="1"/>
            </p:cNvSpPr>
            <p:nvPr/>
          </p:nvSpPr>
          <p:spPr bwMode="auto">
            <a:xfrm flipV="1">
              <a:off x="2248" y="1637"/>
              <a:ext cx="0" cy="126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0" name="Line 32"/>
            <p:cNvSpPr>
              <a:spLocks noChangeShapeType="1"/>
            </p:cNvSpPr>
            <p:nvPr/>
          </p:nvSpPr>
          <p:spPr bwMode="auto">
            <a:xfrm flipH="1">
              <a:off x="1199" y="1637"/>
              <a:ext cx="105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1" name="Text Box 33"/>
            <p:cNvSpPr txBox="1">
              <a:spLocks noChangeArrowheads="1"/>
            </p:cNvSpPr>
            <p:nvPr/>
          </p:nvSpPr>
          <p:spPr bwMode="auto">
            <a:xfrm>
              <a:off x="568" y="1215"/>
              <a:ext cx="16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0" lang="en-US" altLang="zh-CN" b="1">
                  <a:latin typeface="Tahoma" panose="020B0604030504040204" pitchFamily="34" charset="0"/>
                  <a:ea typeface="黑体" panose="02010609060101010101" pitchFamily="2" charset="-122"/>
                </a:rPr>
                <a:t>0</a:t>
              </a:r>
              <a:r>
                <a:rPr kumimoji="0" lang="en-US" altLang="zh-CN" b="1">
                  <a:latin typeface="Tahoma" panose="020B0604030504040204" pitchFamily="34" charset="0"/>
                  <a:ea typeface="黑体" panose="02010609060101010101" pitchFamily="2" charset="-122"/>
                  <a:sym typeface="Symbol" panose="05050102010706020507" pitchFamily="18" charset="2"/>
                </a:rPr>
                <a:t>t,1i</a:t>
              </a:r>
              <a:endParaRPr kumimoji="0" lang="en-US" altLang="zh-CN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9722" name="Text Box 34"/>
            <p:cNvSpPr txBox="1">
              <a:spLocks noChangeArrowheads="1"/>
            </p:cNvSpPr>
            <p:nvPr/>
          </p:nvSpPr>
          <p:spPr bwMode="auto">
            <a:xfrm>
              <a:off x="778" y="1690"/>
              <a:ext cx="9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0" lang="en-US" altLang="zh-CN" b="1">
                  <a:latin typeface="Tahoma" panose="020B0604030504040204" pitchFamily="34" charset="0"/>
                  <a:ea typeface="黑体" panose="02010609060101010101" pitchFamily="2" charset="-122"/>
                </a:rPr>
                <a:t>t+i</a:t>
              </a:r>
              <a:r>
                <a:rPr kumimoji="0" lang="en-US" altLang="zh-CN" b="1">
                  <a:latin typeface="Tahoma" panose="020B0604030504040204" pitchFamily="34" charset="0"/>
                  <a:ea typeface="黑体" panose="02010609060101010101" pitchFamily="2" charset="-122"/>
                  <a:sym typeface="Symbol" panose="05050102010706020507" pitchFamily="18" charset="2"/>
                </a:rPr>
                <a:t>t</a:t>
              </a:r>
              <a:endParaRPr kumimoji="0" lang="en-US" altLang="zh-CN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9723" name="Text Box 35"/>
            <p:cNvSpPr txBox="1">
              <a:spLocks noChangeArrowheads="1"/>
            </p:cNvSpPr>
            <p:nvPr/>
          </p:nvSpPr>
          <p:spPr bwMode="auto">
            <a:xfrm>
              <a:off x="708" y="2218"/>
              <a:ext cx="1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0" lang="en-US" altLang="zh-CN" b="1">
                  <a:latin typeface="Tahoma" panose="020B0604030504040204" pitchFamily="34" charset="0"/>
                  <a:ea typeface="黑体" panose="02010609060101010101" pitchFamily="2" charset="-122"/>
                </a:rPr>
                <a:t>i+1</a:t>
              </a:r>
              <a:r>
                <a:rPr kumimoji="0" lang="en-US" altLang="zh-CN" b="1">
                  <a:latin typeface="Tahoma" panose="020B0604030504040204" pitchFamily="34" charset="0"/>
                  <a:ea typeface="黑体" panose="02010609060101010101" pitchFamily="2" charset="-122"/>
                  <a:sym typeface="Symbol" panose="05050102010706020507" pitchFamily="18" charset="2"/>
                </a:rPr>
                <a:t>i</a:t>
              </a:r>
              <a:endParaRPr kumimoji="0" lang="en-US" altLang="zh-CN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9724" name="Text Box 36"/>
            <p:cNvSpPr txBox="1">
              <a:spLocks noChangeArrowheads="1"/>
            </p:cNvSpPr>
            <p:nvPr/>
          </p:nvSpPr>
          <p:spPr bwMode="auto">
            <a:xfrm>
              <a:off x="498" y="3297"/>
              <a:ext cx="16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0" lang="zh-CN" altLang="en-US" b="1">
                  <a:latin typeface="Tahoma" panose="020B0604030504040204" pitchFamily="34" charset="0"/>
                  <a:ea typeface="黑体" panose="02010609060101010101" pitchFamily="2" charset="-122"/>
                </a:rPr>
                <a:t>输出 </a:t>
              </a:r>
              <a:r>
                <a:rPr kumimoji="0" lang="en-US" altLang="zh-CN" b="1">
                  <a:latin typeface="Tahoma" panose="020B0604030504040204" pitchFamily="34" charset="0"/>
                  <a:ea typeface="黑体" panose="02010609060101010101" pitchFamily="2" charset="-122"/>
                </a:rPr>
                <a:t>t </a:t>
              </a:r>
              <a:r>
                <a:rPr kumimoji="0" lang="zh-CN" altLang="en-US" b="1">
                  <a:latin typeface="Tahoma" panose="020B0604030504040204" pitchFamily="34" charset="0"/>
                  <a:ea typeface="黑体" panose="02010609060101010101" pitchFamily="2" charset="-122"/>
                </a:rPr>
                <a:t>的值</a:t>
              </a:r>
              <a:endParaRPr kumimoji="0" lang="zh-CN" altLang="en-US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9725" name="Text Box 37"/>
            <p:cNvSpPr txBox="1">
              <a:spLocks noChangeArrowheads="1"/>
            </p:cNvSpPr>
            <p:nvPr/>
          </p:nvSpPr>
          <p:spPr bwMode="auto">
            <a:xfrm>
              <a:off x="848" y="3801"/>
              <a:ext cx="7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0" lang="zh-CN" altLang="en-US" b="1">
                  <a:latin typeface="Tahoma" panose="020B0604030504040204" pitchFamily="34" charset="0"/>
                  <a:ea typeface="黑体" panose="02010609060101010101" pitchFamily="2" charset="-122"/>
                </a:rPr>
                <a:t>结束</a:t>
              </a:r>
              <a:endParaRPr kumimoji="0" lang="zh-CN" altLang="en-US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9726" name="Line 38"/>
            <p:cNvSpPr>
              <a:spLocks noChangeShapeType="1"/>
            </p:cNvSpPr>
            <p:nvPr/>
          </p:nvSpPr>
          <p:spPr bwMode="auto">
            <a:xfrm flipV="1">
              <a:off x="1828" y="2900"/>
              <a:ext cx="42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3815" name="Text Box 39"/>
          <p:cNvSpPr txBox="1">
            <a:spLocks noChangeArrowheads="1"/>
          </p:cNvSpPr>
          <p:nvPr/>
        </p:nvSpPr>
        <p:spPr bwMode="auto">
          <a:xfrm>
            <a:off x="2971800" y="4832350"/>
            <a:ext cx="6172200" cy="579438"/>
          </a:xfrm>
          <a:prstGeom prst="rect">
            <a:avLst/>
          </a:prstGeom>
          <a:solidFill>
            <a:srgbClr val="66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3200" b="1">
                <a:solidFill>
                  <a:srgbClr val="FFFF00"/>
                </a:solidFill>
                <a:latin typeface="宋体" panose="02010600030101010101" pitchFamily="2" charset="-122"/>
              </a:rPr>
              <a:t>例</a:t>
            </a:r>
            <a:r>
              <a:rPr kumimoji="0" lang="en-US" altLang="zh-CN" sz="3200" b="1">
                <a:solidFill>
                  <a:srgbClr val="FFFF00"/>
                </a:solidFill>
                <a:latin typeface="宋体" panose="02010600030101010101" pitchFamily="2" charset="-122"/>
              </a:rPr>
              <a:t>1</a:t>
            </a:r>
            <a:r>
              <a:rPr kumimoji="0" lang="zh-CN" altLang="en-US" sz="3200" b="1">
                <a:solidFill>
                  <a:srgbClr val="FFFF00"/>
                </a:solidFill>
                <a:latin typeface="宋体" panose="02010600030101010101" pitchFamily="2" charset="-122"/>
              </a:rPr>
              <a:t>：</a:t>
            </a:r>
            <a:r>
              <a:rPr kumimoji="0" lang="en-US" altLang="zh-CN" sz="3200" b="1">
                <a:solidFill>
                  <a:srgbClr val="FFFF00"/>
                </a:solidFill>
                <a:latin typeface="宋体" panose="02010600030101010101" pitchFamily="2" charset="-122"/>
              </a:rPr>
              <a:t>1+2+3+</a:t>
            </a:r>
            <a:r>
              <a:rPr kumimoji="0" lang="en-US" altLang="zh-CN" sz="3200" b="1">
                <a:solidFill>
                  <a:srgbClr val="FFFF00"/>
                </a:solidFill>
              </a:rPr>
              <a:t>……</a:t>
            </a:r>
            <a:r>
              <a:rPr kumimoji="0" lang="en-US" altLang="zh-CN" sz="3200" b="1">
                <a:solidFill>
                  <a:srgbClr val="FFFF00"/>
                </a:solidFill>
                <a:latin typeface="宋体" panose="02010600030101010101" pitchFamily="2" charset="-122"/>
              </a:rPr>
              <a:t>+  </a:t>
            </a:r>
            <a:r>
              <a:rPr kumimoji="0" lang="zh-CN" altLang="en-US" sz="3200" b="1">
                <a:solidFill>
                  <a:srgbClr val="FFFF00"/>
                </a:solidFill>
                <a:latin typeface="宋体" panose="02010600030101010101" pitchFamily="2" charset="-122"/>
              </a:rPr>
              <a:t>加到</a:t>
            </a:r>
            <a:r>
              <a:rPr kumimoji="0" lang="en-US" altLang="zh-CN" sz="3200" b="1">
                <a:solidFill>
                  <a:srgbClr val="FFFF00"/>
                </a:solidFill>
                <a:latin typeface="宋体" panose="02010600030101010101" pitchFamily="2" charset="-122"/>
              </a:rPr>
              <a:t>100</a:t>
            </a:r>
            <a:r>
              <a:rPr kumimoji="0" lang="zh-CN" altLang="en-US" sz="3200" b="1">
                <a:solidFill>
                  <a:srgbClr val="FFFF00"/>
                </a:solidFill>
                <a:latin typeface="宋体" panose="02010600030101010101" pitchFamily="2" charset="-122"/>
              </a:rPr>
              <a:t>为止</a:t>
            </a:r>
            <a:endParaRPr kumimoji="0" lang="zh-CN" altLang="en-US" sz="3200" b="1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29702" name="AutoShape 40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443663" y="6092825"/>
            <a:ext cx="865187" cy="4318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15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250825" y="404813"/>
            <a:ext cx="5545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rgbClr val="FFFF00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．用</a:t>
            </a: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PAD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图表示算法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1484313"/>
            <a:ext cx="9144000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algn="l" eaLnBrk="1" hangingPunct="1">
              <a:spcBef>
                <a:spcPct val="20000"/>
              </a:spcBef>
              <a:buFontTx/>
              <a:buBlip>
                <a:blip r:embed="rId1"/>
              </a:buBlip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2" charset="-122"/>
              </a:rPr>
              <a:t> 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PAD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（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Problem Analysis Diagram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），是近年来在软件开发中被广泛使用的一种算法的图形表示法。</a:t>
            </a:r>
            <a:endParaRPr lang="zh-CN" altLang="en-US" sz="28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742950" lvl="1" indent="-285750" algn="l" eaLnBrk="1" hangingPunct="1">
              <a:spcBef>
                <a:spcPct val="20000"/>
              </a:spcBef>
              <a:buFontTx/>
              <a:buBlip>
                <a:blip r:embed="rId1"/>
              </a:buBlip>
            </a:pP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与前述的流程图、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N-S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图相比，流程图、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N-S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图都是自上而下的顺序描述。</a:t>
            </a:r>
            <a:endParaRPr lang="zh-CN" altLang="en-US" sz="28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742950" lvl="1" indent="-285750" algn="l" eaLnBrk="1" hangingPunct="1">
              <a:spcBef>
                <a:spcPct val="20000"/>
              </a:spcBef>
              <a:buFontTx/>
              <a:buBlip>
                <a:blip r:embed="rId1"/>
              </a:buBlip>
            </a:pP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PAD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图除了自上而下以外，还有自左向右的展开。</a:t>
            </a:r>
            <a:endParaRPr lang="zh-CN" altLang="en-US" sz="2800" b="1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marL="742950" lvl="1" indent="-285750" algn="l" eaLnBrk="1" hangingPunct="1">
              <a:spcBef>
                <a:spcPct val="20000"/>
              </a:spcBef>
              <a:buFontTx/>
              <a:buBlip>
                <a:blip r:embed="rId1"/>
              </a:buBlip>
            </a:pP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所以，如果说流程图、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N-S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图是一维的算法描述的话，则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2" charset="-122"/>
              </a:rPr>
              <a:t>PAD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2" charset="-122"/>
              </a:rPr>
              <a:t>图就是二维的，它能展现算法的层次结构，更直观易懂。</a:t>
            </a:r>
            <a:endParaRPr lang="zh-CN" altLang="en-US" sz="2800" b="1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ChangeArrowheads="1"/>
          </p:cNvSpPr>
          <p:nvPr/>
        </p:nvSpPr>
        <p:spPr bwMode="auto">
          <a:xfrm>
            <a:off x="1331913" y="765175"/>
            <a:ext cx="6408737" cy="504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eaLnBrk="1" hangingPunct="1">
              <a:lnSpc>
                <a:spcPct val="80000"/>
              </a:lnSpc>
            </a:pPr>
            <a:r>
              <a:rPr lang="en-US" altLang="zh-CN" sz="4000">
                <a:ea typeface="隶书" panose="02010509060101010101" pitchFamily="49" charset="-122"/>
              </a:rPr>
              <a:t>PAD</a:t>
            </a:r>
            <a:r>
              <a:rPr lang="zh-CN" altLang="en-US" sz="4000">
                <a:ea typeface="隶书" panose="02010509060101010101" pitchFamily="49" charset="-122"/>
              </a:rPr>
              <a:t>图的几种基本形态：</a:t>
            </a:r>
            <a:endParaRPr lang="zh-CN" altLang="en-US" sz="4000">
              <a:ea typeface="隶书" panose="02010509060101010101" pitchFamily="49" charset="-122"/>
            </a:endParaRPr>
          </a:p>
        </p:txBody>
      </p:sp>
      <p:grpSp>
        <p:nvGrpSpPr>
          <p:cNvPr id="31747" name="Group 52"/>
          <p:cNvGrpSpPr/>
          <p:nvPr/>
        </p:nvGrpSpPr>
        <p:grpSpPr bwMode="auto">
          <a:xfrm>
            <a:off x="323850" y="2420938"/>
            <a:ext cx="2590800" cy="2933700"/>
            <a:chOff x="295" y="1706"/>
            <a:chExt cx="1632" cy="1848"/>
          </a:xfrm>
        </p:grpSpPr>
        <p:sp>
          <p:nvSpPr>
            <p:cNvPr id="31791" name="Rectangle 4"/>
            <p:cNvSpPr>
              <a:spLocks noChangeArrowheads="1"/>
            </p:cNvSpPr>
            <p:nvPr/>
          </p:nvSpPr>
          <p:spPr bwMode="auto">
            <a:xfrm>
              <a:off x="476" y="2760"/>
              <a:ext cx="1037" cy="26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eaLnBrk="1" hangingPunct="1"/>
              <a:r>
                <a:rPr lang="zh-CN" altLang="en-US" b="1">
                  <a:latin typeface="Tahoma" panose="020B0604030504040204" pitchFamily="34" charset="0"/>
                  <a:ea typeface="黑体" panose="02010609060101010101" pitchFamily="2" charset="-122"/>
                </a:rPr>
                <a:t>语句块</a:t>
              </a:r>
              <a:r>
                <a:rPr lang="en-US" altLang="zh-CN" b="1">
                  <a:latin typeface="Tahoma" panose="020B0604030504040204" pitchFamily="34" charset="0"/>
                  <a:ea typeface="黑体" panose="02010609060101010101" pitchFamily="2" charset="-122"/>
                </a:rPr>
                <a:t>3</a:t>
              </a:r>
              <a:endParaRPr lang="en-US" altLang="zh-CN" b="1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l" eaLnBrk="1" hangingPunct="1"/>
              <a:endParaRPr lang="en-US" altLang="zh-CN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31792" name="Line 5"/>
            <p:cNvSpPr>
              <a:spLocks noChangeShapeType="1"/>
            </p:cNvSpPr>
            <p:nvPr/>
          </p:nvSpPr>
          <p:spPr bwMode="auto">
            <a:xfrm>
              <a:off x="476" y="1713"/>
              <a:ext cx="0" cy="10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3" name="Rectangle 6"/>
            <p:cNvSpPr>
              <a:spLocks noChangeArrowheads="1"/>
            </p:cNvSpPr>
            <p:nvPr/>
          </p:nvSpPr>
          <p:spPr bwMode="auto">
            <a:xfrm>
              <a:off x="476" y="1706"/>
              <a:ext cx="1037" cy="26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eaLnBrk="1" hangingPunct="1"/>
              <a:r>
                <a:rPr lang="zh-CN" altLang="en-US" b="1">
                  <a:latin typeface="Tahoma" panose="020B0604030504040204" pitchFamily="34" charset="0"/>
                  <a:ea typeface="黑体" panose="02010609060101010101" pitchFamily="2" charset="-122"/>
                </a:rPr>
                <a:t>语句块</a:t>
              </a:r>
              <a:r>
                <a:rPr lang="en-US" altLang="zh-CN" b="1">
                  <a:latin typeface="Tahoma" panose="020B0604030504040204" pitchFamily="34" charset="0"/>
                  <a:ea typeface="黑体" panose="02010609060101010101" pitchFamily="2" charset="-122"/>
                </a:rPr>
                <a:t>1</a:t>
              </a:r>
              <a:endParaRPr lang="en-US" altLang="zh-CN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31794" name="Rectangle 7"/>
            <p:cNvSpPr>
              <a:spLocks noChangeArrowheads="1"/>
            </p:cNvSpPr>
            <p:nvPr/>
          </p:nvSpPr>
          <p:spPr bwMode="auto">
            <a:xfrm>
              <a:off x="476" y="2205"/>
              <a:ext cx="1037" cy="26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eaLnBrk="1" hangingPunct="1"/>
              <a:r>
                <a:rPr lang="zh-CN" altLang="en-US" b="1">
                  <a:latin typeface="Tahoma" panose="020B0604030504040204" pitchFamily="34" charset="0"/>
                  <a:ea typeface="黑体" panose="02010609060101010101" pitchFamily="2" charset="-122"/>
                </a:rPr>
                <a:t>语句块</a:t>
              </a:r>
              <a:r>
                <a:rPr lang="en-US" altLang="zh-CN" b="1">
                  <a:latin typeface="Tahoma" panose="020B0604030504040204" pitchFamily="34" charset="0"/>
                  <a:ea typeface="黑体" panose="02010609060101010101" pitchFamily="2" charset="-122"/>
                </a:rPr>
                <a:t>2</a:t>
              </a:r>
              <a:endParaRPr lang="en-US" altLang="zh-CN" b="1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l" eaLnBrk="1" hangingPunct="1"/>
              <a:endParaRPr lang="en-US" altLang="zh-CN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31795" name="Rectangle 8"/>
            <p:cNvSpPr>
              <a:spLocks noChangeArrowheads="1"/>
            </p:cNvSpPr>
            <p:nvPr/>
          </p:nvSpPr>
          <p:spPr bwMode="auto">
            <a:xfrm>
              <a:off x="295" y="3266"/>
              <a:ext cx="1632" cy="288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 eaLnBrk="1" hangingPunct="1"/>
              <a:r>
                <a:rPr lang="zh-CN" altLang="en-US" b="1">
                  <a:latin typeface="黑体" panose="02010609060101010101" pitchFamily="2" charset="-122"/>
                  <a:ea typeface="黑体" panose="02010609060101010101" pitchFamily="2" charset="-122"/>
                </a:rPr>
                <a:t>顺序结构的</a:t>
              </a:r>
              <a:r>
                <a:rPr lang="en-US" altLang="zh-CN" b="1">
                  <a:latin typeface="黑体" panose="02010609060101010101" pitchFamily="2" charset="-122"/>
                  <a:ea typeface="黑体" panose="02010609060101010101" pitchFamily="2" charset="-122"/>
                </a:rPr>
                <a:t>PAD</a:t>
              </a:r>
              <a:r>
                <a:rPr lang="zh-CN" altLang="en-US" b="1">
                  <a:latin typeface="黑体" panose="02010609060101010101" pitchFamily="2" charset="-122"/>
                  <a:ea typeface="黑体" panose="02010609060101010101" pitchFamily="2" charset="-122"/>
                </a:rPr>
                <a:t>图 </a:t>
              </a:r>
              <a:endParaRPr lang="zh-CN" altLang="en-US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1748" name="Rectangle 9"/>
          <p:cNvSpPr>
            <a:spLocks noChangeArrowheads="1"/>
          </p:cNvSpPr>
          <p:nvPr/>
        </p:nvSpPr>
        <p:spPr bwMode="auto">
          <a:xfrm>
            <a:off x="5148263" y="4897438"/>
            <a:ext cx="2700337" cy="457200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1" hangingPunct="1"/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选择结构的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PAD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图 </a:t>
            </a:r>
            <a:endParaRPr lang="zh-CN" altLang="en-US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1749" name="Group 10"/>
          <p:cNvGrpSpPr/>
          <p:nvPr/>
        </p:nvGrpSpPr>
        <p:grpSpPr bwMode="auto">
          <a:xfrm>
            <a:off x="2987675" y="1628775"/>
            <a:ext cx="5832475" cy="3671888"/>
            <a:chOff x="4081" y="3786"/>
            <a:chExt cx="5400" cy="4056"/>
          </a:xfrm>
        </p:grpSpPr>
        <p:sp>
          <p:nvSpPr>
            <p:cNvPr id="31750" name="Line 11"/>
            <p:cNvSpPr>
              <a:spLocks noChangeShapeType="1"/>
            </p:cNvSpPr>
            <p:nvPr/>
          </p:nvSpPr>
          <p:spPr bwMode="auto">
            <a:xfrm>
              <a:off x="6961" y="3786"/>
              <a:ext cx="14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751" name="Group 12"/>
            <p:cNvGrpSpPr/>
            <p:nvPr/>
          </p:nvGrpSpPr>
          <p:grpSpPr bwMode="auto">
            <a:xfrm>
              <a:off x="4081" y="3786"/>
              <a:ext cx="5400" cy="4056"/>
              <a:chOff x="4081" y="3786"/>
              <a:chExt cx="5400" cy="4056"/>
            </a:xfrm>
          </p:grpSpPr>
          <p:grpSp>
            <p:nvGrpSpPr>
              <p:cNvPr id="31752" name="Group 13"/>
              <p:cNvGrpSpPr/>
              <p:nvPr/>
            </p:nvGrpSpPr>
            <p:grpSpPr bwMode="auto">
              <a:xfrm>
                <a:off x="4081" y="3786"/>
                <a:ext cx="2520" cy="1092"/>
                <a:chOff x="4320" y="1752"/>
                <a:chExt cx="2520" cy="1092"/>
              </a:xfrm>
            </p:grpSpPr>
            <p:sp>
              <p:nvSpPr>
                <p:cNvPr id="31784" name="Line 14"/>
                <p:cNvSpPr>
                  <a:spLocks noChangeShapeType="1"/>
                </p:cNvSpPr>
                <p:nvPr/>
              </p:nvSpPr>
              <p:spPr bwMode="auto">
                <a:xfrm>
                  <a:off x="4320" y="1752"/>
                  <a:ext cx="0" cy="109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85" name="Line 15"/>
                <p:cNvSpPr>
                  <a:spLocks noChangeShapeType="1"/>
                </p:cNvSpPr>
                <p:nvPr/>
              </p:nvSpPr>
              <p:spPr bwMode="auto">
                <a:xfrm>
                  <a:off x="4320" y="1752"/>
                  <a:ext cx="144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86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5220" y="1752"/>
                  <a:ext cx="540" cy="62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87" name="Line 17"/>
                <p:cNvSpPr>
                  <a:spLocks noChangeShapeType="1"/>
                </p:cNvSpPr>
                <p:nvPr/>
              </p:nvSpPr>
              <p:spPr bwMode="auto">
                <a:xfrm>
                  <a:off x="5220" y="2376"/>
                  <a:ext cx="540" cy="46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88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4320" y="2844"/>
                  <a:ext cx="144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89" name="Rectangle 19"/>
                <p:cNvSpPr>
                  <a:spLocks noChangeArrowheads="1"/>
                </p:cNvSpPr>
                <p:nvPr/>
              </p:nvSpPr>
              <p:spPr bwMode="auto">
                <a:xfrm>
                  <a:off x="4500" y="2064"/>
                  <a:ext cx="720" cy="46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lang="zh-CN" altLang="en-US" sz="2000" b="1">
                      <a:latin typeface="黑体" panose="02010609060101010101" pitchFamily="2" charset="-122"/>
                      <a:ea typeface="黑体" panose="02010609060101010101" pitchFamily="2" charset="-122"/>
                    </a:rPr>
                    <a:t>条件</a:t>
                  </a:r>
                  <a:endParaRPr lang="zh-CN" altLang="en-US" sz="2000" b="1"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31790" name="Rectangle 20"/>
                <p:cNvSpPr>
                  <a:spLocks noChangeArrowheads="1"/>
                </p:cNvSpPr>
                <p:nvPr/>
              </p:nvSpPr>
              <p:spPr bwMode="auto">
                <a:xfrm>
                  <a:off x="5760" y="1752"/>
                  <a:ext cx="1080" cy="468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pPr eaLnBrk="1" hangingPunct="1"/>
                  <a:r>
                    <a:rPr lang="zh-CN" altLang="en-US" sz="2000" b="1">
                      <a:latin typeface="黑体" panose="02010609060101010101" pitchFamily="2" charset="-122"/>
                      <a:ea typeface="黑体" panose="02010609060101010101" pitchFamily="2" charset="-122"/>
                    </a:rPr>
                    <a:t>语句块</a:t>
                  </a:r>
                  <a:r>
                    <a:rPr lang="en-US" altLang="zh-CN" sz="2000" b="1">
                      <a:latin typeface="黑体" panose="02010609060101010101" pitchFamily="2" charset="-122"/>
                      <a:ea typeface="黑体" panose="02010609060101010101" pitchFamily="2" charset="-122"/>
                    </a:rPr>
                    <a:t>1</a:t>
                  </a:r>
                  <a:endParaRPr lang="en-US" altLang="zh-CN" sz="2000" b="1"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  <a:p>
                  <a:pPr algn="l" eaLnBrk="1" hangingPunct="1"/>
                  <a:endParaRPr lang="en-US" altLang="zh-CN" sz="2000" b="1"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</p:grpSp>
          <p:grpSp>
            <p:nvGrpSpPr>
              <p:cNvPr id="31753" name="Group 21"/>
              <p:cNvGrpSpPr/>
              <p:nvPr/>
            </p:nvGrpSpPr>
            <p:grpSpPr bwMode="auto">
              <a:xfrm>
                <a:off x="4081" y="5658"/>
                <a:ext cx="2520" cy="1092"/>
                <a:chOff x="4320" y="3624"/>
                <a:chExt cx="2520" cy="1092"/>
              </a:xfrm>
            </p:grpSpPr>
            <p:grpSp>
              <p:nvGrpSpPr>
                <p:cNvPr id="31775" name="Group 22"/>
                <p:cNvGrpSpPr/>
                <p:nvPr/>
              </p:nvGrpSpPr>
              <p:grpSpPr bwMode="auto">
                <a:xfrm>
                  <a:off x="4320" y="3624"/>
                  <a:ext cx="2520" cy="1092"/>
                  <a:chOff x="4320" y="1752"/>
                  <a:chExt cx="2520" cy="1092"/>
                </a:xfrm>
              </p:grpSpPr>
              <p:sp>
                <p:nvSpPr>
                  <p:cNvPr id="31777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1752"/>
                    <a:ext cx="0" cy="109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7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1752"/>
                    <a:ext cx="144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79" name="Line 2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220" y="1752"/>
                    <a:ext cx="540" cy="62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80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5220" y="2376"/>
                    <a:ext cx="540" cy="46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81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20" y="2844"/>
                    <a:ext cx="144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82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4500" y="2064"/>
                    <a:ext cx="720" cy="46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 eaLnBrk="1" hangingPunct="1"/>
                    <a:r>
                      <a:rPr lang="zh-CN" altLang="en-US" sz="2000" b="1">
                        <a:latin typeface="黑体" panose="02010609060101010101" pitchFamily="2" charset="-122"/>
                        <a:ea typeface="黑体" panose="02010609060101010101" pitchFamily="2" charset="-122"/>
                      </a:rPr>
                      <a:t>条件</a:t>
                    </a:r>
                    <a:endParaRPr lang="zh-CN" altLang="en-US" sz="2000" b="1">
                      <a:latin typeface="黑体" panose="02010609060101010101" pitchFamily="2" charset="-122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31783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5760" y="1752"/>
                    <a:ext cx="1080" cy="468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hangingPunct="1"/>
                    <a:r>
                      <a:rPr lang="zh-CN" altLang="en-US" sz="2000" b="1">
                        <a:latin typeface="黑体" panose="02010609060101010101" pitchFamily="2" charset="-122"/>
                        <a:ea typeface="黑体" panose="02010609060101010101" pitchFamily="2" charset="-122"/>
                      </a:rPr>
                      <a:t>语句块</a:t>
                    </a:r>
                    <a:r>
                      <a:rPr lang="en-US" altLang="zh-CN" sz="2000" b="1">
                        <a:latin typeface="黑体" panose="02010609060101010101" pitchFamily="2" charset="-122"/>
                        <a:ea typeface="黑体" panose="02010609060101010101" pitchFamily="2" charset="-122"/>
                      </a:rPr>
                      <a:t>1</a:t>
                    </a:r>
                    <a:endParaRPr lang="en-US" altLang="zh-CN" sz="2000" b="1">
                      <a:latin typeface="黑体" panose="02010609060101010101" pitchFamily="2" charset="-122"/>
                      <a:ea typeface="黑体" panose="02010609060101010101" pitchFamily="2" charset="-122"/>
                    </a:endParaRPr>
                  </a:p>
                  <a:p>
                    <a:pPr algn="l" eaLnBrk="1" hangingPunct="1"/>
                    <a:endParaRPr lang="en-US" altLang="zh-CN" sz="2000" b="1">
                      <a:latin typeface="黑体" panose="02010609060101010101" pitchFamily="2" charset="-122"/>
                      <a:ea typeface="黑体" panose="02010609060101010101" pitchFamily="2" charset="-122"/>
                    </a:endParaRPr>
                  </a:p>
                </p:txBody>
              </p:sp>
            </p:grpSp>
            <p:sp>
              <p:nvSpPr>
                <p:cNvPr id="31776" name="Rectangle 30"/>
                <p:cNvSpPr>
                  <a:spLocks noChangeArrowheads="1"/>
                </p:cNvSpPr>
                <p:nvPr/>
              </p:nvSpPr>
              <p:spPr bwMode="auto">
                <a:xfrm>
                  <a:off x="5760" y="4248"/>
                  <a:ext cx="1080" cy="468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pPr eaLnBrk="1" hangingPunct="1"/>
                  <a:r>
                    <a:rPr lang="zh-CN" altLang="en-US" sz="2000" b="1">
                      <a:latin typeface="黑体" panose="02010609060101010101" pitchFamily="2" charset="-122"/>
                      <a:ea typeface="黑体" panose="02010609060101010101" pitchFamily="2" charset="-122"/>
                    </a:rPr>
                    <a:t>语句块</a:t>
                  </a:r>
                  <a:r>
                    <a:rPr lang="en-US" altLang="zh-CN" sz="2000" b="1">
                      <a:latin typeface="黑体" panose="02010609060101010101" pitchFamily="2" charset="-122"/>
                      <a:ea typeface="黑体" panose="02010609060101010101" pitchFamily="2" charset="-122"/>
                    </a:rPr>
                    <a:t>2</a:t>
                  </a:r>
                  <a:endParaRPr lang="en-US" altLang="zh-CN" sz="2000" b="1"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  <a:p>
                  <a:pPr algn="l" eaLnBrk="1" hangingPunct="1"/>
                  <a:endParaRPr lang="en-US" altLang="zh-CN" sz="2000" b="1"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</p:grpSp>
          <p:sp>
            <p:nvSpPr>
              <p:cNvPr id="31754" name="Rectangle 31"/>
              <p:cNvSpPr>
                <a:spLocks noChangeArrowheads="1"/>
              </p:cNvSpPr>
              <p:nvPr/>
            </p:nvSpPr>
            <p:spPr bwMode="auto">
              <a:xfrm>
                <a:off x="4441" y="5034"/>
                <a:ext cx="720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r>
                  <a:rPr lang="en-US" altLang="zh-CN" sz="2800" b="1" baseline="30000">
                    <a:latin typeface="黑体" panose="02010609060101010101" pitchFamily="2" charset="-122"/>
                    <a:ea typeface="黑体" panose="02010609060101010101" pitchFamily="2" charset="-122"/>
                  </a:rPr>
                  <a:t>(a)</a:t>
                </a:r>
                <a:endParaRPr lang="en-US" altLang="zh-CN" sz="2800" b="1" baseline="3000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algn="l" eaLnBrk="1" hangingPunct="1"/>
                <a:endParaRPr lang="en-US" altLang="zh-CN" sz="6000" b="1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1755" name="Rectangle 32"/>
              <p:cNvSpPr>
                <a:spLocks noChangeArrowheads="1"/>
              </p:cNvSpPr>
              <p:nvPr/>
            </p:nvSpPr>
            <p:spPr bwMode="auto">
              <a:xfrm>
                <a:off x="4441" y="6906"/>
                <a:ext cx="720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r>
                  <a:rPr lang="en-US" altLang="zh-CN" sz="3200" baseline="30000">
                    <a:latin typeface="黑体" panose="02010609060101010101" pitchFamily="2" charset="-122"/>
                    <a:ea typeface="黑体" panose="02010609060101010101" pitchFamily="2" charset="-122"/>
                  </a:rPr>
                  <a:t>(b)</a:t>
                </a:r>
                <a:endParaRPr lang="en-US" altLang="zh-CN" sz="3200" baseline="3000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algn="l" eaLnBrk="1" hangingPunct="1"/>
                <a:endParaRPr lang="en-US" altLang="zh-CN" sz="660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1756" name="Line 33"/>
              <p:cNvSpPr>
                <a:spLocks noChangeShapeType="1"/>
              </p:cNvSpPr>
              <p:nvPr/>
            </p:nvSpPr>
            <p:spPr bwMode="auto">
              <a:xfrm>
                <a:off x="6961" y="3786"/>
                <a:ext cx="0" cy="296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7" name="Line 34"/>
              <p:cNvSpPr>
                <a:spLocks noChangeShapeType="1"/>
              </p:cNvSpPr>
              <p:nvPr/>
            </p:nvSpPr>
            <p:spPr bwMode="auto">
              <a:xfrm flipH="1">
                <a:off x="7861" y="3786"/>
                <a:ext cx="540" cy="62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8" name="Freeform 35"/>
              <p:cNvSpPr/>
              <p:nvPr/>
            </p:nvSpPr>
            <p:spPr bwMode="auto">
              <a:xfrm>
                <a:off x="7861" y="4410"/>
                <a:ext cx="540" cy="369"/>
              </a:xfrm>
              <a:custGeom>
                <a:avLst/>
                <a:gdLst>
                  <a:gd name="T0" fmla="*/ 0 w 540"/>
                  <a:gd name="T1" fmla="*/ 0 h 369"/>
                  <a:gd name="T2" fmla="*/ 540 w 540"/>
                  <a:gd name="T3" fmla="*/ 369 h 3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40" h="369">
                    <a:moveTo>
                      <a:pt x="0" y="0"/>
                    </a:moveTo>
                    <a:lnTo>
                      <a:pt x="540" y="369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9" name="Line 36"/>
              <p:cNvSpPr>
                <a:spLocks noChangeShapeType="1"/>
              </p:cNvSpPr>
              <p:nvPr/>
            </p:nvSpPr>
            <p:spPr bwMode="auto">
              <a:xfrm flipH="1">
                <a:off x="6961" y="6750"/>
                <a:ext cx="144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0" name="Rectangle 37"/>
              <p:cNvSpPr>
                <a:spLocks noChangeArrowheads="1"/>
              </p:cNvSpPr>
              <p:nvPr/>
            </p:nvSpPr>
            <p:spPr bwMode="auto">
              <a:xfrm>
                <a:off x="7141" y="5034"/>
                <a:ext cx="54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1" hangingPunct="1"/>
                <a:r>
                  <a:rPr lang="en-US" altLang="zh-CN" sz="2000" b="1">
                    <a:latin typeface="黑体" panose="02010609060101010101" pitchFamily="2" charset="-122"/>
                    <a:ea typeface="黑体" panose="02010609060101010101" pitchFamily="2" charset="-122"/>
                  </a:rPr>
                  <a:t>S=</a:t>
                </a:r>
                <a:endParaRPr lang="en-US" altLang="zh-CN" sz="2000" b="1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1761" name="Rectangle 38"/>
              <p:cNvSpPr>
                <a:spLocks noChangeArrowheads="1"/>
              </p:cNvSpPr>
              <p:nvPr/>
            </p:nvSpPr>
            <p:spPr bwMode="auto">
              <a:xfrm>
                <a:off x="8401" y="3786"/>
                <a:ext cx="1080" cy="46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eaLnBrk="1" hangingPunct="1"/>
                <a:r>
                  <a:rPr lang="zh-CN" altLang="en-US" sz="2000" b="1">
                    <a:latin typeface="黑体" panose="02010609060101010101" pitchFamily="2" charset="-122"/>
                    <a:ea typeface="黑体" panose="02010609060101010101" pitchFamily="2" charset="-122"/>
                  </a:rPr>
                  <a:t>语句块</a:t>
                </a:r>
                <a:r>
                  <a:rPr lang="en-US" altLang="zh-CN" sz="2000" b="1">
                    <a:latin typeface="黑体" panose="02010609060101010101" pitchFamily="2" charset="-122"/>
                    <a:ea typeface="黑体" panose="02010609060101010101" pitchFamily="2" charset="-122"/>
                  </a:rPr>
                  <a:t>1</a:t>
                </a:r>
                <a:endParaRPr lang="en-US" altLang="zh-CN" sz="2000" b="1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algn="l" eaLnBrk="1" hangingPunct="1"/>
                <a:endParaRPr lang="en-US" altLang="zh-CN" sz="2000" b="1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1762" name="Rectangle 39"/>
              <p:cNvSpPr>
                <a:spLocks noChangeArrowheads="1"/>
              </p:cNvSpPr>
              <p:nvPr/>
            </p:nvSpPr>
            <p:spPr bwMode="auto">
              <a:xfrm>
                <a:off x="8401" y="4566"/>
                <a:ext cx="1080" cy="468"/>
              </a:xfrm>
              <a:prstGeom prst="rect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r>
                  <a:rPr lang="zh-CN" altLang="en-US" sz="2000" b="1">
                    <a:latin typeface="黑体" panose="02010609060101010101" pitchFamily="2" charset="-122"/>
                    <a:ea typeface="黑体" panose="02010609060101010101" pitchFamily="2" charset="-122"/>
                  </a:rPr>
                  <a:t>语句块</a:t>
                </a:r>
                <a:r>
                  <a:rPr lang="en-US" altLang="zh-CN" sz="2000" b="1">
                    <a:latin typeface="黑体" panose="02010609060101010101" pitchFamily="2" charset="-122"/>
                    <a:ea typeface="黑体" panose="02010609060101010101" pitchFamily="2" charset="-122"/>
                  </a:rPr>
                  <a:t>2</a:t>
                </a:r>
                <a:endParaRPr lang="en-US" altLang="zh-CN" sz="2000" b="1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eaLnBrk="1" hangingPunct="1"/>
                <a:endParaRPr lang="en-US" altLang="zh-CN" sz="2000" b="1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1763" name="Rectangle 40"/>
              <p:cNvSpPr>
                <a:spLocks noChangeArrowheads="1"/>
              </p:cNvSpPr>
              <p:nvPr/>
            </p:nvSpPr>
            <p:spPr bwMode="auto">
              <a:xfrm>
                <a:off x="8401" y="5502"/>
                <a:ext cx="1080" cy="468"/>
              </a:xfrm>
              <a:prstGeom prst="rect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r>
                  <a:rPr lang="zh-CN" altLang="en-US" sz="2000" b="1">
                    <a:latin typeface="黑体" panose="02010609060101010101" pitchFamily="2" charset="-122"/>
                    <a:ea typeface="黑体" panose="02010609060101010101" pitchFamily="2" charset="-122"/>
                  </a:rPr>
                  <a:t>语句块</a:t>
                </a:r>
                <a:r>
                  <a:rPr lang="en-US" altLang="zh-CN" sz="2000" b="1">
                    <a:latin typeface="黑体" panose="02010609060101010101" pitchFamily="2" charset="-122"/>
                    <a:ea typeface="黑体" panose="02010609060101010101" pitchFamily="2" charset="-122"/>
                  </a:rPr>
                  <a:t>3</a:t>
                </a:r>
                <a:endParaRPr lang="en-US" altLang="zh-CN" sz="2000" b="1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eaLnBrk="1" hangingPunct="1"/>
                <a:endParaRPr lang="en-US" altLang="zh-CN" sz="2000" b="1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1764" name="Rectangle 41"/>
              <p:cNvSpPr>
                <a:spLocks noChangeArrowheads="1"/>
              </p:cNvSpPr>
              <p:nvPr/>
            </p:nvSpPr>
            <p:spPr bwMode="auto">
              <a:xfrm>
                <a:off x="8401" y="6282"/>
                <a:ext cx="1080" cy="468"/>
              </a:xfrm>
              <a:prstGeom prst="rect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r>
                  <a:rPr lang="zh-CN" altLang="en-US" sz="2000" b="1">
                    <a:latin typeface="黑体" panose="02010609060101010101" pitchFamily="2" charset="-122"/>
                    <a:ea typeface="黑体" panose="02010609060101010101" pitchFamily="2" charset="-122"/>
                  </a:rPr>
                  <a:t>语句块</a:t>
                </a:r>
                <a:r>
                  <a:rPr lang="en-US" altLang="zh-CN" sz="2000" b="1">
                    <a:latin typeface="黑体" panose="02010609060101010101" pitchFamily="2" charset="-122"/>
                    <a:ea typeface="黑体" panose="02010609060101010101" pitchFamily="2" charset="-122"/>
                  </a:rPr>
                  <a:t>4</a:t>
                </a:r>
                <a:endParaRPr lang="en-US" altLang="zh-CN" sz="2000" b="1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eaLnBrk="1" hangingPunct="1"/>
                <a:endParaRPr lang="en-US" altLang="zh-CN" sz="2000" b="1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1765" name="Freeform 42"/>
              <p:cNvSpPr/>
              <p:nvPr/>
            </p:nvSpPr>
            <p:spPr bwMode="auto">
              <a:xfrm>
                <a:off x="7951" y="4809"/>
                <a:ext cx="465" cy="450"/>
              </a:xfrm>
              <a:custGeom>
                <a:avLst/>
                <a:gdLst>
                  <a:gd name="T0" fmla="*/ 465 w 465"/>
                  <a:gd name="T1" fmla="*/ 0 h 450"/>
                  <a:gd name="T2" fmla="*/ 0 w 465"/>
                  <a:gd name="T3" fmla="*/ 450 h 45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65" h="450">
                    <a:moveTo>
                      <a:pt x="465" y="0"/>
                    </a:moveTo>
                    <a:lnTo>
                      <a:pt x="0" y="45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6" name="Freeform 43"/>
              <p:cNvSpPr/>
              <p:nvPr/>
            </p:nvSpPr>
            <p:spPr bwMode="auto">
              <a:xfrm>
                <a:off x="7951" y="5244"/>
                <a:ext cx="435" cy="465"/>
              </a:xfrm>
              <a:custGeom>
                <a:avLst/>
                <a:gdLst>
                  <a:gd name="T0" fmla="*/ 0 w 435"/>
                  <a:gd name="T1" fmla="*/ 0 h 465"/>
                  <a:gd name="T2" fmla="*/ 435 w 435"/>
                  <a:gd name="T3" fmla="*/ 465 h 46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35" h="465">
                    <a:moveTo>
                      <a:pt x="0" y="0"/>
                    </a:moveTo>
                    <a:lnTo>
                      <a:pt x="435" y="465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7" name="Freeform 44"/>
              <p:cNvSpPr/>
              <p:nvPr/>
            </p:nvSpPr>
            <p:spPr bwMode="auto">
              <a:xfrm>
                <a:off x="7861" y="5739"/>
                <a:ext cx="525" cy="387"/>
              </a:xfrm>
              <a:custGeom>
                <a:avLst/>
                <a:gdLst>
                  <a:gd name="T0" fmla="*/ 2815 w 345"/>
                  <a:gd name="T1" fmla="*/ 0 h 387"/>
                  <a:gd name="T2" fmla="*/ 0 w 345"/>
                  <a:gd name="T3" fmla="*/ 387 h 38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45" h="387">
                    <a:moveTo>
                      <a:pt x="345" y="0"/>
                    </a:moveTo>
                    <a:lnTo>
                      <a:pt x="0" y="387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8" name="Line 45"/>
              <p:cNvSpPr>
                <a:spLocks noChangeShapeType="1"/>
              </p:cNvSpPr>
              <p:nvPr/>
            </p:nvSpPr>
            <p:spPr bwMode="auto">
              <a:xfrm>
                <a:off x="7861" y="6126"/>
                <a:ext cx="540" cy="62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9" name="Rectangle 46"/>
              <p:cNvSpPr>
                <a:spLocks noChangeArrowheads="1"/>
              </p:cNvSpPr>
              <p:nvPr/>
            </p:nvSpPr>
            <p:spPr bwMode="auto">
              <a:xfrm>
                <a:off x="7321" y="3942"/>
                <a:ext cx="54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1" hangingPunct="1"/>
                <a:r>
                  <a:rPr lang="en-US" altLang="zh-CN" sz="2000" b="1">
                    <a:latin typeface="黑体" panose="02010609060101010101" pitchFamily="2" charset="-122"/>
                    <a:ea typeface="黑体" panose="02010609060101010101" pitchFamily="2" charset="-122"/>
                  </a:rPr>
                  <a:t>S1</a:t>
                </a:r>
                <a:endParaRPr lang="en-US" altLang="zh-CN" sz="2000" b="1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1770" name="Rectangle 47"/>
              <p:cNvSpPr>
                <a:spLocks noChangeArrowheads="1"/>
              </p:cNvSpPr>
              <p:nvPr/>
            </p:nvSpPr>
            <p:spPr bwMode="auto">
              <a:xfrm>
                <a:off x="7321" y="4566"/>
                <a:ext cx="54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1" hangingPunct="1"/>
                <a:r>
                  <a:rPr lang="en-US" altLang="zh-CN" sz="2000" b="1">
                    <a:latin typeface="黑体" panose="02010609060101010101" pitchFamily="2" charset="-122"/>
                    <a:ea typeface="黑体" panose="02010609060101010101" pitchFamily="2" charset="-122"/>
                  </a:rPr>
                  <a:t>S2</a:t>
                </a:r>
                <a:endParaRPr lang="en-US" altLang="zh-CN" sz="2000" b="1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1771" name="Rectangle 48"/>
              <p:cNvSpPr>
                <a:spLocks noChangeArrowheads="1"/>
              </p:cNvSpPr>
              <p:nvPr/>
            </p:nvSpPr>
            <p:spPr bwMode="auto">
              <a:xfrm>
                <a:off x="7321" y="5502"/>
                <a:ext cx="54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1" hangingPunct="1"/>
                <a:r>
                  <a:rPr lang="en-US" altLang="zh-CN" sz="2000" b="1">
                    <a:latin typeface="黑体" panose="02010609060101010101" pitchFamily="2" charset="-122"/>
                    <a:ea typeface="黑体" panose="02010609060101010101" pitchFamily="2" charset="-122"/>
                  </a:rPr>
                  <a:t>S3</a:t>
                </a:r>
                <a:endParaRPr lang="en-US" altLang="zh-CN" sz="2000" b="1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1772" name="Rectangle 49"/>
              <p:cNvSpPr>
                <a:spLocks noChangeArrowheads="1"/>
              </p:cNvSpPr>
              <p:nvPr/>
            </p:nvSpPr>
            <p:spPr bwMode="auto">
              <a:xfrm>
                <a:off x="7321" y="6282"/>
                <a:ext cx="54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1" hangingPunct="1"/>
                <a:r>
                  <a:rPr lang="en-US" altLang="zh-CN" sz="2000" b="1">
                    <a:latin typeface="黑体" panose="02010609060101010101" pitchFamily="2" charset="-122"/>
                    <a:ea typeface="黑体" panose="02010609060101010101" pitchFamily="2" charset="-122"/>
                  </a:rPr>
                  <a:t>S4</a:t>
                </a:r>
                <a:endParaRPr lang="en-US" altLang="zh-CN" sz="2000" b="1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1773" name="Rectangle 50"/>
              <p:cNvSpPr>
                <a:spLocks noChangeArrowheads="1"/>
              </p:cNvSpPr>
              <p:nvPr/>
            </p:nvSpPr>
            <p:spPr bwMode="auto">
              <a:xfrm>
                <a:off x="7681" y="6906"/>
                <a:ext cx="54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r>
                  <a:rPr lang="en-US" altLang="zh-CN" sz="2800" b="1" baseline="30000">
                    <a:latin typeface="黑体" panose="02010609060101010101" pitchFamily="2" charset="-122"/>
                    <a:ea typeface="黑体" panose="02010609060101010101" pitchFamily="2" charset="-122"/>
                  </a:rPr>
                  <a:t>(</a:t>
                </a:r>
                <a:r>
                  <a:rPr lang="zh-CN" altLang="en-US" sz="2800" b="1" baseline="30000">
                    <a:latin typeface="黑体" panose="02010609060101010101" pitchFamily="2" charset="-122"/>
                    <a:ea typeface="黑体" panose="02010609060101010101" pitchFamily="2" charset="-122"/>
                  </a:rPr>
                  <a:t>Ｃ</a:t>
                </a:r>
                <a:r>
                  <a:rPr lang="en-US" altLang="zh-CN" sz="2800" b="1" baseline="30000">
                    <a:latin typeface="黑体" panose="02010609060101010101" pitchFamily="2" charset="-122"/>
                    <a:ea typeface="黑体" panose="02010609060101010101" pitchFamily="2" charset="-122"/>
                  </a:rPr>
                  <a:t>)</a:t>
                </a:r>
                <a:endParaRPr lang="en-US" altLang="zh-CN" sz="2800" b="1" baseline="3000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algn="l" eaLnBrk="1" hangingPunct="1"/>
                <a:endParaRPr lang="en-US" altLang="zh-CN" sz="6000" b="1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1774" name="Rectangle 51"/>
              <p:cNvSpPr>
                <a:spLocks noChangeArrowheads="1"/>
              </p:cNvSpPr>
              <p:nvPr/>
            </p:nvSpPr>
            <p:spPr bwMode="auto">
              <a:xfrm>
                <a:off x="5521" y="7374"/>
                <a:ext cx="270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1" hangingPunct="1"/>
                <a:endParaRPr lang="zh-CN" altLang="zh-CN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 advAuto="0" autoUpdateAnimBg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auto">
          <a:xfrm>
            <a:off x="1331913" y="765175"/>
            <a:ext cx="6408737" cy="504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lnSpc>
                <a:spcPct val="80000"/>
              </a:lnSpc>
            </a:pPr>
            <a:r>
              <a:rPr lang="en-US" altLang="zh-CN" sz="4000">
                <a:ea typeface="隶书" panose="02010509060101010101" pitchFamily="49" charset="-122"/>
              </a:rPr>
              <a:t>PAD</a:t>
            </a:r>
            <a:r>
              <a:rPr lang="zh-CN" altLang="en-US" sz="4000">
                <a:ea typeface="隶书" panose="02010509060101010101" pitchFamily="49" charset="-122"/>
              </a:rPr>
              <a:t>图的举例：</a:t>
            </a:r>
            <a:endParaRPr lang="zh-CN" altLang="en-US" sz="4000">
              <a:ea typeface="隶书" panose="02010509060101010101" pitchFamily="49" charset="-122"/>
            </a:endParaRPr>
          </a:p>
        </p:txBody>
      </p:sp>
      <p:grpSp>
        <p:nvGrpSpPr>
          <p:cNvPr id="32771" name="Group 3"/>
          <p:cNvGrpSpPr/>
          <p:nvPr/>
        </p:nvGrpSpPr>
        <p:grpSpPr bwMode="auto">
          <a:xfrm>
            <a:off x="2051050" y="1484313"/>
            <a:ext cx="4824413" cy="4321175"/>
            <a:chOff x="1800" y="10800"/>
            <a:chExt cx="2520" cy="4992"/>
          </a:xfrm>
        </p:grpSpPr>
        <p:grpSp>
          <p:nvGrpSpPr>
            <p:cNvPr id="32773" name="Group 4"/>
            <p:cNvGrpSpPr/>
            <p:nvPr/>
          </p:nvGrpSpPr>
          <p:grpSpPr bwMode="auto">
            <a:xfrm>
              <a:off x="1800" y="10800"/>
              <a:ext cx="2520" cy="4212"/>
              <a:chOff x="1800" y="10800"/>
              <a:chExt cx="2520" cy="4212"/>
            </a:xfrm>
          </p:grpSpPr>
          <p:sp>
            <p:nvSpPr>
              <p:cNvPr id="32775" name="Rectangle 5"/>
              <p:cNvSpPr>
                <a:spLocks noChangeArrowheads="1"/>
              </p:cNvSpPr>
              <p:nvPr/>
            </p:nvSpPr>
            <p:spPr bwMode="auto">
              <a:xfrm>
                <a:off x="1800" y="10800"/>
                <a:ext cx="2520" cy="46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eaLnBrk="1" hangingPunct="1"/>
                <a:r>
                  <a:rPr lang="zh-CN" altLang="en-US" b="1">
                    <a:latin typeface="Tahoma" panose="020B0604030504040204" pitchFamily="34" charset="0"/>
                    <a:ea typeface="黑体" panose="02010609060101010101" pitchFamily="2" charset="-122"/>
                  </a:rPr>
                  <a:t>输入</a:t>
                </a:r>
                <a:r>
                  <a:rPr lang="en-US" altLang="zh-CN" b="1">
                    <a:latin typeface="Tahoma" panose="020B0604030504040204" pitchFamily="34" charset="0"/>
                    <a:ea typeface="黑体" panose="02010609060101010101" pitchFamily="2" charset="-122"/>
                  </a:rPr>
                  <a:t>a,b,c</a:t>
                </a:r>
                <a:endParaRPr lang="en-US" altLang="zh-CN" b="1">
                  <a:latin typeface="Tahoma" panose="020B0604030504040204" pitchFamily="34" charset="0"/>
                  <a:ea typeface="黑体" panose="02010609060101010101" pitchFamily="2" charset="-122"/>
                </a:endParaRPr>
              </a:p>
              <a:p>
                <a:pPr algn="l" eaLnBrk="1" hangingPunct="1"/>
                <a:endParaRPr lang="en-US" altLang="zh-CN" b="1">
                  <a:latin typeface="Tahoma" panose="020B0604030504040204" pitchFamily="34" charset="0"/>
                  <a:ea typeface="黑体" panose="02010609060101010101" pitchFamily="2" charset="-122"/>
                </a:endParaRPr>
              </a:p>
            </p:txBody>
          </p:sp>
          <p:grpSp>
            <p:nvGrpSpPr>
              <p:cNvPr id="32776" name="Group 6"/>
              <p:cNvGrpSpPr/>
              <p:nvPr/>
            </p:nvGrpSpPr>
            <p:grpSpPr bwMode="auto">
              <a:xfrm>
                <a:off x="1800" y="11736"/>
                <a:ext cx="2520" cy="1092"/>
                <a:chOff x="4320" y="3624"/>
                <a:chExt cx="2520" cy="1092"/>
              </a:xfrm>
            </p:grpSpPr>
            <p:grpSp>
              <p:nvGrpSpPr>
                <p:cNvPr id="32785" name="Group 7"/>
                <p:cNvGrpSpPr/>
                <p:nvPr/>
              </p:nvGrpSpPr>
              <p:grpSpPr bwMode="auto">
                <a:xfrm>
                  <a:off x="4320" y="3624"/>
                  <a:ext cx="2520" cy="1092"/>
                  <a:chOff x="4320" y="1752"/>
                  <a:chExt cx="2520" cy="1092"/>
                </a:xfrm>
              </p:grpSpPr>
              <p:sp>
                <p:nvSpPr>
                  <p:cNvPr id="32787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1752"/>
                    <a:ext cx="0" cy="109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88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1752"/>
                    <a:ext cx="144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89" name="Line 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220" y="1752"/>
                    <a:ext cx="540" cy="62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90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5220" y="2376"/>
                    <a:ext cx="540" cy="46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91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20" y="2844"/>
                    <a:ext cx="144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92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500" y="2064"/>
                    <a:ext cx="720" cy="46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 eaLnBrk="1" hangingPunct="1"/>
                    <a:r>
                      <a:rPr lang="en-US" altLang="zh-CN" b="1">
                        <a:latin typeface="Tahoma" panose="020B0604030504040204" pitchFamily="34" charset="0"/>
                        <a:ea typeface="黑体" panose="02010609060101010101" pitchFamily="2" charset="-122"/>
                      </a:rPr>
                      <a:t>a&gt;b</a:t>
                    </a:r>
                    <a:endParaRPr lang="en-US" altLang="zh-CN" b="1">
                      <a:latin typeface="Tahoma" panose="020B0604030504040204" pitchFamily="34" charset="0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32793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5760" y="1752"/>
                    <a:ext cx="1080" cy="468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pPr algn="just" eaLnBrk="1" hangingPunct="1"/>
                    <a:r>
                      <a:rPr lang="en-US" altLang="zh-CN" b="1">
                        <a:latin typeface="Tahoma" panose="020B0604030504040204" pitchFamily="34" charset="0"/>
                        <a:ea typeface="黑体" panose="02010609060101010101" pitchFamily="2" charset="-122"/>
                      </a:rPr>
                      <a:t>a→max</a:t>
                    </a:r>
                    <a:endParaRPr lang="en-US" altLang="zh-CN" b="1">
                      <a:latin typeface="Tahoma" panose="020B0604030504040204" pitchFamily="34" charset="0"/>
                      <a:ea typeface="黑体" panose="02010609060101010101" pitchFamily="2" charset="-122"/>
                    </a:endParaRPr>
                  </a:p>
                </p:txBody>
              </p:sp>
            </p:grpSp>
            <p:sp>
              <p:nvSpPr>
                <p:cNvPr id="32786" name="Rectangle 15"/>
                <p:cNvSpPr>
                  <a:spLocks noChangeArrowheads="1"/>
                </p:cNvSpPr>
                <p:nvPr/>
              </p:nvSpPr>
              <p:spPr bwMode="auto">
                <a:xfrm>
                  <a:off x="5760" y="4248"/>
                  <a:ext cx="1080" cy="468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b="1">
                      <a:latin typeface="Tahoma" panose="020B0604030504040204" pitchFamily="34" charset="0"/>
                      <a:ea typeface="黑体" panose="02010609060101010101" pitchFamily="2" charset="-122"/>
                    </a:rPr>
                    <a:t>b→max</a:t>
                  </a:r>
                  <a:endParaRPr lang="en-US" altLang="zh-CN" b="1">
                    <a:latin typeface="Tahoma" panose="020B0604030504040204" pitchFamily="34" charset="0"/>
                    <a:ea typeface="黑体" panose="02010609060101010101" pitchFamily="2" charset="-122"/>
                  </a:endParaRPr>
                </a:p>
              </p:txBody>
            </p:sp>
          </p:grpSp>
          <p:sp>
            <p:nvSpPr>
              <p:cNvPr id="32777" name="Line 16"/>
              <p:cNvSpPr>
                <a:spLocks noChangeShapeType="1"/>
              </p:cNvSpPr>
              <p:nvPr/>
            </p:nvSpPr>
            <p:spPr bwMode="auto">
              <a:xfrm>
                <a:off x="1800" y="13140"/>
                <a:ext cx="144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78" name="Line 17"/>
              <p:cNvSpPr>
                <a:spLocks noChangeShapeType="1"/>
              </p:cNvSpPr>
              <p:nvPr/>
            </p:nvSpPr>
            <p:spPr bwMode="auto">
              <a:xfrm flipH="1">
                <a:off x="2700" y="13140"/>
                <a:ext cx="540" cy="62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79" name="Line 18"/>
              <p:cNvSpPr>
                <a:spLocks noChangeShapeType="1"/>
              </p:cNvSpPr>
              <p:nvPr/>
            </p:nvSpPr>
            <p:spPr bwMode="auto">
              <a:xfrm>
                <a:off x="2700" y="13764"/>
                <a:ext cx="675" cy="46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0" name="Line 19"/>
              <p:cNvSpPr>
                <a:spLocks noChangeShapeType="1"/>
              </p:cNvSpPr>
              <p:nvPr/>
            </p:nvSpPr>
            <p:spPr bwMode="auto">
              <a:xfrm flipH="1">
                <a:off x="1800" y="14232"/>
                <a:ext cx="162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1" name="Rectangle 20"/>
              <p:cNvSpPr>
                <a:spLocks noChangeArrowheads="1"/>
              </p:cNvSpPr>
              <p:nvPr/>
            </p:nvSpPr>
            <p:spPr bwMode="auto">
              <a:xfrm>
                <a:off x="1980" y="13296"/>
                <a:ext cx="900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1" hangingPunct="1"/>
                <a:r>
                  <a:rPr lang="en-US" altLang="zh-CN" b="1">
                    <a:latin typeface="Tahoma" panose="020B0604030504040204" pitchFamily="34" charset="0"/>
                    <a:ea typeface="黑体" panose="02010609060101010101" pitchFamily="2" charset="-122"/>
                  </a:rPr>
                  <a:t>c&gt;max</a:t>
                </a:r>
                <a:endParaRPr lang="en-US" altLang="zh-CN" b="1">
                  <a:latin typeface="Tahoma" panose="020B0604030504040204" pitchFamily="34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32782" name="Rectangle 21"/>
              <p:cNvSpPr>
                <a:spLocks noChangeArrowheads="1"/>
              </p:cNvSpPr>
              <p:nvPr/>
            </p:nvSpPr>
            <p:spPr bwMode="auto">
              <a:xfrm>
                <a:off x="3240" y="13140"/>
                <a:ext cx="1080" cy="46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ahoma" panose="020B0604030504040204" pitchFamily="34" charset="0"/>
                    <a:ea typeface="黑体" panose="02010609060101010101" pitchFamily="2" charset="-122"/>
                  </a:rPr>
                  <a:t>c→max</a:t>
                </a:r>
                <a:endParaRPr lang="en-US" altLang="zh-CN" b="1">
                  <a:latin typeface="Tahoma" panose="020B0604030504040204" pitchFamily="34" charset="0"/>
                  <a:ea typeface="黑体" panose="02010609060101010101" pitchFamily="2" charset="-122"/>
                </a:endParaRPr>
              </a:p>
              <a:p>
                <a:pPr algn="l" eaLnBrk="1" hangingPunct="1"/>
                <a:endParaRPr lang="en-US" altLang="zh-CN" b="1">
                  <a:latin typeface="Tahoma" panose="020B0604030504040204" pitchFamily="34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32783" name="Rectangle 22"/>
              <p:cNvSpPr>
                <a:spLocks noChangeArrowheads="1"/>
              </p:cNvSpPr>
              <p:nvPr/>
            </p:nvSpPr>
            <p:spPr bwMode="auto">
              <a:xfrm>
                <a:off x="1800" y="14544"/>
                <a:ext cx="2520" cy="46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eaLnBrk="1" hangingPunct="1"/>
                <a:r>
                  <a:rPr lang="zh-CN" altLang="en-US" b="1">
                    <a:latin typeface="Tahoma" panose="020B0604030504040204" pitchFamily="34" charset="0"/>
                    <a:ea typeface="黑体" panose="02010609060101010101" pitchFamily="2" charset="-122"/>
                  </a:rPr>
                  <a:t>输出</a:t>
                </a:r>
                <a:r>
                  <a:rPr lang="en-US" altLang="zh-CN" b="1">
                    <a:latin typeface="Tahoma" panose="020B0604030504040204" pitchFamily="34" charset="0"/>
                    <a:ea typeface="黑体" panose="02010609060101010101" pitchFamily="2" charset="-122"/>
                  </a:rPr>
                  <a:t>max</a:t>
                </a:r>
                <a:endParaRPr lang="en-US" altLang="zh-CN" b="1">
                  <a:latin typeface="Tahoma" panose="020B0604030504040204" pitchFamily="34" charset="0"/>
                  <a:ea typeface="黑体" panose="02010609060101010101" pitchFamily="2" charset="-122"/>
                </a:endParaRPr>
              </a:p>
              <a:p>
                <a:pPr algn="l" eaLnBrk="1" hangingPunct="1"/>
                <a:endParaRPr lang="en-US" altLang="zh-CN" b="1">
                  <a:latin typeface="Tahoma" panose="020B0604030504040204" pitchFamily="34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32784" name="Line 23"/>
              <p:cNvSpPr>
                <a:spLocks noChangeShapeType="1"/>
              </p:cNvSpPr>
              <p:nvPr/>
            </p:nvSpPr>
            <p:spPr bwMode="auto">
              <a:xfrm>
                <a:off x="1800" y="11268"/>
                <a:ext cx="0" cy="327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774" name="Rectangle 24"/>
            <p:cNvSpPr>
              <a:spLocks noChangeArrowheads="1"/>
            </p:cNvSpPr>
            <p:nvPr/>
          </p:nvSpPr>
          <p:spPr bwMode="auto">
            <a:xfrm>
              <a:off x="1800" y="15324"/>
              <a:ext cx="2340" cy="468"/>
            </a:xfrm>
            <a:prstGeom prst="rect">
              <a:avLst/>
            </a:prstGeom>
            <a:solidFill>
              <a:srgbClr val="00FFCC"/>
            </a:solidFill>
            <a:ln w="190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l" eaLnBrk="1" hangingPunct="1"/>
              <a:r>
                <a:rPr lang="zh-CN" altLang="en-US" b="1">
                  <a:latin typeface="Tahoma" panose="020B0604030504040204" pitchFamily="34" charset="0"/>
                  <a:ea typeface="黑体" panose="02010609060101010101" pitchFamily="2" charset="-122"/>
                </a:rPr>
                <a:t>求三个数中最大者的</a:t>
              </a:r>
              <a:r>
                <a:rPr lang="en-US" altLang="zh-CN" b="1">
                  <a:latin typeface="Tahoma" panose="020B0604030504040204" pitchFamily="34" charset="0"/>
                  <a:ea typeface="黑体" panose="02010609060101010101" pitchFamily="2" charset="-122"/>
                </a:rPr>
                <a:t>PAD</a:t>
              </a:r>
              <a:r>
                <a:rPr lang="zh-CN" altLang="en-US" b="1">
                  <a:latin typeface="Tahoma" panose="020B0604030504040204" pitchFamily="34" charset="0"/>
                  <a:ea typeface="黑体" panose="02010609060101010101" pitchFamily="2" charset="-122"/>
                </a:rPr>
                <a:t>图</a:t>
              </a:r>
              <a:endParaRPr lang="zh-CN" altLang="en-US" b="1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l" eaLnBrk="1" hangingPunct="1"/>
              <a:endParaRPr lang="en-US" altLang="zh-CN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</p:grpSp>
      <p:sp>
        <p:nvSpPr>
          <p:cNvPr id="32772" name="AutoShape 25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40650" y="6092825"/>
            <a:ext cx="865188" cy="4318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 advAuto="0" autoUpdateAnimBg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ChangeArrowheads="1"/>
          </p:cNvSpPr>
          <p:nvPr/>
        </p:nvSpPr>
        <p:spPr bwMode="auto">
          <a:xfrm>
            <a:off x="1331913" y="765175"/>
            <a:ext cx="6408737" cy="504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eaLnBrk="1" hangingPunct="1">
              <a:lnSpc>
                <a:spcPct val="80000"/>
              </a:lnSpc>
            </a:pPr>
            <a:r>
              <a:rPr lang="en-US" altLang="zh-CN" sz="4000">
                <a:ea typeface="隶书" panose="02010509060101010101" pitchFamily="49" charset="-122"/>
              </a:rPr>
              <a:t>PAD</a:t>
            </a:r>
            <a:r>
              <a:rPr lang="zh-CN" altLang="en-US" sz="4000">
                <a:ea typeface="隶书" panose="02010509060101010101" pitchFamily="49" charset="-122"/>
              </a:rPr>
              <a:t>图的几种基本形态：</a:t>
            </a:r>
            <a:endParaRPr lang="zh-CN" altLang="en-US" sz="4000">
              <a:ea typeface="隶书" panose="02010509060101010101" pitchFamily="49" charset="-122"/>
            </a:endParaRPr>
          </a:p>
        </p:txBody>
      </p:sp>
      <p:grpSp>
        <p:nvGrpSpPr>
          <p:cNvPr id="33795" name="Group 3"/>
          <p:cNvGrpSpPr/>
          <p:nvPr/>
        </p:nvGrpSpPr>
        <p:grpSpPr bwMode="auto">
          <a:xfrm>
            <a:off x="1258888" y="2349500"/>
            <a:ext cx="6553200" cy="3671888"/>
            <a:chOff x="1980" y="7056"/>
            <a:chExt cx="7380" cy="1716"/>
          </a:xfrm>
        </p:grpSpPr>
        <p:sp>
          <p:nvSpPr>
            <p:cNvPr id="33797" name="Rectangle 4"/>
            <p:cNvSpPr>
              <a:spLocks noChangeArrowheads="1"/>
            </p:cNvSpPr>
            <p:nvPr/>
          </p:nvSpPr>
          <p:spPr bwMode="auto">
            <a:xfrm>
              <a:off x="1980" y="7056"/>
              <a:ext cx="18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sz="2000" b="1">
                  <a:latin typeface="Tahoma" panose="020B0604030504040204" pitchFamily="34" charset="0"/>
                  <a:ea typeface="黑体" panose="02010609060101010101" pitchFamily="2" charset="-122"/>
                </a:rPr>
                <a:t>WHILE</a:t>
              </a:r>
              <a:r>
                <a:rPr lang="zh-CN" altLang="en-US" sz="2000" b="1">
                  <a:latin typeface="Tahoma" panose="020B0604030504040204" pitchFamily="34" charset="0"/>
                  <a:ea typeface="黑体" panose="02010609060101010101" pitchFamily="2" charset="-122"/>
                </a:rPr>
                <a:t>条件</a:t>
              </a:r>
              <a:endParaRPr lang="zh-CN" altLang="en-US" sz="2000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33798" name="Freeform 5"/>
            <p:cNvSpPr/>
            <p:nvPr/>
          </p:nvSpPr>
          <p:spPr bwMode="auto">
            <a:xfrm>
              <a:off x="3615" y="7305"/>
              <a:ext cx="675" cy="1"/>
            </a:xfrm>
            <a:custGeom>
              <a:avLst/>
              <a:gdLst>
                <a:gd name="T0" fmla="*/ 0 w 675"/>
                <a:gd name="T1" fmla="*/ 0 h 1"/>
                <a:gd name="T2" fmla="*/ 675 w 675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75" h="1">
                  <a:moveTo>
                    <a:pt x="0" y="0"/>
                  </a:moveTo>
                  <a:lnTo>
                    <a:pt x="67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9" name="Rectangle 6"/>
            <p:cNvSpPr>
              <a:spLocks noChangeArrowheads="1"/>
            </p:cNvSpPr>
            <p:nvPr/>
          </p:nvSpPr>
          <p:spPr bwMode="auto">
            <a:xfrm>
              <a:off x="4320" y="7056"/>
              <a:ext cx="72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1" hangingPunct="1"/>
              <a:r>
                <a:rPr lang="zh-CN" altLang="en-US" sz="2000" b="1">
                  <a:latin typeface="Tahoma" panose="020B0604030504040204" pitchFamily="34" charset="0"/>
                  <a:ea typeface="黑体" panose="02010609060101010101" pitchFamily="2" charset="-122"/>
                </a:rPr>
                <a:t>语句块</a:t>
              </a:r>
              <a:endParaRPr lang="zh-CN" altLang="en-US" sz="2000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33800" name="Rectangle 7"/>
            <p:cNvSpPr>
              <a:spLocks noChangeArrowheads="1"/>
            </p:cNvSpPr>
            <p:nvPr/>
          </p:nvSpPr>
          <p:spPr bwMode="auto">
            <a:xfrm>
              <a:off x="3420" y="7680"/>
              <a:ext cx="54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1" hangingPunct="1"/>
              <a:r>
                <a:rPr lang="en-US" altLang="zh-CN" sz="2000">
                  <a:latin typeface="Tahoma" panose="020B0604030504040204" pitchFamily="34" charset="0"/>
                  <a:ea typeface="黑体" panose="02010609060101010101" pitchFamily="2" charset="-122"/>
                </a:rPr>
                <a:t>(a)</a:t>
              </a:r>
              <a:endParaRPr lang="en-US" altLang="zh-CN" sz="2000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33801" name="Rectangle 8"/>
            <p:cNvSpPr>
              <a:spLocks noChangeArrowheads="1"/>
            </p:cNvSpPr>
            <p:nvPr/>
          </p:nvSpPr>
          <p:spPr bwMode="auto">
            <a:xfrm>
              <a:off x="4140" y="8304"/>
              <a:ext cx="234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endParaRPr lang="zh-CN" altLang="zh-CN" sz="2000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33802" name="Rectangle 9"/>
            <p:cNvSpPr>
              <a:spLocks noChangeArrowheads="1"/>
            </p:cNvSpPr>
            <p:nvPr/>
          </p:nvSpPr>
          <p:spPr bwMode="auto">
            <a:xfrm>
              <a:off x="5940" y="7056"/>
              <a:ext cx="18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l" eaLnBrk="1" hangingPunct="1"/>
              <a:r>
                <a:rPr lang="en-US" altLang="zh-CN" sz="2000" b="1">
                  <a:latin typeface="Tahoma" panose="020B0604030504040204" pitchFamily="34" charset="0"/>
                  <a:ea typeface="黑体" panose="02010609060101010101" pitchFamily="2" charset="-122"/>
                </a:rPr>
                <a:t>UNTIL</a:t>
              </a:r>
              <a:r>
                <a:rPr lang="zh-CN" altLang="en-US" sz="2000" b="1">
                  <a:latin typeface="Tahoma" panose="020B0604030504040204" pitchFamily="34" charset="0"/>
                  <a:ea typeface="黑体" panose="02010609060101010101" pitchFamily="2" charset="-122"/>
                </a:rPr>
                <a:t>条件</a:t>
              </a:r>
              <a:endParaRPr lang="zh-CN" altLang="en-US" sz="2000" b="1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l" eaLnBrk="1" hangingPunct="1"/>
              <a:endParaRPr lang="en-US" altLang="zh-CN" sz="2000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33803" name="Freeform 10"/>
            <p:cNvSpPr/>
            <p:nvPr/>
          </p:nvSpPr>
          <p:spPr bwMode="auto">
            <a:xfrm>
              <a:off x="7560" y="7305"/>
              <a:ext cx="1035" cy="15"/>
            </a:xfrm>
            <a:custGeom>
              <a:avLst/>
              <a:gdLst>
                <a:gd name="T0" fmla="*/ 0 w 1035"/>
                <a:gd name="T1" fmla="*/ 15 h 15"/>
                <a:gd name="T2" fmla="*/ 1035 w 1035"/>
                <a:gd name="T3" fmla="*/ 0 h 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35" h="15">
                  <a:moveTo>
                    <a:pt x="0" y="15"/>
                  </a:moveTo>
                  <a:lnTo>
                    <a:pt x="10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4" name="Rectangle 11"/>
            <p:cNvSpPr>
              <a:spLocks noChangeArrowheads="1"/>
            </p:cNvSpPr>
            <p:nvPr/>
          </p:nvSpPr>
          <p:spPr bwMode="auto">
            <a:xfrm>
              <a:off x="8640" y="7056"/>
              <a:ext cx="72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1" hangingPunct="1"/>
              <a:r>
                <a:rPr lang="zh-CN" altLang="en-US" sz="2000" b="1">
                  <a:latin typeface="Tahoma" panose="020B0604030504040204" pitchFamily="34" charset="0"/>
                  <a:ea typeface="黑体" panose="02010609060101010101" pitchFamily="2" charset="-122"/>
                </a:rPr>
                <a:t>语句块</a:t>
              </a:r>
              <a:endParaRPr lang="zh-CN" altLang="en-US" sz="2000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33805" name="Rectangle 12"/>
            <p:cNvSpPr>
              <a:spLocks noChangeArrowheads="1"/>
            </p:cNvSpPr>
            <p:nvPr/>
          </p:nvSpPr>
          <p:spPr bwMode="auto">
            <a:xfrm>
              <a:off x="7560" y="7680"/>
              <a:ext cx="54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1" hangingPunct="1"/>
              <a:r>
                <a:rPr lang="en-US" altLang="zh-CN" sz="2000">
                  <a:latin typeface="Tahoma" panose="020B0604030504040204" pitchFamily="34" charset="0"/>
                  <a:ea typeface="黑体" panose="02010609060101010101" pitchFamily="2" charset="-122"/>
                </a:rPr>
                <a:t>(b)</a:t>
              </a:r>
              <a:endParaRPr lang="en-US" altLang="zh-CN" sz="2000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</p:grpSp>
      <p:sp>
        <p:nvSpPr>
          <p:cNvPr id="33796" name="Rectangle 13"/>
          <p:cNvSpPr>
            <a:spLocks noChangeArrowheads="1"/>
          </p:cNvSpPr>
          <p:nvPr/>
        </p:nvSpPr>
        <p:spPr bwMode="auto">
          <a:xfrm>
            <a:off x="1547813" y="5084763"/>
            <a:ext cx="5327650" cy="457200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1" hangingPunct="1"/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　　　　　循环结构的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PAD 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图 </a:t>
            </a:r>
            <a:endParaRPr lang="zh-CN" altLang="en-US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 advAuto="0" autoUpdateAnimBg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772400" cy="4608512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zh-CN" altLang="en-US" b="1" dirty="0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编程的风格</a:t>
            </a:r>
            <a:endParaRPr lang="en-US" altLang="zh-CN" b="1" dirty="0" smtClean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Tx/>
              <a:buBlip>
                <a:blip r:embed="rId1"/>
              </a:buBlip>
              <a:defRPr/>
            </a:pPr>
            <a:r>
              <a:rPr lang="zh-CN" altLang="en-US" b="1" dirty="0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源程序文档化</a:t>
            </a:r>
            <a:endParaRPr lang="zh-CN" altLang="en-US" b="1" dirty="0" smtClean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Tx/>
              <a:buBlip>
                <a:blip r:embed="rId1"/>
              </a:buBlip>
              <a:defRPr/>
            </a:pPr>
            <a:r>
              <a:rPr lang="zh-CN" altLang="en-US" b="1" dirty="0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数据说明方法</a:t>
            </a:r>
            <a:endParaRPr lang="zh-CN" altLang="en-US" b="1" dirty="0" smtClean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Tx/>
              <a:buBlip>
                <a:blip r:embed="rId1"/>
              </a:buBlip>
              <a:defRPr/>
            </a:pPr>
            <a:r>
              <a:rPr lang="zh-CN" altLang="en-US" b="1" dirty="0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语句的结构</a:t>
            </a:r>
            <a:endParaRPr lang="en-US" altLang="zh-CN" b="1" dirty="0" smtClean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Tx/>
              <a:buBlip>
                <a:blip r:embed="rId1"/>
              </a:buBlip>
              <a:defRPr/>
            </a:pPr>
            <a:r>
              <a:rPr lang="zh-CN" altLang="en-US" b="1" dirty="0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输入输出</a:t>
            </a:r>
            <a:endParaRPr lang="en-US" altLang="zh-CN" b="1" dirty="0" smtClean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Tx/>
              <a:buBlip>
                <a:blip r:embed="rId1"/>
              </a:buBlip>
              <a:defRPr/>
            </a:pPr>
            <a:r>
              <a:rPr lang="zh-CN" altLang="en-US" b="1" dirty="0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效率</a:t>
            </a:r>
            <a:endParaRPr lang="zh-CN" altLang="en-US" b="1" dirty="0" smtClean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75590"/>
            <a:ext cx="7772400" cy="92964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CC0000"/>
                </a:solidFill>
                <a:ea typeface="华文新魏" panose="02010800040101010101" pitchFamily="2" charset="-122"/>
              </a:rPr>
              <a:t>本章主要内容</a:t>
            </a:r>
            <a:endParaRPr lang="zh-CN" altLang="en-US" b="1" smtClean="0">
              <a:solidFill>
                <a:srgbClr val="CC0000"/>
              </a:solidFill>
              <a:ea typeface="华文新魏" panose="02010800040101010101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408" y="1072515"/>
            <a:ext cx="7772400" cy="4114800"/>
          </a:xfrm>
        </p:spPr>
        <p:txBody>
          <a:bodyPr/>
          <a:lstStyle/>
          <a:p>
            <a:pPr eaLnBrk="1" hangingPunct="1">
              <a:buFontTx/>
              <a:buBlip>
                <a:blip r:embed="rId1"/>
              </a:buBlip>
            </a:pPr>
            <a:r>
              <a:rPr lang="zh-CN" altLang="en-US" b="1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一个程序的结构</a:t>
            </a:r>
            <a:endParaRPr lang="zh-CN" altLang="en-US" b="1" smtClean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Tx/>
              <a:buBlip>
                <a:blip r:embed="rId1"/>
              </a:buBlip>
            </a:pPr>
            <a:r>
              <a:rPr lang="zh-CN" altLang="en-US" b="1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什么是算法</a:t>
            </a:r>
            <a:endParaRPr lang="zh-CN" altLang="en-US" b="1" smtClean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Tx/>
              <a:buBlip>
                <a:blip r:embed="rId1"/>
              </a:buBlip>
            </a:pPr>
            <a:r>
              <a:rPr lang="zh-CN" altLang="en-US" b="1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算法的表示</a:t>
            </a:r>
            <a:endParaRPr lang="zh-CN" altLang="en-US" b="1" smtClean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Tx/>
              <a:buBlip>
                <a:blip r:embed="rId1"/>
              </a:buBlip>
            </a:pPr>
            <a:r>
              <a:rPr lang="en-US" altLang="zh-CN" b="1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b="1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语言的特点</a:t>
            </a:r>
            <a:endParaRPr lang="zh-CN" altLang="en-US" b="1" smtClean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Tx/>
              <a:buBlip>
                <a:blip r:embed="rId1"/>
              </a:buBlip>
            </a:pPr>
            <a:r>
              <a:rPr lang="en-US" altLang="zh-CN" b="1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b="1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语言程序的结构</a:t>
            </a:r>
            <a:endParaRPr lang="zh-CN" altLang="en-US" b="1" smtClean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Tx/>
              <a:buBlip>
                <a:blip r:embed="rId1"/>
              </a:buBlip>
            </a:pPr>
            <a:r>
              <a:rPr lang="en-US" altLang="zh-CN" b="1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b="1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语言程序的执行过程</a:t>
            </a:r>
            <a:endParaRPr lang="zh-CN" altLang="en-US" b="1" smtClean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Tx/>
              <a:buBlip>
                <a:blip r:embed="rId1"/>
              </a:buBlip>
            </a:pPr>
            <a:r>
              <a:rPr lang="zh-CN" altLang="en-US" b="1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熟悉</a:t>
            </a:r>
            <a:r>
              <a:rPr lang="en-US" altLang="zh-CN" b="1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</a:t>
            </a:r>
            <a:r>
              <a:rPr lang="en-US" altLang="zh-CN" b="1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C++6.0</a:t>
            </a:r>
            <a:r>
              <a:rPr lang="zh-CN" altLang="en-US" b="1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集成开发环境，实际上机运行一个程序</a:t>
            </a:r>
            <a:endParaRPr lang="zh-CN" altLang="en-US" b="1" smtClean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Tx/>
              <a:buBlip>
                <a:blip r:embed="rId1"/>
              </a:buBlip>
            </a:pPr>
            <a:endParaRPr lang="en-US" altLang="zh-CN" b="1" smtClean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CC0000"/>
                </a:solidFill>
              </a:rPr>
              <a:t>作业</a:t>
            </a:r>
            <a:endParaRPr lang="zh-CN" altLang="en-US" b="1" smtClean="0">
              <a:solidFill>
                <a:srgbClr val="CC0000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84467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chemeClr val="accent2"/>
                </a:solidFill>
              </a:rPr>
              <a:t>14</a:t>
            </a:r>
            <a:r>
              <a:rPr lang="zh-CN" altLang="en-US" b="1" smtClean="0">
                <a:solidFill>
                  <a:schemeClr val="accent2"/>
                </a:solidFill>
              </a:rPr>
              <a:t>页</a:t>
            </a:r>
            <a:endParaRPr lang="zh-CN" altLang="en-US" b="1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b="1" smtClean="0"/>
              <a:t>一</a:t>
            </a:r>
            <a:r>
              <a:rPr lang="zh-CN" altLang="en-US" b="1" smtClean="0">
                <a:sym typeface="+mn-ea"/>
              </a:rPr>
              <a:t>、</a:t>
            </a:r>
            <a:r>
              <a:rPr lang="en-US" altLang="zh-CN" b="1" smtClean="0"/>
              <a:t>单项选择题 </a:t>
            </a:r>
            <a:r>
              <a:rPr lang="zh-CN" altLang="en-US" b="1" smtClean="0"/>
              <a:t>1~5</a:t>
            </a:r>
            <a:r>
              <a:rPr lang="en-US" altLang="zh-CN" b="1" smtClean="0">
                <a:sym typeface="+mn-ea"/>
              </a:rPr>
              <a:t>题</a:t>
            </a:r>
            <a:endParaRPr lang="zh-CN" altLang="en-US" b="1" smtClean="0"/>
          </a:p>
          <a:p>
            <a:pPr eaLnBrk="1" hangingPunct="1">
              <a:buFontTx/>
              <a:buNone/>
            </a:pPr>
            <a:r>
              <a:rPr lang="zh-CN" altLang="en-US" b="1" smtClean="0"/>
              <a:t>二、填空题  1~6</a:t>
            </a:r>
            <a:r>
              <a:rPr lang="en-US" altLang="zh-CN" b="1" smtClean="0">
                <a:sym typeface="+mn-ea"/>
              </a:rPr>
              <a:t>题</a:t>
            </a:r>
            <a:endParaRPr lang="zh-CN" altLang="en-US" b="1" smtClean="0"/>
          </a:p>
          <a:p>
            <a:pPr eaLnBrk="1" hangingPunct="1">
              <a:buFontTx/>
              <a:buNone/>
            </a:pPr>
            <a:r>
              <a:rPr lang="zh-CN" altLang="en-US" b="1" smtClean="0"/>
              <a:t>四、1</a:t>
            </a:r>
            <a:r>
              <a:rPr lang="en-US" altLang="zh-CN" b="1" smtClean="0">
                <a:sym typeface="+mn-ea"/>
              </a:rPr>
              <a:t>题</a:t>
            </a:r>
            <a:endParaRPr lang="zh-CN" altLang="en-US" b="1" smtClean="0"/>
          </a:p>
          <a:p>
            <a:pPr eaLnBrk="1" hangingPunct="1">
              <a:buFontTx/>
              <a:buNone/>
            </a:pPr>
            <a:endParaRPr lang="zh-CN" altLang="en-US" b="1" smtClean="0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484438" y="4149725"/>
            <a:ext cx="3240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8888" y="1628775"/>
            <a:ext cx="8305800" cy="41910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altLang="zh-CN" b="1" smtClean="0"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语言的主要特点如下：</a:t>
            </a:r>
            <a:endParaRPr lang="zh-CN" altLang="en-US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533400" indent="-533400" eaLnBrk="1" hangingPunct="1">
              <a:buFontTx/>
              <a:buAutoNum type="arabicPeriod"/>
            </a:pPr>
            <a:r>
              <a:rPr lang="en-US" altLang="zh-CN" b="1" smtClean="0"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是高级语言 </a:t>
            </a:r>
            <a:endParaRPr lang="zh-CN" altLang="en-US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533400" indent="-533400" eaLnBrk="1" hangingPunct="1">
              <a:buFontTx/>
              <a:buAutoNum type="arabicPeriod"/>
            </a:pPr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可移植性好</a:t>
            </a:r>
            <a:endParaRPr lang="zh-CN" altLang="en-US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533400" indent="-533400" eaLnBrk="1" hangingPunct="1">
              <a:buFontTx/>
              <a:buAutoNum type="arabicPeriod"/>
            </a:pPr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语言简洁、紧凑，使用方便、灵活</a:t>
            </a:r>
            <a:endParaRPr lang="zh-CN" altLang="en-US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533400" indent="-533400" eaLnBrk="1" hangingPunct="1">
              <a:buFontTx/>
              <a:buAutoNum type="arabicPeriod"/>
            </a:pPr>
            <a:r>
              <a:rPr lang="en-US" altLang="zh-CN" b="1" smtClean="0"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是结构式语言，结构化好</a:t>
            </a:r>
            <a:endParaRPr lang="zh-CN" altLang="en-US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533400" indent="-533400" eaLnBrk="1" hangingPunct="1">
              <a:buFontTx/>
              <a:buAutoNum type="arabicPeriod"/>
            </a:pPr>
            <a:r>
              <a:rPr lang="en-US" altLang="zh-CN" b="1" smtClean="0"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语言功能齐全、数据结构丰富</a:t>
            </a:r>
            <a:endParaRPr lang="zh-CN" altLang="en-US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533400" indent="-533400" eaLnBrk="1" hangingPunct="1">
              <a:buFontTx/>
              <a:buNone/>
            </a:pPr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0" y="609600"/>
            <a:ext cx="8763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800" b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1.2</a:t>
            </a:r>
            <a:r>
              <a:rPr lang="zh-CN" altLang="en-US" sz="4800" b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4800" b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zh-CN" sz="4800" b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语言的特点</a:t>
            </a:r>
            <a:endParaRPr lang="zh-CN" altLang="en-US" sz="4800">
              <a:solidFill>
                <a:srgbClr val="CC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24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300788" y="6021388"/>
            <a:ext cx="865187" cy="4318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简单的</a:t>
            </a:r>
            <a:r>
              <a:rPr lang="en-US" altLang="zh-CN" b="1" smtClean="0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</a:t>
            </a:r>
            <a:r>
              <a:rPr lang="zh-CN" altLang="en-US" b="1" smtClean="0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程序介绍</a:t>
            </a:r>
            <a:endParaRPr lang="zh-CN" altLang="en-US" smtClean="0">
              <a:solidFill>
                <a:srgbClr val="CC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4902200" cy="4114800"/>
          </a:xfrm>
          <a:solidFill>
            <a:srgbClr val="99FF99"/>
          </a:solidFill>
        </p:spPr>
        <p:txBody>
          <a:bodyPr/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zh-CN" altLang="en-US" sz="2800" b="1" smtClean="0">
                <a:solidFill>
                  <a:schemeClr val="accent2"/>
                </a:solidFill>
              </a:rPr>
              <a:t>例</a:t>
            </a:r>
            <a:r>
              <a:rPr lang="en-US" altLang="zh-CN" sz="2800" b="1" smtClean="0">
                <a:solidFill>
                  <a:schemeClr val="accent2"/>
                </a:solidFill>
              </a:rPr>
              <a:t>1.1  </a:t>
            </a:r>
            <a:r>
              <a:rPr lang="zh-CN" altLang="en-US" sz="2800" b="1" smtClean="0">
                <a:solidFill>
                  <a:schemeClr val="accent2"/>
                </a:solidFill>
              </a:rPr>
              <a:t>输出字符串：</a:t>
            </a:r>
            <a:r>
              <a:rPr lang="en-US" altLang="zh-CN" sz="2800" b="1" smtClean="0">
                <a:solidFill>
                  <a:schemeClr val="folHlink"/>
                </a:solidFill>
              </a:rPr>
              <a:t>Welcome</a:t>
            </a:r>
            <a:r>
              <a:rPr lang="en-US" altLang="zh-CN" sz="3600" b="1" smtClean="0">
                <a:solidFill>
                  <a:schemeClr val="folHlink"/>
                </a:solidFill>
              </a:rPr>
              <a:t>.</a:t>
            </a:r>
            <a:r>
              <a:rPr lang="en-US" altLang="zh-CN" sz="3600" b="1" smtClean="0"/>
              <a:t> </a:t>
            </a:r>
            <a:r>
              <a:rPr lang="en-US" altLang="zh-CN" sz="2800" b="1" smtClean="0"/>
              <a:t> </a:t>
            </a:r>
            <a:endParaRPr lang="en-US" altLang="zh-CN" sz="2800" b="1" smtClean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/>
              <a:t>#include &lt;stdio.h&gt;</a:t>
            </a:r>
            <a:endParaRPr lang="en-US" altLang="zh-CN" sz="2800" b="1" smtClean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/>
              <a:t>void main()</a:t>
            </a:r>
            <a:endParaRPr lang="en-US" altLang="zh-CN" sz="2800" b="1" smtClean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solidFill>
                  <a:srgbClr val="FF3399"/>
                </a:solidFill>
              </a:rPr>
              <a:t>{</a:t>
            </a:r>
            <a:r>
              <a:rPr lang="zh-CN" altLang="en-US" sz="2800" b="1" smtClean="0"/>
              <a:t>　</a:t>
            </a:r>
            <a:endParaRPr lang="zh-CN" altLang="en-US" sz="2800" b="1" smtClean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/>
              <a:t>printf(" Welcome. \n")</a:t>
            </a:r>
            <a:r>
              <a:rPr lang="en-US" altLang="zh-CN" sz="2800" b="1" smtClean="0">
                <a:solidFill>
                  <a:srgbClr val="CC0000"/>
                </a:solidFill>
              </a:rPr>
              <a:t>;</a:t>
            </a:r>
            <a:endParaRPr lang="en-US" altLang="zh-CN" sz="2800" b="1" smtClean="0">
              <a:solidFill>
                <a:srgbClr val="CC0000"/>
              </a:solidFill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solidFill>
                  <a:srgbClr val="FF3399"/>
                </a:solidFill>
              </a:rPr>
              <a:t>}</a:t>
            </a:r>
            <a:endParaRPr lang="en-US" altLang="zh-CN" sz="2800" b="1" smtClean="0">
              <a:solidFill>
                <a:srgbClr val="FF3399"/>
              </a:solidFill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altLang="zh-CN" sz="2800" b="1" smtClean="0">
              <a:solidFill>
                <a:srgbClr val="FF3399"/>
              </a:solidFill>
            </a:endParaRPr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3924300" y="1412875"/>
            <a:ext cx="5148263" cy="4278094"/>
          </a:xfrm>
          <a:prstGeom prst="rect">
            <a:avLst/>
          </a:prstGeom>
          <a:solidFill>
            <a:srgbClr val="CCFFFF"/>
          </a:solidFill>
          <a:ln w="9525">
            <a:solidFill>
              <a:srgbClr val="99FF66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chemeClr val="accent2"/>
                </a:solidFill>
              </a:rPr>
              <a:t>例</a:t>
            </a:r>
            <a:r>
              <a:rPr lang="en-US" altLang="zh-CN" sz="2800" b="1" dirty="0">
                <a:solidFill>
                  <a:schemeClr val="accent2"/>
                </a:solidFill>
              </a:rPr>
              <a:t>1.2  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求绝对值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pPr algn="l" eaLnBrk="1" hangingPunct="1"/>
            <a:r>
              <a:rPr lang="en-US" altLang="zh-CN" sz="2800" b="1" dirty="0" smtClean="0"/>
              <a:t>#</a:t>
            </a:r>
            <a:r>
              <a:rPr lang="en-US" altLang="zh-CN" sz="2800" b="1" dirty="0"/>
              <a:t>include &lt;</a:t>
            </a:r>
            <a:r>
              <a:rPr lang="en-US" altLang="zh-CN" sz="2800" b="1" dirty="0" err="1"/>
              <a:t>stdio.h</a:t>
            </a:r>
            <a:r>
              <a:rPr lang="en-US" altLang="zh-CN" sz="2800" b="1" dirty="0"/>
              <a:t>&gt;</a:t>
            </a:r>
            <a:endParaRPr lang="en-US" altLang="zh-CN" sz="2800" b="1" dirty="0"/>
          </a:p>
          <a:p>
            <a:pPr algn="l" eaLnBrk="1" hangingPunct="1"/>
            <a:r>
              <a:rPr lang="en-US" altLang="zh-CN" sz="2800" b="1" dirty="0"/>
              <a:t>#include &lt;</a:t>
            </a:r>
            <a:r>
              <a:rPr lang="en-US" altLang="zh-CN" sz="2800" b="1" dirty="0" err="1"/>
              <a:t>math.h</a:t>
            </a:r>
            <a:r>
              <a:rPr lang="en-US" altLang="zh-CN" sz="2800" b="1" dirty="0"/>
              <a:t>&gt;</a:t>
            </a:r>
            <a:endParaRPr lang="en-US" altLang="zh-CN" sz="2800" b="1" dirty="0"/>
          </a:p>
          <a:p>
            <a:pPr algn="l" eaLnBrk="1" hangingPunct="1"/>
            <a:r>
              <a:rPr lang="en-US" altLang="zh-CN" sz="2800" b="1" dirty="0"/>
              <a:t>void main() </a:t>
            </a:r>
            <a:r>
              <a:rPr lang="en-US" altLang="zh-CN" sz="2800" b="1" dirty="0">
                <a:solidFill>
                  <a:schemeClr val="tx2"/>
                </a:solidFill>
              </a:rPr>
              <a:t>/*</a:t>
            </a:r>
            <a:r>
              <a:rPr lang="zh-CN" altLang="en-US" sz="2800" b="1" dirty="0">
                <a:solidFill>
                  <a:schemeClr val="tx2"/>
                </a:solidFill>
              </a:rPr>
              <a:t>这是求</a:t>
            </a:r>
            <a:r>
              <a:rPr lang="en-US" altLang="zh-CN" sz="2800" b="1" dirty="0">
                <a:solidFill>
                  <a:schemeClr val="tx2"/>
                </a:solidFill>
              </a:rPr>
              <a:t>-5</a:t>
            </a:r>
            <a:r>
              <a:rPr lang="zh-CN" altLang="en-US" sz="2800" b="1" dirty="0">
                <a:solidFill>
                  <a:schemeClr val="tx2"/>
                </a:solidFill>
              </a:rPr>
              <a:t>的*</a:t>
            </a:r>
            <a:r>
              <a:rPr lang="en-US" altLang="zh-CN" sz="2800" b="1" dirty="0">
                <a:solidFill>
                  <a:schemeClr val="tx2"/>
                </a:solidFill>
              </a:rPr>
              <a:t>/</a:t>
            </a:r>
            <a:endParaRPr lang="en-US" altLang="zh-CN" sz="2800" b="1" dirty="0">
              <a:solidFill>
                <a:schemeClr val="tx2"/>
              </a:solidFill>
            </a:endParaRPr>
          </a:p>
          <a:p>
            <a:pPr algn="l" eaLnBrk="1" hangingPunct="1"/>
            <a:r>
              <a:rPr lang="en-US" altLang="zh-CN" sz="2000" b="1" dirty="0">
                <a:solidFill>
                  <a:schemeClr val="tx2"/>
                </a:solidFill>
              </a:rPr>
              <a:t>//</a:t>
            </a:r>
            <a:r>
              <a:rPr lang="zh-CN" altLang="en-US" sz="2000" b="1" dirty="0">
                <a:solidFill>
                  <a:schemeClr val="tx2"/>
                </a:solidFill>
              </a:rPr>
              <a:t>绝对值程序 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 algn="l" eaLnBrk="1" hangingPunct="1"/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990000"/>
                </a:solidFill>
              </a:rPr>
              <a:t>{</a:t>
            </a:r>
            <a:endParaRPr lang="en-US" altLang="zh-CN" sz="2800" b="1" dirty="0">
              <a:solidFill>
                <a:srgbClr val="990000"/>
              </a:solidFill>
            </a:endParaRPr>
          </a:p>
          <a:p>
            <a:pPr algn="l" eaLnBrk="1" hangingPunct="1"/>
            <a:r>
              <a:rPr lang="en-US" altLang="zh-CN" sz="2800" b="1" dirty="0"/>
              <a:t>	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x, y;     </a:t>
            </a:r>
            <a:endParaRPr lang="en-US" altLang="zh-CN" sz="2800" b="1" dirty="0"/>
          </a:p>
          <a:p>
            <a:pPr algn="l" eaLnBrk="1" hangingPunct="1"/>
            <a:r>
              <a:rPr lang="en-US" altLang="zh-CN" sz="2800" b="1" dirty="0"/>
              <a:t>	x=-5; y=abs(x);</a:t>
            </a:r>
            <a:endParaRPr lang="en-US" altLang="zh-CN" sz="2800" b="1" dirty="0"/>
          </a:p>
          <a:p>
            <a:pPr algn="l" eaLnBrk="1" hangingPunct="1"/>
            <a:r>
              <a:rPr lang="en-US" altLang="zh-CN" sz="2800" b="1" dirty="0" err="1"/>
              <a:t>printf</a:t>
            </a:r>
            <a:r>
              <a:rPr lang="en-US" altLang="zh-CN" sz="2800" b="1" dirty="0"/>
              <a:t>("-5</a:t>
            </a:r>
            <a:r>
              <a:rPr lang="zh-CN" altLang="en-US" sz="2800" b="1" dirty="0"/>
              <a:t>的绝对值是</a:t>
            </a:r>
            <a:r>
              <a:rPr lang="en-US" altLang="zh-CN" sz="2800" b="1" dirty="0"/>
              <a:t>%d\n", y);</a:t>
            </a:r>
            <a:endParaRPr lang="en-US" altLang="zh-CN" sz="2800" b="1" dirty="0"/>
          </a:p>
          <a:p>
            <a:pPr algn="l" eaLnBrk="1" hangingPunct="1"/>
            <a:r>
              <a:rPr lang="en-US" altLang="zh-CN" sz="2800" b="1" dirty="0">
                <a:solidFill>
                  <a:srgbClr val="990000"/>
                </a:solidFill>
              </a:rPr>
              <a:t> }</a:t>
            </a:r>
            <a:endParaRPr lang="en-US" altLang="zh-CN" sz="2800" dirty="0">
              <a:solidFill>
                <a:srgbClr val="990000"/>
              </a:solidFill>
            </a:endParaRPr>
          </a:p>
        </p:txBody>
      </p:sp>
      <p:sp>
        <p:nvSpPr>
          <p:cNvPr id="5" name="矩形标注 4"/>
          <p:cNvSpPr/>
          <p:nvPr/>
        </p:nvSpPr>
        <p:spPr bwMode="auto">
          <a:xfrm>
            <a:off x="684213" y="3933825"/>
            <a:ext cx="2879725" cy="576263"/>
          </a:xfrm>
          <a:prstGeom prst="wedgeRectCallout">
            <a:avLst>
              <a:gd name="adj1" fmla="val 71852"/>
              <a:gd name="adj2" fmla="val -329482"/>
            </a:avLst>
          </a:prstGeom>
          <a:solidFill>
            <a:srgbClr val="FFFF00"/>
          </a:solidFill>
          <a:ln>
            <a:headEnd type="none" w="med" len="med"/>
            <a:tailEnd type="stealth" w="med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预处理语句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标注 5"/>
          <p:cNvSpPr/>
          <p:nvPr/>
        </p:nvSpPr>
        <p:spPr bwMode="auto">
          <a:xfrm>
            <a:off x="611188" y="4868863"/>
            <a:ext cx="2881312" cy="576262"/>
          </a:xfrm>
          <a:prstGeom prst="wedgeRectCallout">
            <a:avLst>
              <a:gd name="adj1" fmla="val 143373"/>
              <a:gd name="adj2" fmla="val -426110"/>
            </a:avLst>
          </a:prstGeom>
          <a:solidFill>
            <a:srgbClr val="FFFF00"/>
          </a:solidFill>
          <a:ln>
            <a:headEnd type="none" w="med" len="med"/>
            <a:tailEnd type="stealth" w="med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函数库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7335838" y="620713"/>
            <a:ext cx="1657350" cy="576262"/>
          </a:xfrm>
          <a:prstGeom prst="wedgeRectCallout">
            <a:avLst>
              <a:gd name="adj1" fmla="val -58386"/>
              <a:gd name="adj2" fmla="val 330507"/>
            </a:avLst>
          </a:prstGeom>
          <a:solidFill>
            <a:srgbClr val="FFFF00"/>
          </a:solidFill>
          <a:ln>
            <a:headEnd type="none" w="med" len="med"/>
            <a:tailEnd type="stealth" w="med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注释行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animBg="1" build="p"/>
      <p:bldP spid="212996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180975" y="260350"/>
            <a:ext cx="8569325" cy="5737225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800" b="1">
                <a:solidFill>
                  <a:schemeClr val="accent2"/>
                </a:solidFill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</a:rPr>
              <a:t>1.3</a:t>
            </a:r>
            <a:r>
              <a:rPr lang="zh-CN" altLang="en-US" sz="2800" b="1">
                <a:solidFill>
                  <a:schemeClr val="accent2"/>
                </a:solidFill>
              </a:rPr>
              <a:t>输出三个数中最大的数 。</a:t>
            </a:r>
            <a:endParaRPr lang="zh-CN" altLang="en-US" sz="2800" b="1">
              <a:solidFill>
                <a:schemeClr val="accent2"/>
              </a:solidFill>
            </a:endParaRPr>
          </a:p>
          <a:p>
            <a:pPr algn="just">
              <a:lnSpc>
                <a:spcPct val="110000"/>
              </a:lnSpc>
            </a:pPr>
            <a:r>
              <a:rPr lang="en-US" altLang="zh-CN" sz="2800" b="1"/>
              <a:t>#include&lt;stdio.h&gt;</a:t>
            </a:r>
            <a:endParaRPr lang="en-US" altLang="zh-CN" sz="2800" b="1"/>
          </a:p>
          <a:p>
            <a:pPr algn="just">
              <a:lnSpc>
                <a:spcPct val="110000"/>
              </a:lnSpc>
            </a:pPr>
            <a:r>
              <a:rPr lang="en-US" altLang="zh-CN" sz="2800" b="1"/>
              <a:t>void main()</a:t>
            </a:r>
            <a:endParaRPr lang="en-US" altLang="zh-CN" sz="2800" b="1"/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/>
              <a:t>{     int a,b,c, max; </a:t>
            </a:r>
            <a:endParaRPr lang="en-US" altLang="zh-CN" sz="2800" b="1"/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/>
              <a:t>      scanf("%d,%d,%d",&amp;a,&amp;b,&amp;c);</a:t>
            </a:r>
            <a:endParaRPr lang="en-US" altLang="zh-CN" sz="2800" b="1"/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/>
              <a:t>      </a:t>
            </a:r>
            <a:r>
              <a:rPr lang="en-US" altLang="zh-CN" sz="2800" b="1">
                <a:solidFill>
                  <a:srgbClr val="800080"/>
                </a:solidFill>
              </a:rPr>
              <a:t>if(x&gt;y) </a:t>
            </a:r>
            <a:endParaRPr lang="en-US" altLang="zh-CN" sz="2800" b="1">
              <a:solidFill>
                <a:srgbClr val="800080"/>
              </a:solidFill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800080"/>
                </a:solidFill>
              </a:rPr>
              <a:t>           max=x;</a:t>
            </a:r>
            <a:endParaRPr lang="en-US" altLang="zh-CN" sz="2800" b="1">
              <a:solidFill>
                <a:srgbClr val="800080"/>
              </a:solidFill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800080"/>
                </a:solidFill>
              </a:rPr>
              <a:t>      else </a:t>
            </a:r>
            <a:endParaRPr lang="en-US" altLang="zh-CN" sz="2800" b="1">
              <a:solidFill>
                <a:srgbClr val="800080"/>
              </a:solidFill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800080"/>
                </a:solidFill>
              </a:rPr>
              <a:t>           max=y;</a:t>
            </a:r>
            <a:endParaRPr lang="en-US" altLang="zh-CN" sz="2800" b="1">
              <a:solidFill>
                <a:srgbClr val="800080"/>
              </a:solidFill>
            </a:endParaRPr>
          </a:p>
          <a:p>
            <a:pPr algn="l" eaLnBrk="1" hangingPunct="1"/>
            <a:r>
              <a:rPr lang="en-US" altLang="zh-CN" sz="2800" b="1">
                <a:solidFill>
                  <a:srgbClr val="800080"/>
                </a:solidFill>
              </a:rPr>
              <a:t>      if(z&gt;max) max=z;</a:t>
            </a:r>
            <a:endParaRPr lang="en-US" altLang="zh-CN" sz="2800" b="1">
              <a:solidFill>
                <a:srgbClr val="800080"/>
              </a:solidFill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/>
              <a:t>      printf("max=%d",max);</a:t>
            </a:r>
            <a:endParaRPr lang="en-US" altLang="zh-CN" sz="2800" b="1"/>
          </a:p>
          <a:p>
            <a:pPr algn="just">
              <a:lnSpc>
                <a:spcPct val="110000"/>
              </a:lnSpc>
            </a:pPr>
            <a:r>
              <a:rPr lang="en-US" altLang="zh-CN" sz="2800" b="1"/>
              <a:t>} 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179388" y="476250"/>
            <a:ext cx="5256212" cy="5305425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800" b="1">
                <a:solidFill>
                  <a:schemeClr val="accent2"/>
                </a:solidFill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</a:rPr>
              <a:t>1.3</a:t>
            </a:r>
            <a:r>
              <a:rPr lang="zh-CN" altLang="en-US" sz="2800" b="1">
                <a:solidFill>
                  <a:schemeClr val="accent2"/>
                </a:solidFill>
              </a:rPr>
              <a:t>输出三个数中最大的数 。</a:t>
            </a:r>
            <a:endParaRPr lang="zh-CN" altLang="en-US" sz="2800" b="1">
              <a:solidFill>
                <a:schemeClr val="accent2"/>
              </a:solidFill>
            </a:endParaRPr>
          </a:p>
          <a:p>
            <a:pPr algn="just">
              <a:lnSpc>
                <a:spcPct val="110000"/>
              </a:lnSpc>
            </a:pPr>
            <a:r>
              <a:rPr lang="en-US" altLang="zh-CN" sz="2800" b="1"/>
              <a:t>#include&lt;stdio.h&gt;</a:t>
            </a:r>
            <a:endParaRPr lang="en-US" altLang="zh-CN" sz="2800" b="1"/>
          </a:p>
          <a:p>
            <a:pPr algn="just">
              <a:lnSpc>
                <a:spcPct val="110000"/>
              </a:lnSpc>
            </a:pPr>
            <a:r>
              <a:rPr lang="en-US" altLang="zh-CN" sz="2800" b="1"/>
              <a:t>void main()</a:t>
            </a:r>
            <a:endParaRPr lang="en-US" altLang="zh-CN" sz="2800" b="1"/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/>
              <a:t>{</a:t>
            </a:r>
            <a:endParaRPr lang="en-US" altLang="zh-CN" sz="2800" b="1"/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/>
              <a:t> int max(int x,int y);</a:t>
            </a:r>
            <a:endParaRPr lang="en-US" altLang="zh-CN" sz="2800" b="1"/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/>
              <a:t> int a,b,c,d; scanf("%d,%d,%d",&amp;a,&amp;b,&amp;c);</a:t>
            </a:r>
            <a:endParaRPr lang="en-US" altLang="zh-CN" sz="2800" b="1"/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/>
              <a:t> d=max(a,b);</a:t>
            </a:r>
            <a:endParaRPr lang="en-US" altLang="zh-CN" sz="2800" b="1"/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/>
              <a:t> d=max(c,d);</a:t>
            </a:r>
            <a:endParaRPr lang="en-US" altLang="zh-CN" sz="2800" b="1"/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/>
              <a:t> printf("max=%d",d);</a:t>
            </a:r>
            <a:endParaRPr lang="en-US" altLang="zh-CN" sz="2800" b="1"/>
          </a:p>
          <a:p>
            <a:pPr algn="just">
              <a:lnSpc>
                <a:spcPct val="110000"/>
              </a:lnSpc>
            </a:pPr>
            <a:r>
              <a:rPr lang="en-US" altLang="zh-CN" sz="2800" b="1"/>
              <a:t>} </a:t>
            </a:r>
            <a:endParaRPr lang="en-US" altLang="zh-CN" sz="2800" b="1"/>
          </a:p>
        </p:txBody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5327650" y="1268413"/>
            <a:ext cx="3816350" cy="47021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>
                <a:solidFill>
                  <a:srgbClr val="800080"/>
                </a:solidFill>
              </a:rPr>
              <a:t>int max(int x,int)</a:t>
            </a:r>
            <a:endParaRPr lang="en-US" altLang="zh-CN" sz="2800" b="1">
              <a:solidFill>
                <a:srgbClr val="800080"/>
              </a:solidFill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800080"/>
                </a:solidFill>
              </a:rPr>
              <a:t> {  </a:t>
            </a:r>
            <a:endParaRPr lang="en-US" altLang="zh-CN" sz="2800" b="1">
              <a:solidFill>
                <a:srgbClr val="800080"/>
              </a:solidFill>
            </a:endParaRPr>
          </a:p>
          <a:p>
            <a:pPr algn="l" eaLnBrk="1" hangingPunct="1">
              <a:lnSpc>
                <a:spcPct val="110000"/>
              </a:lnSpc>
            </a:pPr>
            <a:r>
              <a:rPr lang="zh-CN" altLang="en-US" sz="2800" b="1">
                <a:solidFill>
                  <a:srgbClr val="800080"/>
                </a:solidFill>
              </a:rPr>
              <a:t>　  </a:t>
            </a:r>
            <a:r>
              <a:rPr lang="en-US" altLang="zh-CN" sz="2800" b="1">
                <a:solidFill>
                  <a:srgbClr val="800080"/>
                </a:solidFill>
              </a:rPr>
              <a:t>int m;</a:t>
            </a:r>
            <a:endParaRPr lang="en-US" altLang="zh-CN" sz="2800" b="1">
              <a:solidFill>
                <a:srgbClr val="800080"/>
              </a:solidFill>
            </a:endParaRPr>
          </a:p>
          <a:p>
            <a:pPr algn="l" eaLnBrk="1" hangingPunct="1"/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>
                <a:solidFill>
                  <a:srgbClr val="800080"/>
                </a:solidFill>
              </a:rPr>
              <a:t>　 </a:t>
            </a:r>
            <a:r>
              <a:rPr lang="en-US" altLang="zh-CN" sz="2800" b="1">
                <a:solidFill>
                  <a:srgbClr val="800080"/>
                </a:solidFill>
              </a:rPr>
              <a:t>if(x&gt;y) </a:t>
            </a:r>
            <a:endParaRPr lang="en-US" altLang="zh-CN" sz="2800" b="1">
              <a:solidFill>
                <a:srgbClr val="800080"/>
              </a:solidFill>
            </a:endParaRPr>
          </a:p>
          <a:p>
            <a:pPr algn="l" eaLnBrk="1" hangingPunct="1"/>
            <a:r>
              <a:rPr lang="en-US" altLang="zh-CN" sz="2800" b="1">
                <a:solidFill>
                  <a:srgbClr val="800080"/>
                </a:solidFill>
              </a:rPr>
              <a:t>             m=x;</a:t>
            </a:r>
            <a:endParaRPr lang="en-US" altLang="zh-CN" sz="2800" b="1">
              <a:solidFill>
                <a:srgbClr val="800080"/>
              </a:solidFill>
            </a:endParaRPr>
          </a:p>
          <a:p>
            <a:pPr algn="l" eaLnBrk="1" hangingPunct="1"/>
            <a:r>
              <a:rPr lang="zh-CN" altLang="en-US" sz="2800" b="1">
                <a:solidFill>
                  <a:srgbClr val="800080"/>
                </a:solidFill>
              </a:rPr>
              <a:t>　   </a:t>
            </a:r>
            <a:r>
              <a:rPr lang="en-US" altLang="zh-CN" sz="2800" b="1">
                <a:solidFill>
                  <a:srgbClr val="800080"/>
                </a:solidFill>
              </a:rPr>
              <a:t>else </a:t>
            </a:r>
            <a:endParaRPr lang="en-US" altLang="zh-CN" sz="2800" b="1">
              <a:solidFill>
                <a:srgbClr val="800080"/>
              </a:solidFill>
            </a:endParaRPr>
          </a:p>
          <a:p>
            <a:pPr algn="l" eaLnBrk="1" hangingPunct="1"/>
            <a:r>
              <a:rPr lang="en-US" altLang="zh-CN" sz="2800" b="1">
                <a:solidFill>
                  <a:srgbClr val="800080"/>
                </a:solidFill>
              </a:rPr>
              <a:t>             m=y;</a:t>
            </a:r>
            <a:endParaRPr lang="en-US" altLang="zh-CN" sz="2800" b="1">
              <a:solidFill>
                <a:srgbClr val="800080"/>
              </a:solidFill>
            </a:endParaRPr>
          </a:p>
          <a:p>
            <a:pPr algn="l" eaLnBrk="1" hangingPunct="1"/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>
                <a:solidFill>
                  <a:srgbClr val="800080"/>
                </a:solidFill>
              </a:rPr>
              <a:t>　  </a:t>
            </a:r>
            <a:r>
              <a:rPr lang="en-US" altLang="zh-CN" sz="2800" b="1">
                <a:solidFill>
                  <a:srgbClr val="800080"/>
                </a:solidFill>
              </a:rPr>
              <a:t>return(m);</a:t>
            </a:r>
            <a:endParaRPr lang="en-US" altLang="zh-CN" sz="2800" b="1">
              <a:solidFill>
                <a:srgbClr val="800080"/>
              </a:solidFill>
            </a:endParaRPr>
          </a:p>
          <a:p>
            <a:pPr algn="l" eaLnBrk="1" hangingPunct="1"/>
            <a:r>
              <a:rPr lang="en-US" altLang="zh-CN" sz="2800" b="1">
                <a:solidFill>
                  <a:srgbClr val="800080"/>
                </a:solidFill>
              </a:rPr>
              <a:t>  }</a:t>
            </a:r>
            <a:endParaRPr lang="en-US" altLang="zh-CN" sz="2800" b="1">
              <a:solidFill>
                <a:srgbClr val="800080"/>
              </a:solidFill>
            </a:endParaRPr>
          </a:p>
          <a:p>
            <a:pPr algn="l" eaLnBrk="1" hangingPunct="1">
              <a:spcBef>
                <a:spcPct val="50000"/>
              </a:spcBef>
            </a:pPr>
            <a:endParaRPr lang="en-US" altLang="zh-CN" sz="2800" b="1">
              <a:solidFill>
                <a:srgbClr val="80008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3348038" y="5588000"/>
            <a:ext cx="2903537" cy="577850"/>
            <a:chOff x="1907704" y="4979082"/>
            <a:chExt cx="2903786" cy="576486"/>
          </a:xfrm>
        </p:grpSpPr>
        <p:sp>
          <p:nvSpPr>
            <p:cNvPr id="6" name="矩形标注 5"/>
            <p:cNvSpPr/>
            <p:nvPr/>
          </p:nvSpPr>
          <p:spPr bwMode="auto">
            <a:xfrm>
              <a:off x="1907704" y="4979082"/>
              <a:ext cx="2879972" cy="576486"/>
            </a:xfrm>
            <a:prstGeom prst="wedgeRectCallout">
              <a:avLst>
                <a:gd name="adj1" fmla="val 89732"/>
                <a:gd name="adj2" fmla="val -342244"/>
              </a:avLst>
            </a:prstGeom>
            <a:solidFill>
              <a:srgbClr val="FFFF00"/>
            </a:solidFill>
            <a:ln>
              <a:headEnd type="none" w="med" len="med"/>
              <a:tailEnd type="stealth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函数体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标注 6"/>
            <p:cNvSpPr/>
            <p:nvPr/>
          </p:nvSpPr>
          <p:spPr bwMode="auto">
            <a:xfrm>
              <a:off x="1931518" y="4979082"/>
              <a:ext cx="2879972" cy="576486"/>
            </a:xfrm>
            <a:prstGeom prst="wedgeRectCallout">
              <a:avLst>
                <a:gd name="adj1" fmla="val -94179"/>
                <a:gd name="adj2" fmla="val -252909"/>
              </a:avLst>
            </a:prstGeom>
            <a:solidFill>
              <a:srgbClr val="FFFF00"/>
            </a:solidFill>
            <a:ln>
              <a:headEnd type="none" w="med" len="med"/>
              <a:tailEnd type="stealth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函数体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5651500" y="476250"/>
            <a:ext cx="2881313" cy="576263"/>
            <a:chOff x="5652120" y="476250"/>
            <a:chExt cx="2880320" cy="576486"/>
          </a:xfrm>
        </p:grpSpPr>
        <p:sp>
          <p:nvSpPr>
            <p:cNvPr id="3" name="矩形标注 2"/>
            <p:cNvSpPr/>
            <p:nvPr/>
          </p:nvSpPr>
          <p:spPr bwMode="auto">
            <a:xfrm>
              <a:off x="5652120" y="476250"/>
              <a:ext cx="2880320" cy="576486"/>
            </a:xfrm>
            <a:prstGeom prst="wedgeRectCallout">
              <a:avLst>
                <a:gd name="adj1" fmla="val -37254"/>
                <a:gd name="adj2" fmla="val 117195"/>
              </a:avLst>
            </a:prstGeom>
            <a:solidFill>
              <a:srgbClr val="FFFF00"/>
            </a:solidFill>
            <a:ln>
              <a:headEnd type="none" w="med" len="med"/>
              <a:tailEnd type="stealth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函数说明部分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标注 7"/>
            <p:cNvSpPr/>
            <p:nvPr/>
          </p:nvSpPr>
          <p:spPr bwMode="auto">
            <a:xfrm>
              <a:off x="5652120" y="476250"/>
              <a:ext cx="2880320" cy="576486"/>
            </a:xfrm>
            <a:prstGeom prst="wedgeRectCallout">
              <a:avLst>
                <a:gd name="adj1" fmla="val -176646"/>
                <a:gd name="adj2" fmla="val 131781"/>
              </a:avLst>
            </a:prstGeom>
            <a:solidFill>
              <a:srgbClr val="FFFF00"/>
            </a:solidFill>
            <a:ln>
              <a:headEnd type="none" w="med" len="med"/>
              <a:tailEnd type="stealth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函数说明部分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8" grpId="0" animBg="1"/>
      <p:bldP spid="2140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610600" cy="63246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Tx/>
              <a:buNone/>
            </a:pPr>
            <a:r>
              <a:rPr lang="zh-CN" altLang="en-US" sz="2800" b="1" smtClean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通过以上例子可以看出：</a:t>
            </a:r>
            <a:endParaRPr lang="zh-CN" altLang="en-US" sz="2800" b="1" smtClean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1.C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程序是由</a:t>
            </a:r>
            <a:r>
              <a:rPr lang="zh-CN" altLang="en-US" sz="2800" b="1" smtClean="0">
                <a:solidFill>
                  <a:srgbClr val="00808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函数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构成的。每个</a:t>
            </a: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源程序由一个或多个函数组成，其中必须</a:t>
            </a:r>
            <a:r>
              <a:rPr lang="zh-CN" altLang="en-US" sz="2800" b="1" u="sng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有且仅有一个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主函数</a:t>
            </a: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main( )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8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2. 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一个函数由两部分组成：</a:t>
            </a:r>
            <a:r>
              <a:rPr lang="zh-CN" altLang="en-US" sz="2800" b="1" smtClean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函数说明部分</a:t>
            </a: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+</a:t>
            </a:r>
            <a:r>
              <a:rPr lang="zh-CN" altLang="en-US" sz="2800" b="1" smtClean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函数体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8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zh-CN" altLang="en-US" sz="2800" b="1" smtClean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函数说明部分：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包括函数名、函数类型、函数参数（形参）名、形式参数类型。</a:t>
            </a:r>
            <a:endParaRPr lang="zh-CN" altLang="en-US" sz="28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   如：</a:t>
            </a: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int max(int x,int y)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，其中：</a:t>
            </a:r>
            <a:endParaRPr lang="zh-CN" altLang="en-US" sz="28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int	  max   (int  x, int  y )</a:t>
            </a:r>
            <a:endParaRPr lang="en-US" altLang="zh-CN" sz="28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sz="2800" b="1" smtClean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函数类型 函数名 　形式参数（类型</a:t>
            </a:r>
            <a:r>
              <a:rPr lang="en-US" altLang="zh-CN" sz="2800" b="1" smtClean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+</a:t>
            </a:r>
            <a:r>
              <a:rPr lang="zh-CN" altLang="en-US" sz="2800" b="1" smtClean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名）</a:t>
            </a:r>
            <a:endParaRPr lang="zh-CN" altLang="en-US" sz="2800" b="1" smtClean="0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zh-CN" altLang="en-US" sz="2800" b="1" smtClean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函数体部分：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包括声明部分和执行部分 </a:t>
            </a:r>
            <a:endParaRPr lang="zh-CN" altLang="en-US" sz="28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spcBef>
                <a:spcPct val="40000"/>
              </a:spcBef>
              <a:buFontTx/>
              <a:buNone/>
            </a:pPr>
            <a:endParaRPr lang="en-US" altLang="zh-CN" sz="28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 autoUpdateAnimBg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664575" cy="63246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2800" b="1" smtClean="0">
                <a:latin typeface="黑体" panose="02010609060101010101" pitchFamily="2" charset="-122"/>
                <a:ea typeface="黑体" panose="02010609060101010101" pitchFamily="2" charset="-122"/>
              </a:rPr>
              <a:t>函数体内的语句一般按四大功能顺序排列</a:t>
            </a:r>
            <a:endParaRPr lang="en-US" altLang="zh-CN" sz="28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800" b="1" smtClean="0">
                <a:solidFill>
                  <a:srgbClr val="99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800" b="1" smtClean="0">
                <a:solidFill>
                  <a:srgbClr val="99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800" b="1" smtClean="0">
                <a:solidFill>
                  <a:srgbClr val="99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）首先对变量与函数进行说明</a:t>
            </a:r>
            <a:endParaRPr lang="en-US" altLang="zh-CN" sz="2800" b="1" smtClean="0">
              <a:solidFill>
                <a:srgbClr val="990000"/>
              </a:solidFill>
              <a:latin typeface="黑体" panose="02010609060101010101" pitchFamily="2" charset="-122"/>
              <a:ea typeface="黑体" panose="02010609060101010101" pitchFamily="2" charset="-122"/>
              <a:sym typeface="Wingdings" panose="05000000000000000000" pitchFamily="2" charset="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800" b="1" smtClean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800" b="1" smtClean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2</a:t>
            </a:r>
            <a:r>
              <a:rPr lang="zh-CN" altLang="en-US" sz="2800" b="1" smtClean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）为变量赋值</a:t>
            </a:r>
            <a:endParaRPr lang="en-US" altLang="zh-CN" sz="2800" b="1" smtClean="0">
              <a:solidFill>
                <a:srgbClr val="3333FF"/>
              </a:solidFill>
              <a:latin typeface="黑体" panose="02010609060101010101" pitchFamily="2" charset="-122"/>
              <a:ea typeface="黑体" panose="02010609060101010101" pitchFamily="2" charset="-122"/>
              <a:sym typeface="Wingdings" panose="05000000000000000000" pitchFamily="2" charset="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800" b="1" smtClean="0">
                <a:solidFill>
                  <a:srgbClr val="006600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800" b="1" smtClean="0">
                <a:solidFill>
                  <a:srgbClr val="006600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3</a:t>
            </a:r>
            <a:r>
              <a:rPr lang="zh-CN" altLang="en-US" sz="2800" b="1" smtClean="0">
                <a:solidFill>
                  <a:srgbClr val="006600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）进行计算与处理</a:t>
            </a:r>
            <a:endParaRPr lang="en-US" altLang="zh-CN" sz="2800" b="1" smtClean="0">
              <a:solidFill>
                <a:srgbClr val="006600"/>
              </a:solidFill>
              <a:latin typeface="黑体" panose="02010609060101010101" pitchFamily="2" charset="-122"/>
              <a:ea typeface="黑体" panose="02010609060101010101" pitchFamily="2" charset="-122"/>
              <a:sym typeface="Wingdings" panose="05000000000000000000" pitchFamily="2" charset="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4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）显示输出结果</a:t>
            </a:r>
            <a:endParaRPr lang="zh-CN" altLang="en-US" sz="2800" b="1" smtClean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243" name="AutoShape 3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51725" y="6165850"/>
            <a:ext cx="865188" cy="4318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67175" y="1341438"/>
            <a:ext cx="4972050" cy="4929187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b="1">
                <a:solidFill>
                  <a:schemeClr val="accent2"/>
                </a:solidFill>
              </a:rPr>
              <a:t>例</a:t>
            </a:r>
            <a:r>
              <a:rPr lang="en-US" altLang="zh-CN" b="1">
                <a:solidFill>
                  <a:schemeClr val="accent2"/>
                </a:solidFill>
              </a:rPr>
              <a:t>1.3</a:t>
            </a:r>
            <a:r>
              <a:rPr lang="zh-CN" altLang="en-US" b="1">
                <a:solidFill>
                  <a:schemeClr val="accent2"/>
                </a:solidFill>
              </a:rPr>
              <a:t>输出三个数中最大的数 。</a:t>
            </a:r>
            <a:endParaRPr lang="zh-CN" altLang="en-US" b="1">
              <a:solidFill>
                <a:schemeClr val="accent2"/>
              </a:solidFill>
            </a:endParaRPr>
          </a:p>
          <a:p>
            <a:pPr algn="just">
              <a:lnSpc>
                <a:spcPct val="110000"/>
              </a:lnSpc>
            </a:pPr>
            <a:r>
              <a:rPr lang="en-US" altLang="zh-CN" b="1"/>
              <a:t>#include&lt;stdio.h&gt;</a:t>
            </a:r>
            <a:endParaRPr lang="en-US" altLang="zh-CN" b="1"/>
          </a:p>
          <a:p>
            <a:pPr algn="just">
              <a:lnSpc>
                <a:spcPct val="110000"/>
              </a:lnSpc>
            </a:pPr>
            <a:r>
              <a:rPr lang="en-US" altLang="zh-CN" b="1"/>
              <a:t>void main()</a:t>
            </a:r>
            <a:endParaRPr lang="en-US" altLang="zh-CN" b="1"/>
          </a:p>
          <a:p>
            <a:pPr algn="l" eaLnBrk="1" hangingPunct="1">
              <a:lnSpc>
                <a:spcPct val="110000"/>
              </a:lnSpc>
            </a:pPr>
            <a:r>
              <a:rPr lang="en-US" altLang="zh-CN" b="1"/>
              <a:t>{     </a:t>
            </a:r>
            <a:r>
              <a:rPr lang="en-US" altLang="zh-CN" b="1">
                <a:solidFill>
                  <a:srgbClr val="990000"/>
                </a:solidFill>
              </a:rPr>
              <a:t>int a,b,c, max; </a:t>
            </a:r>
            <a:endParaRPr lang="en-US" altLang="zh-CN" b="1">
              <a:solidFill>
                <a:srgbClr val="990000"/>
              </a:solidFill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zh-CN" b="1"/>
              <a:t>      </a:t>
            </a:r>
            <a:r>
              <a:rPr lang="en-US" altLang="zh-CN" b="1">
                <a:solidFill>
                  <a:schemeClr val="accent2"/>
                </a:solidFill>
              </a:rPr>
              <a:t>scanf("%d,%d,%d",&amp;a,&amp;b,&amp;c);</a:t>
            </a:r>
            <a:endParaRPr lang="en-US" altLang="zh-CN" b="1">
              <a:solidFill>
                <a:schemeClr val="accent2"/>
              </a:solidFill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zh-CN" b="1"/>
              <a:t>      </a:t>
            </a:r>
            <a:r>
              <a:rPr lang="en-US" altLang="zh-CN" b="1">
                <a:solidFill>
                  <a:srgbClr val="006600"/>
                </a:solidFill>
              </a:rPr>
              <a:t>if(x&gt;y) </a:t>
            </a:r>
            <a:endParaRPr lang="en-US" altLang="zh-CN" b="1">
              <a:solidFill>
                <a:srgbClr val="006600"/>
              </a:solidFill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zh-CN" b="1">
                <a:solidFill>
                  <a:srgbClr val="006600"/>
                </a:solidFill>
              </a:rPr>
              <a:t>           max=x;</a:t>
            </a:r>
            <a:endParaRPr lang="en-US" altLang="zh-CN" b="1">
              <a:solidFill>
                <a:srgbClr val="006600"/>
              </a:solidFill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zh-CN" b="1">
                <a:solidFill>
                  <a:srgbClr val="006600"/>
                </a:solidFill>
              </a:rPr>
              <a:t>      else </a:t>
            </a:r>
            <a:endParaRPr lang="en-US" altLang="zh-CN" b="1">
              <a:solidFill>
                <a:srgbClr val="006600"/>
              </a:solidFill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zh-CN" b="1">
                <a:solidFill>
                  <a:srgbClr val="006600"/>
                </a:solidFill>
              </a:rPr>
              <a:t>           max=y;</a:t>
            </a:r>
            <a:endParaRPr lang="en-US" altLang="zh-CN" b="1">
              <a:solidFill>
                <a:srgbClr val="006600"/>
              </a:solidFill>
            </a:endParaRPr>
          </a:p>
          <a:p>
            <a:pPr algn="l" eaLnBrk="1" hangingPunct="1"/>
            <a:r>
              <a:rPr lang="en-US" altLang="zh-CN" b="1">
                <a:solidFill>
                  <a:srgbClr val="006600"/>
                </a:solidFill>
              </a:rPr>
              <a:t>      if(z&gt;max) max=z;</a:t>
            </a:r>
            <a:endParaRPr lang="en-US" altLang="zh-CN" b="1">
              <a:solidFill>
                <a:srgbClr val="006600"/>
              </a:solidFill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zh-CN" b="1"/>
              <a:t>      </a:t>
            </a:r>
            <a:r>
              <a:rPr lang="en-US" altLang="zh-CN" b="1">
                <a:solidFill>
                  <a:srgbClr val="FF0000"/>
                </a:solidFill>
              </a:rPr>
              <a:t>printf("max=%d",max);</a:t>
            </a:r>
            <a:endParaRPr lang="en-US" altLang="zh-CN" b="1">
              <a:solidFill>
                <a:srgbClr val="FF0000"/>
              </a:solidFill>
            </a:endParaRPr>
          </a:p>
          <a:p>
            <a:pPr algn="just">
              <a:lnSpc>
                <a:spcPct val="110000"/>
              </a:lnSpc>
            </a:pPr>
            <a:r>
              <a:rPr lang="en-US" altLang="zh-CN" b="1"/>
              <a:t>} 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autoUpdateAnimBg="0" build="p"/>
      <p:bldP spid="4" grpId="0" animBg="1"/>
    </p:bld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FillBlank"/>
  <p:tag name="PROBLEMSCORE" val="4.0"/>
  <p:tag name="PROBLEMBLANK" val="[{&quot;Num&quot;:1,&quot;Score&quot;:1.0,&quot;Answers&quot;:[&quot;首先对变量与函数进行说明&quot;],&quot;CaseSensitive&quot;:false,&quot;FuzzyMatch&quot;:true},{&quot;Num&quot;:2,&quot;Score&quot;:1.0,&quot;Answers&quot;:[&quot;为变量赋值&quot;],&quot;CaseSensitive&quot;:false,&quot;FuzzyMatch&quot;:true},{&quot;Num&quot;:3,&quot;Score&quot;:1.0,&quot;Answers&quot;:[&quot;进行计算与处理&quot;],&quot;CaseSensitive&quot;:false,&quot;FuzzyMatch&quot;:true},{&quot;Num&quot;:4,&quot;Score&quot;:1.0,&quot;Answers&quot;:[&quot;显示输出结果&quot;],&quot;CaseSensitive&quot;:false,&quot;FuzzyMatch&quot;:true}]"/>
  <p:tag name="PROBLEMBLANKKEYWORD" val="填空"/>
</p:tagLst>
</file>

<file path=ppt/tags/tag11.xml><?xml version="1.0" encoding="utf-8"?>
<p:tagLst xmlns:p="http://schemas.openxmlformats.org/presentationml/2006/main">
  <p:tag name="RAINPROBLEM" val="ProblemBody"/>
</p:tagLst>
</file>

<file path=ppt/tags/tag12.xml><?xml version="1.0" encoding="utf-8"?>
<p:tagLst xmlns:p="http://schemas.openxmlformats.org/presentationml/2006/main">
  <p:tag name="RAINPROBLEM" val="ProblemSubmit"/>
  <p:tag name="RAINPROBLEMTYPE" val="FillBlank"/>
</p:tagLst>
</file>

<file path=ppt/tags/tag13.xml><?xml version="1.0" encoding="utf-8"?>
<p:tagLst xmlns:p="http://schemas.openxmlformats.org/presentationml/2006/main">
  <p:tag name="PRODUCTVERSIONTIP3" val="PRODUCTVERSIONTIP3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RAINPROBLEMTYPE" val="ProblemTypeMarker"/>
</p:tagLst>
</file>

<file path=ppt/tags/tag18.xml><?xml version="1.0" encoding="utf-8"?>
<p:tagLst xmlns:p="http://schemas.openxmlformats.org/presentationml/2006/main">
  <p:tag name="RAINPROBLEMTYPE" val="ProblemTypeMarker"/>
</p:tagLst>
</file>

<file path=ppt/tags/tag19.xml><?xml version="1.0" encoding="utf-8"?>
<p:tagLst xmlns:p="http://schemas.openxmlformats.org/presentationml/2006/main">
  <p:tag name="RAINPROBLEM" val="ProblemSetting"/>
  <p:tag name="RAINPROBLEMTYPE" val="FillBlank"/>
</p:tagLst>
</file>

<file path=ppt/tags/tag2.xml><?xml version="1.0" encoding="utf-8"?>
<p:tagLst xmlns:p="http://schemas.openxmlformats.org/presentationml/2006/main">
  <p:tag name="RAINPROBLEM" val="ProblemSubmit"/>
  <p:tag name="RAINPROBLEMTYPE" val="FillBlank"/>
</p:tagLst>
</file>

<file path=ppt/tags/tag20.xml><?xml version="1.0" encoding="utf-8"?>
<p:tagLst xmlns:p="http://schemas.openxmlformats.org/presentationml/2006/main">
  <p:tag name="RAINPROBLEM" val="FillBlank"/>
  <p:tag name="PROBLEMSCORE" val="3.0"/>
  <p:tag name="PROBLEMBLANK" val="[{&quot;Num&quot;:1,&quot;Score&quot;:1.0,&quot;Answers&quot;:[&quot;函数&quot;],&quot;CaseSensitive&quot;:false,&quot;FuzzyMatch&quot;:false},{&quot;Num&quot;:2,&quot;Score&quot;:1.0,&quot;Answers&quot;:[&quot;函数&quot;],&quot;CaseSensitive&quot;:false,&quot;FuzzyMatch&quot;:false},{&quot;Num&quot;:3,&quot;Score&quot;:1.0,&quot;Answers&quot;:[&quot;主函数&quot;],&quot;CaseSensitive&quot;:false,&quot;FuzzyMatch&quot;:false}]"/>
  <p:tag name="PROBLEMBLANKKEYWORD" val="填空"/>
</p:tagLst>
</file>

<file path=ppt/tags/tag21.xml><?xml version="1.0" encoding="utf-8"?>
<p:tagLst xmlns:p="http://schemas.openxmlformats.org/presentationml/2006/main">
  <p:tag name="RAINPROBLEM" val="ProblemBody"/>
</p:tagLst>
</file>

<file path=ppt/tags/tag22.xml><?xml version="1.0" encoding="utf-8"?>
<p:tagLst xmlns:p="http://schemas.openxmlformats.org/presentationml/2006/main">
  <p:tag name="RAINPROBLEM" val="ProblemItem"/>
</p:tagLst>
</file>

<file path=ppt/tags/tag23.xml><?xml version="1.0" encoding="utf-8"?>
<p:tagLst xmlns:p="http://schemas.openxmlformats.org/presentationml/2006/main">
  <p:tag name="RAINPROBLEM" val="ProblemItem"/>
</p:tagLst>
</file>

<file path=ppt/tags/tag24.xml><?xml version="1.0" encoding="utf-8"?>
<p:tagLst xmlns:p="http://schemas.openxmlformats.org/presentationml/2006/main">
  <p:tag name="RAINPROBLEM" val="ProblemItem"/>
</p:tagLst>
</file>

<file path=ppt/tags/tag25.xml><?xml version="1.0" encoding="utf-8"?>
<p:tagLst xmlns:p="http://schemas.openxmlformats.org/presentationml/2006/main">
  <p:tag name="RAINPROBLEM" val="ProblemItem"/>
</p:tagLst>
</file>

<file path=ppt/tags/tag2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9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.xml><?xml version="1.0" encoding="utf-8"?>
<p:tagLst xmlns:p="http://schemas.openxmlformats.org/presentationml/2006/main">
  <p:tag name="PRODUCTVERSIONTIP3" val="PRODUCTVERSIONTIP3"/>
</p:tagLst>
</file>

<file path=ppt/tags/tag30.xml><?xml version="1.0" encoding="utf-8"?>
<p:tagLst xmlns:p="http://schemas.openxmlformats.org/presentationml/2006/main">
  <p:tag name="RAINPROBLEM" val="ProblemSubmit"/>
  <p:tag name="RAINPROBLEMTYPE" val="MultipleChoice"/>
</p:tagLst>
</file>

<file path=ppt/tags/tag31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3.xml><?xml version="1.0" encoding="utf-8"?>
<p:tagLst xmlns:p="http://schemas.openxmlformats.org/presentationml/2006/main">
  <p:tag name="RAINPROBLEMTYPE" val="ProblemTypeMarker"/>
</p:tagLst>
</file>

<file path=ppt/tags/tag34.xml><?xml version="1.0" encoding="utf-8"?>
<p:tagLst xmlns:p="http://schemas.openxmlformats.org/presentationml/2006/main">
  <p:tag name="RAINPROBLEMTYPE" val="ProblemTypeMarker"/>
</p:tagLst>
</file>

<file path=ppt/tags/tag35.xml><?xml version="1.0" encoding="utf-8"?>
<p:tagLst xmlns:p="http://schemas.openxmlformats.org/presentationml/2006/main">
  <p:tag name="RAINPROBLEMTYPE" val="ProblemTypeMarker"/>
</p:tagLst>
</file>

<file path=ppt/tags/tag36.xml><?xml version="1.0" encoding="utf-8"?>
<p:tagLst xmlns:p="http://schemas.openxmlformats.org/presentationml/2006/main">
  <p:tag name="RAINPROBLEM" val="ProblemSetting"/>
  <p:tag name="RAINPROBLEMTYPE" val="MultipleChoice"/>
</p:tagLst>
</file>

<file path=ppt/tags/tag37.xml><?xml version="1.0" encoding="utf-8"?>
<p:tagLst xmlns:p="http://schemas.openxmlformats.org/presentationml/2006/main">
  <p:tag name="RAINPROBLEM" val="MultipleChoice"/>
  <p:tag name="PROBLEMSCORE" val="1.0"/>
</p:tagLst>
</file>

<file path=ppt/tags/tag4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TYPE" val="ProblemTypeMarker"/>
</p:tagLst>
</file>

<file path=ppt/tags/tag9.xml><?xml version="1.0" encoding="utf-8"?>
<p:tagLst xmlns:p="http://schemas.openxmlformats.org/presentationml/2006/main">
  <p:tag name="RAINPROBLEM" val="ProblemSetting"/>
  <p:tag name="RAINPROBLEMTYPE" val="FillBlank"/>
</p:tagLst>
</file>

<file path=ppt/theme/theme1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6600FF"/>
      </a:hlink>
      <a:folHlink>
        <a:srgbClr val="666699"/>
      </a:folHlink>
    </a:clrScheme>
    <a:fontScheme name="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stealth" w="med" len="lg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stealth" w="med" len="lg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Settings\Owner.FIRST\Application Data\Microsoft\Templates\模板.pot</Template>
  <TotalTime>0</TotalTime>
  <Words>4396</Words>
  <Application>WPS 演示</Application>
  <PresentationFormat>全屏显示(4:3)</PresentationFormat>
  <Paragraphs>634</Paragraphs>
  <Slides>38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7" baseType="lpstr">
      <vt:lpstr>Arial</vt:lpstr>
      <vt:lpstr>宋体</vt:lpstr>
      <vt:lpstr>Wingdings</vt:lpstr>
      <vt:lpstr>Times New Roman</vt:lpstr>
      <vt:lpstr>方正舒体</vt:lpstr>
      <vt:lpstr>华文新魏</vt:lpstr>
      <vt:lpstr>华文行楷</vt:lpstr>
      <vt:lpstr>黑体</vt:lpstr>
      <vt:lpstr>微软雅黑</vt:lpstr>
      <vt:lpstr>Arial Unicode MS</vt:lpstr>
      <vt:lpstr>Tahoma</vt:lpstr>
      <vt:lpstr>Monotype Sorts</vt:lpstr>
      <vt:lpstr>Wingdings</vt:lpstr>
      <vt:lpstr>楷体_GB2312</vt:lpstr>
      <vt:lpstr>隶书</vt:lpstr>
      <vt:lpstr>新宋体</vt:lpstr>
      <vt:lpstr>Symbol</vt:lpstr>
      <vt:lpstr>模板</vt:lpstr>
      <vt:lpstr>MS_ClipArt_Gallery.2</vt:lpstr>
      <vt:lpstr>第1章  C语言程序设计概述</vt:lpstr>
      <vt:lpstr>第1章  C语言概述</vt:lpstr>
      <vt:lpstr>1.1  C语言的发展</vt:lpstr>
      <vt:lpstr>PowerPoint 演示文稿</vt:lpstr>
      <vt:lpstr>简单的C程序介绍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1.4  C程序的上机步骤</vt:lpstr>
      <vt:lpstr>１.3  算法的概念及描述</vt:lpstr>
      <vt:lpstr>算法举例</vt:lpstr>
      <vt:lpstr>PowerPoint 演示文稿</vt:lpstr>
      <vt:lpstr>算法特性</vt:lpstr>
      <vt:lpstr>1.1.2  算法的描述</vt:lpstr>
      <vt:lpstr>１.  用流程图表示算法</vt:lpstr>
      <vt:lpstr>PowerPoint 演示文稿</vt:lpstr>
      <vt:lpstr>PowerPoint 演示文稿</vt:lpstr>
      <vt:lpstr>PowerPoint 演示文稿</vt:lpstr>
      <vt:lpstr>求5！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本章主要内容</vt:lpstr>
      <vt:lpstr>作业</vt:lpstr>
    </vt:vector>
  </TitlesOfParts>
  <Company>jszx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控制结构</dc:title>
  <dc:creator>liuyx</dc:creator>
  <cp:lastModifiedBy>秀</cp:lastModifiedBy>
  <cp:revision>71</cp:revision>
  <dcterms:created xsi:type="dcterms:W3CDTF">2004-03-09T02:51:00Z</dcterms:created>
  <dcterms:modified xsi:type="dcterms:W3CDTF">2020-03-01T08:42:27Z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