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82" r:id="rId3"/>
    <p:sldId id="383" r:id="rId4"/>
    <p:sldId id="384" r:id="rId5"/>
    <p:sldId id="388" r:id="rId7"/>
    <p:sldId id="385" r:id="rId8"/>
    <p:sldId id="450" r:id="rId9"/>
    <p:sldId id="451" r:id="rId10"/>
    <p:sldId id="387" r:id="rId11"/>
    <p:sldId id="452" r:id="rId12"/>
    <p:sldId id="389" r:id="rId13"/>
    <p:sldId id="390" r:id="rId14"/>
    <p:sldId id="428" r:id="rId15"/>
    <p:sldId id="391" r:id="rId16"/>
    <p:sldId id="410" r:id="rId17"/>
    <p:sldId id="392" r:id="rId18"/>
    <p:sldId id="393" r:id="rId19"/>
    <p:sldId id="394" r:id="rId20"/>
    <p:sldId id="429" r:id="rId21"/>
    <p:sldId id="395" r:id="rId22"/>
    <p:sldId id="448" r:id="rId23"/>
    <p:sldId id="444" r:id="rId24"/>
    <p:sldId id="445" r:id="rId25"/>
    <p:sldId id="430" r:id="rId26"/>
    <p:sldId id="396" r:id="rId27"/>
    <p:sldId id="453" r:id="rId28"/>
    <p:sldId id="397" r:id="rId29"/>
    <p:sldId id="398" r:id="rId30"/>
    <p:sldId id="454" r:id="rId31"/>
    <p:sldId id="413" r:id="rId32"/>
    <p:sldId id="442" r:id="rId33"/>
    <p:sldId id="427" r:id="rId34"/>
    <p:sldId id="414" r:id="rId35"/>
    <p:sldId id="432" r:id="rId36"/>
    <p:sldId id="416" r:id="rId37"/>
    <p:sldId id="431" r:id="rId38"/>
    <p:sldId id="417" r:id="rId39"/>
    <p:sldId id="449" r:id="rId40"/>
    <p:sldId id="447" r:id="rId41"/>
    <p:sldId id="419" r:id="rId42"/>
    <p:sldId id="435" r:id="rId43"/>
    <p:sldId id="433" r:id="rId44"/>
    <p:sldId id="420" r:id="rId45"/>
    <p:sldId id="421" r:id="rId46"/>
    <p:sldId id="437" r:id="rId47"/>
    <p:sldId id="439" r:id="rId48"/>
    <p:sldId id="440" r:id="rId49"/>
    <p:sldId id="422" r:id="rId50"/>
    <p:sldId id="423" r:id="rId51"/>
    <p:sldId id="424" r:id="rId52"/>
    <p:sldId id="418" r:id="rId53"/>
    <p:sldId id="446" r:id="rId54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3333FF"/>
    <a:srgbClr val="9900CC"/>
    <a:srgbClr val="C6E6A2"/>
    <a:srgbClr val="CCECFF"/>
    <a:srgbClr val="009900"/>
    <a:srgbClr val="FF3399"/>
    <a:srgbClr val="CC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423" autoAdjust="0"/>
  </p:normalViewPr>
  <p:slideViewPr>
    <p:cSldViewPr>
      <p:cViewPr varScale="1">
        <p:scale>
          <a:sx n="78" d="100"/>
          <a:sy n="78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D9E0E3DE-0AA8-4E4E-A07B-2ED96C99B51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67C4887-7F6A-4516-9EE1-45732E91182B}" type="slidenum">
              <a:rPr lang="en-US" altLang="zh-CN" sz="1200" smtClean="0"/>
            </a:fld>
            <a:endParaRPr lang="en-US" altLang="zh-CN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8F02B98-4A3A-4A66-BAF9-66E13C213743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A89D9-8226-42B9-B69D-4EA576DC46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CCE88-9EE7-431E-8F6A-D2AD4694CC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3845D-720C-4938-99B4-D677E802F2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AE05F-FCC1-45B3-900D-0217314328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668D4-5F2E-4ABA-B375-AB0FE4A5A6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CBF2F-DC35-4037-B851-24BE413887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29285-E01A-4852-BDE0-F15F2345B6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8AE9B-D1A2-4DD0-B42B-400A4EB9C8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0758-24F7-4E01-B152-B8D9D833C8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EB6BB-EEF3-487C-8583-8C6E858EAF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15289-3129-4741-9B29-96EC3E10AF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AB7C4-09B3-4EF4-BDA4-072664B9AB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F1907-F55A-4C6A-8A73-5C71DC13DA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b-17(4-2) "/>
          <p:cNvPicPr>
            <a:picLocks noChangeAspect="1" noChangeArrowheads="1"/>
          </p:cNvPicPr>
          <p:nvPr/>
        </p:nvPicPr>
        <p:blipFill>
          <a:blip r:embed="rId14">
            <a:lum bright="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6B5359DA-EDE2-424B-9178-DFE1B0E2BB9F}" type="slidenum">
              <a:rPr lang="en-US" altLang="zh-CN"/>
            </a:fld>
            <a:endParaRPr lang="en-US" altLang="zh-CN"/>
          </a:p>
        </p:txBody>
      </p:sp>
      <p:sp>
        <p:nvSpPr>
          <p:cNvPr id="10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02638" y="6497638"/>
            <a:ext cx="360362" cy="360362"/>
          </a:xfrm>
          <a:prstGeom prst="actionButtonForwardNex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42275" y="6497638"/>
            <a:ext cx="360363" cy="360362"/>
          </a:xfrm>
          <a:prstGeom prst="actionButtonHom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61275" y="6497638"/>
            <a:ext cx="360363" cy="360362"/>
          </a:xfrm>
          <a:prstGeom prst="actionButtonBackPreviou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AutoShape 11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End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2-2.c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c2-2.cp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c2-3.cpp" TargetMode="Externa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c2-3.cp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2-4.cp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c2-4.cp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" Target="slide23.xml"/><Relationship Id="rId1" Type="http://schemas.openxmlformats.org/officeDocument/2006/relationships/hyperlink" Target="c2-5.cp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9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hyperlink" Target="c2-5.cp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c2-6.cpp" TargetMode="Externa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2-8.cp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c2-9.cp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hyperlink" Target="c2-9.cpp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hyperlink" Target="c2-10.cp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hyperlink" Target="c2-11.cp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hyperlink" Target="c2-12.cpp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c2-12.cpp" TargetMode="Externa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hyperlink" Target="c2-14.cpp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hyperlink" Target="c2-15.cpp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c2-16.cpp" TargetMode="External"/><Relationship Id="rId1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2-1.c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c2-1.cp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12192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数据类型、运算符与表达式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953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z="1000" smtClean="0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3276600" y="2590800"/>
          <a:ext cx="4495800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剪辑" r:id="rId1" imgW="3764280" imgH="3535680" progId="MS_ClipArt_Gallery.2">
                  <p:embed/>
                </p:oleObj>
              </mc:Choice>
              <mc:Fallback>
                <p:oleObj name="剪辑" r:id="rId1" imgW="3764280" imgH="3535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90800"/>
                        <a:ext cx="4495800" cy="353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7" name="AutoShape 5"/>
          <p:cNvSpPr>
            <a:spLocks noChangeArrowheads="1"/>
          </p:cNvSpPr>
          <p:nvPr/>
        </p:nvSpPr>
        <p:spPr bwMode="auto">
          <a:xfrm>
            <a:off x="609600" y="2057400"/>
            <a:ext cx="4038600" cy="1905000"/>
          </a:xfrm>
          <a:prstGeom prst="cloudCallout">
            <a:avLst>
              <a:gd name="adj1" fmla="val 46579"/>
              <a:gd name="adj2" fmla="val 668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990600" y="259080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</a:rPr>
              <a:t>Follow me!</a:t>
            </a:r>
            <a:endParaRPr lang="en-US" altLang="zh-CN" sz="36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397" grpId="0" animBg="1" autoUpdateAnimBg="0"/>
      <p:bldP spid="18739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323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</a:t>
            </a:r>
            <a:r>
              <a:rPr lang="zh-CN" altLang="en-US" b="1" smtClean="0">
                <a:solidFill>
                  <a:srgbClr val="800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整型数据（</a:t>
            </a:r>
            <a:r>
              <a:rPr lang="en-US" altLang="zh-CN" b="1" smtClean="0">
                <a:solidFill>
                  <a:srgbClr val="800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b="1" smtClean="0">
                <a:solidFill>
                  <a:srgbClr val="800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b="1" smtClean="0">
              <a:solidFill>
                <a:srgbClr val="80008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）整型</a:t>
            </a:r>
            <a:r>
              <a:rPr lang="zh-CN" altLang="en-US" sz="2400" b="1" dirty="0" smtClean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常量</a:t>
            </a:r>
            <a:endParaRPr lang="zh-CN" altLang="en-US" sz="2400" b="1" dirty="0" smtClean="0">
              <a:solidFill>
                <a:srgbClr val="00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十进制：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0-9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组成，无小数。如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123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-456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八进制：以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开头，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0-7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组成，无小数。如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0123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-011</a:t>
            </a:r>
            <a:endParaRPr lang="en-US" altLang="zh-CN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十六进制：以</a:t>
            </a:r>
            <a:r>
              <a:rPr lang="en-US" altLang="zh-CN" sz="2400" b="1" dirty="0" smtClean="0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0x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0X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开头，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0-9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a-f 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（大小写均可）组成。如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0x123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400" b="1" dirty="0" smtClean="0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-0x12</a:t>
            </a:r>
            <a:endParaRPr lang="en-US" altLang="zh-CN" sz="2400" b="1" dirty="0" smtClean="0">
              <a:solidFill>
                <a:srgbClr val="FF33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）整型</a:t>
            </a:r>
            <a:r>
              <a:rPr lang="zh-CN" altLang="en-US" sz="2400" b="1" dirty="0" smtClean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变量</a:t>
            </a:r>
            <a:endParaRPr lang="zh-CN" altLang="en-US" sz="2400" b="1" dirty="0" smtClean="0">
              <a:solidFill>
                <a:srgbClr val="00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每一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短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整型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变量在内存中占</a:t>
            </a:r>
            <a:r>
              <a:rPr lang="en-US" altLang="zh-CN" sz="2400" b="1" dirty="0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个字节，以补码形式表示。如：</a:t>
            </a:r>
            <a:endParaRPr lang="zh-CN" altLang="en-US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endParaRPr lang="zh-CN" altLang="en-US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zh-CN" altLang="en-US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5562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800080"/>
                </a:solidFill>
              </a:rPr>
              <a:t>数据在内存中是以二进制形式存放的</a:t>
            </a:r>
            <a:endParaRPr lang="zh-CN" altLang="en-US" b="1">
              <a:solidFill>
                <a:srgbClr val="800080"/>
              </a:solidFill>
            </a:endParaRPr>
          </a:p>
        </p:txBody>
      </p:sp>
      <p:graphicFrame>
        <p:nvGraphicFramePr>
          <p:cNvPr id="195589" name="Group 5"/>
          <p:cNvGraphicFramePr>
            <a:graphicFrameLocks noGrp="1"/>
          </p:cNvGraphicFramePr>
          <p:nvPr/>
        </p:nvGraphicFramePr>
        <p:xfrm>
          <a:off x="2268538" y="4724400"/>
          <a:ext cx="6096000" cy="365188"/>
        </p:xfrm>
        <a:graphic>
          <a:graphicData uri="http://schemas.openxmlformats.org/drawingml/2006/table">
            <a:tbl>
              <a:tblPr/>
              <a:tblGrid>
                <a:gridCol w="381000"/>
                <a:gridCol w="387350"/>
                <a:gridCol w="37465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5625" name="Group 41"/>
          <p:cNvGraphicFramePr>
            <a:graphicFrameLocks noGrp="1"/>
          </p:cNvGraphicFramePr>
          <p:nvPr/>
        </p:nvGraphicFramePr>
        <p:xfrm>
          <a:off x="2268538" y="5257800"/>
          <a:ext cx="6096000" cy="365188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41" name="Text Box 77"/>
          <p:cNvSpPr txBox="1">
            <a:spLocks noChangeArrowheads="1"/>
          </p:cNvSpPr>
          <p:nvPr/>
        </p:nvSpPr>
        <p:spPr bwMode="auto">
          <a:xfrm>
            <a:off x="1430338" y="5257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/>
              <a:t>-10</a:t>
            </a:r>
            <a:endParaRPr lang="en-US" altLang="zh-CN" sz="2000" b="1"/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1430338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/>
              <a:t>+10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3960812"/>
          </a:xfrm>
          <a:solidFill>
            <a:srgbClr val="CCFFFF"/>
          </a:solidFill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400" b="1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zh-CN" altLang="en-US" sz="2800" b="1" dirty="0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整型变量的分类</a:t>
            </a: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  基本整型：</a:t>
            </a:r>
            <a:r>
              <a:rPr lang="en-US" altLang="zh-CN" sz="2400" b="1" dirty="0" err="1" smtClean="0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短整型：</a:t>
            </a:r>
            <a:r>
              <a:rPr lang="en-US" altLang="zh-CN" sz="2400" b="1" dirty="0" smtClean="0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short </a:t>
            </a:r>
            <a:r>
              <a:rPr lang="en-US" altLang="zh-CN" sz="2400" b="1" dirty="0" err="1" smtClean="0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长整型：</a:t>
            </a:r>
            <a:r>
              <a:rPr lang="en-US" altLang="zh-CN" sz="2400" b="1" dirty="0" smtClean="0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long </a:t>
            </a:r>
            <a:r>
              <a:rPr lang="en-US" altLang="zh-CN" sz="2400" b="1" dirty="0" err="1" smtClean="0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  </a:t>
            </a:r>
            <a:endParaRPr lang="en-US" altLang="zh-CN" sz="24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有符号 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[signed] 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              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无符号</a:t>
            </a:r>
            <a:r>
              <a:rPr lang="zh-CN" altLang="en-US" sz="2400" b="1" dirty="0" smtClean="0">
                <a:solidFill>
                  <a:srgbClr val="CC66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CC66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unsigned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[</a:t>
            </a:r>
            <a:r>
              <a:rPr lang="en-US" altLang="zh-CN" sz="2400" b="1" dirty="0" err="1" smtClean="0">
                <a:latin typeface="Tahoma" panose="020B0604030504040204" pitchFamily="34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]</a:t>
            </a:r>
            <a:endParaRPr lang="en-US" altLang="zh-CN" sz="24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有符号 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[signed] </a:t>
            </a:r>
            <a:r>
              <a:rPr lang="en-US" altLang="zh-CN" sz="2400" b="1" dirty="0" smtClean="0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short 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[</a:t>
            </a:r>
            <a:r>
              <a:rPr lang="en-US" altLang="zh-CN" sz="2400" b="1" dirty="0" err="1" smtClean="0">
                <a:latin typeface="Tahoma" panose="020B0604030504040204" pitchFamily="34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]   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无符号 </a:t>
            </a:r>
            <a:r>
              <a:rPr lang="en-US" altLang="zh-CN" sz="2400" b="1" dirty="0" smtClean="0">
                <a:solidFill>
                  <a:srgbClr val="CC66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unsigned short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[</a:t>
            </a:r>
            <a:r>
              <a:rPr lang="en-US" altLang="zh-CN" sz="2400" b="1" dirty="0" err="1" smtClean="0">
                <a:latin typeface="Tahoma" panose="020B0604030504040204" pitchFamily="34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]</a:t>
            </a:r>
            <a:endParaRPr lang="en-US" altLang="zh-CN" sz="24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有符号 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[signed] </a:t>
            </a:r>
            <a:r>
              <a:rPr lang="en-US" altLang="zh-CN" sz="2400" b="1" dirty="0" smtClean="0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long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[</a:t>
            </a:r>
            <a:r>
              <a:rPr lang="en-US" altLang="zh-CN" sz="2400" b="1" dirty="0" err="1" smtClean="0">
                <a:latin typeface="Tahoma" panose="020B0604030504040204" pitchFamily="34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]    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无符号 </a:t>
            </a:r>
            <a:r>
              <a:rPr lang="en-US" altLang="zh-CN" sz="2400" b="1" dirty="0" smtClean="0">
                <a:solidFill>
                  <a:srgbClr val="CC66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unsigned long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[</a:t>
            </a:r>
            <a:r>
              <a:rPr lang="en-US" altLang="zh-CN" sz="2400" b="1" dirty="0" err="1" smtClean="0">
                <a:latin typeface="Tahoma" panose="020B0604030504040204" pitchFamily="34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]</a:t>
            </a:r>
            <a:endParaRPr lang="en-US" altLang="zh-CN" sz="2400" b="1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400" b="1" dirty="0" smtClean="0">
              <a:solidFill>
                <a:srgbClr val="80008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b="1" dirty="0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说明：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不指定</a:t>
            </a:r>
            <a:r>
              <a:rPr lang="zh-CN" altLang="en-US" sz="2400" b="1" dirty="0" smtClean="0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有无符号时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400" b="1" dirty="0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即省略</a:t>
            </a:r>
            <a:r>
              <a:rPr lang="en-US" altLang="zh-CN" sz="2400" b="1" dirty="0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signed</a:t>
            </a:r>
            <a:r>
              <a:rPr lang="zh-CN" altLang="en-US" sz="2400" b="1" dirty="0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或</a:t>
            </a:r>
            <a:r>
              <a:rPr lang="en-US" altLang="zh-CN" sz="2400" b="1" dirty="0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unsigned</a:t>
            </a:r>
            <a:r>
              <a:rPr lang="zh-CN" altLang="en-US" sz="2400" b="1" dirty="0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时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endParaRPr lang="zh-CN" altLang="en-US" sz="2400" b="1" dirty="0" smtClean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隐含为有符号。</a:t>
            </a:r>
            <a:endParaRPr lang="zh-CN" altLang="en-US" sz="2400" b="1" dirty="0" smtClean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b="1" dirty="0" smtClean="0"/>
              <a:t>     </a:t>
            </a:r>
            <a:endParaRPr lang="zh-CN" altLang="en-US" sz="2400" b="1" dirty="0" smtClean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116013" y="4652963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  <a:hlinkClick r:id="rId1" action="ppaction://hlinkfile"/>
              </a:rPr>
              <a:t>例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  <a:hlinkClick r:id="rId1" action="ppaction://hlinkfile"/>
              </a:rPr>
              <a:t>2.2 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  <a:hlinkClick r:id="rId1" action="ppaction://hlinkfile"/>
              </a:rPr>
              <a:t>整型变量的定义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9366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0000"/>
                </a:solidFill>
                <a:hlinkClick r:id="rId1" action="ppaction://hlinkfile"/>
              </a:rPr>
              <a:t>例</a:t>
            </a:r>
            <a:r>
              <a:rPr lang="en-US" altLang="zh-CN" b="1" smtClean="0">
                <a:solidFill>
                  <a:srgbClr val="CC0000"/>
                </a:solidFill>
                <a:hlinkClick r:id="rId1" action="ppaction://hlinkfile"/>
              </a:rPr>
              <a:t>2.2 </a:t>
            </a:r>
            <a:r>
              <a:rPr lang="zh-CN" altLang="en-US" b="1" smtClean="0">
                <a:solidFill>
                  <a:srgbClr val="CC0000"/>
                </a:solidFill>
                <a:hlinkClick r:id="rId1" action="ppaction://hlinkfile"/>
              </a:rPr>
              <a:t>整型变量的定义</a:t>
            </a:r>
            <a:endParaRPr lang="zh-CN" altLang="en-US" b="1" smtClean="0">
              <a:solidFill>
                <a:srgbClr val="CC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#include &lt;stdio.h&gt;</a:t>
            </a:r>
            <a:endParaRPr lang="en-US" altLang="zh-CN" sz="2800" b="1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void main()</a:t>
            </a:r>
            <a:endParaRPr lang="en-US" altLang="zh-CN" sz="2800" b="1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{ </a:t>
            </a:r>
            <a:endParaRPr lang="en-US" altLang="zh-CN" sz="2800" b="1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	 </a:t>
            </a:r>
            <a:r>
              <a:rPr lang="en-US" altLang="zh-CN" sz="2800" b="1" smtClean="0">
                <a:solidFill>
                  <a:srgbClr val="C00000"/>
                </a:solidFill>
                <a:latin typeface="Tahoma" panose="020B0604030504040204" pitchFamily="34" charset="0"/>
              </a:rPr>
              <a:t>int </a:t>
            </a:r>
            <a:r>
              <a:rPr lang="en-US" altLang="zh-CN" sz="2800" b="1" smtClean="0">
                <a:latin typeface="Tahoma" panose="020B0604030504040204" pitchFamily="34" charset="0"/>
              </a:rPr>
              <a:t> a=2;</a:t>
            </a:r>
            <a:endParaRPr lang="en-US" altLang="zh-CN" sz="2800" b="1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    </a:t>
            </a:r>
            <a:r>
              <a:rPr lang="en-US" altLang="zh-CN" sz="2800" b="1" smtClean="0">
                <a:solidFill>
                  <a:srgbClr val="9900CC"/>
                </a:solidFill>
                <a:latin typeface="Tahoma" panose="020B0604030504040204" pitchFamily="34" charset="0"/>
              </a:rPr>
              <a:t>unsigned int  </a:t>
            </a:r>
            <a:r>
              <a:rPr lang="en-US" altLang="zh-CN" sz="2800" b="1" smtClean="0">
                <a:latin typeface="Tahoma" panose="020B0604030504040204" pitchFamily="34" charset="0"/>
              </a:rPr>
              <a:t>b=3;</a:t>
            </a:r>
            <a:endParaRPr lang="en-US" altLang="zh-CN" sz="2800" b="1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    </a:t>
            </a:r>
            <a:r>
              <a:rPr lang="en-US" altLang="zh-CN" sz="2800" b="1" smtClean="0">
                <a:solidFill>
                  <a:srgbClr val="3333FF"/>
                </a:solidFill>
                <a:latin typeface="Tahoma" panose="020B0604030504040204" pitchFamily="34" charset="0"/>
              </a:rPr>
              <a:t>short </a:t>
            </a:r>
            <a:r>
              <a:rPr lang="en-US" altLang="zh-CN" sz="2800" b="1" smtClean="0">
                <a:latin typeface="Tahoma" panose="020B0604030504040204" pitchFamily="34" charset="0"/>
              </a:rPr>
              <a:t>c=4;</a:t>
            </a:r>
            <a:endParaRPr lang="en-US" altLang="zh-CN" sz="2800" b="1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    </a:t>
            </a:r>
            <a:r>
              <a:rPr lang="en-US" altLang="zh-CN" sz="2800" b="1" smtClean="0">
                <a:solidFill>
                  <a:srgbClr val="FF3399"/>
                </a:solidFill>
                <a:latin typeface="Tahoma" panose="020B0604030504040204" pitchFamily="34" charset="0"/>
              </a:rPr>
              <a:t>long </a:t>
            </a:r>
            <a:r>
              <a:rPr lang="en-US" altLang="zh-CN" sz="2800" b="1" smtClean="0">
                <a:latin typeface="Tahoma" panose="020B0604030504040204" pitchFamily="34" charset="0"/>
              </a:rPr>
              <a:t>d=5;</a:t>
            </a:r>
            <a:endParaRPr lang="en-US" altLang="zh-CN" sz="2800" b="1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latin typeface="Tahoma" panose="020B0604030504040204" pitchFamily="34" charset="0"/>
              </a:rPr>
              <a:t>     printf("a=</a:t>
            </a:r>
            <a:r>
              <a:rPr lang="en-US" altLang="zh-CN" sz="2400" b="1" smtClean="0">
                <a:solidFill>
                  <a:srgbClr val="C00000"/>
                </a:solidFill>
                <a:latin typeface="Tahoma" panose="020B0604030504040204" pitchFamily="34" charset="0"/>
              </a:rPr>
              <a:t>%d</a:t>
            </a:r>
            <a:r>
              <a:rPr lang="en-US" altLang="zh-CN" sz="2400" b="1" smtClean="0">
                <a:latin typeface="Tahoma" panose="020B0604030504040204" pitchFamily="34" charset="0"/>
              </a:rPr>
              <a:t>,b=</a:t>
            </a:r>
            <a:r>
              <a:rPr lang="en-US" altLang="zh-CN" sz="2400" b="1" smtClean="0">
                <a:solidFill>
                  <a:srgbClr val="9900CC"/>
                </a:solidFill>
                <a:latin typeface="Tahoma" panose="020B0604030504040204" pitchFamily="34" charset="0"/>
              </a:rPr>
              <a:t>%u</a:t>
            </a:r>
            <a:r>
              <a:rPr lang="en-US" altLang="zh-CN" sz="2400" b="1" smtClean="0">
                <a:latin typeface="Tahoma" panose="020B0604030504040204" pitchFamily="34" charset="0"/>
              </a:rPr>
              <a:t>,c=</a:t>
            </a:r>
            <a:r>
              <a:rPr lang="en-US" altLang="zh-CN" sz="2400" b="1" smtClean="0">
                <a:solidFill>
                  <a:srgbClr val="3333FF"/>
                </a:solidFill>
                <a:latin typeface="Tahoma" panose="020B0604030504040204" pitchFamily="34" charset="0"/>
              </a:rPr>
              <a:t>%hd</a:t>
            </a:r>
            <a:r>
              <a:rPr lang="en-US" altLang="zh-CN" sz="2400" b="1" smtClean="0">
                <a:latin typeface="Tahoma" panose="020B0604030504040204" pitchFamily="34" charset="0"/>
              </a:rPr>
              <a:t>,d=%</a:t>
            </a:r>
            <a:r>
              <a:rPr lang="en-US" altLang="zh-CN" sz="2400" b="1" smtClean="0">
                <a:solidFill>
                  <a:srgbClr val="FF3399"/>
                </a:solidFill>
                <a:latin typeface="Tahoma" panose="020B0604030504040204" pitchFamily="34" charset="0"/>
              </a:rPr>
              <a:t>ld</a:t>
            </a:r>
            <a:r>
              <a:rPr lang="en-US" altLang="zh-CN" sz="2400" b="1" smtClean="0">
                <a:latin typeface="Tahoma" panose="020B0604030504040204" pitchFamily="34" charset="0"/>
              </a:rPr>
              <a:t>\n",a,b,c,d);</a:t>
            </a:r>
            <a:endParaRPr lang="en-US" altLang="zh-CN" sz="2400" b="1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}</a:t>
            </a:r>
            <a:endParaRPr lang="en-US" altLang="zh-CN" sz="2800" b="1" smtClean="0">
              <a:latin typeface="Tahoma" panose="020B0604030504040204" pitchFamily="34" charset="0"/>
            </a:endParaRP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6" r="14494" b="32869"/>
          <a:stretch>
            <a:fillRect/>
          </a:stretch>
        </p:blipFill>
        <p:spPr bwMode="auto">
          <a:xfrm>
            <a:off x="3132138" y="1773238"/>
            <a:ext cx="5754687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19100" y="990600"/>
            <a:ext cx="8305800" cy="33813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1"/>
              </a:buBlip>
            </a:pP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常量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2800" b="1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l</a:t>
            </a: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或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L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做后缀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表示长整型数。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12L</a:t>
            </a:r>
            <a:endParaRPr lang="en-US" altLang="zh-CN" sz="2800" b="1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做后缀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表示无符号数。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22u</a:t>
            </a:r>
            <a:endParaRPr lang="en-US" altLang="zh-CN" sz="2800" b="1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800" b="1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使用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long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型可得到大范围整数，但也会降低运算速度。</a:t>
            </a:r>
            <a:endParaRPr lang="zh-CN" altLang="en-US" sz="2800" b="1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标准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中各种整数类型的表示范围见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25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页表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800080"/>
                </a:solidFill>
                <a:ea typeface="黑体" panose="02010609060101010101" pitchFamily="2" charset="-122"/>
              </a:rPr>
              <a:t>说明：</a:t>
            </a:r>
            <a:endParaRPr lang="zh-CN" altLang="en-US" sz="2800" b="1">
              <a:solidFill>
                <a:srgbClr val="800080"/>
              </a:solidFill>
              <a:ea typeface="黑体" panose="02010609060101010101" pitchFamily="2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63575" y="4559300"/>
            <a:ext cx="375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  <a:hlinkClick r:id="rId2" action="ppaction://hlinkfile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  <a:hlinkClick r:id="rId2" action="ppaction://hlinkfile"/>
              </a:rPr>
              <a:t>2.3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  <a:hlinkClick r:id="rId2" action="ppaction://hlinkfile"/>
              </a:rPr>
              <a:t>整型数据的溢出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800080"/>
                </a:solidFill>
                <a:ea typeface="黑体" panose="02010609060101010101" pitchFamily="2" charset="-122"/>
              </a:rPr>
              <a:t>说明：</a:t>
            </a:r>
            <a:endParaRPr lang="zh-CN" altLang="en-US" sz="2800" b="1">
              <a:solidFill>
                <a:srgbClr val="800080"/>
              </a:solidFill>
              <a:ea typeface="黑体" panose="02010609060101010101" pitchFamily="2" charset="-122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539750" y="908050"/>
            <a:ext cx="375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  <a:hlinkClick r:id="rId1" action="ppaction://hlinkfile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  <a:hlinkClick r:id="rId1" action="ppaction://hlinkfile"/>
              </a:rPr>
              <a:t>2.3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  <a:hlinkClick r:id="rId1" action="ppaction://hlinkfile"/>
              </a:rPr>
              <a:t>整型数据的溢出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250825" y="1557338"/>
            <a:ext cx="56896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latin typeface="Tahoma" panose="020B0604030504040204" pitchFamily="34" charset="0"/>
              </a:rPr>
              <a:t>#include &lt;stdio.h&gt;</a:t>
            </a:r>
            <a:endParaRPr lang="en-US" altLang="zh-CN" b="1">
              <a:latin typeface="Tahoma" panose="020B0604030504040204" pitchFamily="34" charset="0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</a:rPr>
              <a:t>main()</a:t>
            </a:r>
            <a:endParaRPr lang="en-US" altLang="zh-CN" b="1">
              <a:latin typeface="Tahoma" panose="020B0604030504040204" pitchFamily="34" charset="0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</a:rPr>
              <a:t>{ int  a=32767;</a:t>
            </a:r>
            <a:endParaRPr lang="en-US" altLang="zh-CN" b="1">
              <a:latin typeface="Tahoma" panose="020B0604030504040204" pitchFamily="34" charset="0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</a:rPr>
              <a:t>  short int c;</a:t>
            </a:r>
            <a:endParaRPr lang="en-US" altLang="zh-CN" b="1">
              <a:latin typeface="Tahoma" panose="020B0604030504040204" pitchFamily="34" charset="0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</a:rPr>
              <a:t>  unsigned int b=2,d;</a:t>
            </a:r>
            <a:endParaRPr lang="en-US" altLang="zh-CN" b="1">
              <a:latin typeface="Tahoma" panose="020B0604030504040204" pitchFamily="34" charset="0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</a:rPr>
              <a:t>  int e;</a:t>
            </a:r>
            <a:endParaRPr lang="en-US" altLang="zh-CN" b="1">
              <a:latin typeface="Tahoma" panose="020B0604030504040204" pitchFamily="34" charset="0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</a:rPr>
              <a:t>  c=a+b;</a:t>
            </a:r>
            <a:endParaRPr lang="en-US" altLang="zh-CN" b="1">
              <a:latin typeface="Tahoma" panose="020B0604030504040204" pitchFamily="34" charset="0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</a:rPr>
              <a:t>  d=a+b;</a:t>
            </a:r>
            <a:endParaRPr lang="en-US" altLang="zh-CN" b="1">
              <a:latin typeface="Tahoma" panose="020B0604030504040204" pitchFamily="34" charset="0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</a:rPr>
              <a:t>  e=a+b;</a:t>
            </a:r>
            <a:endParaRPr lang="en-US" altLang="zh-CN" b="1">
              <a:latin typeface="Tahoma" panose="020B0604030504040204" pitchFamily="34" charset="0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</a:rPr>
              <a:t>  rintf("c=%d,d=%u,e=%u",c,d,e);</a:t>
            </a:r>
            <a:endParaRPr lang="en-US" altLang="zh-CN" b="1">
              <a:latin typeface="Tahoma" panose="020B0604030504040204" pitchFamily="34" charset="0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</a:rPr>
              <a:t>}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5003800" y="188913"/>
            <a:ext cx="3887788" cy="1195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运行结果：</a:t>
            </a:r>
            <a:endParaRPr lang="zh-CN" altLang="en-US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-32767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32769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32769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17170" name="Rectangle 82"/>
          <p:cNvSpPr>
            <a:spLocks noChangeArrowheads="1"/>
          </p:cNvSpPr>
          <p:nvPr/>
        </p:nvSpPr>
        <p:spPr bwMode="auto">
          <a:xfrm>
            <a:off x="179388" y="1628775"/>
            <a:ext cx="8964612" cy="44640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7171" name="Group 83"/>
          <p:cNvGraphicFramePr>
            <a:graphicFrameLocks noGrp="1"/>
          </p:cNvGraphicFramePr>
          <p:nvPr/>
        </p:nvGraphicFramePr>
        <p:xfrm>
          <a:off x="2555875" y="2205038"/>
          <a:ext cx="6096000" cy="365188"/>
        </p:xfrm>
        <a:graphic>
          <a:graphicData uri="http://schemas.openxmlformats.org/drawingml/2006/table">
            <a:tbl>
              <a:tblPr/>
              <a:tblGrid>
                <a:gridCol w="381000"/>
                <a:gridCol w="387350"/>
                <a:gridCol w="37465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207" name="Group 119"/>
          <p:cNvGraphicFramePr>
            <a:graphicFrameLocks noGrp="1"/>
          </p:cNvGraphicFramePr>
          <p:nvPr/>
        </p:nvGraphicFramePr>
        <p:xfrm>
          <a:off x="2555875" y="2738438"/>
          <a:ext cx="6096000" cy="365188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243" name="Text Box 155"/>
          <p:cNvSpPr txBox="1">
            <a:spLocks noChangeArrowheads="1"/>
          </p:cNvSpPr>
          <p:nvPr/>
        </p:nvSpPr>
        <p:spPr bwMode="auto">
          <a:xfrm>
            <a:off x="1042988" y="2738438"/>
            <a:ext cx="1360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/>
              <a:t>b=+2</a:t>
            </a:r>
            <a:endParaRPr lang="en-US" altLang="zh-CN" sz="2000" b="1"/>
          </a:p>
        </p:txBody>
      </p:sp>
      <p:sp>
        <p:nvSpPr>
          <p:cNvPr id="217244" name="Text Box 156"/>
          <p:cNvSpPr txBox="1">
            <a:spLocks noChangeArrowheads="1"/>
          </p:cNvSpPr>
          <p:nvPr/>
        </p:nvSpPr>
        <p:spPr bwMode="auto">
          <a:xfrm>
            <a:off x="1042988" y="2205038"/>
            <a:ext cx="1284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/>
              <a:t>a=+32727</a:t>
            </a:r>
            <a:endParaRPr lang="en-US" altLang="zh-CN" sz="2000" b="1"/>
          </a:p>
        </p:txBody>
      </p:sp>
      <p:graphicFrame>
        <p:nvGraphicFramePr>
          <p:cNvPr id="217245" name="Group 157"/>
          <p:cNvGraphicFramePr>
            <a:graphicFrameLocks noGrp="1"/>
          </p:cNvGraphicFramePr>
          <p:nvPr/>
        </p:nvGraphicFramePr>
        <p:xfrm>
          <a:off x="2555875" y="3429000"/>
          <a:ext cx="6096000" cy="365188"/>
        </p:xfrm>
        <a:graphic>
          <a:graphicData uri="http://schemas.openxmlformats.org/drawingml/2006/table">
            <a:tbl>
              <a:tblPr/>
              <a:tblGrid>
                <a:gridCol w="381000"/>
                <a:gridCol w="387350"/>
                <a:gridCol w="37465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281" name="Group 193"/>
          <p:cNvGraphicFramePr>
            <a:graphicFrameLocks noGrp="1"/>
          </p:cNvGraphicFramePr>
          <p:nvPr/>
        </p:nvGraphicFramePr>
        <p:xfrm>
          <a:off x="2555875" y="3962400"/>
          <a:ext cx="6096000" cy="365188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317" name="Text Box 229"/>
          <p:cNvSpPr txBox="1">
            <a:spLocks noChangeArrowheads="1"/>
          </p:cNvSpPr>
          <p:nvPr/>
        </p:nvSpPr>
        <p:spPr bwMode="auto">
          <a:xfrm>
            <a:off x="900113" y="3962400"/>
            <a:ext cx="1503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/>
              <a:t>反码</a:t>
            </a:r>
            <a:r>
              <a:rPr lang="en-US" altLang="zh-CN" sz="2000" b="1"/>
              <a:t>c</a:t>
            </a:r>
            <a:endParaRPr lang="en-US" altLang="zh-CN" sz="2000" b="1"/>
          </a:p>
        </p:txBody>
      </p:sp>
      <p:sp>
        <p:nvSpPr>
          <p:cNvPr id="217318" name="Text Box 230"/>
          <p:cNvSpPr txBox="1">
            <a:spLocks noChangeArrowheads="1"/>
          </p:cNvSpPr>
          <p:nvPr/>
        </p:nvSpPr>
        <p:spPr bwMode="auto">
          <a:xfrm>
            <a:off x="323850" y="3429000"/>
            <a:ext cx="200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/>
              <a:t>(</a:t>
            </a:r>
            <a:r>
              <a:rPr lang="zh-CN" altLang="en-US" sz="2000" b="1"/>
              <a:t>有符号</a:t>
            </a:r>
            <a:r>
              <a:rPr lang="en-US" altLang="zh-CN" sz="2000" b="1"/>
              <a:t>)c=a+b</a:t>
            </a:r>
            <a:endParaRPr lang="en-US" altLang="zh-CN" sz="2000" b="1"/>
          </a:p>
        </p:txBody>
      </p:sp>
      <p:graphicFrame>
        <p:nvGraphicFramePr>
          <p:cNvPr id="217319" name="Group 231"/>
          <p:cNvGraphicFramePr>
            <a:graphicFrameLocks noGrp="1"/>
          </p:cNvGraphicFramePr>
          <p:nvPr/>
        </p:nvGraphicFramePr>
        <p:xfrm>
          <a:off x="2555875" y="4437063"/>
          <a:ext cx="6096000" cy="365188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355" name="Text Box 267"/>
          <p:cNvSpPr txBox="1">
            <a:spLocks noChangeArrowheads="1"/>
          </p:cNvSpPr>
          <p:nvPr/>
        </p:nvSpPr>
        <p:spPr bwMode="auto">
          <a:xfrm>
            <a:off x="395288" y="4437063"/>
            <a:ext cx="2008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/>
              <a:t>补码</a:t>
            </a:r>
            <a:r>
              <a:rPr lang="en-US" altLang="zh-CN" sz="2000" b="1"/>
              <a:t>c=-32767</a:t>
            </a:r>
            <a:endParaRPr lang="en-US" altLang="zh-CN" sz="2000" b="1"/>
          </a:p>
        </p:txBody>
      </p:sp>
      <p:graphicFrame>
        <p:nvGraphicFramePr>
          <p:cNvPr id="217394" name="Group 306"/>
          <p:cNvGraphicFramePr>
            <a:graphicFrameLocks noGrp="1"/>
          </p:cNvGraphicFramePr>
          <p:nvPr/>
        </p:nvGraphicFramePr>
        <p:xfrm>
          <a:off x="2555875" y="5516563"/>
          <a:ext cx="6096000" cy="365188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392" name="Text Box 304"/>
          <p:cNvSpPr txBox="1">
            <a:spLocks noChangeArrowheads="1"/>
          </p:cNvSpPr>
          <p:nvPr/>
        </p:nvSpPr>
        <p:spPr bwMode="auto">
          <a:xfrm>
            <a:off x="468313" y="5013325"/>
            <a:ext cx="5832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无符号</a:t>
            </a:r>
            <a:r>
              <a:rPr lang="en-US" altLang="zh-CN" sz="2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d=a+b</a:t>
            </a:r>
            <a:r>
              <a:rPr lang="zh-CN" altLang="en-US" sz="2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，以无符号格式输出有符号</a:t>
            </a:r>
            <a:r>
              <a:rPr lang="en-US" altLang="zh-CN" sz="2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e=a+b</a:t>
            </a:r>
            <a:endParaRPr lang="en-US" altLang="zh-CN" sz="20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21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21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1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21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21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7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7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1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1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21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21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1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21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7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7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21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21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/>
      <p:bldP spid="217094" grpId="0" animBg="1"/>
      <p:bldP spid="2171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404813"/>
            <a:ext cx="8713787" cy="418623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olidFill>
                  <a:srgbClr val="80008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2. 4</a:t>
            </a:r>
            <a:r>
              <a:rPr lang="zh-CN" altLang="en-US" b="1" smtClean="0">
                <a:solidFill>
                  <a:srgbClr val="80008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实型数据（又叫浮点数</a:t>
            </a:r>
            <a:r>
              <a:rPr lang="en-US" altLang="zh-CN" b="1" smtClean="0">
                <a:solidFill>
                  <a:srgbClr val="80008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float</a:t>
            </a:r>
            <a:r>
              <a:rPr lang="zh-CN" altLang="en-US" b="1" smtClean="0">
                <a:solidFill>
                  <a:srgbClr val="80008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）</a:t>
            </a:r>
            <a:endParaRPr lang="zh-CN" altLang="en-US" b="1" smtClean="0">
              <a:solidFill>
                <a:srgbClr val="80008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1800" b="1" smtClean="0">
                <a:latin typeface="Tahoma" panose="020B0604030504040204" pitchFamily="34" charset="0"/>
                <a:ea typeface="黑体" panose="02010609060101010101" pitchFamily="2" charset="-122"/>
              </a:rPr>
              <a:t>（</a:t>
            </a:r>
            <a:r>
              <a:rPr lang="en-US" altLang="zh-CN" sz="2000" b="1" smtClean="0">
                <a:latin typeface="Tahoma" panose="020B0604030504040204" pitchFamily="34" charset="0"/>
                <a:ea typeface="黑体" panose="02010609060101010101" pitchFamily="2" charset="-122"/>
              </a:rPr>
              <a:t>1</a:t>
            </a:r>
            <a:r>
              <a:rPr lang="zh-CN" altLang="en-US" sz="2000" b="1" smtClean="0">
                <a:latin typeface="Tahoma" panose="020B0604030504040204" pitchFamily="34" charset="0"/>
                <a:ea typeface="黑体" panose="02010609060101010101" pitchFamily="2" charset="-122"/>
              </a:rPr>
              <a:t>）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实型</a:t>
            </a:r>
            <a:r>
              <a:rPr lang="zh-CN" altLang="en-US" sz="2800" b="1" smtClean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常量</a:t>
            </a:r>
            <a:endParaRPr lang="zh-CN" altLang="en-US" sz="2800" b="1" smtClean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Blip>
                <a:blip r:embed="rId1"/>
              </a:buBlip>
            </a:pPr>
            <a:r>
              <a:rPr lang="zh-CN" altLang="en-US" sz="2800" b="1" smtClean="0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定点数形式：</a:t>
            </a:r>
            <a:endParaRPr lang="zh-CN" altLang="en-US" sz="2800" b="1" smtClean="0">
              <a:solidFill>
                <a:srgbClr val="3333FF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.123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123. 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123.0 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0.0 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（必须带有小数点）</a:t>
            </a:r>
            <a:endParaRPr lang="zh-CN" altLang="en-US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Blip>
                <a:blip r:embed="rId1"/>
              </a:buBlip>
            </a:pPr>
            <a:r>
              <a:rPr lang="zh-CN" altLang="en-US" b="1" smtClean="0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指数形式：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   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123e3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或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123E3 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（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E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前必须有数；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E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后须为整数，可正可负）</a:t>
            </a:r>
            <a:endParaRPr lang="zh-CN" altLang="en-US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  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1.234e3     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代表    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1.234×10</a:t>
            </a:r>
            <a:r>
              <a:rPr lang="en-US" altLang="zh-CN" sz="2800" b="1" baseline="30000" smtClean="0">
                <a:latin typeface="Tahoma" panose="020B0604030504040204" pitchFamily="34" charset="0"/>
                <a:ea typeface="黑体" panose="02010609060101010101" pitchFamily="2" charset="-122"/>
              </a:rPr>
              <a:t>3  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；</a:t>
            </a:r>
            <a:endParaRPr lang="zh-CN" altLang="en-US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 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e3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1e2.3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.e3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e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不合法。</a:t>
            </a:r>
            <a:endParaRPr lang="zh-CN" altLang="en-US" sz="2800" b="1" baseline="3000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 smtClean="0">
                <a:solidFill>
                  <a:srgbClr val="FF99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</a:t>
            </a:r>
            <a:r>
              <a:rPr lang="zh-CN" altLang="en-US" b="1" smtClean="0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规范化的指数：</a:t>
            </a:r>
            <a:r>
              <a:rPr lang="en-US" altLang="zh-CN" sz="2800" b="1" smtClean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E</a:t>
            </a:r>
            <a:r>
              <a:rPr lang="zh-CN" altLang="en-US" sz="2800" b="1" smtClean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前的小数部分中的小数点前（左）只有一位非零数字</a:t>
            </a:r>
            <a:endParaRPr lang="zh-CN" altLang="en-US" sz="2800" b="1" smtClean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304213" cy="62198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2. 4  </a:t>
            </a:r>
            <a:r>
              <a:rPr lang="zh-CN" altLang="en-US" sz="2800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实型数据（又叫浮点数</a:t>
            </a:r>
            <a:r>
              <a:rPr lang="en-US" altLang="zh-CN" sz="2800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float</a:t>
            </a:r>
            <a:r>
              <a:rPr lang="zh-CN" altLang="en-US" sz="2800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2800" b="1" smtClean="0">
              <a:solidFill>
                <a:srgbClr val="80008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）实型变量</a:t>
            </a:r>
            <a:endParaRPr lang="zh-CN" altLang="en-US" b="1" smtClean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在内存中占</a:t>
            </a:r>
            <a:r>
              <a:rPr lang="en-US" altLang="zh-CN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个字节，按指数形式存储。如：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                         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        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+               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小数部分                     指数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sz="24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1600" b="1" smtClean="0">
                <a:latin typeface="黑体" panose="02010609060101010101" pitchFamily="2" charset="-122"/>
                <a:ea typeface="黑体" panose="02010609060101010101" pitchFamily="2" charset="-122"/>
              </a:rPr>
              <a:t>                           </a:t>
            </a:r>
            <a:endParaRPr lang="zh-CN" altLang="en-US" sz="16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110000"/>
              </a:lnSpc>
            </a:pPr>
            <a:r>
              <a:rPr lang="zh-CN" altLang="en-US" b="1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实型变量的分类  </a:t>
            </a:r>
            <a:endParaRPr lang="zh-CN" altLang="en-US" b="1" smtClean="0">
              <a:solidFill>
                <a:srgbClr val="3333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smtClean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单精度：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float 		</a:t>
            </a:r>
            <a:r>
              <a:rPr lang="en-US" altLang="zh-CN" sz="24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7</a:t>
            </a:r>
            <a:r>
              <a:rPr lang="zh-CN" altLang="en-US" sz="24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位有效数字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  双精度：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double		</a:t>
            </a:r>
            <a:r>
              <a:rPr lang="en-US" altLang="zh-CN" sz="24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15~16</a:t>
            </a:r>
            <a:r>
              <a:rPr lang="zh-CN" altLang="en-US" sz="24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位有效数字</a:t>
            </a:r>
            <a:endParaRPr lang="zh-CN" altLang="en-US" sz="2400" b="1" smtClean="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  长双精度：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long double</a:t>
            </a:r>
            <a:r>
              <a:rPr lang="en-US" altLang="zh-CN" sz="2400" b="1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400" b="1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400" b="1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使用较少</a:t>
            </a:r>
            <a:endParaRPr lang="zh-CN" altLang="en-US" sz="2400" b="1" smtClean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sz="24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400" b="1" smtClean="0">
                <a:latin typeface="黑体" panose="02010609060101010101" pitchFamily="2" charset="-122"/>
                <a:ea typeface="黑体" panose="02010609060101010101" pitchFamily="2" charset="-122"/>
              </a:rPr>
              <a:t>                         </a:t>
            </a:r>
            <a:endParaRPr lang="zh-CN" altLang="en-US" sz="4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99704" name="Group 24"/>
          <p:cNvGraphicFramePr>
            <a:graphicFrameLocks noGrp="1"/>
          </p:cNvGraphicFramePr>
          <p:nvPr/>
        </p:nvGraphicFramePr>
        <p:xfrm>
          <a:off x="1835150" y="2492375"/>
          <a:ext cx="6096000" cy="457200"/>
        </p:xfrm>
        <a:graphic>
          <a:graphicData uri="http://schemas.openxmlformats.org/drawingml/2006/table">
            <a:tbl>
              <a:tblPr/>
              <a:tblGrid>
                <a:gridCol w="381000"/>
                <a:gridCol w="4732338"/>
                <a:gridCol w="98266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.314159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68313" y="249237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3.14159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8675688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Char char="•"/>
            </a:pP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一个实型变量只能保证</a:t>
            </a:r>
            <a:r>
              <a:rPr lang="en-US" altLang="zh-CN" sz="28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位有效数字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，后面的数字是无意义的。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40000"/>
              </a:spcBef>
              <a:buFontTx/>
              <a:buChar char="•"/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  应避免一个很大的数和一个很小的数直接相加减。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40000"/>
              </a:spcBef>
              <a:buFontTx/>
              <a:buChar char="•"/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编译系统将实型常量按双精度处理，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40000"/>
              </a:spcBef>
              <a:buFontTx/>
              <a:buChar char="•"/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   常量的后缀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表示单精度实型，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40000"/>
              </a:spcBef>
              <a:buFontTx/>
              <a:buChar char="•"/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  后缀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表示长双精度型。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40000"/>
              </a:spcBef>
              <a:buFontTx/>
              <a:buChar char="•"/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  <a:hlinkClick r:id="rId1" action="ppaction://hlinkfile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  <a:hlinkClick r:id="rId1" action="ppaction://hlinkfile"/>
              </a:rPr>
              <a:t>2.4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  <a:hlinkClick r:id="rId1" action="ppaction://hlinkfile"/>
              </a:rPr>
              <a:t>浮点数数值的有效位数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40000"/>
              </a:spcBef>
            </a:pP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260350"/>
            <a:ext cx="2959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800080"/>
                </a:solidFill>
                <a:ea typeface="华文行楷" panose="02010800040101010101" pitchFamily="2" charset="-122"/>
              </a:rPr>
              <a:t>注意事项：</a:t>
            </a:r>
            <a:endParaRPr lang="zh-CN" altLang="en-US" sz="36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5756275" cy="9271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hlinkClick r:id="rId1" action="ppaction://hlinkfile"/>
              </a:rPr>
              <a:t>例</a:t>
            </a:r>
            <a:r>
              <a:rPr lang="en-US" altLang="zh-CN" sz="3200" b="1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hlinkClick r:id="rId1" action="ppaction://hlinkfile"/>
              </a:rPr>
              <a:t>2.4 </a:t>
            </a:r>
            <a:r>
              <a:rPr lang="zh-CN" altLang="en-US" sz="3200" b="1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hlinkClick r:id="rId1" action="ppaction://hlinkfile"/>
              </a:rPr>
              <a:t>浮点数数值的有效位数</a:t>
            </a:r>
            <a:endParaRPr lang="zh-CN" altLang="en-US" sz="3200" b="1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#include &lt;stdio.h&gt;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main()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{ float  a,b;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a=</a:t>
            </a:r>
            <a:r>
              <a:rPr lang="en-US" altLang="zh-CN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1234567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888.89;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b=a+0.1;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printf("a=%f,b=%f\n",a,b);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}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" t="26434" r="11256" b="50955"/>
          <a:stretch>
            <a:fillRect/>
          </a:stretch>
        </p:blipFill>
        <p:spPr bwMode="auto">
          <a:xfrm>
            <a:off x="468313" y="908050"/>
            <a:ext cx="77041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5651500" y="2420938"/>
            <a:ext cx="2881313" cy="1368425"/>
          </a:xfrm>
          <a:prstGeom prst="wedgeEllipseCallout">
            <a:avLst>
              <a:gd name="adj1" fmla="val -105097"/>
              <a:gd name="adj2" fmla="val 317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位有效数字</a:t>
            </a:r>
            <a:endParaRPr lang="zh-CN" altLang="en-US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9"/>
          <p:cNvSpPr>
            <a:spLocks noGrp="1" noChangeArrowheads="1"/>
          </p:cNvSpPr>
          <p:nvPr>
            <p:ph type="title"/>
          </p:nvPr>
        </p:nvSpPr>
        <p:spPr>
          <a:xfrm>
            <a:off x="1476375" y="0"/>
            <a:ext cx="6551613" cy="765175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8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2.5  </a:t>
            </a:r>
            <a:r>
              <a:rPr lang="zh-CN" altLang="en-US" sz="3600" b="1" smtClean="0">
                <a:solidFill>
                  <a:srgbClr val="80008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字符型数据</a:t>
            </a:r>
            <a:endParaRPr lang="zh-CN" altLang="en-US" sz="3600" b="1" smtClean="0">
              <a:solidFill>
                <a:srgbClr val="80008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836613"/>
            <a:ext cx="8353425" cy="4968875"/>
          </a:xfrm>
        </p:spPr>
        <p:txBody>
          <a:bodyPr/>
          <a:lstStyle/>
          <a:p>
            <a:pPr marL="196850" indent="-196850"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字符型数据是指一个字符。单个字符是以</a:t>
            </a:r>
            <a:r>
              <a:rPr lang="en-US" altLang="zh-CN" sz="2800" b="1" dirty="0" smtClean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ASCLL</a:t>
            </a:r>
            <a:r>
              <a:rPr lang="zh-CN" altLang="en-US" sz="2800" b="1" dirty="0" smtClean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码值的二进制形式存储的，占一个字节。</a:t>
            </a:r>
            <a:endParaRPr lang="zh-CN" altLang="en-US" sz="2800" b="1" dirty="0" smtClean="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6850" indent="-196850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例如，‘</a:t>
            </a:r>
            <a:r>
              <a:rPr lang="en-US" altLang="zh-CN" sz="2800" b="1" dirty="0" smtClean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A’</a:t>
            </a:r>
            <a:r>
              <a:rPr lang="zh-CN" altLang="en-US" sz="2800" b="1" dirty="0" smtClean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， </a:t>
            </a:r>
            <a:r>
              <a:rPr lang="en-US" altLang="zh-CN" sz="2800" b="1" dirty="0" smtClean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ASCLL</a:t>
            </a:r>
            <a:r>
              <a:rPr lang="zh-CN" altLang="en-US" sz="2800" b="1" dirty="0" smtClean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码值为</a:t>
            </a:r>
            <a:r>
              <a:rPr lang="en-US" altLang="zh-CN" sz="2800" b="1" dirty="0" smtClean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65</a:t>
            </a:r>
            <a:endParaRPr lang="en-US" altLang="zh-CN" sz="2800" b="1" dirty="0" smtClean="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6850" indent="-196850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）字符</a:t>
            </a:r>
            <a:r>
              <a:rPr lang="zh-CN" altLang="en-US" sz="2800" b="1" dirty="0" smtClean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常量</a:t>
            </a:r>
            <a:endParaRPr lang="zh-CN" altLang="en-US" sz="2800" b="1" dirty="0" smtClean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6850" indent="-196850" eaLnBrk="1" hangingPunct="1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字符常量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：用单撇号括起来的</a:t>
            </a:r>
            <a:r>
              <a:rPr lang="zh-CN" altLang="en-US" sz="2800" b="1" dirty="0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一个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字符。如：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’a’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’!’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’X’</a:t>
            </a:r>
            <a:endParaRPr lang="en-US" altLang="zh-CN" sz="28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6850" indent="-196850" eaLnBrk="1" hangingPunct="1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特殊形式字符常量（转义字符）：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以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”\”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开头的字符序列，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见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27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页表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2-3</a:t>
            </a:r>
            <a:r>
              <a:rPr lang="en-US" altLang="zh-CN" sz="2800" b="1" dirty="0" smtClean="0">
                <a:solidFill>
                  <a:srgbClr val="FF99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 </a:t>
            </a:r>
            <a:endParaRPr lang="en-US" altLang="zh-CN" sz="2800" b="1" dirty="0" smtClean="0">
              <a:solidFill>
                <a:srgbClr val="FF99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6850" indent="-196850" eaLnBrk="1" hangingPunct="1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FF9900"/>
                </a:solidFill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例</a:t>
            </a:r>
            <a:r>
              <a:rPr lang="en-US" altLang="zh-CN" sz="2800" b="1" dirty="0" smtClean="0">
                <a:solidFill>
                  <a:srgbClr val="FF9900"/>
                </a:solidFill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2-5 </a:t>
            </a:r>
            <a:r>
              <a:rPr lang="zh-CN" altLang="en-US" sz="2800" b="1" dirty="0" smtClean="0">
                <a:solidFill>
                  <a:srgbClr val="FF9900"/>
                </a:solidFill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转义字符的应用</a:t>
            </a:r>
            <a:endParaRPr lang="zh-CN" altLang="en-US" sz="2800" b="1" dirty="0" smtClean="0">
              <a:solidFill>
                <a:srgbClr val="FF99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01770" name="Group 42"/>
          <p:cNvGraphicFramePr>
            <a:graphicFrameLocks noGrp="1"/>
          </p:cNvGraphicFramePr>
          <p:nvPr>
            <p:ph sz="half" idx="2"/>
          </p:nvPr>
        </p:nvGraphicFramePr>
        <p:xfrm>
          <a:off x="5364163" y="1773238"/>
          <a:ext cx="3529012" cy="457200"/>
        </p:xfrm>
        <a:graphic>
          <a:graphicData uri="http://schemas.openxmlformats.org/drawingml/2006/table">
            <a:tbl>
              <a:tblPr/>
              <a:tblGrid>
                <a:gridCol w="439737"/>
                <a:gridCol w="441325"/>
                <a:gridCol w="442913"/>
                <a:gridCol w="439737"/>
                <a:gridCol w="441325"/>
                <a:gridCol w="442913"/>
                <a:gridCol w="439737"/>
                <a:gridCol w="44132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4" name="AutoShape 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0"/>
            <a:ext cx="360363" cy="33337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54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2.1</a:t>
            </a:r>
            <a:r>
              <a:rPr lang="en-US" altLang="zh-CN" sz="4000" b="1" smtClean="0">
                <a:solidFill>
                  <a:srgbClr val="CC0000"/>
                </a:solidFill>
              </a:rPr>
              <a:t>   </a:t>
            </a:r>
            <a:r>
              <a:rPr lang="en-US" altLang="zh-CN" sz="54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54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语言数据类型</a:t>
            </a:r>
            <a:endParaRPr lang="zh-CN" altLang="en-US" sz="5400" b="1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9525000" cy="5257800"/>
          </a:xfrm>
        </p:spPr>
        <p:txBody>
          <a:bodyPr/>
          <a:lstStyle/>
          <a:p>
            <a:pPr marL="1524000" indent="-1524000" eaLnBrk="1" hangingPunct="1">
              <a:lnSpc>
                <a:spcPct val="80000"/>
              </a:lnSpc>
              <a:buFontTx/>
              <a:buNone/>
            </a:pPr>
            <a:endParaRPr lang="en-US" altLang="zh-CN" sz="3600" b="1" smtClean="0"/>
          </a:p>
          <a:p>
            <a:pPr marL="1524000" indent="-15240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                            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整型 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(int)</a:t>
            </a:r>
            <a:r>
              <a:rPr lang="en-US" altLang="zh-CN" sz="2400" b="1" smtClean="0">
                <a:ea typeface="楷体_GB2312" pitchFamily="49" charset="-122"/>
              </a:rPr>
              <a:t> </a:t>
            </a:r>
            <a:endParaRPr lang="en-US" altLang="zh-CN" sz="2400" b="1" smtClean="0">
              <a:ea typeface="楷体_GB2312" pitchFamily="49" charset="-122"/>
            </a:endParaRPr>
          </a:p>
          <a:p>
            <a:pPr marL="1524000" indent="-15240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accent2"/>
                </a:solidFill>
                <a:ea typeface="黑体" panose="02010609060101010101" pitchFamily="2" charset="-122"/>
              </a:rPr>
              <a:t>                         </a:t>
            </a:r>
            <a:r>
              <a:rPr lang="zh-CN" altLang="en-US" sz="2400" b="1" smtClean="0">
                <a:solidFill>
                  <a:schemeClr val="accent2"/>
                </a:solidFill>
                <a:ea typeface="黑体" panose="02010609060101010101" pitchFamily="2" charset="-122"/>
              </a:rPr>
              <a:t>基本类型</a:t>
            </a:r>
            <a:r>
              <a:rPr lang="zh-CN" altLang="en-US" sz="2400" b="1" smtClean="0">
                <a:ea typeface="楷体_GB2312" pitchFamily="49" charset="-122"/>
              </a:rPr>
              <a:t> 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字符型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(char)</a:t>
            </a:r>
            <a:r>
              <a:rPr lang="en-US" altLang="zh-CN" sz="2400" b="1" smtClean="0">
                <a:ea typeface="楷体_GB2312" pitchFamily="49" charset="-122"/>
              </a:rPr>
              <a:t> </a:t>
            </a:r>
            <a:r>
              <a:rPr lang="en-US" altLang="zh-CN" sz="2400" b="1" smtClean="0"/>
              <a:t>       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单精度型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(float)</a:t>
            </a:r>
            <a:r>
              <a:rPr lang="en-US" altLang="zh-CN" sz="2400" b="1" smtClean="0"/>
              <a:t>                            </a:t>
            </a:r>
            <a:endParaRPr lang="en-US" altLang="zh-CN" sz="3600" b="1" smtClean="0"/>
          </a:p>
          <a:p>
            <a:pPr marL="1524000" indent="-15240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                             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实型（浮点型）</a:t>
            </a:r>
            <a:r>
              <a:rPr lang="zh-CN" altLang="en-US" sz="3600" b="1" smtClean="0"/>
              <a:t> </a:t>
            </a:r>
            <a:endParaRPr lang="zh-CN" altLang="en-US" sz="3600" b="1" smtClean="0"/>
          </a:p>
          <a:p>
            <a:pPr marL="1524000" indent="-15240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ea typeface="楷体_GB2312" pitchFamily="49" charset="-122"/>
              </a:rPr>
              <a:t>                                                                              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双精度型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(double)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524000" indent="-152400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                     </a:t>
            </a:r>
            <a:r>
              <a:rPr lang="zh-CN" altLang="en-US" sz="2400" b="1" smtClean="0">
                <a:solidFill>
                  <a:schemeClr val="accent2"/>
                </a:solidFill>
                <a:ea typeface="黑体" panose="02010609060101010101" pitchFamily="2" charset="-122"/>
              </a:rPr>
              <a:t>指针类型</a:t>
            </a:r>
            <a:endParaRPr lang="zh-CN" altLang="en-US" sz="2400" b="1" smtClean="0">
              <a:solidFill>
                <a:schemeClr val="accent2"/>
              </a:solidFill>
              <a:ea typeface="黑体" panose="02010609060101010101" pitchFamily="2" charset="-122"/>
            </a:endParaRPr>
          </a:p>
          <a:p>
            <a:pPr marL="1524000" indent="-1524000" eaLnBrk="1" hangingPunct="1">
              <a:lnSpc>
                <a:spcPct val="70000"/>
              </a:lnSpc>
              <a:buFontTx/>
              <a:buNone/>
            </a:pPr>
            <a:endParaRPr lang="zh-CN" altLang="en-US" sz="2800" b="1" smtClean="0">
              <a:ea typeface="楷体_GB2312" pitchFamily="49" charset="-122"/>
            </a:endParaRPr>
          </a:p>
          <a:p>
            <a:pPr marL="1524000" indent="-1524000" eaLnBrk="1" hangingPunct="1">
              <a:lnSpc>
                <a:spcPct val="7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2" charset="-122"/>
              </a:rPr>
              <a:t>数据类型</a:t>
            </a:r>
            <a:r>
              <a:rPr lang="zh-CN" altLang="en-US" sz="2800" b="1" smtClean="0">
                <a:ea typeface="楷体_GB2312" pitchFamily="49" charset="-122"/>
              </a:rPr>
              <a:t>                   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数组类型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524000" indent="-1524000"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ea typeface="楷体_GB2312" pitchFamily="49" charset="-122"/>
              </a:rPr>
              <a:t>                    </a:t>
            </a:r>
            <a:r>
              <a:rPr lang="zh-CN" altLang="en-US" sz="2400" b="1" smtClean="0">
                <a:solidFill>
                  <a:schemeClr val="accent2"/>
                </a:solidFill>
                <a:ea typeface="黑体" panose="02010609060101010101" pitchFamily="2" charset="-122"/>
              </a:rPr>
              <a:t>构造类型</a:t>
            </a:r>
            <a:r>
              <a:rPr lang="zh-CN" altLang="en-US" sz="2400" b="1" smtClean="0">
                <a:ea typeface="楷体_GB2312" pitchFamily="49" charset="-122"/>
              </a:rPr>
              <a:t>  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结构体类型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(struct)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524000" indent="-15240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ea typeface="楷体_GB2312" pitchFamily="49" charset="-122"/>
              </a:rPr>
              <a:t>                                         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共用体类型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(union)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524000" indent="-15240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ea typeface="楷体_GB2312" pitchFamily="49" charset="-122"/>
              </a:rPr>
              <a:t>                                         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枚举类型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(enum)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524000" indent="-152400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ea typeface="楷体_GB2312" pitchFamily="49" charset="-122"/>
              </a:rPr>
              <a:t>                    </a:t>
            </a:r>
            <a:r>
              <a:rPr lang="zh-CN" altLang="en-US" sz="2400" b="1" smtClean="0">
                <a:solidFill>
                  <a:schemeClr val="accent2"/>
                </a:solidFill>
                <a:ea typeface="黑体" panose="02010609060101010101" pitchFamily="2" charset="-122"/>
              </a:rPr>
              <a:t>无值类型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（空类型） 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(void)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3076" name="AutoShape 4"/>
          <p:cNvSpPr/>
          <p:nvPr/>
        </p:nvSpPr>
        <p:spPr bwMode="auto">
          <a:xfrm>
            <a:off x="1524000" y="2133600"/>
            <a:ext cx="239713" cy="3733800"/>
          </a:xfrm>
          <a:prstGeom prst="leftBrace">
            <a:avLst>
              <a:gd name="adj1" fmla="val 6158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5"/>
          <p:cNvSpPr/>
          <p:nvPr/>
        </p:nvSpPr>
        <p:spPr bwMode="auto">
          <a:xfrm>
            <a:off x="3203575" y="1700213"/>
            <a:ext cx="304800" cy="1092200"/>
          </a:xfrm>
          <a:prstGeom prst="leftBrace">
            <a:avLst>
              <a:gd name="adj1" fmla="val 2986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6"/>
          <p:cNvSpPr/>
          <p:nvPr/>
        </p:nvSpPr>
        <p:spPr bwMode="auto">
          <a:xfrm>
            <a:off x="5724525" y="1989138"/>
            <a:ext cx="215900" cy="1081087"/>
          </a:xfrm>
          <a:prstGeom prst="leftBrace">
            <a:avLst>
              <a:gd name="adj1" fmla="val 41728"/>
              <a:gd name="adj2" fmla="val 51102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AutoShape 7"/>
          <p:cNvSpPr/>
          <p:nvPr/>
        </p:nvSpPr>
        <p:spPr bwMode="auto">
          <a:xfrm>
            <a:off x="3203575" y="4149725"/>
            <a:ext cx="147638" cy="1193800"/>
          </a:xfrm>
          <a:prstGeom prst="leftBrace">
            <a:avLst>
              <a:gd name="adj1" fmla="val 6738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404813"/>
            <a:ext cx="7772400" cy="5762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\a  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蜂鸣，响铃</a:t>
            </a:r>
            <a:endParaRPr lang="zh-CN" altLang="en-US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9900CC"/>
                </a:solidFill>
                <a:ea typeface="黑体" panose="02010609060101010101" pitchFamily="2" charset="-122"/>
              </a:rPr>
              <a:t> </a:t>
            </a:r>
            <a:r>
              <a:rPr lang="en-US" altLang="zh-CN" sz="2400" b="1" dirty="0" smtClean="0">
                <a:solidFill>
                  <a:srgbClr val="99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\b  </a:t>
            </a:r>
            <a:r>
              <a:rPr lang="zh-CN" altLang="en-US" sz="2400" b="1" dirty="0" smtClean="0">
                <a:solidFill>
                  <a:srgbClr val="99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回退：向后退一格</a:t>
            </a:r>
            <a:endParaRPr lang="zh-CN" altLang="en-US" sz="2400" b="1" dirty="0" smtClean="0">
              <a:solidFill>
                <a:srgbClr val="99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ea typeface="黑体" panose="02010609060101010101" pitchFamily="2" charset="-122"/>
              </a:rPr>
              <a:t> 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\f  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换页</a:t>
            </a:r>
            <a:endParaRPr lang="zh-CN" altLang="en-US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2" charset="-122"/>
              </a:rPr>
              <a:t> 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\n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换行，光标到下行行首</a:t>
            </a:r>
            <a:endParaRPr lang="zh-CN" altLang="en-US" sz="2400" b="1" dirty="0" smtClean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ea typeface="黑体" panose="02010609060101010101" pitchFamily="2" charset="-122"/>
              </a:rPr>
              <a:t> 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\r 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回车，光标到本行行首</a:t>
            </a:r>
            <a:endParaRPr lang="zh-CN" altLang="en-US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 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\t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水平制表</a:t>
            </a:r>
            <a:endParaRPr lang="zh-CN" altLang="en-US" sz="2400" b="1" dirty="0" smtClean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     光标向前移动四格或八格，可以在编译器里设置</a:t>
            </a:r>
            <a:endParaRPr lang="zh-CN" altLang="en-US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ea typeface="黑体" panose="02010609060101010101" pitchFamily="2" charset="-122"/>
              </a:rPr>
              <a:t> 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\v 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垂直制表</a:t>
            </a:r>
            <a:endParaRPr lang="zh-CN" altLang="en-US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ea typeface="黑体" panose="02010609060101010101" pitchFamily="2" charset="-122"/>
              </a:rPr>
              <a:t> 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\\ 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输出一个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反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斜杠</a:t>
            </a:r>
            <a:endParaRPr lang="zh-CN" altLang="en-US" sz="2400" b="1" dirty="0" smtClean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 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\</a:t>
            </a:r>
            <a:r>
              <a:rPr lang="en-US" altLang="zh-CN" sz="24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‘  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输出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一个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单引号</a:t>
            </a:r>
            <a:endParaRPr lang="zh-CN" altLang="en-US" sz="2400" b="1" dirty="0" smtClean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 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\</a:t>
            </a:r>
            <a:r>
              <a:rPr lang="en-US" altLang="zh-CN" sz="24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“  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输出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一个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双引号</a:t>
            </a:r>
            <a:endParaRPr lang="zh-CN" altLang="en-US" sz="2400" b="1" dirty="0" smtClean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 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\? 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输出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一个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问号</a:t>
            </a:r>
            <a:endParaRPr lang="zh-CN" altLang="en-US" sz="2400" b="1" dirty="0" smtClean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 </a:t>
            </a:r>
            <a:r>
              <a:rPr lang="en-US" altLang="zh-CN" sz="2400" b="1" dirty="0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\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ddd</a:t>
            </a:r>
            <a:r>
              <a:rPr lang="en-US" altLang="zh-CN" sz="2400" b="1" dirty="0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三位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八进制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代表一个字符的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ASCII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  <a:r>
              <a:rPr lang="zh-CN" altLang="en-US" sz="2400" b="1" dirty="0" smtClean="0">
                <a:ea typeface="黑体" panose="02010609060101010101" pitchFamily="2" charset="-122"/>
              </a:rPr>
              <a:t>‘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\120</a:t>
            </a:r>
            <a:r>
              <a:rPr lang="en-US" altLang="zh-CN" sz="2400" b="1" dirty="0" smtClean="0">
                <a:ea typeface="黑体" panose="02010609060101010101" pitchFamily="2" charset="-122"/>
              </a:rPr>
              <a:t>’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=P</a:t>
            </a:r>
            <a:endParaRPr lang="en-US" altLang="zh-CN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 </a:t>
            </a:r>
            <a:r>
              <a:rPr lang="en-US" altLang="zh-CN" sz="2400" b="1" dirty="0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\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xhh</a:t>
            </a:r>
            <a:r>
              <a:rPr lang="en-US" altLang="zh-CN" sz="2400" b="1" dirty="0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二位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十六进制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代表一个字符的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ASCII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  <a:r>
              <a:rPr lang="zh-CN" altLang="en-US" sz="2400" b="1" dirty="0" smtClean="0">
                <a:ea typeface="黑体" panose="02010609060101010101" pitchFamily="2" charset="-122"/>
              </a:rPr>
              <a:t>‘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\x34</a:t>
            </a:r>
            <a:r>
              <a:rPr lang="en-US" altLang="zh-CN" sz="2400" b="1" dirty="0" smtClean="0">
                <a:ea typeface="黑体" panose="02010609060101010101" pitchFamily="2" charset="-122"/>
              </a:rPr>
              <a:t>’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=4</a:t>
            </a:r>
            <a:endParaRPr lang="en-US" altLang="zh-CN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 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\0 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空字符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(NULL),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什么都不做</a:t>
            </a:r>
            <a:endParaRPr lang="zh-CN" altLang="en-US" sz="2400" b="1" dirty="0" smtClean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67544" y="3309938"/>
            <a:ext cx="827710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98438"/>
            <a:ext cx="3348037" cy="817562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chemeClr val="tx1"/>
                </a:solidFill>
              </a:rPr>
              <a:t>ASCII</a:t>
            </a:r>
            <a:r>
              <a:rPr lang="zh-CN" altLang="en-US" sz="4000" b="1" smtClean="0">
                <a:solidFill>
                  <a:schemeClr val="tx1"/>
                </a:solidFill>
              </a:rPr>
              <a:t>码表</a:t>
            </a:r>
            <a:endParaRPr lang="zh-CN" altLang="en-US" sz="4000" b="1" smtClean="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1820863"/>
            <a:ext cx="4103688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 eaLnBrk="1" hangingPunct="1"/>
            <a:r>
              <a:rPr lang="en-US" altLang="zh-CN" b="1" dirty="0">
                <a:cs typeface="Times New Roman" panose="02020603050405020304" pitchFamily="18" charset="0"/>
              </a:rPr>
              <a:t>    (1) </a:t>
            </a:r>
            <a:r>
              <a:rPr lang="zh-CN" altLang="en-US" b="1" dirty="0"/>
              <a:t>标准</a:t>
            </a:r>
            <a:r>
              <a:rPr lang="en-US" altLang="zh-CN" b="1" dirty="0">
                <a:cs typeface="Times New Roman" panose="02020603050405020304" pitchFamily="18" charset="0"/>
              </a:rPr>
              <a:t>ASCII</a:t>
            </a:r>
            <a:r>
              <a:rPr lang="zh-CN" altLang="en-US" b="1" dirty="0"/>
              <a:t>码      </a:t>
            </a:r>
            <a:r>
              <a:rPr lang="en-US" altLang="zh-CN" b="1" dirty="0"/>
              <a:t>7</a:t>
            </a:r>
            <a:r>
              <a:rPr lang="zh-CN" altLang="en-US" b="1" dirty="0"/>
              <a:t>位</a:t>
            </a:r>
            <a:endParaRPr lang="zh-CN" alt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63875" y="2881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2533" name="Picture 5" descr="image0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2" b="5502"/>
          <a:stretch>
            <a:fillRect/>
          </a:stretch>
        </p:blipFill>
        <p:spPr bwMode="auto">
          <a:xfrm>
            <a:off x="0" y="2620963"/>
            <a:ext cx="9144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6"/>
          <p:cNvGrpSpPr/>
          <p:nvPr/>
        </p:nvGrpSpPr>
        <p:grpSpPr bwMode="auto">
          <a:xfrm>
            <a:off x="4535488" y="1773238"/>
            <a:ext cx="3430587" cy="493712"/>
            <a:chOff x="632" y="1498"/>
            <a:chExt cx="3152" cy="988"/>
          </a:xfrm>
        </p:grpSpPr>
        <p:grpSp>
          <p:nvGrpSpPr>
            <p:cNvPr id="22615" name="Group 7"/>
            <p:cNvGrpSpPr/>
            <p:nvPr/>
          </p:nvGrpSpPr>
          <p:grpSpPr bwMode="auto">
            <a:xfrm>
              <a:off x="632" y="1498"/>
              <a:ext cx="394" cy="988"/>
              <a:chOff x="0" y="0"/>
              <a:chExt cx="257" cy="480"/>
            </a:xfrm>
          </p:grpSpPr>
          <p:sp>
            <p:nvSpPr>
              <p:cNvPr id="22637" name="Rectangle 8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0"/>
              <a:lstStyle/>
              <a:p>
                <a:pPr defTabSz="640080" eaLnBrk="1" hangingPunct="1"/>
                <a:r>
                  <a:rPr lang="en-US" altLang="zh-CN" sz="2500" b="1">
                    <a:solidFill>
                      <a:srgbClr val="F83D0A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 sz="2500" b="1">
                  <a:solidFill>
                    <a:srgbClr val="F83D0A"/>
                  </a:solidFill>
                </a:endParaRPr>
              </a:p>
            </p:txBody>
          </p:sp>
          <p:sp>
            <p:nvSpPr>
              <p:cNvPr id="2263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 bIns="0"/>
              <a:lstStyle/>
              <a:p>
                <a:endParaRPr lang="zh-CN" altLang="en-US"/>
              </a:p>
            </p:txBody>
          </p:sp>
        </p:grpSp>
        <p:grpSp>
          <p:nvGrpSpPr>
            <p:cNvPr id="22616" name="Group 10"/>
            <p:cNvGrpSpPr/>
            <p:nvPr/>
          </p:nvGrpSpPr>
          <p:grpSpPr bwMode="auto">
            <a:xfrm>
              <a:off x="1026" y="1498"/>
              <a:ext cx="394" cy="988"/>
              <a:chOff x="257" y="0"/>
              <a:chExt cx="257" cy="480"/>
            </a:xfrm>
          </p:grpSpPr>
          <p:sp>
            <p:nvSpPr>
              <p:cNvPr id="22635" name="Rectangle 11"/>
              <p:cNvSpPr>
                <a:spLocks noChangeArrowheads="1"/>
              </p:cNvSpPr>
              <p:nvPr/>
            </p:nvSpPr>
            <p:spPr bwMode="auto">
              <a:xfrm>
                <a:off x="268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1</a:t>
                </a:r>
                <a:endParaRPr lang="en-US" altLang="zh-CN" sz="2500"/>
              </a:p>
            </p:txBody>
          </p:sp>
          <p:sp>
            <p:nvSpPr>
              <p:cNvPr id="22636" name="Rectangle 12"/>
              <p:cNvSpPr>
                <a:spLocks noChangeArrowheads="1"/>
              </p:cNvSpPr>
              <p:nvPr/>
            </p:nvSpPr>
            <p:spPr bwMode="auto">
              <a:xfrm>
                <a:off x="257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617" name="Group 13"/>
            <p:cNvGrpSpPr/>
            <p:nvPr/>
          </p:nvGrpSpPr>
          <p:grpSpPr bwMode="auto">
            <a:xfrm>
              <a:off x="1420" y="1498"/>
              <a:ext cx="394" cy="988"/>
              <a:chOff x="514" y="0"/>
              <a:chExt cx="257" cy="480"/>
            </a:xfrm>
          </p:grpSpPr>
          <p:sp>
            <p:nvSpPr>
              <p:cNvPr id="22633" name="Rectangle 14"/>
              <p:cNvSpPr>
                <a:spLocks noChangeArrowheads="1"/>
              </p:cNvSpPr>
              <p:nvPr/>
            </p:nvSpPr>
            <p:spPr bwMode="auto">
              <a:xfrm>
                <a:off x="525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1</a:t>
                </a:r>
                <a:endParaRPr lang="en-US" altLang="zh-CN" sz="2500"/>
              </a:p>
            </p:txBody>
          </p:sp>
          <p:sp>
            <p:nvSpPr>
              <p:cNvPr id="22634" name="Rectangle 15"/>
              <p:cNvSpPr>
                <a:spLocks noChangeArrowheads="1"/>
              </p:cNvSpPr>
              <p:nvPr/>
            </p:nvSpPr>
            <p:spPr bwMode="auto">
              <a:xfrm>
                <a:off x="514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618" name="Group 16"/>
            <p:cNvGrpSpPr/>
            <p:nvPr/>
          </p:nvGrpSpPr>
          <p:grpSpPr bwMode="auto">
            <a:xfrm>
              <a:off x="1814" y="1498"/>
              <a:ext cx="394" cy="988"/>
              <a:chOff x="771" y="0"/>
              <a:chExt cx="257" cy="480"/>
            </a:xfrm>
          </p:grpSpPr>
          <p:sp>
            <p:nvSpPr>
              <p:cNvPr id="22631" name="Rectangle 17"/>
              <p:cNvSpPr>
                <a:spLocks noChangeArrowheads="1"/>
              </p:cNvSpPr>
              <p:nvPr/>
            </p:nvSpPr>
            <p:spPr bwMode="auto">
              <a:xfrm>
                <a:off x="782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1</a:t>
                </a:r>
                <a:endParaRPr lang="en-US" altLang="zh-CN" sz="2500"/>
              </a:p>
            </p:txBody>
          </p:sp>
          <p:sp>
            <p:nvSpPr>
              <p:cNvPr id="22632" name="Rectangle 18"/>
              <p:cNvSpPr>
                <a:spLocks noChangeArrowheads="1"/>
              </p:cNvSpPr>
              <p:nvPr/>
            </p:nvSpPr>
            <p:spPr bwMode="auto">
              <a:xfrm>
                <a:off x="771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619" name="Group 19"/>
            <p:cNvGrpSpPr/>
            <p:nvPr/>
          </p:nvGrpSpPr>
          <p:grpSpPr bwMode="auto">
            <a:xfrm>
              <a:off x="2208" y="1498"/>
              <a:ext cx="394" cy="988"/>
              <a:chOff x="1028" y="0"/>
              <a:chExt cx="257" cy="480"/>
            </a:xfrm>
          </p:grpSpPr>
          <p:sp>
            <p:nvSpPr>
              <p:cNvPr id="22629" name="Rectangle 20"/>
              <p:cNvSpPr>
                <a:spLocks noChangeArrowheads="1"/>
              </p:cNvSpPr>
              <p:nvPr/>
            </p:nvSpPr>
            <p:spPr bwMode="auto">
              <a:xfrm>
                <a:off x="1039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1</a:t>
                </a:r>
                <a:endParaRPr lang="en-US" altLang="zh-CN" sz="2500"/>
              </a:p>
            </p:txBody>
          </p:sp>
          <p:sp>
            <p:nvSpPr>
              <p:cNvPr id="22630" name="Rectangle 21"/>
              <p:cNvSpPr>
                <a:spLocks noChangeArrowheads="1"/>
              </p:cNvSpPr>
              <p:nvPr/>
            </p:nvSpPr>
            <p:spPr bwMode="auto">
              <a:xfrm>
                <a:off x="1028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620" name="Group 22"/>
            <p:cNvGrpSpPr/>
            <p:nvPr/>
          </p:nvGrpSpPr>
          <p:grpSpPr bwMode="auto">
            <a:xfrm>
              <a:off x="2602" y="1498"/>
              <a:ext cx="394" cy="988"/>
              <a:chOff x="1285" y="0"/>
              <a:chExt cx="257" cy="480"/>
            </a:xfrm>
          </p:grpSpPr>
          <p:sp>
            <p:nvSpPr>
              <p:cNvPr id="22627" name="Rectangle 23"/>
              <p:cNvSpPr>
                <a:spLocks noChangeArrowheads="1"/>
              </p:cNvSpPr>
              <p:nvPr/>
            </p:nvSpPr>
            <p:spPr bwMode="auto">
              <a:xfrm>
                <a:off x="1296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1</a:t>
                </a:r>
                <a:endParaRPr lang="en-US" altLang="zh-CN" sz="2500"/>
              </a:p>
            </p:txBody>
          </p:sp>
          <p:sp>
            <p:nvSpPr>
              <p:cNvPr id="22628" name="Rectangle 24"/>
              <p:cNvSpPr>
                <a:spLocks noChangeArrowheads="1"/>
              </p:cNvSpPr>
              <p:nvPr/>
            </p:nvSpPr>
            <p:spPr bwMode="auto">
              <a:xfrm>
                <a:off x="1285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621" name="Group 25"/>
            <p:cNvGrpSpPr/>
            <p:nvPr/>
          </p:nvGrpSpPr>
          <p:grpSpPr bwMode="auto">
            <a:xfrm>
              <a:off x="2996" y="1498"/>
              <a:ext cx="394" cy="988"/>
              <a:chOff x="1542" y="0"/>
              <a:chExt cx="257" cy="480"/>
            </a:xfrm>
          </p:grpSpPr>
          <p:sp>
            <p:nvSpPr>
              <p:cNvPr id="22625" name="Rectangle 26"/>
              <p:cNvSpPr>
                <a:spLocks noChangeArrowheads="1"/>
              </p:cNvSpPr>
              <p:nvPr/>
            </p:nvSpPr>
            <p:spPr bwMode="auto">
              <a:xfrm>
                <a:off x="1553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1</a:t>
                </a:r>
                <a:endParaRPr lang="en-US" altLang="zh-CN" sz="2500"/>
              </a:p>
            </p:txBody>
          </p:sp>
          <p:sp>
            <p:nvSpPr>
              <p:cNvPr id="22626" name="Rectangle 27"/>
              <p:cNvSpPr>
                <a:spLocks noChangeArrowheads="1"/>
              </p:cNvSpPr>
              <p:nvPr/>
            </p:nvSpPr>
            <p:spPr bwMode="auto">
              <a:xfrm>
                <a:off x="1542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622" name="Group 28"/>
            <p:cNvGrpSpPr/>
            <p:nvPr/>
          </p:nvGrpSpPr>
          <p:grpSpPr bwMode="auto">
            <a:xfrm>
              <a:off x="3390" y="1498"/>
              <a:ext cx="394" cy="988"/>
              <a:chOff x="1799" y="0"/>
              <a:chExt cx="257" cy="480"/>
            </a:xfrm>
          </p:grpSpPr>
          <p:sp>
            <p:nvSpPr>
              <p:cNvPr id="22623" name="Rectangle 29"/>
              <p:cNvSpPr>
                <a:spLocks noChangeArrowheads="1"/>
              </p:cNvSpPr>
              <p:nvPr/>
            </p:nvSpPr>
            <p:spPr bwMode="auto">
              <a:xfrm>
                <a:off x="1810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1</a:t>
                </a:r>
                <a:endParaRPr lang="en-US" altLang="zh-CN" sz="2500"/>
              </a:p>
            </p:txBody>
          </p:sp>
          <p:sp>
            <p:nvSpPr>
              <p:cNvPr id="22624" name="Rectangle 30"/>
              <p:cNvSpPr>
                <a:spLocks noChangeArrowheads="1"/>
              </p:cNvSpPr>
              <p:nvPr/>
            </p:nvSpPr>
            <p:spPr bwMode="auto">
              <a:xfrm>
                <a:off x="1799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</p:grpSp>
      <p:sp>
        <p:nvSpPr>
          <p:cNvPr id="22535" name="Rectangle 31"/>
          <p:cNvSpPr>
            <a:spLocks noChangeArrowheads="1"/>
          </p:cNvSpPr>
          <p:nvPr/>
        </p:nvSpPr>
        <p:spPr bwMode="auto">
          <a:xfrm>
            <a:off x="179388" y="2636838"/>
            <a:ext cx="3095625" cy="3276600"/>
          </a:xfrm>
          <a:prstGeom prst="rect">
            <a:avLst/>
          </a:prstGeom>
          <a:noFill/>
          <a:ln w="76200" cmpd="tri">
            <a:solidFill>
              <a:srgbClr val="FF00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endParaRPr lang="zh-CN" altLang="zh-CN">
              <a:solidFill>
                <a:srgbClr val="FF0066"/>
              </a:solidFill>
            </a:endParaRPr>
          </a:p>
        </p:txBody>
      </p:sp>
      <p:sp>
        <p:nvSpPr>
          <p:cNvPr id="22536" name="Rectangle 32"/>
          <p:cNvSpPr>
            <a:spLocks noChangeArrowheads="1"/>
          </p:cNvSpPr>
          <p:nvPr/>
        </p:nvSpPr>
        <p:spPr bwMode="auto">
          <a:xfrm>
            <a:off x="3384550" y="2565400"/>
            <a:ext cx="863600" cy="323850"/>
          </a:xfrm>
          <a:prstGeom prst="rect">
            <a:avLst/>
          </a:prstGeom>
          <a:noFill/>
          <a:ln w="57150" cmpd="thinThick">
            <a:solidFill>
              <a:srgbClr val="FF00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Rectangle 33"/>
          <p:cNvSpPr>
            <a:spLocks noChangeArrowheads="1"/>
          </p:cNvSpPr>
          <p:nvPr/>
        </p:nvSpPr>
        <p:spPr bwMode="auto">
          <a:xfrm>
            <a:off x="8208963" y="5661025"/>
            <a:ext cx="684212" cy="288925"/>
          </a:xfrm>
          <a:prstGeom prst="rect">
            <a:avLst/>
          </a:prstGeom>
          <a:noFill/>
          <a:ln w="57150" cmpd="thickThin">
            <a:solidFill>
              <a:srgbClr val="FF00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38" name="Group 34"/>
          <p:cNvGrpSpPr/>
          <p:nvPr/>
        </p:nvGrpSpPr>
        <p:grpSpPr bwMode="auto">
          <a:xfrm>
            <a:off x="4535488" y="765175"/>
            <a:ext cx="3430587" cy="493713"/>
            <a:chOff x="632" y="1498"/>
            <a:chExt cx="3152" cy="988"/>
          </a:xfrm>
        </p:grpSpPr>
        <p:grpSp>
          <p:nvGrpSpPr>
            <p:cNvPr id="22591" name="Group 35"/>
            <p:cNvGrpSpPr/>
            <p:nvPr/>
          </p:nvGrpSpPr>
          <p:grpSpPr bwMode="auto">
            <a:xfrm>
              <a:off x="632" y="1498"/>
              <a:ext cx="394" cy="988"/>
              <a:chOff x="0" y="0"/>
              <a:chExt cx="257" cy="480"/>
            </a:xfrm>
          </p:grpSpPr>
          <p:sp>
            <p:nvSpPr>
              <p:cNvPr id="22613" name="Rectangle 36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0"/>
              <a:lstStyle/>
              <a:p>
                <a:pPr defTabSz="640080" eaLnBrk="1" hangingPunct="1"/>
                <a:r>
                  <a:rPr lang="en-US" altLang="zh-CN" sz="2500" b="1">
                    <a:solidFill>
                      <a:srgbClr val="F83D0A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 sz="2500" b="1">
                  <a:solidFill>
                    <a:srgbClr val="F83D0A"/>
                  </a:solidFill>
                </a:endParaRPr>
              </a:p>
            </p:txBody>
          </p:sp>
          <p:sp>
            <p:nvSpPr>
              <p:cNvPr id="22614" name="Rectangle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 bIns="0"/>
              <a:lstStyle/>
              <a:p>
                <a:endParaRPr lang="zh-CN" altLang="en-US"/>
              </a:p>
            </p:txBody>
          </p:sp>
        </p:grpSp>
        <p:grpSp>
          <p:nvGrpSpPr>
            <p:cNvPr id="22592" name="Group 38"/>
            <p:cNvGrpSpPr/>
            <p:nvPr/>
          </p:nvGrpSpPr>
          <p:grpSpPr bwMode="auto">
            <a:xfrm>
              <a:off x="1026" y="1498"/>
              <a:ext cx="394" cy="988"/>
              <a:chOff x="257" y="0"/>
              <a:chExt cx="257" cy="480"/>
            </a:xfrm>
          </p:grpSpPr>
          <p:sp>
            <p:nvSpPr>
              <p:cNvPr id="22611" name="Rectangle 39"/>
              <p:cNvSpPr>
                <a:spLocks noChangeArrowheads="1"/>
              </p:cNvSpPr>
              <p:nvPr/>
            </p:nvSpPr>
            <p:spPr bwMode="auto">
              <a:xfrm>
                <a:off x="268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0</a:t>
                </a:r>
                <a:endParaRPr lang="en-US" altLang="zh-CN" sz="2500"/>
              </a:p>
            </p:txBody>
          </p:sp>
          <p:sp>
            <p:nvSpPr>
              <p:cNvPr id="22612" name="Rectangle 40"/>
              <p:cNvSpPr>
                <a:spLocks noChangeArrowheads="1"/>
              </p:cNvSpPr>
              <p:nvPr/>
            </p:nvSpPr>
            <p:spPr bwMode="auto">
              <a:xfrm>
                <a:off x="257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93" name="Group 41"/>
            <p:cNvGrpSpPr/>
            <p:nvPr/>
          </p:nvGrpSpPr>
          <p:grpSpPr bwMode="auto">
            <a:xfrm>
              <a:off x="1420" y="1498"/>
              <a:ext cx="394" cy="988"/>
              <a:chOff x="514" y="0"/>
              <a:chExt cx="257" cy="480"/>
            </a:xfrm>
          </p:grpSpPr>
          <p:sp>
            <p:nvSpPr>
              <p:cNvPr id="22609" name="Rectangle 42"/>
              <p:cNvSpPr>
                <a:spLocks noChangeArrowheads="1"/>
              </p:cNvSpPr>
              <p:nvPr/>
            </p:nvSpPr>
            <p:spPr bwMode="auto">
              <a:xfrm>
                <a:off x="525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0</a:t>
                </a:r>
                <a:endParaRPr lang="en-US" altLang="zh-CN" sz="2500"/>
              </a:p>
            </p:txBody>
          </p:sp>
          <p:sp>
            <p:nvSpPr>
              <p:cNvPr id="22610" name="Rectangle 43"/>
              <p:cNvSpPr>
                <a:spLocks noChangeArrowheads="1"/>
              </p:cNvSpPr>
              <p:nvPr/>
            </p:nvSpPr>
            <p:spPr bwMode="auto">
              <a:xfrm>
                <a:off x="514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94" name="Group 44"/>
            <p:cNvGrpSpPr/>
            <p:nvPr/>
          </p:nvGrpSpPr>
          <p:grpSpPr bwMode="auto">
            <a:xfrm>
              <a:off x="1814" y="1498"/>
              <a:ext cx="394" cy="988"/>
              <a:chOff x="771" y="0"/>
              <a:chExt cx="257" cy="480"/>
            </a:xfrm>
          </p:grpSpPr>
          <p:sp>
            <p:nvSpPr>
              <p:cNvPr id="22607" name="Rectangle 45"/>
              <p:cNvSpPr>
                <a:spLocks noChangeArrowheads="1"/>
              </p:cNvSpPr>
              <p:nvPr/>
            </p:nvSpPr>
            <p:spPr bwMode="auto">
              <a:xfrm>
                <a:off x="782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0</a:t>
                </a:r>
                <a:endParaRPr lang="en-US" altLang="zh-CN" sz="2500"/>
              </a:p>
            </p:txBody>
          </p:sp>
          <p:sp>
            <p:nvSpPr>
              <p:cNvPr id="22608" name="Rectangle 46"/>
              <p:cNvSpPr>
                <a:spLocks noChangeArrowheads="1"/>
              </p:cNvSpPr>
              <p:nvPr/>
            </p:nvSpPr>
            <p:spPr bwMode="auto">
              <a:xfrm>
                <a:off x="771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95" name="Group 47"/>
            <p:cNvGrpSpPr/>
            <p:nvPr/>
          </p:nvGrpSpPr>
          <p:grpSpPr bwMode="auto">
            <a:xfrm>
              <a:off x="2208" y="1498"/>
              <a:ext cx="394" cy="988"/>
              <a:chOff x="1028" y="0"/>
              <a:chExt cx="257" cy="480"/>
            </a:xfrm>
          </p:grpSpPr>
          <p:sp>
            <p:nvSpPr>
              <p:cNvPr id="22605" name="Rectangle 48"/>
              <p:cNvSpPr>
                <a:spLocks noChangeArrowheads="1"/>
              </p:cNvSpPr>
              <p:nvPr/>
            </p:nvSpPr>
            <p:spPr bwMode="auto">
              <a:xfrm>
                <a:off x="1039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0</a:t>
                </a:r>
                <a:endParaRPr lang="en-US" altLang="zh-CN" sz="2500"/>
              </a:p>
            </p:txBody>
          </p:sp>
          <p:sp>
            <p:nvSpPr>
              <p:cNvPr id="22606" name="Rectangle 49"/>
              <p:cNvSpPr>
                <a:spLocks noChangeArrowheads="1"/>
              </p:cNvSpPr>
              <p:nvPr/>
            </p:nvSpPr>
            <p:spPr bwMode="auto">
              <a:xfrm>
                <a:off x="1028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96" name="Group 50"/>
            <p:cNvGrpSpPr/>
            <p:nvPr/>
          </p:nvGrpSpPr>
          <p:grpSpPr bwMode="auto">
            <a:xfrm>
              <a:off x="2602" y="1498"/>
              <a:ext cx="394" cy="988"/>
              <a:chOff x="1285" y="0"/>
              <a:chExt cx="257" cy="480"/>
            </a:xfrm>
          </p:grpSpPr>
          <p:sp>
            <p:nvSpPr>
              <p:cNvPr id="22603" name="Rectangle 51"/>
              <p:cNvSpPr>
                <a:spLocks noChangeArrowheads="1"/>
              </p:cNvSpPr>
              <p:nvPr/>
            </p:nvSpPr>
            <p:spPr bwMode="auto">
              <a:xfrm>
                <a:off x="1296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0</a:t>
                </a:r>
                <a:endParaRPr lang="en-US" altLang="zh-CN" sz="2500"/>
              </a:p>
            </p:txBody>
          </p:sp>
          <p:sp>
            <p:nvSpPr>
              <p:cNvPr id="22604" name="Rectangle 52"/>
              <p:cNvSpPr>
                <a:spLocks noChangeArrowheads="1"/>
              </p:cNvSpPr>
              <p:nvPr/>
            </p:nvSpPr>
            <p:spPr bwMode="auto">
              <a:xfrm>
                <a:off x="1285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97" name="Group 53"/>
            <p:cNvGrpSpPr/>
            <p:nvPr/>
          </p:nvGrpSpPr>
          <p:grpSpPr bwMode="auto">
            <a:xfrm>
              <a:off x="2996" y="1498"/>
              <a:ext cx="394" cy="988"/>
              <a:chOff x="1542" y="0"/>
              <a:chExt cx="257" cy="480"/>
            </a:xfrm>
          </p:grpSpPr>
          <p:sp>
            <p:nvSpPr>
              <p:cNvPr id="22601" name="Rectangle 54"/>
              <p:cNvSpPr>
                <a:spLocks noChangeArrowheads="1"/>
              </p:cNvSpPr>
              <p:nvPr/>
            </p:nvSpPr>
            <p:spPr bwMode="auto">
              <a:xfrm>
                <a:off x="1553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0</a:t>
                </a:r>
                <a:endParaRPr lang="en-US" altLang="zh-CN" sz="2500"/>
              </a:p>
            </p:txBody>
          </p:sp>
          <p:sp>
            <p:nvSpPr>
              <p:cNvPr id="22602" name="Rectangle 55"/>
              <p:cNvSpPr>
                <a:spLocks noChangeArrowheads="1"/>
              </p:cNvSpPr>
              <p:nvPr/>
            </p:nvSpPr>
            <p:spPr bwMode="auto">
              <a:xfrm>
                <a:off x="1542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98" name="Group 56"/>
            <p:cNvGrpSpPr/>
            <p:nvPr/>
          </p:nvGrpSpPr>
          <p:grpSpPr bwMode="auto">
            <a:xfrm>
              <a:off x="3390" y="1498"/>
              <a:ext cx="394" cy="988"/>
              <a:chOff x="1799" y="0"/>
              <a:chExt cx="257" cy="480"/>
            </a:xfrm>
          </p:grpSpPr>
          <p:sp>
            <p:nvSpPr>
              <p:cNvPr id="22599" name="Rectangle 57"/>
              <p:cNvSpPr>
                <a:spLocks noChangeArrowheads="1"/>
              </p:cNvSpPr>
              <p:nvPr/>
            </p:nvSpPr>
            <p:spPr bwMode="auto">
              <a:xfrm>
                <a:off x="1810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0</a:t>
                </a:r>
                <a:endParaRPr lang="en-US" altLang="zh-CN" sz="2500"/>
              </a:p>
            </p:txBody>
          </p:sp>
          <p:sp>
            <p:nvSpPr>
              <p:cNvPr id="22600" name="Rectangle 58"/>
              <p:cNvSpPr>
                <a:spLocks noChangeArrowheads="1"/>
              </p:cNvSpPr>
              <p:nvPr/>
            </p:nvSpPr>
            <p:spPr bwMode="auto">
              <a:xfrm>
                <a:off x="1799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</p:grpSp>
      <p:grpSp>
        <p:nvGrpSpPr>
          <p:cNvPr id="22539" name="Group 59"/>
          <p:cNvGrpSpPr/>
          <p:nvPr/>
        </p:nvGrpSpPr>
        <p:grpSpPr bwMode="auto">
          <a:xfrm>
            <a:off x="539750" y="6092825"/>
            <a:ext cx="3430588" cy="493713"/>
            <a:chOff x="632" y="1498"/>
            <a:chExt cx="3152" cy="988"/>
          </a:xfrm>
        </p:grpSpPr>
        <p:grpSp>
          <p:nvGrpSpPr>
            <p:cNvPr id="22567" name="Group 60"/>
            <p:cNvGrpSpPr/>
            <p:nvPr/>
          </p:nvGrpSpPr>
          <p:grpSpPr bwMode="auto">
            <a:xfrm>
              <a:off x="632" y="1498"/>
              <a:ext cx="394" cy="988"/>
              <a:chOff x="0" y="0"/>
              <a:chExt cx="257" cy="480"/>
            </a:xfrm>
          </p:grpSpPr>
          <p:sp>
            <p:nvSpPr>
              <p:cNvPr id="22589" name="Rectangle 61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0"/>
              <a:lstStyle/>
              <a:p>
                <a:pPr defTabSz="640080" eaLnBrk="1" hangingPunct="1"/>
                <a:r>
                  <a:rPr lang="en-US" altLang="zh-CN" sz="2500" b="1">
                    <a:solidFill>
                      <a:srgbClr val="F83D0A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 sz="2500" b="1">
                  <a:solidFill>
                    <a:srgbClr val="F83D0A"/>
                  </a:solidFill>
                </a:endParaRPr>
              </a:p>
            </p:txBody>
          </p:sp>
          <p:sp>
            <p:nvSpPr>
              <p:cNvPr id="22590" name="Rectangle 6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 bIns="0"/>
              <a:lstStyle/>
              <a:p>
                <a:endParaRPr lang="zh-CN" altLang="en-US"/>
              </a:p>
            </p:txBody>
          </p:sp>
        </p:grpSp>
        <p:grpSp>
          <p:nvGrpSpPr>
            <p:cNvPr id="22568" name="Group 63"/>
            <p:cNvGrpSpPr/>
            <p:nvPr/>
          </p:nvGrpSpPr>
          <p:grpSpPr bwMode="auto">
            <a:xfrm>
              <a:off x="1026" y="1498"/>
              <a:ext cx="394" cy="988"/>
              <a:chOff x="257" y="0"/>
              <a:chExt cx="257" cy="480"/>
            </a:xfrm>
          </p:grpSpPr>
          <p:sp>
            <p:nvSpPr>
              <p:cNvPr id="22587" name="Rectangle 64"/>
              <p:cNvSpPr>
                <a:spLocks noChangeArrowheads="1"/>
              </p:cNvSpPr>
              <p:nvPr/>
            </p:nvSpPr>
            <p:spPr bwMode="auto">
              <a:xfrm>
                <a:off x="268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0</a:t>
                </a:r>
                <a:endParaRPr lang="en-US" altLang="zh-CN" sz="2500"/>
              </a:p>
            </p:txBody>
          </p:sp>
          <p:sp>
            <p:nvSpPr>
              <p:cNvPr id="22588" name="Rectangle 65"/>
              <p:cNvSpPr>
                <a:spLocks noChangeArrowheads="1"/>
              </p:cNvSpPr>
              <p:nvPr/>
            </p:nvSpPr>
            <p:spPr bwMode="auto">
              <a:xfrm>
                <a:off x="257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69" name="Group 66"/>
            <p:cNvGrpSpPr/>
            <p:nvPr/>
          </p:nvGrpSpPr>
          <p:grpSpPr bwMode="auto">
            <a:xfrm>
              <a:off x="1420" y="1498"/>
              <a:ext cx="394" cy="988"/>
              <a:chOff x="514" y="0"/>
              <a:chExt cx="257" cy="480"/>
            </a:xfrm>
          </p:grpSpPr>
          <p:sp>
            <p:nvSpPr>
              <p:cNvPr id="22585" name="Rectangle 67"/>
              <p:cNvSpPr>
                <a:spLocks noChangeArrowheads="1"/>
              </p:cNvSpPr>
              <p:nvPr/>
            </p:nvSpPr>
            <p:spPr bwMode="auto">
              <a:xfrm>
                <a:off x="525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1</a:t>
                </a:r>
                <a:endParaRPr lang="en-US" altLang="zh-CN" sz="2500"/>
              </a:p>
            </p:txBody>
          </p:sp>
          <p:sp>
            <p:nvSpPr>
              <p:cNvPr id="22586" name="Rectangle 68"/>
              <p:cNvSpPr>
                <a:spLocks noChangeArrowheads="1"/>
              </p:cNvSpPr>
              <p:nvPr/>
            </p:nvSpPr>
            <p:spPr bwMode="auto">
              <a:xfrm>
                <a:off x="514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70" name="Group 69"/>
            <p:cNvGrpSpPr/>
            <p:nvPr/>
          </p:nvGrpSpPr>
          <p:grpSpPr bwMode="auto">
            <a:xfrm>
              <a:off x="1814" y="1498"/>
              <a:ext cx="394" cy="988"/>
              <a:chOff x="771" y="0"/>
              <a:chExt cx="257" cy="480"/>
            </a:xfrm>
          </p:grpSpPr>
          <p:sp>
            <p:nvSpPr>
              <p:cNvPr id="22583" name="Rectangle 70"/>
              <p:cNvSpPr>
                <a:spLocks noChangeArrowheads="1"/>
              </p:cNvSpPr>
              <p:nvPr/>
            </p:nvSpPr>
            <p:spPr bwMode="auto">
              <a:xfrm>
                <a:off x="782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0</a:t>
                </a:r>
                <a:endParaRPr lang="en-US" altLang="zh-CN" sz="2500"/>
              </a:p>
            </p:txBody>
          </p:sp>
          <p:sp>
            <p:nvSpPr>
              <p:cNvPr id="22584" name="Rectangle 71"/>
              <p:cNvSpPr>
                <a:spLocks noChangeArrowheads="1"/>
              </p:cNvSpPr>
              <p:nvPr/>
            </p:nvSpPr>
            <p:spPr bwMode="auto">
              <a:xfrm>
                <a:off x="771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71" name="Group 72"/>
            <p:cNvGrpSpPr/>
            <p:nvPr/>
          </p:nvGrpSpPr>
          <p:grpSpPr bwMode="auto">
            <a:xfrm>
              <a:off x="2208" y="1498"/>
              <a:ext cx="394" cy="988"/>
              <a:chOff x="1028" y="0"/>
              <a:chExt cx="257" cy="480"/>
            </a:xfrm>
          </p:grpSpPr>
          <p:sp>
            <p:nvSpPr>
              <p:cNvPr id="22581" name="Rectangle 73"/>
              <p:cNvSpPr>
                <a:spLocks noChangeArrowheads="1"/>
              </p:cNvSpPr>
              <p:nvPr/>
            </p:nvSpPr>
            <p:spPr bwMode="auto">
              <a:xfrm>
                <a:off x="1039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0</a:t>
                </a:r>
                <a:endParaRPr lang="en-US" altLang="zh-CN" sz="2500"/>
              </a:p>
            </p:txBody>
          </p:sp>
          <p:sp>
            <p:nvSpPr>
              <p:cNvPr id="22582" name="Rectangle 74"/>
              <p:cNvSpPr>
                <a:spLocks noChangeArrowheads="1"/>
              </p:cNvSpPr>
              <p:nvPr/>
            </p:nvSpPr>
            <p:spPr bwMode="auto">
              <a:xfrm>
                <a:off x="1028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72" name="Group 75"/>
            <p:cNvGrpSpPr/>
            <p:nvPr/>
          </p:nvGrpSpPr>
          <p:grpSpPr bwMode="auto">
            <a:xfrm>
              <a:off x="2602" y="1498"/>
              <a:ext cx="394" cy="988"/>
              <a:chOff x="1285" y="0"/>
              <a:chExt cx="257" cy="480"/>
            </a:xfrm>
          </p:grpSpPr>
          <p:sp>
            <p:nvSpPr>
              <p:cNvPr id="22579" name="Rectangle 76"/>
              <p:cNvSpPr>
                <a:spLocks noChangeArrowheads="1"/>
              </p:cNvSpPr>
              <p:nvPr/>
            </p:nvSpPr>
            <p:spPr bwMode="auto">
              <a:xfrm>
                <a:off x="1296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0</a:t>
                </a:r>
                <a:endParaRPr lang="en-US" altLang="zh-CN" sz="2500"/>
              </a:p>
            </p:txBody>
          </p:sp>
          <p:sp>
            <p:nvSpPr>
              <p:cNvPr id="22580" name="Rectangle 77"/>
              <p:cNvSpPr>
                <a:spLocks noChangeArrowheads="1"/>
              </p:cNvSpPr>
              <p:nvPr/>
            </p:nvSpPr>
            <p:spPr bwMode="auto">
              <a:xfrm>
                <a:off x="1285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73" name="Group 78"/>
            <p:cNvGrpSpPr/>
            <p:nvPr/>
          </p:nvGrpSpPr>
          <p:grpSpPr bwMode="auto">
            <a:xfrm>
              <a:off x="2996" y="1498"/>
              <a:ext cx="394" cy="988"/>
              <a:chOff x="1542" y="0"/>
              <a:chExt cx="257" cy="480"/>
            </a:xfrm>
          </p:grpSpPr>
          <p:sp>
            <p:nvSpPr>
              <p:cNvPr id="22577" name="Rectangle 79"/>
              <p:cNvSpPr>
                <a:spLocks noChangeArrowheads="1"/>
              </p:cNvSpPr>
              <p:nvPr/>
            </p:nvSpPr>
            <p:spPr bwMode="auto">
              <a:xfrm>
                <a:off x="1553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0</a:t>
                </a:r>
                <a:endParaRPr lang="en-US" altLang="zh-CN" sz="2500"/>
              </a:p>
            </p:txBody>
          </p:sp>
          <p:sp>
            <p:nvSpPr>
              <p:cNvPr id="22578" name="Rectangle 80"/>
              <p:cNvSpPr>
                <a:spLocks noChangeArrowheads="1"/>
              </p:cNvSpPr>
              <p:nvPr/>
            </p:nvSpPr>
            <p:spPr bwMode="auto">
              <a:xfrm>
                <a:off x="1542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74" name="Group 81"/>
            <p:cNvGrpSpPr/>
            <p:nvPr/>
          </p:nvGrpSpPr>
          <p:grpSpPr bwMode="auto">
            <a:xfrm>
              <a:off x="3390" y="1498"/>
              <a:ext cx="394" cy="988"/>
              <a:chOff x="1799" y="0"/>
              <a:chExt cx="257" cy="480"/>
            </a:xfrm>
          </p:grpSpPr>
          <p:sp>
            <p:nvSpPr>
              <p:cNvPr id="22575" name="Rectangle 82"/>
              <p:cNvSpPr>
                <a:spLocks noChangeArrowheads="1"/>
              </p:cNvSpPr>
              <p:nvPr/>
            </p:nvSpPr>
            <p:spPr bwMode="auto">
              <a:xfrm>
                <a:off x="1810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1</a:t>
                </a:r>
                <a:endParaRPr lang="en-US" altLang="zh-CN" sz="2500"/>
              </a:p>
            </p:txBody>
          </p:sp>
          <p:sp>
            <p:nvSpPr>
              <p:cNvPr id="22576" name="Rectangle 83"/>
              <p:cNvSpPr>
                <a:spLocks noChangeArrowheads="1"/>
              </p:cNvSpPr>
              <p:nvPr/>
            </p:nvSpPr>
            <p:spPr bwMode="auto">
              <a:xfrm>
                <a:off x="1799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</p:grpSp>
      <p:sp>
        <p:nvSpPr>
          <p:cNvPr id="22540" name="Text Box 84"/>
          <p:cNvSpPr txBox="1">
            <a:spLocks noChangeArrowheads="1"/>
          </p:cNvSpPr>
          <p:nvPr/>
        </p:nvSpPr>
        <p:spPr bwMode="auto">
          <a:xfrm>
            <a:off x="0" y="623728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b="1"/>
              <a:t>33</a:t>
            </a:r>
            <a:endParaRPr lang="en-US" altLang="zh-CN" sz="2800" b="1"/>
          </a:p>
        </p:txBody>
      </p:sp>
      <p:grpSp>
        <p:nvGrpSpPr>
          <p:cNvPr id="22541" name="Group 85"/>
          <p:cNvGrpSpPr/>
          <p:nvPr/>
        </p:nvGrpSpPr>
        <p:grpSpPr bwMode="auto">
          <a:xfrm>
            <a:off x="4525963" y="6057900"/>
            <a:ext cx="3430587" cy="493713"/>
            <a:chOff x="632" y="1498"/>
            <a:chExt cx="3152" cy="988"/>
          </a:xfrm>
        </p:grpSpPr>
        <p:grpSp>
          <p:nvGrpSpPr>
            <p:cNvPr id="22543" name="Group 86"/>
            <p:cNvGrpSpPr/>
            <p:nvPr/>
          </p:nvGrpSpPr>
          <p:grpSpPr bwMode="auto">
            <a:xfrm>
              <a:off x="632" y="1498"/>
              <a:ext cx="394" cy="988"/>
              <a:chOff x="0" y="0"/>
              <a:chExt cx="257" cy="480"/>
            </a:xfrm>
          </p:grpSpPr>
          <p:sp>
            <p:nvSpPr>
              <p:cNvPr id="22565" name="Rectangle 87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0"/>
              <a:lstStyle/>
              <a:p>
                <a:pPr defTabSz="640080" eaLnBrk="1" hangingPunct="1"/>
                <a:r>
                  <a:rPr lang="en-US" altLang="zh-CN" sz="2500" b="1">
                    <a:solidFill>
                      <a:srgbClr val="F83D0A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 sz="2500" b="1">
                  <a:solidFill>
                    <a:srgbClr val="F83D0A"/>
                  </a:solidFill>
                </a:endParaRPr>
              </a:p>
            </p:txBody>
          </p:sp>
          <p:sp>
            <p:nvSpPr>
              <p:cNvPr id="22566" name="Rectangle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 bIns="0"/>
              <a:lstStyle/>
              <a:p>
                <a:endParaRPr lang="zh-CN" altLang="en-US"/>
              </a:p>
            </p:txBody>
          </p:sp>
        </p:grpSp>
        <p:grpSp>
          <p:nvGrpSpPr>
            <p:cNvPr id="22544" name="Group 89"/>
            <p:cNvGrpSpPr/>
            <p:nvPr/>
          </p:nvGrpSpPr>
          <p:grpSpPr bwMode="auto">
            <a:xfrm>
              <a:off x="1026" y="1498"/>
              <a:ext cx="394" cy="988"/>
              <a:chOff x="257" y="0"/>
              <a:chExt cx="257" cy="480"/>
            </a:xfrm>
          </p:grpSpPr>
          <p:sp>
            <p:nvSpPr>
              <p:cNvPr id="22563" name="Rectangle 90"/>
              <p:cNvSpPr>
                <a:spLocks noChangeArrowheads="1"/>
              </p:cNvSpPr>
              <p:nvPr/>
            </p:nvSpPr>
            <p:spPr bwMode="auto">
              <a:xfrm>
                <a:off x="268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1</a:t>
                </a:r>
                <a:endParaRPr lang="en-US" altLang="zh-CN" sz="2500"/>
              </a:p>
            </p:txBody>
          </p:sp>
          <p:sp>
            <p:nvSpPr>
              <p:cNvPr id="22564" name="Rectangle 91"/>
              <p:cNvSpPr>
                <a:spLocks noChangeArrowheads="1"/>
              </p:cNvSpPr>
              <p:nvPr/>
            </p:nvSpPr>
            <p:spPr bwMode="auto">
              <a:xfrm>
                <a:off x="257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45" name="Group 92"/>
            <p:cNvGrpSpPr/>
            <p:nvPr/>
          </p:nvGrpSpPr>
          <p:grpSpPr bwMode="auto">
            <a:xfrm>
              <a:off x="1420" y="1498"/>
              <a:ext cx="394" cy="988"/>
              <a:chOff x="514" y="0"/>
              <a:chExt cx="257" cy="480"/>
            </a:xfrm>
          </p:grpSpPr>
          <p:sp>
            <p:nvSpPr>
              <p:cNvPr id="22561" name="Rectangle 93"/>
              <p:cNvSpPr>
                <a:spLocks noChangeArrowheads="1"/>
              </p:cNvSpPr>
              <p:nvPr/>
            </p:nvSpPr>
            <p:spPr bwMode="auto">
              <a:xfrm>
                <a:off x="525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1</a:t>
                </a:r>
                <a:endParaRPr lang="en-US" altLang="zh-CN" sz="2500"/>
              </a:p>
            </p:txBody>
          </p:sp>
          <p:sp>
            <p:nvSpPr>
              <p:cNvPr id="22562" name="Rectangle 94"/>
              <p:cNvSpPr>
                <a:spLocks noChangeArrowheads="1"/>
              </p:cNvSpPr>
              <p:nvPr/>
            </p:nvSpPr>
            <p:spPr bwMode="auto">
              <a:xfrm>
                <a:off x="514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46" name="Group 95"/>
            <p:cNvGrpSpPr/>
            <p:nvPr/>
          </p:nvGrpSpPr>
          <p:grpSpPr bwMode="auto">
            <a:xfrm>
              <a:off x="1814" y="1498"/>
              <a:ext cx="394" cy="988"/>
              <a:chOff x="771" y="0"/>
              <a:chExt cx="257" cy="480"/>
            </a:xfrm>
          </p:grpSpPr>
          <p:sp>
            <p:nvSpPr>
              <p:cNvPr id="22559" name="Rectangle 96"/>
              <p:cNvSpPr>
                <a:spLocks noChangeArrowheads="1"/>
              </p:cNvSpPr>
              <p:nvPr/>
            </p:nvSpPr>
            <p:spPr bwMode="auto">
              <a:xfrm>
                <a:off x="782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1</a:t>
                </a:r>
                <a:endParaRPr lang="en-US" altLang="zh-CN" sz="2500"/>
              </a:p>
            </p:txBody>
          </p:sp>
          <p:sp>
            <p:nvSpPr>
              <p:cNvPr id="22560" name="Rectangle 97"/>
              <p:cNvSpPr>
                <a:spLocks noChangeArrowheads="1"/>
              </p:cNvSpPr>
              <p:nvPr/>
            </p:nvSpPr>
            <p:spPr bwMode="auto">
              <a:xfrm>
                <a:off x="771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47" name="Group 98"/>
            <p:cNvGrpSpPr/>
            <p:nvPr/>
          </p:nvGrpSpPr>
          <p:grpSpPr bwMode="auto">
            <a:xfrm>
              <a:off x="2208" y="1498"/>
              <a:ext cx="394" cy="988"/>
              <a:chOff x="1028" y="0"/>
              <a:chExt cx="257" cy="480"/>
            </a:xfrm>
          </p:grpSpPr>
          <p:sp>
            <p:nvSpPr>
              <p:cNvPr id="22557" name="Rectangle 99"/>
              <p:cNvSpPr>
                <a:spLocks noChangeArrowheads="1"/>
              </p:cNvSpPr>
              <p:nvPr/>
            </p:nvSpPr>
            <p:spPr bwMode="auto">
              <a:xfrm>
                <a:off x="1039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1</a:t>
                </a:r>
                <a:endParaRPr lang="en-US" altLang="zh-CN" sz="2500"/>
              </a:p>
            </p:txBody>
          </p:sp>
          <p:sp>
            <p:nvSpPr>
              <p:cNvPr id="22558" name="Rectangle 100"/>
              <p:cNvSpPr>
                <a:spLocks noChangeArrowheads="1"/>
              </p:cNvSpPr>
              <p:nvPr/>
            </p:nvSpPr>
            <p:spPr bwMode="auto">
              <a:xfrm>
                <a:off x="1028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48" name="Group 101"/>
            <p:cNvGrpSpPr/>
            <p:nvPr/>
          </p:nvGrpSpPr>
          <p:grpSpPr bwMode="auto">
            <a:xfrm>
              <a:off x="2602" y="1498"/>
              <a:ext cx="394" cy="988"/>
              <a:chOff x="1285" y="0"/>
              <a:chExt cx="257" cy="480"/>
            </a:xfrm>
          </p:grpSpPr>
          <p:sp>
            <p:nvSpPr>
              <p:cNvPr id="22555" name="Rectangle 102"/>
              <p:cNvSpPr>
                <a:spLocks noChangeArrowheads="1"/>
              </p:cNvSpPr>
              <p:nvPr/>
            </p:nvSpPr>
            <p:spPr bwMode="auto">
              <a:xfrm>
                <a:off x="1296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1</a:t>
                </a:r>
                <a:endParaRPr lang="en-US" altLang="zh-CN" sz="2500"/>
              </a:p>
            </p:txBody>
          </p:sp>
          <p:sp>
            <p:nvSpPr>
              <p:cNvPr id="22556" name="Rectangle 103"/>
              <p:cNvSpPr>
                <a:spLocks noChangeArrowheads="1"/>
              </p:cNvSpPr>
              <p:nvPr/>
            </p:nvSpPr>
            <p:spPr bwMode="auto">
              <a:xfrm>
                <a:off x="1285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49" name="Group 104"/>
            <p:cNvGrpSpPr/>
            <p:nvPr/>
          </p:nvGrpSpPr>
          <p:grpSpPr bwMode="auto">
            <a:xfrm>
              <a:off x="2996" y="1498"/>
              <a:ext cx="394" cy="988"/>
              <a:chOff x="1542" y="0"/>
              <a:chExt cx="257" cy="480"/>
            </a:xfrm>
          </p:grpSpPr>
          <p:sp>
            <p:nvSpPr>
              <p:cNvPr id="22553" name="Rectangle 105"/>
              <p:cNvSpPr>
                <a:spLocks noChangeArrowheads="1"/>
              </p:cNvSpPr>
              <p:nvPr/>
            </p:nvSpPr>
            <p:spPr bwMode="auto">
              <a:xfrm>
                <a:off x="1553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1</a:t>
                </a:r>
                <a:endParaRPr lang="en-US" altLang="zh-CN" sz="2500"/>
              </a:p>
            </p:txBody>
          </p:sp>
          <p:sp>
            <p:nvSpPr>
              <p:cNvPr id="22554" name="Rectangle 106"/>
              <p:cNvSpPr>
                <a:spLocks noChangeArrowheads="1"/>
              </p:cNvSpPr>
              <p:nvPr/>
            </p:nvSpPr>
            <p:spPr bwMode="auto">
              <a:xfrm>
                <a:off x="1542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2550" name="Group 107"/>
            <p:cNvGrpSpPr/>
            <p:nvPr/>
          </p:nvGrpSpPr>
          <p:grpSpPr bwMode="auto">
            <a:xfrm>
              <a:off x="3390" y="1498"/>
              <a:ext cx="394" cy="988"/>
              <a:chOff x="1799" y="0"/>
              <a:chExt cx="257" cy="480"/>
            </a:xfrm>
          </p:grpSpPr>
          <p:sp>
            <p:nvSpPr>
              <p:cNvPr id="22551" name="Rectangle 108"/>
              <p:cNvSpPr>
                <a:spLocks noChangeArrowheads="1"/>
              </p:cNvSpPr>
              <p:nvPr/>
            </p:nvSpPr>
            <p:spPr bwMode="auto">
              <a:xfrm>
                <a:off x="1810" y="0"/>
                <a:ext cx="235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0</a:t>
                </a:r>
                <a:endParaRPr lang="en-US" altLang="zh-CN" sz="2500"/>
              </a:p>
            </p:txBody>
          </p:sp>
          <p:sp>
            <p:nvSpPr>
              <p:cNvPr id="22552" name="Rectangle 109"/>
              <p:cNvSpPr>
                <a:spLocks noChangeArrowheads="1"/>
              </p:cNvSpPr>
              <p:nvPr/>
            </p:nvSpPr>
            <p:spPr bwMode="auto">
              <a:xfrm>
                <a:off x="1799" y="0"/>
                <a:ext cx="257" cy="480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</p:grpSp>
      <p:sp>
        <p:nvSpPr>
          <p:cNvPr id="22542" name="Text Box 110"/>
          <p:cNvSpPr txBox="1">
            <a:spLocks noChangeArrowheads="1"/>
          </p:cNvSpPr>
          <p:nvPr/>
        </p:nvSpPr>
        <p:spPr bwMode="auto">
          <a:xfrm>
            <a:off x="7920038" y="616585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b="1"/>
              <a:t>126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1089025"/>
            <a:ext cx="435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en-US" altLang="zh-CN"/>
              <a:t>    </a:t>
            </a:r>
            <a:r>
              <a:rPr lang="en-US" altLang="zh-CN" b="1"/>
              <a:t>(2) </a:t>
            </a:r>
            <a:r>
              <a:rPr lang="zh-CN" altLang="en-US" b="1"/>
              <a:t>扩充</a:t>
            </a:r>
            <a:r>
              <a:rPr lang="en-US" altLang="zh-CN" b="1"/>
              <a:t>ASCII</a:t>
            </a:r>
            <a:r>
              <a:rPr lang="zh-CN" altLang="en-US" b="1"/>
              <a:t>码     </a:t>
            </a:r>
            <a:r>
              <a:rPr lang="en-US" altLang="zh-CN" b="1"/>
              <a:t>8</a:t>
            </a:r>
            <a:r>
              <a:rPr lang="zh-CN" altLang="en-US" b="1"/>
              <a:t>位码</a:t>
            </a:r>
            <a:endParaRPr lang="zh-CN" altLang="en-US" b="1"/>
          </a:p>
        </p:txBody>
      </p:sp>
      <p:pic>
        <p:nvPicPr>
          <p:cNvPr id="23555" name="Picture 3" descr="image00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6" b="6195"/>
          <a:stretch>
            <a:fillRect/>
          </a:stretch>
        </p:blipFill>
        <p:spPr bwMode="auto">
          <a:xfrm>
            <a:off x="19050" y="1881188"/>
            <a:ext cx="9124950" cy="322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6" name="Group 4"/>
          <p:cNvGrpSpPr/>
          <p:nvPr/>
        </p:nvGrpSpPr>
        <p:grpSpPr bwMode="auto">
          <a:xfrm>
            <a:off x="4535488" y="1341438"/>
            <a:ext cx="3430587" cy="493712"/>
            <a:chOff x="632" y="1498"/>
            <a:chExt cx="3152" cy="988"/>
          </a:xfrm>
        </p:grpSpPr>
        <p:grpSp>
          <p:nvGrpSpPr>
            <p:cNvPr id="23583" name="Group 5"/>
            <p:cNvGrpSpPr/>
            <p:nvPr/>
          </p:nvGrpSpPr>
          <p:grpSpPr bwMode="auto">
            <a:xfrm>
              <a:off x="632" y="1498"/>
              <a:ext cx="394" cy="988"/>
              <a:chOff x="0" y="0"/>
              <a:chExt cx="257" cy="480"/>
            </a:xfrm>
          </p:grpSpPr>
          <p:sp>
            <p:nvSpPr>
              <p:cNvPr id="23605" name="Rectangle 6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0"/>
              <a:lstStyle/>
              <a:p>
                <a:pPr defTabSz="640080" eaLnBrk="1" hangingPunct="1"/>
                <a:r>
                  <a:rPr lang="en-US" altLang="zh-CN" sz="2500" b="1">
                    <a:solidFill>
                      <a:srgbClr val="33CC33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 sz="2500" b="1">
                  <a:solidFill>
                    <a:srgbClr val="33CC33"/>
                  </a:solidFill>
                </a:endParaRPr>
              </a:p>
            </p:txBody>
          </p:sp>
          <p:sp>
            <p:nvSpPr>
              <p:cNvPr id="23606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 bIns="0"/>
              <a:lstStyle/>
              <a:p>
                <a:endParaRPr lang="zh-CN" altLang="en-US"/>
              </a:p>
            </p:txBody>
          </p:sp>
        </p:grpSp>
        <p:grpSp>
          <p:nvGrpSpPr>
            <p:cNvPr id="23584" name="Group 8"/>
            <p:cNvGrpSpPr/>
            <p:nvPr/>
          </p:nvGrpSpPr>
          <p:grpSpPr bwMode="auto">
            <a:xfrm>
              <a:off x="1026" y="1498"/>
              <a:ext cx="394" cy="988"/>
              <a:chOff x="257" y="0"/>
              <a:chExt cx="257" cy="480"/>
            </a:xfrm>
          </p:grpSpPr>
          <p:sp>
            <p:nvSpPr>
              <p:cNvPr id="23603" name="Rectangle 9"/>
              <p:cNvSpPr>
                <a:spLocks noChangeArrowheads="1"/>
              </p:cNvSpPr>
              <p:nvPr/>
            </p:nvSpPr>
            <p:spPr bwMode="auto">
              <a:xfrm>
                <a:off x="268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1</a:t>
                </a:r>
                <a:endParaRPr lang="en-US" altLang="zh-CN" sz="2500"/>
              </a:p>
            </p:txBody>
          </p:sp>
          <p:sp>
            <p:nvSpPr>
              <p:cNvPr id="23604" name="Rectangle 10"/>
              <p:cNvSpPr>
                <a:spLocks noChangeArrowheads="1"/>
              </p:cNvSpPr>
              <p:nvPr/>
            </p:nvSpPr>
            <p:spPr bwMode="auto">
              <a:xfrm>
                <a:off x="257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3585" name="Group 11"/>
            <p:cNvGrpSpPr/>
            <p:nvPr/>
          </p:nvGrpSpPr>
          <p:grpSpPr bwMode="auto">
            <a:xfrm>
              <a:off x="1420" y="1498"/>
              <a:ext cx="394" cy="988"/>
              <a:chOff x="514" y="0"/>
              <a:chExt cx="257" cy="480"/>
            </a:xfrm>
          </p:grpSpPr>
          <p:sp>
            <p:nvSpPr>
              <p:cNvPr id="23601" name="Rectangle 12"/>
              <p:cNvSpPr>
                <a:spLocks noChangeArrowheads="1"/>
              </p:cNvSpPr>
              <p:nvPr/>
            </p:nvSpPr>
            <p:spPr bwMode="auto">
              <a:xfrm>
                <a:off x="525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1</a:t>
                </a:r>
                <a:endParaRPr lang="en-US" altLang="zh-CN" sz="2500"/>
              </a:p>
            </p:txBody>
          </p:sp>
          <p:sp>
            <p:nvSpPr>
              <p:cNvPr id="23602" name="Rectangle 13"/>
              <p:cNvSpPr>
                <a:spLocks noChangeArrowheads="1"/>
              </p:cNvSpPr>
              <p:nvPr/>
            </p:nvSpPr>
            <p:spPr bwMode="auto">
              <a:xfrm>
                <a:off x="514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3586" name="Group 14"/>
            <p:cNvGrpSpPr/>
            <p:nvPr/>
          </p:nvGrpSpPr>
          <p:grpSpPr bwMode="auto">
            <a:xfrm>
              <a:off x="1814" y="1498"/>
              <a:ext cx="394" cy="988"/>
              <a:chOff x="771" y="0"/>
              <a:chExt cx="257" cy="480"/>
            </a:xfrm>
          </p:grpSpPr>
          <p:sp>
            <p:nvSpPr>
              <p:cNvPr id="23599" name="Rectangle 15"/>
              <p:cNvSpPr>
                <a:spLocks noChangeArrowheads="1"/>
              </p:cNvSpPr>
              <p:nvPr/>
            </p:nvSpPr>
            <p:spPr bwMode="auto">
              <a:xfrm>
                <a:off x="782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1</a:t>
                </a:r>
                <a:endParaRPr lang="en-US" altLang="zh-CN" sz="2500"/>
              </a:p>
            </p:txBody>
          </p:sp>
          <p:sp>
            <p:nvSpPr>
              <p:cNvPr id="23600" name="Rectangle 16"/>
              <p:cNvSpPr>
                <a:spLocks noChangeArrowheads="1"/>
              </p:cNvSpPr>
              <p:nvPr/>
            </p:nvSpPr>
            <p:spPr bwMode="auto">
              <a:xfrm>
                <a:off x="771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3587" name="Group 17"/>
            <p:cNvGrpSpPr/>
            <p:nvPr/>
          </p:nvGrpSpPr>
          <p:grpSpPr bwMode="auto">
            <a:xfrm>
              <a:off x="2208" y="1498"/>
              <a:ext cx="394" cy="988"/>
              <a:chOff x="1028" y="0"/>
              <a:chExt cx="257" cy="480"/>
            </a:xfrm>
          </p:grpSpPr>
          <p:sp>
            <p:nvSpPr>
              <p:cNvPr id="23597" name="Rectangle 18"/>
              <p:cNvSpPr>
                <a:spLocks noChangeArrowheads="1"/>
              </p:cNvSpPr>
              <p:nvPr/>
            </p:nvSpPr>
            <p:spPr bwMode="auto">
              <a:xfrm>
                <a:off x="1039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1</a:t>
                </a:r>
                <a:endParaRPr lang="en-US" altLang="zh-CN" sz="2500"/>
              </a:p>
            </p:txBody>
          </p:sp>
          <p:sp>
            <p:nvSpPr>
              <p:cNvPr id="23598" name="Rectangle 19"/>
              <p:cNvSpPr>
                <a:spLocks noChangeArrowheads="1"/>
              </p:cNvSpPr>
              <p:nvPr/>
            </p:nvSpPr>
            <p:spPr bwMode="auto">
              <a:xfrm>
                <a:off x="1028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3588" name="Group 20"/>
            <p:cNvGrpSpPr/>
            <p:nvPr/>
          </p:nvGrpSpPr>
          <p:grpSpPr bwMode="auto">
            <a:xfrm>
              <a:off x="2602" y="1498"/>
              <a:ext cx="394" cy="988"/>
              <a:chOff x="1285" y="0"/>
              <a:chExt cx="257" cy="480"/>
            </a:xfrm>
          </p:grpSpPr>
          <p:sp>
            <p:nvSpPr>
              <p:cNvPr id="23595" name="Rectangle 21"/>
              <p:cNvSpPr>
                <a:spLocks noChangeArrowheads="1"/>
              </p:cNvSpPr>
              <p:nvPr/>
            </p:nvSpPr>
            <p:spPr bwMode="auto">
              <a:xfrm>
                <a:off x="1296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1</a:t>
                </a:r>
                <a:endParaRPr lang="en-US" altLang="zh-CN" sz="2500"/>
              </a:p>
            </p:txBody>
          </p:sp>
          <p:sp>
            <p:nvSpPr>
              <p:cNvPr id="23596" name="Rectangle 22"/>
              <p:cNvSpPr>
                <a:spLocks noChangeArrowheads="1"/>
              </p:cNvSpPr>
              <p:nvPr/>
            </p:nvSpPr>
            <p:spPr bwMode="auto">
              <a:xfrm>
                <a:off x="1285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3589" name="Group 23"/>
            <p:cNvGrpSpPr/>
            <p:nvPr/>
          </p:nvGrpSpPr>
          <p:grpSpPr bwMode="auto">
            <a:xfrm>
              <a:off x="2996" y="1498"/>
              <a:ext cx="394" cy="988"/>
              <a:chOff x="1542" y="0"/>
              <a:chExt cx="257" cy="480"/>
            </a:xfrm>
          </p:grpSpPr>
          <p:sp>
            <p:nvSpPr>
              <p:cNvPr id="23593" name="Rectangle 24"/>
              <p:cNvSpPr>
                <a:spLocks noChangeArrowheads="1"/>
              </p:cNvSpPr>
              <p:nvPr/>
            </p:nvSpPr>
            <p:spPr bwMode="auto">
              <a:xfrm>
                <a:off x="1553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1</a:t>
                </a:r>
                <a:endParaRPr lang="en-US" altLang="zh-CN" sz="2500"/>
              </a:p>
            </p:txBody>
          </p:sp>
          <p:sp>
            <p:nvSpPr>
              <p:cNvPr id="23594" name="Rectangle 25"/>
              <p:cNvSpPr>
                <a:spLocks noChangeArrowheads="1"/>
              </p:cNvSpPr>
              <p:nvPr/>
            </p:nvSpPr>
            <p:spPr bwMode="auto">
              <a:xfrm>
                <a:off x="1542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3590" name="Group 26"/>
            <p:cNvGrpSpPr/>
            <p:nvPr/>
          </p:nvGrpSpPr>
          <p:grpSpPr bwMode="auto">
            <a:xfrm>
              <a:off x="3390" y="1498"/>
              <a:ext cx="394" cy="988"/>
              <a:chOff x="1799" y="0"/>
              <a:chExt cx="257" cy="480"/>
            </a:xfrm>
          </p:grpSpPr>
          <p:sp>
            <p:nvSpPr>
              <p:cNvPr id="23591" name="Rectangle 27"/>
              <p:cNvSpPr>
                <a:spLocks noChangeArrowheads="1"/>
              </p:cNvSpPr>
              <p:nvPr/>
            </p:nvSpPr>
            <p:spPr bwMode="auto">
              <a:xfrm>
                <a:off x="1810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1</a:t>
                </a:r>
                <a:endParaRPr lang="en-US" altLang="zh-CN" sz="2500"/>
              </a:p>
            </p:txBody>
          </p:sp>
          <p:sp>
            <p:nvSpPr>
              <p:cNvPr id="23592" name="Rectangle 28"/>
              <p:cNvSpPr>
                <a:spLocks noChangeArrowheads="1"/>
              </p:cNvSpPr>
              <p:nvPr/>
            </p:nvSpPr>
            <p:spPr bwMode="auto">
              <a:xfrm>
                <a:off x="1799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</p:grpSp>
      <p:grpSp>
        <p:nvGrpSpPr>
          <p:cNvPr id="23557" name="Group 29"/>
          <p:cNvGrpSpPr/>
          <p:nvPr/>
        </p:nvGrpSpPr>
        <p:grpSpPr bwMode="auto">
          <a:xfrm>
            <a:off x="4535488" y="549275"/>
            <a:ext cx="3430587" cy="493713"/>
            <a:chOff x="632" y="1498"/>
            <a:chExt cx="3152" cy="988"/>
          </a:xfrm>
        </p:grpSpPr>
        <p:grpSp>
          <p:nvGrpSpPr>
            <p:cNvPr id="23559" name="Group 30"/>
            <p:cNvGrpSpPr/>
            <p:nvPr/>
          </p:nvGrpSpPr>
          <p:grpSpPr bwMode="auto">
            <a:xfrm>
              <a:off x="632" y="1498"/>
              <a:ext cx="394" cy="988"/>
              <a:chOff x="0" y="0"/>
              <a:chExt cx="257" cy="480"/>
            </a:xfrm>
          </p:grpSpPr>
          <p:sp>
            <p:nvSpPr>
              <p:cNvPr id="23581" name="Rectangle 31"/>
              <p:cNvSpPr>
                <a:spLocks noChangeArrowheads="1"/>
              </p:cNvSpPr>
              <p:nvPr/>
            </p:nvSpPr>
            <p:spPr bwMode="auto">
              <a:xfrm>
                <a:off x="11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0"/>
              <a:lstStyle/>
              <a:p>
                <a:pPr defTabSz="640080" eaLnBrk="1" hangingPunct="1"/>
                <a:r>
                  <a:rPr lang="en-US" altLang="zh-CN" sz="2500" b="1">
                    <a:solidFill>
                      <a:srgbClr val="33CC33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 sz="2500" b="1">
                  <a:solidFill>
                    <a:srgbClr val="33CC33"/>
                  </a:solidFill>
                </a:endParaRPr>
              </a:p>
            </p:txBody>
          </p:sp>
          <p:sp>
            <p:nvSpPr>
              <p:cNvPr id="23582" name="Rectangle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 bIns="0"/>
              <a:lstStyle/>
              <a:p>
                <a:endParaRPr lang="zh-CN" altLang="en-US"/>
              </a:p>
            </p:txBody>
          </p:sp>
        </p:grpSp>
        <p:grpSp>
          <p:nvGrpSpPr>
            <p:cNvPr id="23560" name="Group 33"/>
            <p:cNvGrpSpPr/>
            <p:nvPr/>
          </p:nvGrpSpPr>
          <p:grpSpPr bwMode="auto">
            <a:xfrm>
              <a:off x="1026" y="1498"/>
              <a:ext cx="394" cy="988"/>
              <a:chOff x="257" y="0"/>
              <a:chExt cx="257" cy="480"/>
            </a:xfrm>
          </p:grpSpPr>
          <p:sp>
            <p:nvSpPr>
              <p:cNvPr id="23579" name="Rectangle 34"/>
              <p:cNvSpPr>
                <a:spLocks noChangeArrowheads="1"/>
              </p:cNvSpPr>
              <p:nvPr/>
            </p:nvSpPr>
            <p:spPr bwMode="auto">
              <a:xfrm>
                <a:off x="268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0</a:t>
                </a:r>
                <a:endParaRPr lang="en-US" altLang="zh-CN" sz="2500"/>
              </a:p>
            </p:txBody>
          </p:sp>
          <p:sp>
            <p:nvSpPr>
              <p:cNvPr id="23580" name="Rectangle 35"/>
              <p:cNvSpPr>
                <a:spLocks noChangeArrowheads="1"/>
              </p:cNvSpPr>
              <p:nvPr/>
            </p:nvSpPr>
            <p:spPr bwMode="auto">
              <a:xfrm>
                <a:off x="257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3561" name="Group 36"/>
            <p:cNvGrpSpPr/>
            <p:nvPr/>
          </p:nvGrpSpPr>
          <p:grpSpPr bwMode="auto">
            <a:xfrm>
              <a:off x="1420" y="1498"/>
              <a:ext cx="394" cy="988"/>
              <a:chOff x="514" y="0"/>
              <a:chExt cx="257" cy="480"/>
            </a:xfrm>
          </p:grpSpPr>
          <p:sp>
            <p:nvSpPr>
              <p:cNvPr id="23577" name="Rectangle 37"/>
              <p:cNvSpPr>
                <a:spLocks noChangeArrowheads="1"/>
              </p:cNvSpPr>
              <p:nvPr/>
            </p:nvSpPr>
            <p:spPr bwMode="auto">
              <a:xfrm>
                <a:off x="525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0</a:t>
                </a:r>
                <a:endParaRPr lang="en-US" altLang="zh-CN" sz="2500"/>
              </a:p>
            </p:txBody>
          </p:sp>
          <p:sp>
            <p:nvSpPr>
              <p:cNvPr id="23578" name="Rectangle 38"/>
              <p:cNvSpPr>
                <a:spLocks noChangeArrowheads="1"/>
              </p:cNvSpPr>
              <p:nvPr/>
            </p:nvSpPr>
            <p:spPr bwMode="auto">
              <a:xfrm>
                <a:off x="514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3562" name="Group 39"/>
            <p:cNvGrpSpPr/>
            <p:nvPr/>
          </p:nvGrpSpPr>
          <p:grpSpPr bwMode="auto">
            <a:xfrm>
              <a:off x="1814" y="1498"/>
              <a:ext cx="394" cy="988"/>
              <a:chOff x="771" y="0"/>
              <a:chExt cx="257" cy="480"/>
            </a:xfrm>
          </p:grpSpPr>
          <p:sp>
            <p:nvSpPr>
              <p:cNvPr id="23575" name="Rectangle 40"/>
              <p:cNvSpPr>
                <a:spLocks noChangeArrowheads="1"/>
              </p:cNvSpPr>
              <p:nvPr/>
            </p:nvSpPr>
            <p:spPr bwMode="auto">
              <a:xfrm>
                <a:off x="782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0</a:t>
                </a:r>
                <a:endParaRPr lang="en-US" altLang="zh-CN" sz="2500"/>
              </a:p>
            </p:txBody>
          </p:sp>
          <p:sp>
            <p:nvSpPr>
              <p:cNvPr id="23576" name="Rectangle 41"/>
              <p:cNvSpPr>
                <a:spLocks noChangeArrowheads="1"/>
              </p:cNvSpPr>
              <p:nvPr/>
            </p:nvSpPr>
            <p:spPr bwMode="auto">
              <a:xfrm>
                <a:off x="771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3563" name="Group 42"/>
            <p:cNvGrpSpPr/>
            <p:nvPr/>
          </p:nvGrpSpPr>
          <p:grpSpPr bwMode="auto">
            <a:xfrm>
              <a:off x="2208" y="1498"/>
              <a:ext cx="394" cy="988"/>
              <a:chOff x="1028" y="0"/>
              <a:chExt cx="257" cy="480"/>
            </a:xfrm>
          </p:grpSpPr>
          <p:sp>
            <p:nvSpPr>
              <p:cNvPr id="23573" name="Rectangle 43"/>
              <p:cNvSpPr>
                <a:spLocks noChangeArrowheads="1"/>
              </p:cNvSpPr>
              <p:nvPr/>
            </p:nvSpPr>
            <p:spPr bwMode="auto">
              <a:xfrm>
                <a:off x="1039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0</a:t>
                </a:r>
                <a:endParaRPr lang="en-US" altLang="zh-CN" sz="2500"/>
              </a:p>
            </p:txBody>
          </p:sp>
          <p:sp>
            <p:nvSpPr>
              <p:cNvPr id="23574" name="Rectangle 44"/>
              <p:cNvSpPr>
                <a:spLocks noChangeArrowheads="1"/>
              </p:cNvSpPr>
              <p:nvPr/>
            </p:nvSpPr>
            <p:spPr bwMode="auto">
              <a:xfrm>
                <a:off x="1028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3564" name="Group 45"/>
            <p:cNvGrpSpPr/>
            <p:nvPr/>
          </p:nvGrpSpPr>
          <p:grpSpPr bwMode="auto">
            <a:xfrm>
              <a:off x="2602" y="1498"/>
              <a:ext cx="394" cy="988"/>
              <a:chOff x="1285" y="0"/>
              <a:chExt cx="257" cy="480"/>
            </a:xfrm>
          </p:grpSpPr>
          <p:sp>
            <p:nvSpPr>
              <p:cNvPr id="23571" name="Rectangle 46"/>
              <p:cNvSpPr>
                <a:spLocks noChangeArrowheads="1"/>
              </p:cNvSpPr>
              <p:nvPr/>
            </p:nvSpPr>
            <p:spPr bwMode="auto">
              <a:xfrm>
                <a:off x="1296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0</a:t>
                </a:r>
                <a:endParaRPr lang="en-US" altLang="zh-CN" sz="2500"/>
              </a:p>
            </p:txBody>
          </p:sp>
          <p:sp>
            <p:nvSpPr>
              <p:cNvPr id="23572" name="Rectangle 47"/>
              <p:cNvSpPr>
                <a:spLocks noChangeArrowheads="1"/>
              </p:cNvSpPr>
              <p:nvPr/>
            </p:nvSpPr>
            <p:spPr bwMode="auto">
              <a:xfrm>
                <a:off x="1285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3565" name="Group 48"/>
            <p:cNvGrpSpPr/>
            <p:nvPr/>
          </p:nvGrpSpPr>
          <p:grpSpPr bwMode="auto">
            <a:xfrm>
              <a:off x="2996" y="1498"/>
              <a:ext cx="394" cy="988"/>
              <a:chOff x="1542" y="0"/>
              <a:chExt cx="257" cy="480"/>
            </a:xfrm>
          </p:grpSpPr>
          <p:sp>
            <p:nvSpPr>
              <p:cNvPr id="23569" name="Rectangle 49"/>
              <p:cNvSpPr>
                <a:spLocks noChangeArrowheads="1"/>
              </p:cNvSpPr>
              <p:nvPr/>
            </p:nvSpPr>
            <p:spPr bwMode="auto">
              <a:xfrm>
                <a:off x="1553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/>
                  <a:t>0</a:t>
                </a:r>
                <a:endParaRPr lang="en-US" altLang="zh-CN" sz="2500"/>
              </a:p>
            </p:txBody>
          </p:sp>
          <p:sp>
            <p:nvSpPr>
              <p:cNvPr id="23570" name="Rectangle 50"/>
              <p:cNvSpPr>
                <a:spLocks noChangeArrowheads="1"/>
              </p:cNvSpPr>
              <p:nvPr/>
            </p:nvSpPr>
            <p:spPr bwMode="auto">
              <a:xfrm>
                <a:off x="1542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  <p:grpSp>
          <p:nvGrpSpPr>
            <p:cNvPr id="23566" name="Group 51"/>
            <p:cNvGrpSpPr/>
            <p:nvPr/>
          </p:nvGrpSpPr>
          <p:grpSpPr bwMode="auto">
            <a:xfrm>
              <a:off x="3390" y="1498"/>
              <a:ext cx="394" cy="988"/>
              <a:chOff x="1799" y="0"/>
              <a:chExt cx="257" cy="480"/>
            </a:xfrm>
          </p:grpSpPr>
          <p:sp>
            <p:nvSpPr>
              <p:cNvPr id="23567" name="Rectangle 52"/>
              <p:cNvSpPr>
                <a:spLocks noChangeArrowheads="1"/>
              </p:cNvSpPr>
              <p:nvPr/>
            </p:nvSpPr>
            <p:spPr bwMode="auto">
              <a:xfrm>
                <a:off x="1810" y="0"/>
                <a:ext cx="235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600" tIns="0" rIns="12600" bIns="32004"/>
              <a:lstStyle/>
              <a:p>
                <a:pPr defTabSz="640080" eaLnBrk="1" hangingPunct="1"/>
                <a:r>
                  <a:rPr lang="en-US" altLang="zh-CN" sz="2500">
                    <a:latin typeface="宋体" panose="02010600030101010101" pitchFamily="2" charset="-122"/>
                  </a:rPr>
                  <a:t>0</a:t>
                </a:r>
                <a:endParaRPr lang="en-US" altLang="zh-CN" sz="2500"/>
              </a:p>
            </p:txBody>
          </p:sp>
          <p:sp>
            <p:nvSpPr>
              <p:cNvPr id="23568" name="Rectangle 53"/>
              <p:cNvSpPr>
                <a:spLocks noChangeArrowheads="1"/>
              </p:cNvSpPr>
              <p:nvPr/>
            </p:nvSpPr>
            <p:spPr bwMode="auto">
              <a:xfrm>
                <a:off x="1799" y="0"/>
                <a:ext cx="257" cy="480"/>
              </a:xfrm>
              <a:prstGeom prst="rect">
                <a:avLst/>
              </a:prstGeom>
              <a:noFill/>
              <a:ln w="28575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0" rIns="18000"/>
              <a:lstStyle/>
              <a:p>
                <a:endParaRPr lang="zh-CN" altLang="en-US"/>
              </a:p>
            </p:txBody>
          </p:sp>
        </p:grpSp>
      </p:grpSp>
      <p:sp>
        <p:nvSpPr>
          <p:cNvPr id="23558" name="AutoShape 5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0"/>
            <a:ext cx="360363" cy="33337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5688013" cy="1143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例</a:t>
            </a:r>
            <a:r>
              <a:rPr lang="en-US" altLang="zh-CN" sz="3600" b="1" smtClean="0">
                <a:solidFill>
                  <a:srgbClr val="FF9900"/>
                </a:solidFill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2-5 </a:t>
            </a:r>
            <a:r>
              <a:rPr lang="zh-CN" altLang="en-US" sz="3600" b="1" smtClean="0">
                <a:solidFill>
                  <a:srgbClr val="FF9900"/>
                </a:solidFill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转义字符的应用</a:t>
            </a:r>
            <a:endParaRPr lang="zh-CN" altLang="en-US" sz="3600" b="1" smtClean="0">
              <a:solidFill>
                <a:srgbClr val="FF99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56932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#include &lt;stdio.h&gt;</a:t>
            </a:r>
            <a:endParaRPr lang="pt-BR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main()</a:t>
            </a:r>
            <a:endParaRPr lang="pt-BR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{ int  a,b,c;</a:t>
            </a:r>
            <a:endParaRPr lang="pt-BR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a=1;b=2;c=3;</a:t>
            </a:r>
            <a:endParaRPr lang="pt-BR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printf("</a:t>
            </a:r>
            <a:r>
              <a:rPr lang="pt-BR" altLang="zh-CN" sz="2800" b="1" smtClean="0">
                <a:solidFill>
                  <a:srgbClr val="9900CC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\'</a:t>
            </a: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%d</a:t>
            </a:r>
            <a:r>
              <a:rPr lang="pt-BR" altLang="zh-CN" sz="2800" b="1" smtClean="0">
                <a:solidFill>
                  <a:srgbClr val="9900CC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\'</a:t>
            </a:r>
            <a:r>
              <a:rPr lang="pt-BR" altLang="zh-CN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\n</a:t>
            </a: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%d %d</a:t>
            </a:r>
            <a:r>
              <a:rPr lang="pt-BR" altLang="zh-CN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,</a:t>
            </a: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%d</a:t>
            </a:r>
            <a:r>
              <a:rPr lang="pt-BR" altLang="zh-CN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\n</a:t>
            </a:r>
            <a:r>
              <a:rPr lang="pt-BR" altLang="zh-CN" sz="2800" b="1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\t</a:t>
            </a: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%d%d\n",</a:t>
            </a:r>
            <a:endParaRPr lang="pt-BR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                                                  a,b,c,a,b,c);</a:t>
            </a:r>
            <a:endParaRPr lang="pt-BR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a=6+2;</a:t>
            </a:r>
            <a:endParaRPr lang="pt-BR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printf("</a:t>
            </a:r>
            <a:r>
              <a:rPr lang="pt-BR" altLang="zh-CN" sz="2800" b="1" smtClean="0">
                <a:solidFill>
                  <a:srgbClr val="9900CC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\141</a:t>
            </a: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=6+2</a:t>
            </a:r>
            <a:r>
              <a:rPr lang="pt-BR" altLang="zh-CN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\t</a:t>
            </a:r>
            <a:r>
              <a:rPr lang="pt-BR" altLang="zh-CN" sz="2800" b="1" smtClean="0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\b</a:t>
            </a:r>
            <a:r>
              <a:rPr lang="pt-BR" altLang="zh-CN" sz="2800" b="1" smtClean="0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\\</a:t>
            </a: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%d</a:t>
            </a:r>
            <a:r>
              <a:rPr lang="pt-BR" altLang="zh-CN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\n</a:t>
            </a: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",a);</a:t>
            </a:r>
            <a:endParaRPr lang="pt-BR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}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2" r="18642" b="32658"/>
          <a:stretch>
            <a:fillRect/>
          </a:stretch>
        </p:blipFill>
        <p:spPr bwMode="auto">
          <a:xfrm>
            <a:off x="5076825" y="908050"/>
            <a:ext cx="37084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591550" cy="4564063"/>
          </a:xfrm>
        </p:spPr>
        <p:txBody>
          <a:bodyPr/>
          <a:lstStyle/>
          <a:p>
            <a:pPr marL="196850" indent="-196850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2.5  </a:t>
            </a:r>
            <a:r>
              <a:rPr lang="zh-CN" altLang="en-US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字符型数据</a:t>
            </a:r>
            <a:endParaRPr lang="zh-CN" altLang="en-US" b="1" smtClean="0">
              <a:solidFill>
                <a:srgbClr val="80008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None/>
            </a:pP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）字符</a:t>
            </a:r>
            <a:r>
              <a:rPr lang="zh-CN" altLang="en-US" b="1" smtClean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变量</a:t>
            </a:r>
            <a:endParaRPr lang="zh-CN" altLang="en-US" b="1" smtClean="0">
              <a:solidFill>
                <a:srgbClr val="00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Blip>
                <a:blip r:embed="rId1"/>
              </a:buBlip>
            </a:pP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每一个字符变量只能存放</a:t>
            </a:r>
            <a:r>
              <a:rPr lang="zh-CN" altLang="en-US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一个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字符，在内存中占</a:t>
            </a:r>
            <a:r>
              <a:rPr lang="en-US" altLang="zh-CN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个字节，是将该字符对应的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ASCII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码放到存储单元中并以二进制形式表示。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               如：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c1=</a:t>
            </a:r>
            <a:r>
              <a:rPr lang="en-US" altLang="zh-CN" sz="2800" b="1" smtClean="0">
                <a:ea typeface="黑体" panose="02010609060101010101" pitchFamily="2" charset="-122"/>
              </a:rPr>
              <a:t>‘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800" b="1" smtClean="0">
                <a:ea typeface="黑体" panose="02010609060101010101" pitchFamily="2" charset="-122"/>
              </a:rPr>
              <a:t>’</a:t>
            </a:r>
            <a:endParaRPr lang="en-US" altLang="zh-CN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Blip>
                <a:blip r:embed="rId1"/>
              </a:buBlip>
            </a:pPr>
            <a:r>
              <a:rPr lang="en-US" altLang="zh-CN" sz="2800" b="1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一个字符型数据既可以用字符形式输出，也可以以整数输出。即</a:t>
            </a:r>
            <a:r>
              <a:rPr lang="zh-CN" altLang="en-US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字符型数据和整型数据</a:t>
            </a: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是通用的。</a:t>
            </a:r>
            <a:endParaRPr lang="zh-CN" altLang="en-US" sz="2800" b="1" smtClean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None/>
            </a:pPr>
            <a:r>
              <a:rPr lang="zh-CN" altLang="en-US" sz="2800" b="1" smtClean="0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  <a:hlinkClick r:id="rId2" action="ppaction://hlinkfile"/>
              </a:rPr>
              <a:t>例如，</a:t>
            </a:r>
            <a:r>
              <a:rPr lang="en-US" altLang="zh-CN" sz="2800" b="1" smtClean="0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char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a=</a:t>
            </a:r>
            <a:r>
              <a:rPr lang="en-US" altLang="zh-CN" sz="2800" b="1" smtClean="0">
                <a:ea typeface="黑体" panose="02010609060101010101" pitchFamily="2" charset="-122"/>
              </a:rPr>
              <a:t>‘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k</a:t>
            </a:r>
            <a:r>
              <a:rPr lang="en-US" altLang="zh-CN" sz="2800" b="1" smtClean="0">
                <a:ea typeface="黑体" panose="02010609060101010101" pitchFamily="2" charset="-122"/>
              </a:rPr>
              <a:t>’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;printf(</a:t>
            </a:r>
            <a:r>
              <a:rPr lang="en-US" altLang="zh-CN" sz="2800" b="1" smtClean="0">
                <a:ea typeface="黑体" panose="02010609060101010101" pitchFamily="2" charset="-122"/>
              </a:rPr>
              <a:t>“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%c,</a:t>
            </a:r>
            <a:r>
              <a:rPr lang="en-US" altLang="zh-CN" sz="2800" b="1" smtClean="0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%d</a:t>
            </a:r>
            <a:r>
              <a:rPr lang="en-US" altLang="zh-CN" sz="2800" b="1" smtClean="0">
                <a:ea typeface="黑体" panose="02010609060101010101" pitchFamily="2" charset="-122"/>
              </a:rPr>
              <a:t>”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,a,a) </a:t>
            </a:r>
            <a:r>
              <a:rPr lang="en-US" altLang="zh-CN" sz="2800" b="1" smtClean="0">
                <a:solidFill>
                  <a:srgbClr val="0099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k</a:t>
            </a:r>
            <a:r>
              <a:rPr lang="zh-CN" altLang="en-US" sz="2800" b="1" smtClean="0">
                <a:solidFill>
                  <a:srgbClr val="0099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smtClean="0">
                <a:solidFill>
                  <a:srgbClr val="0099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107</a:t>
            </a:r>
            <a:endParaRPr lang="en-US" altLang="zh-CN" sz="2800" b="1" smtClean="0">
              <a:solidFill>
                <a:srgbClr val="0099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None/>
            </a:pPr>
            <a:r>
              <a:rPr lang="en-US" altLang="zh-CN" sz="2800" b="1" smtClean="0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int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b=</a:t>
            </a:r>
            <a:r>
              <a:rPr lang="en-US" altLang="zh-CN" sz="2800" b="1" smtClean="0">
                <a:ea typeface="黑体" panose="02010609060101010101" pitchFamily="2" charset="-122"/>
              </a:rPr>
              <a:t>‘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k</a:t>
            </a:r>
            <a:r>
              <a:rPr lang="en-US" altLang="zh-CN" sz="2800" b="1" smtClean="0">
                <a:ea typeface="黑体" panose="02010609060101010101" pitchFamily="2" charset="-122"/>
              </a:rPr>
              <a:t>’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; printf(</a:t>
            </a:r>
            <a:r>
              <a:rPr lang="en-US" altLang="zh-CN" sz="2800" b="1" smtClean="0">
                <a:ea typeface="黑体" panose="02010609060101010101" pitchFamily="2" charset="-122"/>
              </a:rPr>
              <a:t>“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%d,</a:t>
            </a:r>
            <a:r>
              <a:rPr lang="en-US" altLang="zh-CN" sz="2800" b="1" smtClean="0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%c</a:t>
            </a:r>
            <a:r>
              <a:rPr lang="en-US" altLang="zh-CN" sz="2800" b="1" smtClean="0">
                <a:ea typeface="黑体" panose="02010609060101010101" pitchFamily="2" charset="-122"/>
              </a:rPr>
              <a:t>”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,b,b) </a:t>
            </a:r>
            <a:r>
              <a:rPr lang="en-US" altLang="zh-CN" sz="2800" b="1" smtClean="0">
                <a:solidFill>
                  <a:srgbClr val="0099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107</a:t>
            </a:r>
            <a:r>
              <a:rPr lang="zh-CN" altLang="en-US" sz="2800" b="1" smtClean="0">
                <a:solidFill>
                  <a:srgbClr val="0099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smtClean="0">
                <a:solidFill>
                  <a:srgbClr val="0099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k</a:t>
            </a:r>
            <a:endParaRPr lang="en-US" altLang="zh-CN" sz="2800" b="1" smtClean="0">
              <a:solidFill>
                <a:srgbClr val="0099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Blip>
                <a:blip r:embed="rId1"/>
              </a:buBlip>
            </a:pP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可以对字符数据进行算术运算</a:t>
            </a:r>
            <a:endParaRPr lang="zh-CN" altLang="en-US" sz="2800" b="1" smtClean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None/>
            </a:pPr>
            <a:endParaRPr lang="en-US" altLang="zh-CN" sz="2800" b="1" smtClean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591550" cy="2260600"/>
          </a:xfrm>
        </p:spPr>
        <p:txBody>
          <a:bodyPr/>
          <a:lstStyle/>
          <a:p>
            <a:pPr marL="196850" indent="-196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2.5  </a:t>
            </a:r>
            <a:r>
              <a:rPr lang="zh-CN" altLang="en-US" b="1" dirty="0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字符型数据</a:t>
            </a:r>
            <a:endParaRPr lang="zh-CN" altLang="en-US" b="1" dirty="0" smtClean="0">
              <a:solidFill>
                <a:srgbClr val="80008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99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字符型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b="1" dirty="0" smtClean="0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整型变量</a:t>
            </a:r>
            <a:r>
              <a:rPr lang="zh-CN" altLang="en-US" b="1" dirty="0" smtClean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通用</a:t>
            </a:r>
            <a:endParaRPr lang="zh-CN" altLang="en-US" b="1" dirty="0" smtClean="0">
              <a:solidFill>
                <a:srgbClr val="00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char c1=</a:t>
            </a:r>
            <a:r>
              <a:rPr lang="en-US" altLang="zh-CN" b="1" dirty="0" smtClean="0">
                <a:ea typeface="黑体" panose="02010609060101010101" pitchFamily="2" charset="-122"/>
              </a:rPr>
              <a:t>‘A’;                                                   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65</a:t>
            </a:r>
            <a:endParaRPr lang="en-US" altLang="zh-CN" b="1" dirty="0" smtClean="0">
              <a:solidFill>
                <a:srgbClr val="C00000"/>
              </a:solidFill>
              <a:ea typeface="黑体" panose="0201060906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 short c2=</a:t>
            </a:r>
            <a:r>
              <a:rPr lang="en-US" altLang="zh-CN" b="1" dirty="0" smtClean="0">
                <a:ea typeface="黑体" panose="02010609060101010101" pitchFamily="2" charset="-122"/>
              </a:rPr>
              <a:t>‘ 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b="1" dirty="0" smtClean="0">
                <a:ea typeface="黑体" panose="02010609060101010101" pitchFamily="2" charset="-122"/>
              </a:rPr>
              <a:t>’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;</a:t>
            </a:r>
            <a:endParaRPr lang="en-US" altLang="zh-CN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                                      </a:t>
            </a:r>
            <a:r>
              <a:rPr lang="en-US" altLang="zh-CN" b="1" dirty="0" smtClean="0">
                <a:solidFill>
                  <a:srgbClr val="3333FF"/>
                </a:solidFill>
                <a:ea typeface="黑体" panose="02010609060101010101" pitchFamily="2" charset="-122"/>
                <a:cs typeface="Tahoma" panose="020B0604030504040204" pitchFamily="34" charset="0"/>
              </a:rPr>
              <a:t>66</a:t>
            </a:r>
            <a:endParaRPr lang="en-US" altLang="zh-CN" b="1" dirty="0" smtClean="0">
              <a:solidFill>
                <a:srgbClr val="3333FF"/>
              </a:solidFill>
              <a:ea typeface="黑体" panose="02010609060101010101" pitchFamily="2" charset="-122"/>
              <a:cs typeface="Tahoma" panose="020B0604030504040204" pitchFamily="34" charset="0"/>
            </a:endParaRPr>
          </a:p>
          <a:p>
            <a:pPr marL="196850" indent="-19685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" name="Group 42"/>
          <p:cNvGraphicFramePr/>
          <p:nvPr/>
        </p:nvGraphicFramePr>
        <p:xfrm>
          <a:off x="4643438" y="1484313"/>
          <a:ext cx="3529012" cy="457200"/>
        </p:xfrm>
        <a:graphic>
          <a:graphicData uri="http://schemas.openxmlformats.org/drawingml/2006/table">
            <a:tbl>
              <a:tblPr/>
              <a:tblGrid>
                <a:gridCol w="439737"/>
                <a:gridCol w="441325"/>
                <a:gridCol w="442913"/>
                <a:gridCol w="439737"/>
                <a:gridCol w="441325"/>
                <a:gridCol w="442913"/>
                <a:gridCol w="439737"/>
                <a:gridCol w="44132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16013" y="2636838"/>
          <a:ext cx="70262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3333FF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3333FF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3333FF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3333FF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16013" y="3789363"/>
          <a:ext cx="70262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139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高八位字节被删掉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3333FF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3333FF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3333FF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3333FF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16013" y="5013325"/>
          <a:ext cx="70262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  <a:gridCol w="439142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3399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3399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28" marR="9142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50825" y="3051175"/>
            <a:ext cx="8569325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c1=c2</a:t>
            </a:r>
            <a:r>
              <a:rPr lang="zh-CN" altLang="en-US" sz="2800" b="1" kern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en-US" altLang="zh-CN" sz="2800" b="1" kern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ts val="0"/>
              </a:spcBef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c1:                                         </a:t>
            </a:r>
            <a:r>
              <a:rPr lang="en-US" altLang="zh-CN" sz="2800" b="1" kern="0" dirty="0"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66 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600" y="4419600"/>
            <a:ext cx="8569325" cy="1169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6850" indent="-196850" algn="l" eaLnBrk="1" hangingPunct="1">
              <a:spcBef>
                <a:spcPts val="2400"/>
              </a:spcBef>
              <a:defRPr/>
            </a:pPr>
            <a:r>
              <a:rPr lang="en-US" altLang="zh-CN" sz="2800" b="1" kern="0" dirty="0"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c2=c1;</a:t>
            </a:r>
            <a:r>
              <a:rPr lang="zh-CN" altLang="en-US" sz="2800" b="1" kern="0" dirty="0"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高八位字节都补</a:t>
            </a:r>
            <a:r>
              <a:rPr lang="en-US" altLang="zh-CN" sz="2800" b="1" kern="0" dirty="0"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zh-CN" altLang="en-US" sz="2800" b="1" kern="0" dirty="0">
              <a:solidFill>
                <a:srgbClr val="3333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196850" indent="-196850" algn="l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800" b="1" kern="0" dirty="0"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c2:                                         </a:t>
            </a:r>
            <a:r>
              <a:rPr lang="en-US" altLang="zh-CN" sz="2800" b="1" kern="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65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591550" cy="4564063"/>
          </a:xfrm>
        </p:spPr>
        <p:txBody>
          <a:bodyPr/>
          <a:lstStyle/>
          <a:p>
            <a:pPr marL="196850" indent="-196850" eaLnBrk="1" hangingPunct="1"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例：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大小写字母转换。</a:t>
            </a:r>
            <a:endParaRPr lang="zh-CN" altLang="en-US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将小写字母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a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和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b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转换为大写字母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A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和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B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。</a:t>
            </a:r>
            <a:endParaRPr lang="zh-CN" altLang="en-US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b="1" smtClean="0">
                <a:solidFill>
                  <a:srgbClr val="80008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main()</a:t>
            </a:r>
            <a:endParaRPr lang="en-US" altLang="zh-CN" b="1" smtClean="0">
              <a:solidFill>
                <a:srgbClr val="80008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None/>
            </a:pPr>
            <a:r>
              <a:rPr lang="en-US" altLang="zh-CN" b="1" smtClean="0">
                <a:solidFill>
                  <a:srgbClr val="80008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     { char c1,c2;</a:t>
            </a:r>
            <a:endParaRPr lang="en-US" altLang="zh-CN" b="1" smtClean="0">
              <a:solidFill>
                <a:srgbClr val="80008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None/>
            </a:pPr>
            <a:r>
              <a:rPr lang="en-US" altLang="zh-CN" b="1" smtClean="0">
                <a:solidFill>
                  <a:srgbClr val="80008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       c1=‘a’;c2=‘b’;</a:t>
            </a:r>
            <a:endParaRPr lang="en-US" altLang="zh-CN" b="1" smtClean="0">
              <a:solidFill>
                <a:srgbClr val="80008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None/>
            </a:pPr>
            <a:r>
              <a:rPr lang="en-US" altLang="zh-CN" b="1" smtClean="0">
                <a:solidFill>
                  <a:srgbClr val="80008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       c1=c1-32;c2=c2-32;</a:t>
            </a:r>
            <a:endParaRPr lang="en-US" altLang="zh-CN" b="1" smtClean="0">
              <a:solidFill>
                <a:srgbClr val="80008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None/>
            </a:pPr>
            <a:r>
              <a:rPr lang="en-US" altLang="zh-CN" b="1" smtClean="0">
                <a:solidFill>
                  <a:srgbClr val="80008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       printf(“%c %c”,c1,c2);     </a:t>
            </a:r>
            <a:endParaRPr lang="en-US" altLang="zh-CN" b="1" smtClean="0">
              <a:solidFill>
                <a:srgbClr val="80008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6850" indent="-196850" eaLnBrk="1" hangingPunct="1">
              <a:buFontTx/>
              <a:buNone/>
            </a:pPr>
            <a:r>
              <a:rPr lang="en-US" altLang="zh-CN" b="1" smtClean="0">
                <a:solidFill>
                  <a:srgbClr val="80008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      }     </a:t>
            </a:r>
            <a:endParaRPr lang="en-US" altLang="zh-CN" b="1" smtClean="0">
              <a:solidFill>
                <a:srgbClr val="80008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300788" y="1844675"/>
            <a:ext cx="13668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/>
              <a:t>c1=‘a’</a:t>
            </a:r>
            <a:endParaRPr lang="en-US" altLang="zh-CN" sz="2800" b="1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656388" y="2368550"/>
            <a:ext cx="498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/>
              <a:t>97</a:t>
            </a:r>
            <a:endParaRPr lang="en-US" altLang="zh-CN" b="1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122988" y="2978150"/>
            <a:ext cx="14398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/>
              <a:t>01100001</a:t>
            </a:r>
            <a:endParaRPr lang="en-US" altLang="zh-CN" b="1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195513" y="4724400"/>
            <a:ext cx="28082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结果为：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A B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6122988" y="4691063"/>
            <a:ext cx="14398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/>
              <a:t>01000001</a:t>
            </a:r>
            <a:endParaRPr lang="en-US" altLang="zh-CN" b="1"/>
          </a:p>
        </p:txBody>
      </p:sp>
      <p:sp>
        <p:nvSpPr>
          <p:cNvPr id="27656" name="Text Box 4"/>
          <p:cNvSpPr txBox="1">
            <a:spLocks noChangeArrowheads="1"/>
          </p:cNvSpPr>
          <p:nvPr/>
        </p:nvSpPr>
        <p:spPr bwMode="auto">
          <a:xfrm>
            <a:off x="6656388" y="4132263"/>
            <a:ext cx="49212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/>
              <a:t>65</a:t>
            </a:r>
            <a:endParaRPr lang="en-US" altLang="zh-CN" b="1"/>
          </a:p>
        </p:txBody>
      </p:sp>
      <p:sp>
        <p:nvSpPr>
          <p:cNvPr id="27657" name="Text Box 3"/>
          <p:cNvSpPr txBox="1">
            <a:spLocks noChangeArrowheads="1"/>
          </p:cNvSpPr>
          <p:nvPr/>
        </p:nvSpPr>
        <p:spPr bwMode="auto">
          <a:xfrm>
            <a:off x="6035675" y="3573463"/>
            <a:ext cx="17335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/>
              <a:t>c1=‘a’-32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60350"/>
            <a:ext cx="84963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）字符</a:t>
            </a:r>
            <a:r>
              <a:rPr lang="zh-CN" altLang="en-US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</a:t>
            </a:r>
            <a:r>
              <a:rPr lang="zh-CN" altLang="en-US" sz="2800" b="1" smtClean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常量</a:t>
            </a:r>
            <a:endParaRPr lang="zh-CN" altLang="en-US" sz="2800" b="1" smtClean="0">
              <a:solidFill>
                <a:srgbClr val="00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    字符</a:t>
            </a:r>
            <a:r>
              <a:rPr lang="zh-CN" altLang="en-US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</a:t>
            </a:r>
            <a:r>
              <a:rPr lang="zh-CN" altLang="en-US" sz="2800" b="1" smtClean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常量为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用双</a:t>
            </a:r>
            <a:r>
              <a:rPr lang="zh-CN" altLang="en-US" sz="2800" b="1" smtClean="0">
                <a:ea typeface="黑体" panose="02010609060101010101" pitchFamily="2" charset="-122"/>
              </a:rPr>
              <a:t>引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号括起来的字符</a:t>
            </a:r>
            <a:r>
              <a:rPr lang="zh-CN" altLang="en-US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序列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    如：</a:t>
            </a:r>
            <a:r>
              <a:rPr lang="zh-CN" altLang="en-US" sz="2800" b="1" smtClean="0">
                <a:ea typeface="黑体" panose="02010609060101010101" pitchFamily="2" charset="-122"/>
              </a:rPr>
              <a:t>”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hi!</a:t>
            </a:r>
            <a:r>
              <a:rPr lang="en-US" altLang="zh-CN" sz="2800" b="1" smtClean="0">
                <a:ea typeface="黑体" panose="02010609060101010101" pitchFamily="2" charset="-122"/>
              </a:rPr>
              <a:t>”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b="1" smtClean="0">
                <a:ea typeface="黑体" panose="02010609060101010101" pitchFamily="2" charset="-122"/>
              </a:rPr>
              <a:t>”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123abc</a:t>
            </a:r>
            <a:r>
              <a:rPr lang="en-US" altLang="zh-CN" sz="2800" b="1" smtClean="0">
                <a:ea typeface="黑体" panose="02010609060101010101" pitchFamily="2" charset="-122"/>
              </a:rPr>
              <a:t>”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b="1" smtClean="0">
                <a:ea typeface="黑体" panose="02010609060101010101" pitchFamily="2" charset="-122"/>
              </a:rPr>
              <a:t>”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123.3</a:t>
            </a:r>
            <a:r>
              <a:rPr lang="en-US" altLang="zh-CN" sz="2800" b="1" smtClean="0">
                <a:ea typeface="黑体" panose="02010609060101010101" pitchFamily="2" charset="-122"/>
              </a:rPr>
              <a:t>”</a:t>
            </a:r>
            <a:endParaRPr lang="en-US" altLang="zh-CN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b="1" smtClean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在字符串常量后自动加</a:t>
            </a:r>
            <a:r>
              <a:rPr lang="zh-CN" altLang="en-US" sz="2800" b="1" smtClean="0">
                <a:solidFill>
                  <a:srgbClr val="CC0000"/>
                </a:solidFill>
                <a:ea typeface="黑体" panose="02010609060101010101" pitchFamily="2" charset="-122"/>
              </a:rPr>
              <a:t>“</a:t>
            </a:r>
            <a:r>
              <a:rPr lang="en-US" altLang="zh-CN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\0</a:t>
            </a:r>
            <a:r>
              <a:rPr lang="en-US" altLang="zh-CN" sz="2800" b="1" smtClean="0">
                <a:solidFill>
                  <a:srgbClr val="CC0000"/>
                </a:solidFill>
                <a:ea typeface="黑体" panose="02010609060101010101" pitchFamily="2" charset="-122"/>
              </a:rPr>
              <a:t>”</a:t>
            </a:r>
            <a:r>
              <a:rPr lang="zh-CN" altLang="en-US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smtClean="0">
                <a:solidFill>
                  <a:srgbClr val="0099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ASCII</a:t>
            </a:r>
            <a:r>
              <a:rPr lang="zh-CN" altLang="en-US" sz="2800" b="1" smtClean="0">
                <a:solidFill>
                  <a:srgbClr val="0099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值为</a:t>
            </a:r>
            <a:r>
              <a:rPr lang="en-US" altLang="zh-CN" sz="2800" b="1" smtClean="0">
                <a:solidFill>
                  <a:srgbClr val="0099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，即空操作）</a:t>
            </a:r>
            <a:r>
              <a:rPr lang="zh-CN" altLang="en-US" sz="2800" b="1" smtClean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做结束标志</a:t>
            </a:r>
            <a:endParaRPr lang="zh-CN" altLang="en-US" sz="2800" b="1" smtClean="0">
              <a:solidFill>
                <a:srgbClr val="00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zh-CN" altLang="en-US" sz="2800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字符串常量所占的存储空间取决于其所含的字符数，</a:t>
            </a:r>
            <a:r>
              <a:rPr lang="zh-CN" altLang="en-US" sz="2800" b="1" smtClean="0">
                <a:solidFill>
                  <a:srgbClr val="0099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为字符数</a:t>
            </a:r>
            <a:r>
              <a:rPr lang="en-US" altLang="zh-CN" sz="2800" b="1" smtClean="0">
                <a:solidFill>
                  <a:srgbClr val="0099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+1</a:t>
            </a:r>
            <a:r>
              <a:rPr lang="zh-CN" altLang="en-US" sz="2800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smtClean="0">
              <a:solidFill>
                <a:srgbClr val="80008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zh-CN" altLang="en-US" sz="2800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在</a:t>
            </a:r>
            <a:r>
              <a:rPr lang="en-US" altLang="zh-CN" sz="2800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800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语言中，使用数组来存放字符串。</a:t>
            </a:r>
            <a:endParaRPr lang="zh-CN" altLang="en-US" sz="2800" b="1" smtClean="0">
              <a:solidFill>
                <a:srgbClr val="80008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9388" y="4437063"/>
            <a:ext cx="8748712" cy="12827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 b="1">
                <a:latin typeface="Tahoma" panose="020B0604030504040204" pitchFamily="34" charset="0"/>
                <a:ea typeface="黑体" panose="02010609060101010101" pitchFamily="2" charset="-122"/>
              </a:rPr>
              <a:t>例：字符串常量</a:t>
            </a:r>
            <a:r>
              <a:rPr lang="zh-CN" altLang="en-US" sz="2600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“</a:t>
            </a:r>
            <a:r>
              <a:rPr lang="en-US" altLang="zh-CN" sz="2600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china</a:t>
            </a:r>
            <a:r>
              <a:rPr lang="en-US" altLang="zh-CN" sz="2600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\b</a:t>
            </a:r>
            <a:r>
              <a:rPr lang="en-US" altLang="zh-CN" sz="2600" b="1">
                <a:latin typeface="Tahoma" panose="020B0604030504040204" pitchFamily="34" charset="0"/>
                <a:ea typeface="黑体" panose="02010609060101010101" pitchFamily="2" charset="-122"/>
              </a:rPr>
              <a:t>\n</a:t>
            </a:r>
            <a:r>
              <a:rPr lang="en-US" altLang="zh-CN" sz="26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\101</a:t>
            </a:r>
            <a:r>
              <a:rPr lang="en-US" altLang="zh-CN" sz="2600" b="1">
                <a:solidFill>
                  <a:srgbClr val="9900CC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\t</a:t>
            </a:r>
            <a:r>
              <a:rPr lang="en-US" altLang="zh-CN" sz="2600" b="1">
                <a:latin typeface="Tahoma" panose="020B0604030504040204" pitchFamily="34" charset="0"/>
                <a:ea typeface="黑体" panose="02010609060101010101" pitchFamily="2" charset="-122"/>
              </a:rPr>
              <a:t>\\</a:t>
            </a:r>
            <a:r>
              <a:rPr lang="en-US" altLang="zh-CN" sz="2600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”</a:t>
            </a:r>
            <a:r>
              <a:rPr lang="zh-CN" altLang="en-US" sz="2600" b="1">
                <a:latin typeface="Tahoma" panose="020B0604030504040204" pitchFamily="34" charset="0"/>
                <a:ea typeface="黑体" panose="02010609060101010101" pitchFamily="2" charset="-122"/>
              </a:rPr>
              <a:t>由几个字符构成？      （ </a:t>
            </a:r>
            <a:r>
              <a:rPr lang="en-US" altLang="zh-CN" sz="2600" b="1">
                <a:latin typeface="Tahoma" panose="020B0604030504040204" pitchFamily="34" charset="0"/>
                <a:ea typeface="黑体" panose="02010609060101010101" pitchFamily="2" charset="-122"/>
              </a:rPr>
              <a:t>10 </a:t>
            </a:r>
            <a:r>
              <a:rPr lang="zh-CN" altLang="en-US" sz="2600" b="1">
                <a:latin typeface="Tahoma" panose="020B0604030504040204" pitchFamily="34" charset="0"/>
                <a:ea typeface="黑体" panose="02010609060101010101" pitchFamily="2" charset="-122"/>
              </a:rPr>
              <a:t>）</a:t>
            </a:r>
            <a:endParaRPr lang="zh-CN" altLang="en-US" sz="26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/>
            <a:r>
              <a:rPr lang="zh-CN" altLang="en-US" sz="2600" b="1"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例题，</a:t>
            </a:r>
            <a:r>
              <a:rPr lang="zh-CN" altLang="en-US" b="1">
                <a:ea typeface="黑体" panose="02010609060101010101" pitchFamily="2" charset="-122"/>
                <a:hlinkClick r:id="rId1" action="ppaction://hlinkfile"/>
              </a:rPr>
              <a:t>字符</a:t>
            </a:r>
            <a:r>
              <a:rPr lang="zh-CN" altLang="en-US" b="1">
                <a:solidFill>
                  <a:srgbClr val="CC0000"/>
                </a:solidFill>
                <a:ea typeface="黑体" panose="02010609060101010101" pitchFamily="2" charset="-122"/>
                <a:hlinkClick r:id="rId1" action="ppaction://hlinkfile"/>
              </a:rPr>
              <a:t>串</a:t>
            </a:r>
            <a:r>
              <a:rPr lang="zh-CN" altLang="en-US" b="1">
                <a:solidFill>
                  <a:srgbClr val="000066"/>
                </a:solidFill>
                <a:ea typeface="黑体" panose="02010609060101010101" pitchFamily="2" charset="-122"/>
                <a:hlinkClick r:id="rId1" action="ppaction://hlinkfile"/>
              </a:rPr>
              <a:t>常量应用</a:t>
            </a:r>
            <a:endParaRPr lang="zh-CN" altLang="en-US" b="1">
              <a:solidFill>
                <a:srgbClr val="000066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204830" name="Group 30"/>
          <p:cNvGraphicFramePr>
            <a:graphicFrameLocks noGrp="1"/>
          </p:cNvGraphicFramePr>
          <p:nvPr>
            <p:ph sz="half" idx="2"/>
          </p:nvPr>
        </p:nvGraphicFramePr>
        <p:xfrm>
          <a:off x="4284663" y="2276475"/>
          <a:ext cx="2951162" cy="457200"/>
        </p:xfrm>
        <a:graphic>
          <a:graphicData uri="http://schemas.openxmlformats.org/drawingml/2006/table">
            <a:tbl>
              <a:tblPr/>
              <a:tblGrid>
                <a:gridCol w="474662"/>
                <a:gridCol w="477838"/>
                <a:gridCol w="476250"/>
                <a:gridCol w="474662"/>
                <a:gridCol w="477838"/>
                <a:gridCol w="569912"/>
              </a:tblGrid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60350"/>
            <a:ext cx="8496300" cy="16557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）字符</a:t>
            </a:r>
            <a:r>
              <a:rPr lang="zh-CN" altLang="en-US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</a:t>
            </a:r>
            <a:r>
              <a:rPr lang="zh-CN" altLang="en-US" sz="2800" b="1" smtClean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常量</a:t>
            </a:r>
            <a:endParaRPr lang="zh-CN" altLang="en-US" sz="2800" b="1" smtClean="0">
              <a:solidFill>
                <a:srgbClr val="00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zh-CN" altLang="en-US" sz="2800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en-US" altLang="zh-CN" sz="2800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800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语言中，使用数组来存放字符串。</a:t>
            </a:r>
            <a:endParaRPr lang="en-US" altLang="zh-CN" sz="2800" b="1" smtClean="0">
              <a:solidFill>
                <a:srgbClr val="80008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例题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2-8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，</a:t>
            </a:r>
            <a:r>
              <a:rPr lang="zh-CN" altLang="en-US" sz="2800" b="1" smtClean="0">
                <a:ea typeface="黑体" panose="02010609060101010101" pitchFamily="2" charset="-122"/>
                <a:hlinkClick r:id="rId1" action="ppaction://hlinkfile"/>
              </a:rPr>
              <a:t>字符</a:t>
            </a:r>
            <a:r>
              <a:rPr lang="zh-CN" altLang="en-US" sz="2800" b="1" smtClean="0">
                <a:solidFill>
                  <a:srgbClr val="CC0000"/>
                </a:solidFill>
                <a:ea typeface="黑体" panose="02010609060101010101" pitchFamily="2" charset="-122"/>
                <a:hlinkClick r:id="rId1" action="ppaction://hlinkfile"/>
              </a:rPr>
              <a:t>串</a:t>
            </a:r>
            <a:r>
              <a:rPr lang="zh-CN" altLang="en-US" sz="2800" b="1" smtClean="0">
                <a:solidFill>
                  <a:srgbClr val="000066"/>
                </a:solidFill>
                <a:ea typeface="黑体" panose="02010609060101010101" pitchFamily="2" charset="-122"/>
                <a:hlinkClick r:id="rId1" action="ppaction://hlinkfile"/>
              </a:rPr>
              <a:t>常量应用</a:t>
            </a:r>
            <a:endParaRPr lang="zh-CN" altLang="en-US" sz="2800" b="1" smtClean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 marL="609600" indent="-609600" eaLnBrk="1" hangingPunct="1">
              <a:buFontTx/>
              <a:buNone/>
            </a:pPr>
            <a:endParaRPr lang="zh-CN" altLang="en-US" sz="2800" b="1" smtClean="0">
              <a:solidFill>
                <a:srgbClr val="80008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22263" y="1962531"/>
            <a:ext cx="8137525" cy="3743325"/>
          </a:xfrm>
          <a:solidFill>
            <a:srgbClr val="CCECFF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zh-CN" sz="2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#include &lt;stdio.h&gt;</a:t>
            </a:r>
            <a:endParaRPr lang="pt-BR" altLang="zh-CN" sz="2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zh-CN" sz="2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void main()</a:t>
            </a:r>
            <a:endParaRPr lang="pt-BR" altLang="zh-CN" sz="2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zh-CN" sz="2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{ char  a='*‘;</a:t>
            </a:r>
            <a:endParaRPr lang="pt-BR" altLang="zh-CN" sz="2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zh-CN" sz="2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  printf("%s\n%c    %c\n%c%5c\n%s\n",</a:t>
            </a:r>
            <a:endParaRPr lang="pt-BR" altLang="zh-CN" sz="2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zh-CN" sz="2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        "******",a,a,a,a,"******");</a:t>
            </a:r>
            <a:endParaRPr lang="pt-BR" altLang="zh-CN" sz="2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zh-CN" sz="2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11054" y="2060848"/>
            <a:ext cx="8567738" cy="35401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pt-BR" altLang="zh-CN" sz="2800" b="1" dirty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2" charset="-122"/>
                <a:cs typeface="Tahoma" panose="020B0604030504040204" pitchFamily="34" charset="0"/>
              </a:rPr>
              <a:t>#include &lt;stdio.h&gt;</a:t>
            </a:r>
            <a:endParaRPr lang="pt-BR" altLang="zh-CN" sz="2800" b="1" dirty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2" charset="-122"/>
              <a:cs typeface="Tahoma" panose="020B0604030504040204" pitchFamily="34" charset="0"/>
            </a:endParaRPr>
          </a:p>
          <a:p>
            <a:pPr algn="l"/>
            <a:r>
              <a:rPr lang="pt-BR" altLang="zh-CN" sz="2800" b="1" dirty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2" charset="-122"/>
                <a:cs typeface="Tahoma" panose="020B0604030504040204" pitchFamily="34" charset="0"/>
              </a:rPr>
              <a:t>void main()</a:t>
            </a:r>
            <a:endParaRPr lang="pt-BR" altLang="zh-CN" sz="2800" b="1" dirty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2" charset="-122"/>
              <a:cs typeface="Tahoma" panose="020B0604030504040204" pitchFamily="34" charset="0"/>
            </a:endParaRPr>
          </a:p>
          <a:p>
            <a:pPr algn="l"/>
            <a:r>
              <a:rPr lang="pt-BR" altLang="zh-CN" sz="2800" b="1" dirty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2" charset="-122"/>
                <a:cs typeface="Tahoma" panose="020B0604030504040204" pitchFamily="34" charset="0"/>
              </a:rPr>
              <a:t>{ </a:t>
            </a:r>
            <a:endParaRPr lang="pt-BR" altLang="zh-CN" sz="2800" b="1" dirty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2" charset="-122"/>
              <a:cs typeface="Tahoma" panose="020B0604030504040204" pitchFamily="34" charset="0"/>
            </a:endParaRPr>
          </a:p>
          <a:p>
            <a:pPr algn="l"/>
            <a:r>
              <a:rPr lang="pt-BR" altLang="zh-CN" sz="2800" b="1" dirty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2" charset="-122"/>
                <a:cs typeface="Tahoma" panose="020B0604030504040204" pitchFamily="34" charset="0"/>
              </a:rPr>
              <a:t>      char  a='*‘,b[7]="******";</a:t>
            </a:r>
            <a:endParaRPr lang="pt-BR" altLang="zh-CN" sz="2800" b="1" dirty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2" charset="-122"/>
              <a:cs typeface="Tahoma" panose="020B0604030504040204" pitchFamily="34" charset="0"/>
            </a:endParaRPr>
          </a:p>
          <a:p>
            <a:pPr algn="l"/>
            <a:r>
              <a:rPr lang="pt-BR" altLang="zh-CN" sz="2800" b="1" dirty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2" charset="-122"/>
                <a:cs typeface="Tahoma" panose="020B0604030504040204" pitchFamily="34" charset="0"/>
              </a:rPr>
              <a:t>      printf("%s\n%c    %c\n%c%5c\n%s\n",</a:t>
            </a:r>
            <a:endParaRPr lang="pt-BR" altLang="zh-CN" sz="2800" b="1" dirty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2" charset="-122"/>
              <a:cs typeface="Tahoma" panose="020B0604030504040204" pitchFamily="34" charset="0"/>
            </a:endParaRPr>
          </a:p>
          <a:p>
            <a:pPr algn="l"/>
            <a:r>
              <a:rPr lang="pt-BR" altLang="zh-CN" sz="2800" b="1" dirty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2" charset="-122"/>
                <a:cs typeface="Tahoma" panose="020B0604030504040204" pitchFamily="34" charset="0"/>
              </a:rPr>
              <a:t>               b,a,a,a,a,b);</a:t>
            </a:r>
            <a:endParaRPr lang="pt-BR" altLang="zh-CN" sz="2800" b="1" dirty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2" charset="-122"/>
              <a:cs typeface="Tahoma" panose="020B0604030504040204" pitchFamily="34" charset="0"/>
            </a:endParaRPr>
          </a:p>
          <a:p>
            <a:pPr algn="l"/>
            <a:r>
              <a:rPr lang="pt-BR" altLang="zh-CN" sz="2800" b="1" dirty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2" charset="-122"/>
                <a:cs typeface="Tahoma" panose="020B0604030504040204" pitchFamily="34" charset="0"/>
              </a:rPr>
              <a:t>}</a:t>
            </a:r>
            <a:endParaRPr lang="pt-BR" altLang="zh-CN" sz="2800" b="1" dirty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2" charset="-122"/>
              <a:cs typeface="Tahoma" panose="020B0604030504040204" pitchFamily="34" charset="0"/>
            </a:endParaRPr>
          </a:p>
          <a:p>
            <a:pPr algn="l"/>
            <a:endParaRPr lang="pt-BR" altLang="zh-CN" sz="2800" b="1" dirty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1" r="35381" b="18427"/>
          <a:stretch>
            <a:fillRect/>
          </a:stretch>
        </p:blipFill>
        <p:spPr bwMode="auto">
          <a:xfrm>
            <a:off x="6588125" y="188913"/>
            <a:ext cx="18716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  <p:bldP spid="2" grpId="0" animBg="1" build="p"/>
      <p:bldP spid="266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CC0000"/>
                </a:solidFill>
                <a:ea typeface="楷体_GB2312" pitchFamily="49" charset="-122"/>
              </a:rPr>
              <a:t>2.6 </a:t>
            </a:r>
            <a:r>
              <a:rPr lang="zh-CN" altLang="en-US" sz="3600" b="1" smtClean="0">
                <a:solidFill>
                  <a:srgbClr val="CC0000"/>
                </a:solidFill>
                <a:ea typeface="楷体_GB2312" pitchFamily="49" charset="-122"/>
              </a:rPr>
              <a:t>运算符与表达式</a:t>
            </a:r>
            <a:endParaRPr lang="zh-CN" altLang="en-US" sz="3600" b="1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C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的运算符非常丰富，应用范围广泛，可分为：</a:t>
            </a:r>
            <a:endParaRPr lang="zh-CN" altLang="en-US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算术运算符：</a:t>
            </a:r>
            <a:r>
              <a:rPr lang="en-US" altLang="zh-CN" sz="2400" b="1" smtClean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+  -  *  /  %  ++  - -</a:t>
            </a:r>
            <a:endParaRPr lang="en-US" altLang="zh-CN" sz="2400" b="1" smtClean="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solidFill>
                  <a:srgbClr val="CC66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关系运算符：</a:t>
            </a:r>
            <a:r>
              <a:rPr lang="en-US" altLang="zh-CN" sz="2400" b="1" smtClean="0">
                <a:solidFill>
                  <a:srgbClr val="CC66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&gt;  &gt;=  &lt;  &lt;=  ==  !=</a:t>
            </a:r>
            <a:endParaRPr lang="en-US" altLang="zh-CN" sz="2400" b="1" smtClean="0">
              <a:solidFill>
                <a:srgbClr val="CC66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solidFill>
                  <a:srgbClr val="9900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逻辑运算符：</a:t>
            </a:r>
            <a:r>
              <a:rPr lang="en-US" altLang="zh-CN" sz="2400" b="1" smtClean="0">
                <a:solidFill>
                  <a:srgbClr val="9900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!  &amp;&amp;  ||</a:t>
            </a:r>
            <a:endParaRPr lang="en-US" altLang="zh-CN" sz="2400" b="1" smtClean="0">
              <a:solidFill>
                <a:srgbClr val="9900FF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位运算符：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&lt;&lt;  &gt;&gt;  ~  |  &amp;  ^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赋值运算符：</a:t>
            </a:r>
            <a:r>
              <a:rPr lang="en-US" altLang="zh-CN" sz="2400" b="1" smtClean="0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=  </a:t>
            </a:r>
            <a:r>
              <a:rPr lang="zh-CN" altLang="en-US" sz="2400" b="1" smtClean="0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复合赋值运算符</a:t>
            </a:r>
            <a:endParaRPr lang="zh-CN" altLang="en-US" sz="2400" b="1" smtClean="0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条件运算符： ？ ：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逗号运算符：，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指针运算符：*    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&amp;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求字节数运算符：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sizeof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强制类型转换运算符： （类型）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分量运算符：  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.       →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下标运算符：   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[]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其他：</a:t>
            </a:r>
            <a:r>
              <a:rPr lang="zh-CN" altLang="en-US" sz="1800" b="1" smtClean="0">
                <a:latin typeface="Tahoma" panose="020B0604030504040204" pitchFamily="34" charset="0"/>
                <a:ea typeface="黑体" panose="02010609060101010101" pitchFamily="2" charset="-122"/>
              </a:rPr>
              <a:t>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2" charset="-122"/>
              </a:rPr>
              <a:t>如函数调用运算符（）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6011863" y="2276475"/>
            <a:ext cx="2717800" cy="26479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ea typeface="黑体" panose="02010609060101010101" pitchFamily="2" charset="-122"/>
              </a:rPr>
              <a:t>运算符按操作数不同可分为</a:t>
            </a:r>
            <a:r>
              <a:rPr lang="zh-CN" altLang="en-US" b="1">
                <a:solidFill>
                  <a:srgbClr val="FF3399"/>
                </a:solidFill>
                <a:ea typeface="黑体" panose="02010609060101010101" pitchFamily="2" charset="-122"/>
              </a:rPr>
              <a:t>单目</a:t>
            </a:r>
            <a:r>
              <a:rPr lang="zh-CN" altLang="en-US" b="1">
                <a:ea typeface="黑体" panose="02010609060101010101" pitchFamily="2" charset="-122"/>
              </a:rPr>
              <a:t>、</a:t>
            </a:r>
            <a:r>
              <a:rPr lang="zh-CN" altLang="en-US" b="1">
                <a:solidFill>
                  <a:srgbClr val="FF3399"/>
                </a:solidFill>
                <a:ea typeface="黑体" panose="02010609060101010101" pitchFamily="2" charset="-122"/>
              </a:rPr>
              <a:t>双目</a:t>
            </a:r>
            <a:r>
              <a:rPr lang="zh-CN" altLang="en-US" b="1">
                <a:ea typeface="黑体" panose="02010609060101010101" pitchFamily="2" charset="-122"/>
              </a:rPr>
              <a:t>和</a:t>
            </a:r>
            <a:r>
              <a:rPr lang="zh-CN" altLang="en-US" b="1">
                <a:solidFill>
                  <a:srgbClr val="FF3399"/>
                </a:solidFill>
                <a:ea typeface="黑体" panose="02010609060101010101" pitchFamily="2" charset="-122"/>
              </a:rPr>
              <a:t>三目</a:t>
            </a:r>
            <a:r>
              <a:rPr lang="zh-CN" altLang="en-US" b="1">
                <a:ea typeface="黑体" panose="02010609060101010101" pitchFamily="2" charset="-122"/>
              </a:rPr>
              <a:t>之分。</a:t>
            </a:r>
            <a:endParaRPr lang="zh-CN" altLang="en-US" b="1">
              <a:ea typeface="黑体" panose="02010609060101010101" pitchFamily="2" charset="-122"/>
            </a:endParaRPr>
          </a:p>
          <a:p>
            <a:pPr algn="l"/>
            <a:endParaRPr lang="zh-CN" altLang="en-US" b="1">
              <a:ea typeface="黑体" panose="02010609060101010101" pitchFamily="2" charset="-122"/>
            </a:endParaRPr>
          </a:p>
          <a:p>
            <a:pPr algn="l"/>
            <a:r>
              <a:rPr lang="zh-CN" altLang="en-US" b="1">
                <a:ea typeface="黑体" panose="02010609060101010101" pitchFamily="2" charset="-122"/>
              </a:rPr>
              <a:t>表达式由</a:t>
            </a:r>
            <a:r>
              <a:rPr lang="zh-CN" altLang="en-US" b="1">
                <a:solidFill>
                  <a:srgbClr val="000000"/>
                </a:solidFill>
                <a:ea typeface="黑体" panose="02010609060101010101" pitchFamily="2" charset="-122"/>
              </a:rPr>
              <a:t>变量、常量、函数、运算符和圆括号组成</a:t>
            </a:r>
            <a:endParaRPr lang="zh-CN" altLang="en-US" b="1">
              <a:solidFill>
                <a:srgbClr val="00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362200" y="152400"/>
            <a:ext cx="358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CC0000"/>
                </a:solidFill>
                <a:ea typeface="楷体_GB2312" pitchFamily="49" charset="-122"/>
              </a:rPr>
              <a:t>标识符</a:t>
            </a:r>
            <a:endParaRPr lang="zh-CN" altLang="en-US" sz="3600" b="1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68313" y="765175"/>
            <a:ext cx="8153400" cy="637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</a:pPr>
            <a:r>
              <a:rPr lang="zh-CN" altLang="en-US" sz="26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标识符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就是名字。在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中有</a:t>
            </a:r>
            <a:r>
              <a:rPr lang="zh-CN" altLang="en-US" sz="2600" b="1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符号常量名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2600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变量名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2600" b="1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函数名、</a:t>
            </a:r>
            <a:r>
              <a:rPr lang="zh-CN" altLang="en-US" sz="2600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标号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2600" b="1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文件名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2600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结构类型名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、各种用户定义的对象名等。</a:t>
            </a:r>
            <a:endParaRPr lang="zh-CN" altLang="en-US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zh-CN" altLang="en-US" sz="26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命名规则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构成字符：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26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个英文字母、数字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0-9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、下划线</a:t>
            </a:r>
            <a:endParaRPr lang="zh-CN" altLang="en-US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须由</a:t>
            </a:r>
            <a:r>
              <a:rPr lang="zh-CN" altLang="en-US" sz="2600" b="1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字母或下划线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开头，后可跟任意可用字符</a:t>
            </a:r>
            <a:endParaRPr lang="zh-CN" altLang="en-US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zh-CN" altLang="en-US" sz="26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大小写字母含义不同。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Num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NUM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为不同标识符</a:t>
            </a:r>
            <a:endParaRPr lang="zh-CN" altLang="en-US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构造标识符时尽量做到</a:t>
            </a:r>
            <a:r>
              <a:rPr lang="zh-CN" altLang="en-US" sz="2600" b="1">
                <a:ea typeface="黑体" panose="02010609060101010101" pitchFamily="2" charset="-122"/>
              </a:rPr>
              <a:t>“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见名知意</a:t>
            </a:r>
            <a:r>
              <a:rPr lang="zh-CN" altLang="en-US" sz="2600" b="1">
                <a:ea typeface="黑体" panose="02010609060101010101" pitchFamily="2" charset="-122"/>
              </a:rPr>
              <a:t>”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。如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sum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count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st_age </a:t>
            </a:r>
            <a:endParaRPr lang="en-US" altLang="zh-CN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标识符不能使用Ｃ语言关键字。如 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main,int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等</a:t>
            </a:r>
            <a:endParaRPr lang="zh-CN" altLang="en-US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32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个关键字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见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19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页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  <a:buFontTx/>
              <a:buChar char="•"/>
            </a:pPr>
            <a:endParaRPr lang="en-US" altLang="zh-CN" sz="26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836613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2.6 </a:t>
            </a:r>
            <a:r>
              <a:rPr lang="zh-CN" altLang="en-US" sz="36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运算符与表达式</a:t>
            </a:r>
            <a:endParaRPr lang="zh-CN" altLang="en-US" sz="3600" b="1" smtClean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5076825" y="836613"/>
            <a:ext cx="3744913" cy="4789487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/>
            <a:r>
              <a:rPr lang="zh-CN" altLang="en-US" sz="2800" b="1">
                <a:ea typeface="黑体" panose="02010609060101010101" pitchFamily="2" charset="-122"/>
              </a:rPr>
              <a:t>运算符级别相同时，运算的方向为：</a:t>
            </a:r>
            <a:endParaRPr lang="zh-CN" altLang="en-US" sz="2800" b="1">
              <a:ea typeface="黑体" panose="02010609060101010101" pitchFamily="2" charset="-122"/>
            </a:endParaRPr>
          </a:p>
          <a:p>
            <a:pPr marL="457200" indent="-457200" algn="l">
              <a:buFontTx/>
              <a:buAutoNum type="arabicPeriod"/>
            </a:pPr>
            <a:r>
              <a:rPr lang="zh-CN" altLang="en-US" sz="2800" b="1">
                <a:ea typeface="黑体" panose="02010609060101010101" pitchFamily="2" charset="-122"/>
              </a:rPr>
              <a:t>除</a:t>
            </a:r>
            <a:r>
              <a:rPr lang="zh-CN" altLang="en-US" sz="2800" b="1">
                <a:solidFill>
                  <a:srgbClr val="FF3399"/>
                </a:solidFill>
                <a:ea typeface="黑体" panose="02010609060101010101" pitchFamily="2" charset="-122"/>
              </a:rPr>
              <a:t>单目</a:t>
            </a:r>
            <a:r>
              <a:rPr lang="zh-CN" altLang="en-US" sz="2800" b="1">
                <a:ea typeface="黑体" panose="02010609060101010101" pitchFamily="2" charset="-122"/>
              </a:rPr>
              <a:t>运算符、</a:t>
            </a:r>
            <a:r>
              <a:rPr lang="zh-CN" altLang="en-US" sz="2800" b="1">
                <a:solidFill>
                  <a:srgbClr val="FF3399"/>
                </a:solidFill>
                <a:ea typeface="黑体" panose="02010609060101010101" pitchFamily="2" charset="-122"/>
              </a:rPr>
              <a:t>条件</a:t>
            </a:r>
            <a:r>
              <a:rPr lang="zh-CN" altLang="en-US" sz="2800" b="1">
                <a:ea typeface="黑体" panose="02010609060101010101" pitchFamily="2" charset="-122"/>
              </a:rPr>
              <a:t>运算符和</a:t>
            </a:r>
            <a:r>
              <a:rPr lang="zh-CN" altLang="en-US" sz="2800" b="1">
                <a:solidFill>
                  <a:srgbClr val="FF3399"/>
                </a:solidFill>
                <a:ea typeface="黑体" panose="02010609060101010101" pitchFamily="2" charset="-122"/>
              </a:rPr>
              <a:t>赋值</a:t>
            </a:r>
            <a:r>
              <a:rPr lang="zh-CN" altLang="en-US" sz="2800" b="1">
                <a:ea typeface="黑体" panose="02010609060101010101" pitchFamily="2" charset="-122"/>
              </a:rPr>
              <a:t>运算符是从</a:t>
            </a:r>
            <a:r>
              <a:rPr lang="zh-CN" altLang="en-US" sz="2800" b="1">
                <a:solidFill>
                  <a:srgbClr val="9900CC"/>
                </a:solidFill>
                <a:ea typeface="黑体" panose="02010609060101010101" pitchFamily="2" charset="-122"/>
              </a:rPr>
              <a:t>右到左</a:t>
            </a:r>
            <a:r>
              <a:rPr lang="zh-CN" altLang="en-US" sz="2800" b="1">
                <a:ea typeface="黑体" panose="02010609060101010101" pitchFamily="2" charset="-122"/>
              </a:rPr>
              <a:t>。</a:t>
            </a:r>
            <a:endParaRPr lang="zh-CN" altLang="en-US" sz="2800" b="1">
              <a:ea typeface="黑体" panose="02010609060101010101" pitchFamily="2" charset="-122"/>
            </a:endParaRPr>
          </a:p>
          <a:p>
            <a:pPr marL="457200" indent="-457200" algn="l">
              <a:buFontTx/>
              <a:buAutoNum type="arabicPeriod"/>
            </a:pPr>
            <a:r>
              <a:rPr lang="zh-CN" altLang="en-US" sz="2800" b="1">
                <a:ea typeface="黑体" panose="02010609060101010101" pitchFamily="2" charset="-122"/>
              </a:rPr>
              <a:t> </a:t>
            </a:r>
            <a:r>
              <a:rPr lang="zh-CN" altLang="en-US" sz="2800" b="1">
                <a:solidFill>
                  <a:srgbClr val="FF3399"/>
                </a:solidFill>
                <a:ea typeface="黑体" panose="02010609060101010101" pitchFamily="2" charset="-122"/>
              </a:rPr>
              <a:t>其他</a:t>
            </a:r>
            <a:r>
              <a:rPr lang="zh-CN" altLang="en-US" sz="2800" b="1">
                <a:ea typeface="黑体" panose="02010609060101010101" pitchFamily="2" charset="-122"/>
              </a:rPr>
              <a:t>运算符的结合方向均是</a:t>
            </a:r>
            <a:r>
              <a:rPr lang="zh-CN" altLang="en-US" sz="2800" b="1">
                <a:solidFill>
                  <a:srgbClr val="9900CC"/>
                </a:solidFill>
                <a:ea typeface="黑体" panose="02010609060101010101" pitchFamily="2" charset="-122"/>
              </a:rPr>
              <a:t>从左到右</a:t>
            </a:r>
            <a:r>
              <a:rPr lang="en-US" altLang="zh-CN" sz="2800" b="1">
                <a:solidFill>
                  <a:srgbClr val="9900CC"/>
                </a:solidFill>
                <a:ea typeface="黑体" panose="02010609060101010101" pitchFamily="2" charset="-122"/>
              </a:rPr>
              <a:t>.</a:t>
            </a:r>
            <a:endParaRPr lang="en-US" altLang="zh-CN" sz="2800" b="1">
              <a:solidFill>
                <a:srgbClr val="9900CC"/>
              </a:solidFill>
              <a:ea typeface="黑体" panose="02010609060101010101" pitchFamily="2" charset="-122"/>
            </a:endParaRPr>
          </a:p>
          <a:p>
            <a:pPr marL="457200" indent="-457200" algn="l">
              <a:buFontTx/>
              <a:buAutoNum type="arabicPeriod"/>
            </a:pPr>
            <a:r>
              <a:rPr lang="zh-CN" altLang="en-US" sz="2800" b="1">
                <a:solidFill>
                  <a:srgbClr val="9900CC"/>
                </a:solidFill>
                <a:ea typeface="黑体" panose="02010609060101010101" pitchFamily="2" charset="-122"/>
              </a:rPr>
              <a:t>单目</a:t>
            </a:r>
            <a:r>
              <a:rPr lang="zh-CN" altLang="en-US" sz="2800" b="1">
                <a:ea typeface="黑体" panose="02010609060101010101" pitchFamily="2" charset="-122"/>
              </a:rPr>
              <a:t>运算符高于</a:t>
            </a:r>
            <a:r>
              <a:rPr lang="zh-CN" altLang="en-US" sz="2800" b="1">
                <a:solidFill>
                  <a:srgbClr val="9900CC"/>
                </a:solidFill>
                <a:ea typeface="黑体" panose="02010609060101010101" pitchFamily="2" charset="-122"/>
              </a:rPr>
              <a:t>双目</a:t>
            </a:r>
            <a:r>
              <a:rPr lang="zh-CN" altLang="en-US" sz="2800" b="1">
                <a:ea typeface="黑体" panose="02010609060101010101" pitchFamily="2" charset="-122"/>
              </a:rPr>
              <a:t>运算符，</a:t>
            </a:r>
            <a:r>
              <a:rPr lang="zh-CN" altLang="en-US" sz="2800" b="1">
                <a:solidFill>
                  <a:srgbClr val="CC0000"/>
                </a:solidFill>
                <a:ea typeface="黑体" panose="02010609060101010101" pitchFamily="2" charset="-122"/>
              </a:rPr>
              <a:t>双目</a:t>
            </a:r>
            <a:r>
              <a:rPr lang="zh-CN" altLang="en-US" sz="2800" b="1">
                <a:ea typeface="黑体" panose="02010609060101010101" pitchFamily="2" charset="-122"/>
              </a:rPr>
              <a:t>运算符高于</a:t>
            </a:r>
            <a:r>
              <a:rPr lang="zh-CN" altLang="en-US" sz="2800" b="1">
                <a:solidFill>
                  <a:srgbClr val="CC0000"/>
                </a:solidFill>
                <a:ea typeface="黑体" panose="02010609060101010101" pitchFamily="2" charset="-122"/>
              </a:rPr>
              <a:t>三目</a:t>
            </a:r>
            <a:r>
              <a:rPr lang="zh-CN" altLang="en-US" sz="2800" b="1">
                <a:ea typeface="黑体" panose="02010609060101010101" pitchFamily="2" charset="-122"/>
              </a:rPr>
              <a:t>运算符。</a:t>
            </a:r>
            <a:endParaRPr lang="zh-CN" altLang="en-US" sz="2800" b="1">
              <a:solidFill>
                <a:srgbClr val="9900CC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253997" name="Group 45"/>
          <p:cNvGraphicFramePr>
            <a:graphicFrameLocks noGrp="1"/>
          </p:cNvGraphicFramePr>
          <p:nvPr>
            <p:ph sz="half" idx="2"/>
          </p:nvPr>
        </p:nvGraphicFramePr>
        <p:xfrm>
          <a:off x="323850" y="1052513"/>
          <a:ext cx="4392613" cy="4114800"/>
        </p:xfrm>
        <a:graphic>
          <a:graphicData uri="http://schemas.openxmlformats.org/drawingml/2006/table">
            <a:tbl>
              <a:tblPr/>
              <a:tblGrid>
                <a:gridCol w="2232025"/>
                <a:gridCol w="2160588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运算符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优先级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算术运算符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   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高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    低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关系运算符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逻辑运算符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FF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赋值运算符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逗号运算符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31767" name="Line 42"/>
          <p:cNvSpPr>
            <a:spLocks noChangeShapeType="1"/>
          </p:cNvSpPr>
          <p:nvPr/>
        </p:nvSpPr>
        <p:spPr bwMode="auto">
          <a:xfrm flipV="1">
            <a:off x="3348038" y="1844675"/>
            <a:ext cx="0" cy="3024188"/>
          </a:xfrm>
          <a:prstGeom prst="line">
            <a:avLst/>
          </a:prstGeom>
          <a:noFill/>
          <a:ln w="57150">
            <a:solidFill>
              <a:srgbClr val="CC0000"/>
            </a:solidFill>
            <a:miter lim="800000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8366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2.6.2  </a:t>
            </a:r>
            <a:r>
              <a:rPr lang="zh-CN" altLang="en-US" sz="40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算术运算符和算术表达式</a:t>
            </a:r>
            <a:endParaRPr lang="zh-CN" altLang="en-US" sz="4000" b="1" smtClean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71" name="Rectangle 73"/>
          <p:cNvSpPr>
            <a:spLocks noChangeArrowheads="1"/>
          </p:cNvSpPr>
          <p:nvPr/>
        </p:nvSpPr>
        <p:spPr bwMode="auto">
          <a:xfrm>
            <a:off x="611188" y="836613"/>
            <a:ext cx="7993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99"/>
                </a:solidFill>
                <a:ea typeface="黑体" panose="02010609060101010101" pitchFamily="2" charset="-122"/>
              </a:rPr>
              <a:t>运算优先级</a:t>
            </a:r>
            <a:r>
              <a:rPr lang="zh-CN" altLang="en-US" b="1">
                <a:ea typeface="黑体" panose="02010609060101010101" pitchFamily="2" charset="-122"/>
              </a:rPr>
              <a:t>：先按运算符的优先级</a:t>
            </a:r>
            <a:r>
              <a:rPr lang="zh-CN" altLang="en-US" b="1">
                <a:solidFill>
                  <a:srgbClr val="FF3399"/>
                </a:solidFill>
                <a:ea typeface="黑体" panose="02010609060101010101" pitchFamily="2" charset="-122"/>
              </a:rPr>
              <a:t>高低执行</a:t>
            </a:r>
            <a:r>
              <a:rPr lang="zh-CN" altLang="en-US" b="1">
                <a:ea typeface="黑体" panose="02010609060101010101" pitchFamily="2" charset="-122"/>
              </a:rPr>
              <a:t>，级别相同按</a:t>
            </a:r>
            <a:r>
              <a:rPr lang="zh-CN" altLang="en-US" b="1">
                <a:solidFill>
                  <a:srgbClr val="FF3399"/>
                </a:solidFill>
                <a:ea typeface="黑体" panose="02010609060101010101" pitchFamily="2" charset="-122"/>
              </a:rPr>
              <a:t>先左后右</a:t>
            </a:r>
            <a:r>
              <a:rPr lang="zh-CN" altLang="en-US" b="1">
                <a:ea typeface="黑体" panose="02010609060101010101" pitchFamily="2" charset="-122"/>
              </a:rPr>
              <a:t>的结合方向执行。</a:t>
            </a:r>
            <a:endParaRPr lang="zh-CN" altLang="en-US" b="1">
              <a:ea typeface="黑体" panose="02010609060101010101" pitchFamily="2" charset="-122"/>
            </a:endParaRPr>
          </a:p>
        </p:txBody>
      </p:sp>
      <p:graphicFrame>
        <p:nvGraphicFramePr>
          <p:cNvPr id="6" name="Group 74"/>
          <p:cNvGraphicFramePr/>
          <p:nvPr/>
        </p:nvGraphicFramePr>
        <p:xfrm>
          <a:off x="722313" y="1844675"/>
          <a:ext cx="7772400" cy="4114800"/>
        </p:xfrm>
        <a:graphic>
          <a:graphicData uri="http://schemas.openxmlformats.org/drawingml/2006/table">
            <a:tbl>
              <a:tblPr/>
              <a:tblGrid>
                <a:gridCol w="1152500"/>
                <a:gridCol w="1512168"/>
                <a:gridCol w="2160240"/>
                <a:gridCol w="1512168"/>
                <a:gridCol w="1435324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运算符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作用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例子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若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a=5)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结合方向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优先级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-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负号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-a 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-5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自右至左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1(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高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--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自减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a--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  <a:sym typeface="Wingdings" panose="05000000000000000000" pitchFamily="2" charset="2"/>
                        </a:rPr>
                        <a:t>=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++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自加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a++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 6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*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乘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a*5 = 25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自左至右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/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除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a/5 =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%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取模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取余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5%3 = 2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+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加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a+5 = 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-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减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a-5 = 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3(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低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838200" y="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2.6.2  </a:t>
            </a:r>
            <a:r>
              <a:rPr lang="zh-CN" altLang="en-US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算术运算符和算术表达式</a:t>
            </a:r>
            <a:endParaRPr lang="zh-CN" altLang="en-US" sz="44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3850" y="908050"/>
            <a:ext cx="852011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62330" indent="-862330" algn="l"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黑体" panose="02010609060101010101" pitchFamily="2" charset="-122"/>
              </a:rPr>
              <a:t>1.  </a:t>
            </a:r>
            <a:r>
              <a:rPr lang="zh-CN" altLang="en-US" sz="2800" b="1">
                <a:solidFill>
                  <a:schemeClr val="accent2"/>
                </a:solidFill>
                <a:ea typeface="黑体" panose="02010609060101010101" pitchFamily="2" charset="-122"/>
              </a:rPr>
              <a:t>基本的算术运算符</a:t>
            </a:r>
            <a:endParaRPr lang="zh-CN" altLang="en-US" sz="2800" b="1">
              <a:ea typeface="黑体" panose="02010609060101010101" pitchFamily="2" charset="-122"/>
            </a:endParaRPr>
          </a:p>
          <a:p>
            <a:pPr marL="862330" indent="-862330" algn="l" eaLnBrk="1" hangingPunct="1">
              <a:spcBef>
                <a:spcPct val="2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（</a:t>
            </a:r>
            <a:r>
              <a:rPr lang="en-US" altLang="zh-CN" sz="2800" b="1">
                <a:ea typeface="黑体" panose="02010609060101010101" pitchFamily="2" charset="-122"/>
              </a:rPr>
              <a:t>1</a:t>
            </a:r>
            <a:r>
              <a:rPr lang="zh-CN" altLang="en-US" sz="2800" b="1">
                <a:ea typeface="黑体" panose="02010609060101010101" pitchFamily="2" charset="-122"/>
              </a:rPr>
              <a:t>）除法运算</a:t>
            </a:r>
            <a:endParaRPr lang="zh-CN" altLang="en-US" sz="2800" b="1">
              <a:ea typeface="黑体" panose="02010609060101010101" pitchFamily="2" charset="-122"/>
            </a:endParaRPr>
          </a:p>
          <a:p>
            <a:pPr marL="862330" indent="-862330" algn="l" eaLnBrk="1" hangingPunct="1">
              <a:spcBef>
                <a:spcPct val="2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         在“／”运算中，若操作数均为</a:t>
            </a:r>
            <a:r>
              <a:rPr lang="zh-CN" altLang="en-US" sz="2800" b="1">
                <a:solidFill>
                  <a:srgbClr val="FF3399"/>
                </a:solidFill>
                <a:ea typeface="黑体" panose="02010609060101010101" pitchFamily="2" charset="-122"/>
              </a:rPr>
              <a:t>整数</a:t>
            </a:r>
            <a:r>
              <a:rPr lang="zh-CN" altLang="en-US" sz="2800" b="1">
                <a:ea typeface="黑体" panose="02010609060101010101" pitchFamily="2" charset="-122"/>
              </a:rPr>
              <a:t>，则执行整除运算，舍去小数部分。例如：</a:t>
            </a:r>
            <a:r>
              <a:rPr lang="en-US" altLang="zh-CN" sz="2800" b="1">
                <a:ea typeface="黑体" panose="02010609060101010101" pitchFamily="2" charset="-122"/>
              </a:rPr>
              <a:t>5/3=1</a:t>
            </a:r>
            <a:endParaRPr lang="en-US" altLang="zh-CN" sz="2800" b="1">
              <a:ea typeface="黑体" panose="02010609060101010101" pitchFamily="2" charset="-122"/>
            </a:endParaRPr>
          </a:p>
          <a:p>
            <a:pPr marL="862330" indent="-862330" algn="l" eaLnBrk="1" hangingPunct="1">
              <a:lnSpc>
                <a:spcPct val="90000"/>
              </a:lnSpc>
            </a:pPr>
            <a:r>
              <a:rPr lang="zh-CN" altLang="en-US" sz="2800" b="1">
                <a:hlinkClick r:id="rId1" action="ppaction://hlinkfile"/>
              </a:rPr>
              <a:t>例题</a:t>
            </a:r>
            <a:r>
              <a:rPr lang="en-US" altLang="zh-CN" sz="2800" b="1">
                <a:hlinkClick r:id="rId1" action="ppaction://hlinkfile"/>
              </a:rPr>
              <a:t>2-10</a:t>
            </a:r>
            <a:r>
              <a:rPr lang="zh-CN" altLang="en-US" sz="2800" b="1">
                <a:hlinkClick r:id="rId1" action="ppaction://hlinkfile"/>
              </a:rPr>
              <a:t>，</a:t>
            </a:r>
            <a:r>
              <a:rPr lang="zh-CN" altLang="en-US" sz="2800" b="1">
                <a:ea typeface="黑体" panose="02010609060101010101" pitchFamily="2" charset="-122"/>
                <a:hlinkClick r:id="rId1" action="ppaction://hlinkfile"/>
              </a:rPr>
              <a:t>除法运算应用</a:t>
            </a:r>
            <a:endParaRPr lang="zh-CN" altLang="en-US" sz="2800" b="1"/>
          </a:p>
          <a:p>
            <a:pPr marL="862330" indent="-862330" algn="l" eaLnBrk="1" hangingPunct="1">
              <a:lnSpc>
                <a:spcPct val="90000"/>
              </a:lnSpc>
            </a:pPr>
            <a:endParaRPr lang="zh-CN" altLang="en-US" sz="2800" b="1"/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/>
              <a:t>#include &lt;stdio.h&gt;</a:t>
            </a:r>
            <a:endParaRPr lang="en-US" altLang="zh-CN" sz="2800" b="1"/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/>
              <a:t>main()</a:t>
            </a:r>
            <a:endParaRPr lang="en-US" altLang="zh-CN" sz="2800" b="1"/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/>
              <a:t>{ float  a,b,c,d;</a:t>
            </a:r>
            <a:endParaRPr lang="en-US" altLang="zh-CN" sz="2800" b="1"/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/>
              <a:t>  a=1/</a:t>
            </a:r>
            <a:r>
              <a:rPr lang="en-US" altLang="zh-CN" sz="2800" b="1">
                <a:solidFill>
                  <a:srgbClr val="3333FF"/>
                </a:solidFill>
              </a:rPr>
              <a:t>3</a:t>
            </a:r>
            <a:r>
              <a:rPr lang="en-US" altLang="zh-CN" sz="2800" b="1"/>
              <a:t>;b=1/</a:t>
            </a:r>
            <a:r>
              <a:rPr lang="en-US" altLang="zh-CN" sz="2800" b="1">
                <a:solidFill>
                  <a:srgbClr val="CC0000"/>
                </a:solidFill>
              </a:rPr>
              <a:t>3.0</a:t>
            </a:r>
            <a:r>
              <a:rPr lang="en-US" altLang="zh-CN" sz="2800" b="1"/>
              <a:t>;c=2/</a:t>
            </a:r>
            <a:r>
              <a:rPr lang="en-US" altLang="zh-CN" sz="2800" b="1">
                <a:solidFill>
                  <a:srgbClr val="3333FF"/>
                </a:solidFill>
              </a:rPr>
              <a:t>3</a:t>
            </a:r>
            <a:r>
              <a:rPr lang="en-US" altLang="zh-CN" sz="2800" b="1"/>
              <a:t>;d=-4/</a:t>
            </a:r>
            <a:r>
              <a:rPr lang="en-US" altLang="zh-CN" sz="2800" b="1">
                <a:solidFill>
                  <a:srgbClr val="3333FF"/>
                </a:solidFill>
              </a:rPr>
              <a:t>3</a:t>
            </a:r>
            <a:r>
              <a:rPr lang="en-US" altLang="zh-CN" sz="2800" b="1"/>
              <a:t>;</a:t>
            </a:r>
            <a:endParaRPr lang="en-US" altLang="zh-CN" sz="2800" b="1"/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/>
              <a:t>printf("a=%.2f\nb=%.2f\nc=%.2f\nd=%.2f\n",a,b,c,d);</a:t>
            </a:r>
            <a:endParaRPr lang="en-US" altLang="zh-CN" sz="2800" b="1"/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/>
              <a:t>}</a:t>
            </a:r>
            <a:endParaRPr lang="en-US" altLang="zh-CN" sz="2800" b="1"/>
          </a:p>
        </p:txBody>
      </p:sp>
      <p:pic>
        <p:nvPicPr>
          <p:cNvPr id="2232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8" r="38945" b="35994"/>
          <a:stretch>
            <a:fillRect/>
          </a:stretch>
        </p:blipFill>
        <p:spPr bwMode="auto">
          <a:xfrm>
            <a:off x="5940425" y="2924175"/>
            <a:ext cx="2376488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autoUpdateAnimBg="0"/>
      <p:bldP spid="223235" grpId="0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838200" y="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2.6.2  </a:t>
            </a:r>
            <a:r>
              <a:rPr lang="zh-CN" altLang="en-US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算术运算符和算术表达式</a:t>
            </a:r>
            <a:endParaRPr lang="zh-CN" altLang="en-US" sz="44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23850" y="765175"/>
            <a:ext cx="852011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62330" indent="-862330" algn="l" eaLnBrk="1" hangingPunct="1">
              <a:spcBef>
                <a:spcPct val="20000"/>
              </a:spcBef>
            </a:pP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latin typeface="Tahoma" panose="020B0604030504040204" pitchFamily="34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）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取模（取余）运算</a:t>
            </a:r>
            <a:endParaRPr lang="zh-CN" altLang="en-US" sz="2800" b="1" dirty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862330" indent="-862330" algn="l" eaLnBrk="1" hangingPunct="1">
              <a:spcBef>
                <a:spcPct val="20000"/>
              </a:spcBef>
            </a:pP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        “</a:t>
            </a:r>
            <a:r>
              <a:rPr lang="en-US" altLang="zh-CN" sz="2800" b="1" dirty="0">
                <a:latin typeface="Tahoma" panose="020B0604030504040204" pitchFamily="34" charset="0"/>
                <a:ea typeface="黑体" panose="02010609060101010101" pitchFamily="2" charset="-122"/>
              </a:rPr>
              <a:t>%”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要求两侧均为</a:t>
            </a:r>
            <a:r>
              <a:rPr lang="zh-CN" altLang="en-US" sz="2800" b="1" dirty="0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整数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，“</a:t>
            </a:r>
            <a:r>
              <a:rPr lang="en-US" altLang="zh-CN" sz="2800" b="1" dirty="0">
                <a:latin typeface="Tahoma" panose="020B0604030504040204" pitchFamily="34" charset="0"/>
                <a:ea typeface="黑体" panose="02010609060101010101" pitchFamily="2" charset="-122"/>
              </a:rPr>
              <a:t>%”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运算不能用于</a:t>
            </a:r>
            <a:r>
              <a:rPr lang="en-US" altLang="zh-CN" sz="2800" b="1" dirty="0">
                <a:latin typeface="Tahoma" panose="020B0604030504040204" pitchFamily="34" charset="0"/>
                <a:ea typeface="黑体" panose="02010609060101010101" pitchFamily="2" charset="-122"/>
              </a:rPr>
              <a:t>float 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和</a:t>
            </a:r>
            <a:r>
              <a:rPr lang="en-US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latin typeface="Tahoma" panose="020B0604030504040204" pitchFamily="34" charset="0"/>
                <a:ea typeface="黑体" panose="02010609060101010101" pitchFamily="2" charset="-122"/>
              </a:rPr>
              <a:t>double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　型数据。例如</a:t>
            </a:r>
            <a:r>
              <a:rPr lang="en-US" altLang="zh-CN" sz="2800" b="1" dirty="0">
                <a:latin typeface="Tahoma" panose="020B0604030504040204" pitchFamily="34" charset="0"/>
                <a:ea typeface="黑体" panose="02010609060101010101" pitchFamily="2" charset="-122"/>
              </a:rPr>
              <a:t>5%3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＝</a:t>
            </a:r>
            <a:r>
              <a:rPr lang="en-US" altLang="zh-CN" sz="2800" b="1" dirty="0">
                <a:latin typeface="Tahoma" panose="020B0604030504040204" pitchFamily="34" charset="0"/>
                <a:ea typeface="黑体" panose="02010609060101010101" pitchFamily="2" charset="-122"/>
              </a:rPr>
              <a:t>2</a:t>
            </a:r>
            <a:endParaRPr lang="en-US" altLang="zh-CN" sz="2800" b="1" dirty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Tahoma" panose="020B0604030504040204" pitchFamily="34" charset="0"/>
              </a:rPr>
              <a:t>main()</a:t>
            </a:r>
            <a:endParaRPr lang="en-US" altLang="zh-CN" sz="2800" b="1" dirty="0">
              <a:latin typeface="Tahoma" panose="020B0604030504040204" pitchFamily="34" charset="0"/>
            </a:endParaRPr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Tahoma" panose="020B0604030504040204" pitchFamily="34" charset="0"/>
              </a:rPr>
              <a:t>{ </a:t>
            </a:r>
            <a:r>
              <a:rPr lang="en-US" altLang="zh-CN" sz="2800" b="1" dirty="0" err="1">
                <a:latin typeface="Tahoma" panose="020B0604030504040204" pitchFamily="34" charset="0"/>
              </a:rPr>
              <a:t>int</a:t>
            </a:r>
            <a:r>
              <a:rPr lang="en-US" altLang="zh-CN" sz="2800" b="1" dirty="0">
                <a:latin typeface="Tahoma" panose="020B0604030504040204" pitchFamily="34" charset="0"/>
              </a:rPr>
              <a:t>  </a:t>
            </a:r>
            <a:r>
              <a:rPr lang="en-US" altLang="zh-CN" sz="2800" b="1" dirty="0" err="1">
                <a:latin typeface="Tahoma" panose="020B0604030504040204" pitchFamily="34" charset="0"/>
              </a:rPr>
              <a:t>a,i,j,k</a:t>
            </a:r>
            <a:r>
              <a:rPr lang="en-US" altLang="zh-CN" sz="2800" b="1" dirty="0">
                <a:latin typeface="Tahoma" panose="020B0604030504040204" pitchFamily="34" charset="0"/>
              </a:rPr>
              <a:t>;</a:t>
            </a:r>
            <a:endParaRPr lang="en-US" altLang="zh-CN" sz="2800" b="1" dirty="0">
              <a:latin typeface="Tahoma" panose="020B0604030504040204" pitchFamily="34" charset="0"/>
            </a:endParaRPr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Tahoma" panose="020B0604030504040204" pitchFamily="34" charset="0"/>
              </a:rPr>
              <a:t>  </a:t>
            </a:r>
            <a:r>
              <a:rPr lang="en-US" altLang="zh-CN" sz="2800" b="1" dirty="0" err="1">
                <a:latin typeface="Tahoma" panose="020B0604030504040204" pitchFamily="34" charset="0"/>
              </a:rPr>
              <a:t>scanf</a:t>
            </a:r>
            <a:r>
              <a:rPr lang="en-US" altLang="zh-CN" sz="2800" b="1" dirty="0">
                <a:latin typeface="Tahoma" panose="020B0604030504040204" pitchFamily="34" charset="0"/>
              </a:rPr>
              <a:t>("%</a:t>
            </a:r>
            <a:r>
              <a:rPr lang="en-US" altLang="zh-CN" sz="2800" b="1" dirty="0" err="1">
                <a:latin typeface="Tahoma" panose="020B0604030504040204" pitchFamily="34" charset="0"/>
              </a:rPr>
              <a:t>d",&amp;a</a:t>
            </a:r>
            <a:r>
              <a:rPr lang="en-US" altLang="zh-CN" sz="2800" b="1" dirty="0">
                <a:latin typeface="Tahoma" panose="020B0604030504040204" pitchFamily="34" charset="0"/>
              </a:rPr>
              <a:t>); </a:t>
            </a:r>
            <a:r>
              <a:rPr lang="en-US" altLang="zh-CN" sz="2800" b="1" dirty="0">
                <a:solidFill>
                  <a:srgbClr val="3333FF"/>
                </a:solidFill>
                <a:latin typeface="Tahoma" panose="020B0604030504040204" pitchFamily="34" charset="0"/>
              </a:rPr>
              <a:t>/*  123   */</a:t>
            </a:r>
            <a:endParaRPr lang="en-US" altLang="zh-CN" sz="2800" b="1" dirty="0">
              <a:solidFill>
                <a:srgbClr val="3333FF"/>
              </a:solidFill>
              <a:latin typeface="Tahoma" panose="020B0604030504040204" pitchFamily="34" charset="0"/>
            </a:endParaRPr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Tahoma" panose="020B0604030504040204" pitchFamily="34" charset="0"/>
              </a:rPr>
              <a:t>  </a:t>
            </a:r>
            <a:r>
              <a:rPr lang="en-US" altLang="zh-CN" sz="2800" b="1" dirty="0" err="1">
                <a:latin typeface="Tahoma" panose="020B0604030504040204" pitchFamily="34" charset="0"/>
              </a:rPr>
              <a:t>printf</a:t>
            </a:r>
            <a:r>
              <a:rPr lang="en-US" altLang="zh-CN" sz="2800" b="1" dirty="0">
                <a:latin typeface="Tahoma" panose="020B0604030504040204" pitchFamily="34" charset="0"/>
              </a:rPr>
              <a:t>(“%</a:t>
            </a:r>
            <a:r>
              <a:rPr lang="en-US" altLang="zh-CN" sz="2800" b="1" dirty="0" smtClean="0">
                <a:latin typeface="Tahoma" panose="020B0604030504040204" pitchFamily="34" charset="0"/>
              </a:rPr>
              <a:t>d</a:t>
            </a:r>
            <a:r>
              <a:rPr lang="en-US" altLang="zh-CN" sz="2800" b="1" dirty="0">
                <a:latin typeface="Tahoma" panose="020B0604030504040204" pitchFamily="34" charset="0"/>
              </a:rPr>
              <a:t>\</a:t>
            </a:r>
            <a:r>
              <a:rPr lang="en-US" altLang="zh-CN" sz="2800" b="1" dirty="0" err="1">
                <a:latin typeface="Tahoma" panose="020B0604030504040204" pitchFamily="34" charset="0"/>
              </a:rPr>
              <a:t>n</a:t>
            </a:r>
            <a:r>
              <a:rPr lang="en-US" altLang="zh-CN" sz="2800" b="1" dirty="0" err="1" smtClean="0">
                <a:latin typeface="Tahoma" panose="020B0604030504040204" pitchFamily="34" charset="0"/>
              </a:rPr>
              <a:t>",a</a:t>
            </a:r>
            <a:r>
              <a:rPr lang="en-US" altLang="zh-CN" sz="2800" b="1" dirty="0" smtClean="0">
                <a:latin typeface="Tahoma" panose="020B0604030504040204" pitchFamily="34" charset="0"/>
              </a:rPr>
              <a:t>);</a:t>
            </a:r>
            <a:endParaRPr lang="en-US" altLang="zh-CN" sz="2800" b="1" dirty="0" smtClean="0">
              <a:latin typeface="Tahoma" panose="020B0604030504040204" pitchFamily="34" charset="0"/>
            </a:endParaRPr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Tahoma" panose="020B0604030504040204" pitchFamily="34" charset="0"/>
              </a:rPr>
              <a:t> </a:t>
            </a:r>
            <a:r>
              <a:rPr lang="en-US" altLang="zh-CN" sz="2800" b="1" dirty="0" smtClean="0">
                <a:latin typeface="Tahoma" panose="020B0604030504040204" pitchFamily="34" charset="0"/>
              </a:rPr>
              <a:t> i=a%10</a:t>
            </a:r>
            <a:r>
              <a:rPr lang="en-US" altLang="zh-CN" sz="2800" b="1" dirty="0">
                <a:latin typeface="Tahoma" panose="020B0604030504040204" pitchFamily="34" charset="0"/>
              </a:rPr>
              <a:t>;   </a:t>
            </a:r>
            <a:r>
              <a:rPr lang="en-US" altLang="zh-CN" sz="2800" b="1" dirty="0">
                <a:solidFill>
                  <a:srgbClr val="3333FF"/>
                </a:solidFill>
                <a:latin typeface="Tahoma" panose="020B0604030504040204" pitchFamily="34" charset="0"/>
              </a:rPr>
              <a:t>/*  3   */</a:t>
            </a:r>
            <a:endParaRPr lang="en-US" altLang="zh-CN" sz="2800" b="1" dirty="0">
              <a:solidFill>
                <a:srgbClr val="3333FF"/>
              </a:solidFill>
              <a:latin typeface="Tahoma" panose="020B0604030504040204" pitchFamily="34" charset="0"/>
            </a:endParaRPr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Tahoma" panose="020B0604030504040204" pitchFamily="34" charset="0"/>
              </a:rPr>
              <a:t>  a=a/10;    </a:t>
            </a:r>
            <a:r>
              <a:rPr lang="en-US" altLang="zh-CN" sz="2800" b="1" dirty="0">
                <a:solidFill>
                  <a:srgbClr val="3333FF"/>
                </a:solidFill>
                <a:latin typeface="Tahoma" panose="020B0604030504040204" pitchFamily="34" charset="0"/>
              </a:rPr>
              <a:t>/*  12   */</a:t>
            </a:r>
            <a:endParaRPr lang="en-US" altLang="zh-CN" sz="2800" b="1" dirty="0">
              <a:solidFill>
                <a:srgbClr val="3333FF"/>
              </a:solidFill>
              <a:latin typeface="Tahoma" panose="020B0604030504040204" pitchFamily="34" charset="0"/>
            </a:endParaRPr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Tahoma" panose="020B0604030504040204" pitchFamily="34" charset="0"/>
              </a:rPr>
              <a:t>  j=a%10;  </a:t>
            </a:r>
            <a:r>
              <a:rPr lang="en-US" altLang="zh-CN" sz="2800" b="1" dirty="0">
                <a:solidFill>
                  <a:srgbClr val="3333FF"/>
                </a:solidFill>
                <a:latin typeface="Tahoma" panose="020B0604030504040204" pitchFamily="34" charset="0"/>
              </a:rPr>
              <a:t>/*  2   */</a:t>
            </a:r>
            <a:endParaRPr lang="en-US" altLang="zh-CN" sz="2800" b="1" dirty="0">
              <a:solidFill>
                <a:srgbClr val="3333FF"/>
              </a:solidFill>
              <a:latin typeface="Tahoma" panose="020B0604030504040204" pitchFamily="34" charset="0"/>
            </a:endParaRPr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Tahoma" panose="020B0604030504040204" pitchFamily="34" charset="0"/>
              </a:rPr>
              <a:t>  a=a/10;   </a:t>
            </a:r>
            <a:r>
              <a:rPr lang="en-US" altLang="zh-CN" sz="2800" b="1" dirty="0">
                <a:solidFill>
                  <a:srgbClr val="3333FF"/>
                </a:solidFill>
                <a:latin typeface="Tahoma" panose="020B0604030504040204" pitchFamily="34" charset="0"/>
              </a:rPr>
              <a:t>/*  1   */</a:t>
            </a:r>
            <a:endParaRPr lang="en-US" altLang="zh-CN" sz="2800" b="1" dirty="0">
              <a:solidFill>
                <a:srgbClr val="3333FF"/>
              </a:solidFill>
              <a:latin typeface="Tahoma" panose="020B0604030504040204" pitchFamily="34" charset="0"/>
            </a:endParaRPr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Tahoma" panose="020B0604030504040204" pitchFamily="34" charset="0"/>
              </a:rPr>
              <a:t>  k=a;</a:t>
            </a:r>
            <a:endParaRPr lang="en-US" altLang="zh-CN" sz="2800" b="1" dirty="0">
              <a:latin typeface="Tahoma" panose="020B0604030504040204" pitchFamily="34" charset="0"/>
            </a:endParaRPr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Tahoma" panose="020B0604030504040204" pitchFamily="34" charset="0"/>
              </a:rPr>
              <a:t>  </a:t>
            </a:r>
            <a:r>
              <a:rPr lang="en-US" altLang="zh-CN" sz="2800" b="1" dirty="0" err="1">
                <a:latin typeface="Tahom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Tahoma" panose="020B0604030504040204" pitchFamily="34" charset="0"/>
              </a:rPr>
              <a:t>(“%</a:t>
            </a:r>
            <a:r>
              <a:rPr lang="en-US" altLang="zh-CN" sz="2800" b="1" dirty="0" err="1" smtClean="0">
                <a:latin typeface="Tahoma" panose="020B0604030504040204" pitchFamily="34" charset="0"/>
              </a:rPr>
              <a:t>d%d%d</a:t>
            </a:r>
            <a:r>
              <a:rPr lang="en-US" altLang="zh-CN" sz="2800" b="1" dirty="0" smtClean="0">
                <a:latin typeface="Tahoma" panose="020B0604030504040204" pitchFamily="34" charset="0"/>
              </a:rPr>
              <a:t>\n",</a:t>
            </a:r>
            <a:r>
              <a:rPr lang="en-US" altLang="zh-CN" sz="2800" b="1" dirty="0" err="1" smtClean="0">
                <a:latin typeface="Tahoma" panose="020B0604030504040204" pitchFamily="34" charset="0"/>
              </a:rPr>
              <a:t>i,j,k</a:t>
            </a:r>
            <a:r>
              <a:rPr lang="en-US" altLang="zh-CN" sz="2800" b="1" dirty="0">
                <a:latin typeface="Tahoma" panose="020B0604030504040204" pitchFamily="34" charset="0"/>
              </a:rPr>
              <a:t>);</a:t>
            </a:r>
            <a:endParaRPr lang="en-US" altLang="zh-CN" sz="2800" b="1" dirty="0">
              <a:latin typeface="Tahoma" panose="020B0604030504040204" pitchFamily="34" charset="0"/>
            </a:endParaRPr>
          </a:p>
          <a:p>
            <a:pPr marL="862330" indent="-862330" algn="l" eaLnBrk="1" hangingPunct="1">
              <a:lnSpc>
                <a:spcPct val="90000"/>
              </a:lnSpc>
            </a:pPr>
            <a:r>
              <a:rPr lang="en-US" altLang="zh-CN" sz="2800" b="1" dirty="0">
                <a:latin typeface="Tahoma" panose="020B0604030504040204" pitchFamily="34" charset="0"/>
              </a:rPr>
              <a:t>}</a:t>
            </a:r>
            <a:endParaRPr lang="en-US" altLang="zh-CN" sz="2800" b="1" dirty="0">
              <a:latin typeface="Tahoma" panose="020B0604030504040204" pitchFamily="34" charset="0"/>
            </a:endParaRPr>
          </a:p>
        </p:txBody>
      </p:sp>
      <p:pic>
        <p:nvPicPr>
          <p:cNvPr id="2426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37" r="62396" b="41965"/>
          <a:stretch>
            <a:fillRect/>
          </a:stretch>
        </p:blipFill>
        <p:spPr bwMode="auto">
          <a:xfrm>
            <a:off x="5999886" y="2276872"/>
            <a:ext cx="2016125" cy="165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909898"/>
            <a:ext cx="8020924" cy="2062103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i=a%10;</a:t>
            </a:r>
            <a:endParaRPr lang="en-US" altLang="zh-CN" sz="32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altLang="zh-CN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j=a/10%10;</a:t>
            </a:r>
            <a:endParaRPr lang="en-US" altLang="zh-CN" sz="32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altLang="zh-CN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k=a/100%10;</a:t>
            </a:r>
            <a:endParaRPr lang="en-US" altLang="zh-CN" sz="32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altLang="zh-CN" sz="3200" b="1" dirty="0" err="1">
                <a:latin typeface="Tahoma" panose="020B0604030504040204" pitchFamily="34" charset="0"/>
                <a:cs typeface="Tahoma" panose="020B0604030504040204" pitchFamily="34" charset="0"/>
              </a:rPr>
              <a:t>printf</a:t>
            </a:r>
            <a:r>
              <a:rPr lang="en-US" altLang="zh-CN" sz="3200" b="1" dirty="0">
                <a:latin typeface="Tahoma" panose="020B0604030504040204" pitchFamily="34" charset="0"/>
                <a:cs typeface="Tahoma" panose="020B0604030504040204" pitchFamily="34" charset="0"/>
              </a:rPr>
              <a:t>(“%d\</a:t>
            </a:r>
            <a:r>
              <a:rPr lang="en-US" altLang="zh-CN" sz="3200" b="1" dirty="0" err="1">
                <a:latin typeface="Tahoma" panose="020B0604030504040204" pitchFamily="34" charset="0"/>
                <a:cs typeface="Tahoma" panose="020B0604030504040204" pitchFamily="34" charset="0"/>
              </a:rPr>
              <a:t>n%d%d%d</a:t>
            </a:r>
            <a:r>
              <a:rPr lang="en-US" altLang="zh-CN" sz="3200" b="1" dirty="0">
                <a:latin typeface="Tahoma" panose="020B0604030504040204" pitchFamily="34" charset="0"/>
                <a:cs typeface="Tahoma" panose="020B0604030504040204" pitchFamily="34" charset="0"/>
              </a:rPr>
              <a:t>\n",</a:t>
            </a:r>
            <a:r>
              <a:rPr lang="en-US" altLang="zh-CN" sz="3200" b="1" dirty="0" err="1">
                <a:latin typeface="Tahoma" panose="020B0604030504040204" pitchFamily="34" charset="0"/>
                <a:cs typeface="Tahoma" panose="020B0604030504040204" pitchFamily="34" charset="0"/>
              </a:rPr>
              <a:t>a,i,j,k</a:t>
            </a:r>
            <a:r>
              <a:rPr lang="en-US" altLang="zh-CN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zh-CN" altLang="en-US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2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2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utoUpdateAnimBg="0"/>
      <p:bldP spid="242691" grpId="0" autoUpdateAnimBg="0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50825" y="188913"/>
            <a:ext cx="83534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32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自增、自减运算符　</a:t>
            </a:r>
            <a:r>
              <a:rPr lang="zh-CN" altLang="en-US" sz="32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（＋＋、－－）</a:t>
            </a:r>
            <a:endParaRPr lang="zh-CN" altLang="en-US" sz="440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196975"/>
            <a:ext cx="89154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作用</a:t>
            </a:r>
            <a:r>
              <a:rPr lang="zh-CN" altLang="en-US" sz="2800" b="1" i="1">
                <a:latin typeface="Tahoma" panose="020B0604030504040204" pitchFamily="34" charset="0"/>
                <a:ea typeface="黑体" panose="02010609060101010101" pitchFamily="2" charset="-122"/>
              </a:rPr>
              <a:t>：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使变量的值增１或减１，相当于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i=i+1,i=i-1.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如：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    ＋＋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i ,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－－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i       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使用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i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之</a:t>
            </a:r>
            <a:r>
              <a:rPr lang="zh-CN" altLang="en-US" sz="2800" b="1">
                <a:solidFill>
                  <a:srgbClr val="FF0066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前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，先使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i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的值加（减）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1</a:t>
            </a:r>
            <a:endParaRPr lang="en-US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　  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i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＋＋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, i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－－       使用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i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之</a:t>
            </a:r>
            <a:r>
              <a:rPr lang="zh-CN" altLang="en-US" sz="2800" b="1">
                <a:solidFill>
                  <a:srgbClr val="FF0066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后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，使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i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的值加（减）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1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例如：</a:t>
            </a:r>
            <a:r>
              <a:rPr lang="en-US" altLang="zh-CN" sz="2800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int  a=1,b;</a:t>
            </a:r>
            <a:r>
              <a:rPr lang="en-US" altLang="zh-CN" sz="2800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b=++a</a:t>
            </a:r>
            <a:r>
              <a:rPr lang="en-US" altLang="zh-CN" sz="2800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;</a:t>
            </a:r>
            <a:endParaRPr lang="en-US" altLang="zh-CN" sz="2800" b="1">
              <a:solidFill>
                <a:srgbClr val="3333FF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         printf(“%d,%d\n”,a,b);    </a:t>
            </a:r>
            <a:endParaRPr lang="en-US" altLang="zh-CN" sz="2800" b="1">
              <a:solidFill>
                <a:srgbClr val="3333FF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 </a:t>
            </a:r>
            <a:r>
              <a:rPr lang="zh-CN" altLang="en-US" sz="2800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或：</a:t>
            </a:r>
            <a:r>
              <a:rPr lang="en-US" altLang="zh-CN" sz="2800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int  a=1,b;</a:t>
            </a:r>
            <a:r>
              <a:rPr lang="en-US" altLang="zh-CN" sz="2800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b=a++</a:t>
            </a:r>
            <a:r>
              <a:rPr lang="en-US" altLang="zh-CN" sz="2800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; </a:t>
            </a:r>
            <a:endParaRPr lang="en-US" altLang="zh-CN" sz="2800" b="1">
              <a:solidFill>
                <a:srgbClr val="3333FF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        printf(“%d,%d\n”,a,b);</a:t>
            </a:r>
            <a:endParaRPr lang="en-US" altLang="zh-CN" sz="2800" b="1">
              <a:solidFill>
                <a:srgbClr val="3333FF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注意： </a:t>
            </a:r>
            <a:r>
              <a:rPr lang="en-US" altLang="zh-CN" sz="2800" b="1">
                <a:solidFill>
                  <a:srgbClr val="996633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printf</a:t>
            </a:r>
            <a:r>
              <a:rPr lang="zh-CN" altLang="en-US" sz="2800" b="1">
                <a:solidFill>
                  <a:srgbClr val="996633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语句中，变量输出的顺序为由右到左。</a:t>
            </a:r>
            <a:endParaRPr lang="zh-CN" altLang="en-US" sz="2800" b="1">
              <a:solidFill>
                <a:srgbClr val="996633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35844" name="AutoShape 4"/>
          <p:cNvSpPr/>
          <p:nvPr/>
        </p:nvSpPr>
        <p:spPr bwMode="auto">
          <a:xfrm>
            <a:off x="323850" y="23495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009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zh-CN" b="1">
              <a:solidFill>
                <a:srgbClr val="D60093"/>
              </a:solidFill>
            </a:endParaRPr>
          </a:p>
        </p:txBody>
      </p:sp>
      <p:pic>
        <p:nvPicPr>
          <p:cNvPr id="22528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5" r="69763" b="58049"/>
          <a:stretch>
            <a:fillRect/>
          </a:stretch>
        </p:blipFill>
        <p:spPr bwMode="auto">
          <a:xfrm>
            <a:off x="5724525" y="3429000"/>
            <a:ext cx="1439863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2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" t="24460" r="73329" b="58025"/>
          <a:stretch>
            <a:fillRect/>
          </a:stretch>
        </p:blipFill>
        <p:spPr bwMode="auto">
          <a:xfrm>
            <a:off x="5508625" y="4508500"/>
            <a:ext cx="1655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134350" cy="792162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lang="zh-CN" altLang="en-US" sz="36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自增、自减运算符　</a:t>
            </a:r>
            <a:r>
              <a:rPr lang="zh-CN" altLang="en-US" sz="32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（＋＋、－－）</a:t>
            </a:r>
            <a:endParaRPr lang="zh-CN" altLang="en-US" sz="3200" b="1" smtClean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0645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solidFill>
                  <a:srgbClr val="FF0066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说明：</a:t>
            </a:r>
            <a:endParaRPr lang="zh-CN" altLang="en-US" b="1" smtClean="0">
              <a:solidFill>
                <a:srgbClr val="FF0066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(1) 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自增、自减运算符为单目运算符</a:t>
            </a:r>
            <a:endParaRPr lang="zh-CN" altLang="en-US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(2) ++ 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、－－只能用于变量（</a:t>
            </a:r>
            <a:r>
              <a:rPr lang="zh-CN" altLang="en-US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不能操作</a:t>
            </a:r>
            <a:r>
              <a:rPr lang="en-US" altLang="zh-CN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float</a:t>
            </a:r>
            <a:r>
              <a:rPr lang="zh-CN" altLang="en-US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和</a:t>
            </a:r>
            <a:r>
              <a:rPr lang="en-US" altLang="zh-CN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double</a:t>
            </a:r>
            <a:r>
              <a:rPr lang="zh-CN" altLang="en-US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型数据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），而不能用于常量或表达式。</a:t>
            </a:r>
            <a:endParaRPr lang="zh-CN" altLang="en-US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例如：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10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＋＋，（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x+y)++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　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,++’a’,  b++  </a:t>
            </a:r>
            <a:r>
              <a:rPr lang="zh-CN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中合法的为： </a:t>
            </a:r>
            <a:r>
              <a:rPr lang="en-US" altLang="zh-CN" sz="2800" b="1" smtClean="0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b++ </a:t>
            </a:r>
            <a:endParaRPr lang="en-US" altLang="zh-CN" sz="2800" b="1" smtClean="0">
              <a:solidFill>
                <a:srgbClr val="FF3399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(3) 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自增、自减运算符为</a:t>
            </a:r>
            <a:r>
              <a:rPr lang="zh-CN" altLang="en-US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右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结合性。</a:t>
            </a:r>
            <a:endParaRPr lang="zh-CN" altLang="en-US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  例如：－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a++          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－（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a++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）</a:t>
            </a:r>
            <a:endParaRPr lang="zh-CN" altLang="en-US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		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例如：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a+++b          (a++)+b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4211638" y="4221163"/>
            <a:ext cx="762000" cy="171450"/>
          </a:xfrm>
          <a:prstGeom prst="leftRightArrow">
            <a:avLst>
              <a:gd name="adj1" fmla="val 50000"/>
              <a:gd name="adj2" fmla="val 8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4211638" y="4581525"/>
            <a:ext cx="762000" cy="171450"/>
          </a:xfrm>
          <a:prstGeom prst="leftRightArrow">
            <a:avLst>
              <a:gd name="adj1" fmla="val 50000"/>
              <a:gd name="adj2" fmla="val 8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07720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</a:pP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2-12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：读出下列程序运行后结果。</a:t>
            </a:r>
            <a:endParaRPr lang="zh-CN" altLang="en-US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#include &lt;stdio.h&gt;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void main()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{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   int i=2,j=-2,k,m;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   printf("i=%d,j=%d\n",i++,++j);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   printf("i=%d,j=%d\n",i--,--j);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   k=-i++;  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   m=--j; 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   printf("k=%d,m=%d,i=%d,j=%d\n",k,m,i,j);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}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43" r="31033" b="21716"/>
          <a:stretch>
            <a:fillRect/>
          </a:stretch>
        </p:blipFill>
        <p:spPr bwMode="auto">
          <a:xfrm>
            <a:off x="4067175" y="765175"/>
            <a:ext cx="50895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28670" r="17322" b="26775"/>
          <a:stretch>
            <a:fillRect/>
          </a:stretch>
        </p:blipFill>
        <p:spPr bwMode="auto">
          <a:xfrm>
            <a:off x="4932363" y="981075"/>
            <a:ext cx="41243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5" name="矩形 1"/>
          <p:cNvSpPr>
            <a:spLocks noChangeArrowheads="1"/>
          </p:cNvSpPr>
          <p:nvPr/>
        </p:nvSpPr>
        <p:spPr bwMode="auto">
          <a:xfrm>
            <a:off x="179388" y="995363"/>
            <a:ext cx="8877300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latin typeface="Tahoma" panose="020B0604030504040204" pitchFamily="34" charset="0"/>
                <a:cs typeface="Tahoma" panose="020B0604030504040204" pitchFamily="34" charset="0"/>
              </a:rPr>
              <a:t>#include &lt;stdio.h&gt;</a:t>
            </a:r>
            <a:endParaRPr lang="en-US" altLang="zh-CN" sz="28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800" b="1">
                <a:latin typeface="Tahoma" panose="020B0604030504040204" pitchFamily="34" charset="0"/>
                <a:cs typeface="Tahoma" panose="020B0604030504040204" pitchFamily="34" charset="0"/>
              </a:rPr>
              <a:t>void main()</a:t>
            </a:r>
            <a:endParaRPr lang="en-US" altLang="zh-CN" sz="28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800" b="1"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28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800" b="1">
                <a:latin typeface="Tahoma" panose="020B0604030504040204" pitchFamily="34" charset="0"/>
                <a:cs typeface="Tahoma" panose="020B0604030504040204" pitchFamily="34" charset="0"/>
              </a:rPr>
              <a:t>   int i=5,j=5,k,p,q;</a:t>
            </a:r>
            <a:endParaRPr lang="en-US" altLang="zh-CN" sz="28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800" b="1">
                <a:latin typeface="Tahoma" panose="020B0604030504040204" pitchFamily="34" charset="0"/>
                <a:cs typeface="Tahoma" panose="020B0604030504040204" pitchFamily="34" charset="0"/>
              </a:rPr>
              <a:t>   k=i+++j;  </a:t>
            </a:r>
            <a:endParaRPr lang="en-US" altLang="zh-CN" sz="28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800" b="1">
                <a:latin typeface="Tahoma" panose="020B0604030504040204" pitchFamily="34" charset="0"/>
                <a:cs typeface="Tahoma" panose="020B0604030504040204" pitchFamily="34" charset="0"/>
              </a:rPr>
              <a:t>   printf("i=%d,j=%d,k=%d\n",i,j,k);</a:t>
            </a:r>
            <a:endParaRPr lang="en-US" altLang="zh-CN" sz="28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800" b="1">
                <a:latin typeface="Tahoma" panose="020B0604030504040204" pitchFamily="34" charset="0"/>
                <a:cs typeface="Tahoma" panose="020B0604030504040204" pitchFamily="34" charset="0"/>
              </a:rPr>
              <a:t>   p=(i++)+(i++)+(i++); </a:t>
            </a:r>
            <a:endParaRPr lang="en-US" altLang="zh-CN" sz="28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800" b="1">
                <a:latin typeface="Tahoma" panose="020B0604030504040204" pitchFamily="34" charset="0"/>
                <a:cs typeface="Tahoma" panose="020B0604030504040204" pitchFamily="34" charset="0"/>
              </a:rPr>
              <a:t>   q=(++j)+(++j)+(++j);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      ‘不用该种方式</a:t>
            </a:r>
            <a:endParaRPr lang="en-US" altLang="zh-CN" sz="28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800" b="1">
                <a:latin typeface="Tahoma" panose="020B0604030504040204" pitchFamily="34" charset="0"/>
                <a:cs typeface="Tahoma" panose="020B0604030504040204" pitchFamily="34" charset="0"/>
              </a:rPr>
              <a:t>   printf("i=%d,j=%d,p=%d,q=%d\n",i,j,p,q);</a:t>
            </a:r>
            <a:endParaRPr lang="en-US" altLang="zh-CN" sz="28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800" b="1"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8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916" name="矩形 2"/>
          <p:cNvSpPr>
            <a:spLocks noChangeArrowheads="1"/>
          </p:cNvSpPr>
          <p:nvPr/>
        </p:nvSpPr>
        <p:spPr bwMode="auto">
          <a:xfrm>
            <a:off x="909638" y="333375"/>
            <a:ext cx="741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  <a:hlinkClick r:id="rId2" action="ppaction://hlinkfile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  <a:hlinkClick r:id="rId2" action="ppaction://hlinkfile"/>
              </a:rPr>
              <a:t>2-12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  <a:hlinkClick r:id="rId2" action="ppaction://hlinkfile"/>
              </a:rPr>
              <a:t>：读出下列程序运行后结果。</a:t>
            </a:r>
            <a:endParaRPr lang="zh-CN" altLang="en-US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865188"/>
          </a:xfrm>
        </p:spPr>
        <p:txBody>
          <a:bodyPr/>
          <a:lstStyle/>
          <a:p>
            <a:pPr eaLnBrk="1" hangingPunct="1"/>
            <a:r>
              <a:rPr lang="pt-BR" altLang="zh-CN" sz="3200" b="1" dirty="0" smtClean="0">
                <a:ea typeface="黑体" panose="02010609060101010101" pitchFamily="2" charset="-122"/>
              </a:rPr>
              <a:t>Printf</a:t>
            </a:r>
            <a:r>
              <a:rPr lang="zh-CN" altLang="pt-BR" sz="3200" b="1" dirty="0" smtClean="0">
                <a:ea typeface="黑体" panose="02010609060101010101" pitchFamily="2" charset="-122"/>
              </a:rPr>
              <a:t>语句输出顺序问题</a:t>
            </a:r>
            <a:endParaRPr lang="zh-CN" altLang="en-US" sz="3200" b="1" dirty="0" smtClean="0">
              <a:ea typeface="黑体" panose="0201060906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424863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b="1" dirty="0" smtClean="0">
                <a:ea typeface="黑体" panose="02010609060101010101" pitchFamily="2" charset="-122"/>
              </a:rPr>
              <a:t>#include&lt;stdio.h&gt;</a:t>
            </a:r>
            <a:endParaRPr lang="pt-BR" altLang="zh-CN" b="1" dirty="0" smtClean="0"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b="1" dirty="0" smtClean="0">
                <a:ea typeface="黑体" panose="02010609060101010101" pitchFamily="2" charset="-122"/>
              </a:rPr>
              <a:t>void main()</a:t>
            </a:r>
            <a:endParaRPr lang="pt-BR" altLang="zh-CN" b="1" dirty="0" smtClean="0"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b="1" dirty="0" smtClean="0">
                <a:ea typeface="黑体" panose="02010609060101010101" pitchFamily="2" charset="-122"/>
              </a:rPr>
              <a:t>{int a=2;</a:t>
            </a:r>
            <a:endParaRPr lang="pt-BR" altLang="zh-CN" b="1" dirty="0" smtClean="0"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b="1" dirty="0" smtClean="0">
                <a:ea typeface="黑体" panose="02010609060101010101" pitchFamily="2" charset="-122"/>
              </a:rPr>
              <a:t>printf("a1=%d  a2=%d   a3=%d   ",</a:t>
            </a:r>
            <a:r>
              <a:rPr lang="pt-BR" altLang="zh-CN" b="1" dirty="0" smtClean="0">
                <a:solidFill>
                  <a:srgbClr val="CC0000"/>
                </a:solidFill>
                <a:ea typeface="黑体" panose="02010609060101010101" pitchFamily="2" charset="-122"/>
              </a:rPr>
              <a:t>a,a++,a++);</a:t>
            </a:r>
            <a:endParaRPr lang="pt-BR" altLang="zh-CN" b="1" dirty="0" smtClean="0">
              <a:solidFill>
                <a:srgbClr val="CC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b="1" dirty="0" smtClean="0">
                <a:ea typeface="黑体" panose="02010609060101010101" pitchFamily="2" charset="-122"/>
              </a:rPr>
              <a:t>printf("a4=%d\n\n",a);</a:t>
            </a:r>
            <a:endParaRPr lang="pt-BR" altLang="zh-CN" b="1" dirty="0" smtClean="0"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zh-CN" b="1" dirty="0" smtClean="0"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b="1" dirty="0" smtClean="0">
                <a:ea typeface="黑体" panose="02010609060101010101" pitchFamily="2" charset="-122"/>
              </a:rPr>
              <a:t>printf("a1=%d  a2=%d   a3=%d   ",</a:t>
            </a:r>
            <a:r>
              <a:rPr lang="pt-BR" altLang="zh-CN" b="1" dirty="0" smtClean="0">
                <a:solidFill>
                  <a:srgbClr val="3333FF"/>
                </a:solidFill>
                <a:ea typeface="黑体" panose="02010609060101010101" pitchFamily="2" charset="-122"/>
              </a:rPr>
              <a:t>a,++a,++a);</a:t>
            </a:r>
            <a:endParaRPr lang="pt-BR" altLang="zh-CN" b="1" dirty="0" smtClean="0">
              <a:solidFill>
                <a:srgbClr val="3333FF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b="1" dirty="0" smtClean="0">
                <a:ea typeface="黑体" panose="02010609060101010101" pitchFamily="2" charset="-122"/>
              </a:rPr>
              <a:t>printf("a4=%d\n\n",a);</a:t>
            </a:r>
            <a:endParaRPr lang="pt-BR" altLang="zh-CN" b="1" dirty="0" smtClean="0"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b="1" dirty="0" smtClean="0">
                <a:ea typeface="黑体" panose="02010609060101010101" pitchFamily="2" charset="-122"/>
              </a:rPr>
              <a:t>}</a:t>
            </a:r>
            <a:endParaRPr lang="en-US" altLang="zh-CN" b="1" dirty="0" smtClean="0">
              <a:ea typeface="黑体" panose="02010609060101010101" pitchFamily="2" charset="-122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57" r="15067" b="29521"/>
          <a:stretch>
            <a:fillRect/>
          </a:stretch>
        </p:blipFill>
        <p:spPr bwMode="auto">
          <a:xfrm>
            <a:off x="3924300" y="980728"/>
            <a:ext cx="446563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标注 1"/>
          <p:cNvSpPr/>
          <p:nvPr/>
        </p:nvSpPr>
        <p:spPr bwMode="auto">
          <a:xfrm>
            <a:off x="827583" y="548680"/>
            <a:ext cx="2952329" cy="1296144"/>
          </a:xfrm>
          <a:prstGeom prst="wedgeRectCallout">
            <a:avLst>
              <a:gd name="adj1" fmla="val 164420"/>
              <a:gd name="adj2" fmla="val 1104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algn="just"/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</a:rPr>
              <a:t>a++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</a:rPr>
              <a:t>后加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</a:rPr>
              <a:t>1</a:t>
            </a:r>
            <a:r>
              <a:rPr lang="zh-CN" altLang="en-US" b="1" dirty="0">
                <a:solidFill>
                  <a:srgbClr val="FFFF00"/>
                </a:solidFill>
              </a:rPr>
              <a:t>，后</a:t>
            </a:r>
            <a:r>
              <a:rPr lang="zh-CN" altLang="en-US" b="1" dirty="0" smtClean="0">
                <a:solidFill>
                  <a:srgbClr val="FFFF00"/>
                </a:solidFill>
              </a:rPr>
              <a:t>加是指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algn="just"/>
            <a:r>
              <a:rPr lang="en-US" altLang="zh-CN" b="1" dirty="0" err="1" smtClean="0">
                <a:solidFill>
                  <a:srgbClr val="FFFF00"/>
                </a:solidFill>
              </a:rPr>
              <a:t>printf</a:t>
            </a:r>
            <a:r>
              <a:rPr lang="zh-CN" altLang="en-US" b="1" dirty="0" smtClean="0">
                <a:solidFill>
                  <a:srgbClr val="FFFF00"/>
                </a:solidFill>
              </a:rPr>
              <a:t>语句执行完后，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algn="just"/>
            <a:r>
              <a:rPr lang="en-US" altLang="zh-CN" b="1" dirty="0" smtClean="0">
                <a:solidFill>
                  <a:srgbClr val="FFFF00"/>
                </a:solidFill>
              </a:rPr>
              <a:t>a++</a:t>
            </a:r>
            <a:r>
              <a:rPr lang="zh-CN" altLang="en-US" b="1" dirty="0" smtClean="0">
                <a:solidFill>
                  <a:srgbClr val="FFFF00"/>
                </a:solidFill>
              </a:rPr>
              <a:t>的</a:t>
            </a:r>
            <a:r>
              <a:rPr lang="zh-CN" altLang="en-US" b="1" dirty="0">
                <a:solidFill>
                  <a:srgbClr val="FFFF00"/>
                </a:solidFill>
              </a:rPr>
              <a:t>加</a:t>
            </a:r>
            <a:r>
              <a:rPr lang="en-US" altLang="zh-CN" b="1" dirty="0" smtClean="0">
                <a:solidFill>
                  <a:srgbClr val="FFFF00"/>
                </a:solidFill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</a:rPr>
              <a:t>才执行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5938837" y="2482850"/>
            <a:ext cx="2808288" cy="0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938837" y="3201988"/>
            <a:ext cx="2879725" cy="0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659562" y="204946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99"/>
                </a:solidFill>
                <a:ea typeface="黑体" panose="02010609060101010101" pitchFamily="2" charset="-122"/>
              </a:rPr>
              <a:t>求值</a:t>
            </a:r>
            <a:endParaRPr lang="zh-CN" altLang="en-US" b="1">
              <a:solidFill>
                <a:srgbClr val="FF3399"/>
              </a:solidFill>
              <a:ea typeface="黑体" panose="02010609060101010101" pitchFamily="2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731000" y="313055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99"/>
                </a:solidFill>
                <a:ea typeface="黑体" panose="02010609060101010101" pitchFamily="2" charset="-122"/>
              </a:rPr>
              <a:t>输出</a:t>
            </a:r>
            <a:endParaRPr lang="zh-CN" altLang="en-US" b="1">
              <a:solidFill>
                <a:srgbClr val="FF33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9750" y="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2.7  </a:t>
            </a:r>
            <a:r>
              <a:rPr lang="zh-CN" altLang="en-US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赋值运算符和赋值表达式</a:t>
            </a:r>
            <a:endParaRPr lang="zh-CN" altLang="en-US" sz="44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250825" y="836613"/>
            <a:ext cx="8607425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赋值运算符（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b="1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形式：</a:t>
            </a:r>
            <a:r>
              <a:rPr lang="zh-CN" altLang="en-US" b="1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变量名</a:t>
            </a:r>
            <a:r>
              <a:rPr lang="en-US" altLang="zh-CN" b="1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</a:t>
            </a:r>
            <a:r>
              <a:rPr lang="zh-CN" altLang="en-US" b="1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常量或表达式</a:t>
            </a:r>
            <a:endParaRPr lang="zh-CN" altLang="en-US" b="1">
              <a:solidFill>
                <a:srgbClr val="FF33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作用：将右边常量或表达式的值赋给左边的变量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例如：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a=3;   b=c+d ;</a:t>
            </a:r>
            <a:endParaRPr lang="en-US" altLang="zh-CN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当赋值运算符两边类型不一致时，要进行类型转换。规则是：</a:t>
            </a:r>
            <a:endParaRPr lang="zh-CN" altLang="en-US" b="1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⑴	</a:t>
            </a:r>
            <a:r>
              <a:rPr lang="zh-CN" altLang="en-US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实型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数据赋给</a:t>
            </a:r>
            <a:r>
              <a:rPr lang="zh-CN" altLang="en-US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整型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变量，</a:t>
            </a:r>
            <a:r>
              <a:rPr lang="zh-CN" altLang="en-US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舍去小数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⑵	</a:t>
            </a:r>
            <a:r>
              <a:rPr lang="zh-CN" altLang="en-US" b="1">
                <a:solidFill>
                  <a:srgbClr val="99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整型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变量赋给</a:t>
            </a:r>
            <a:r>
              <a:rPr lang="zh-CN" altLang="en-US" b="1">
                <a:solidFill>
                  <a:srgbClr val="99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单、双精度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变量，</a:t>
            </a:r>
            <a:r>
              <a:rPr lang="zh-CN" altLang="en-US" b="1">
                <a:solidFill>
                  <a:srgbClr val="99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小数部分补零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⑶	</a:t>
            </a:r>
            <a:r>
              <a:rPr lang="zh-CN" altLang="en-US" b="1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字符型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数据赋给</a:t>
            </a:r>
            <a:r>
              <a:rPr lang="zh-CN" altLang="en-US" b="1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整型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数据，把对应的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ASCII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码置于</a:t>
            </a:r>
            <a:r>
              <a:rPr lang="zh-CN" altLang="en-US" b="1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低</a:t>
            </a:r>
            <a:r>
              <a:rPr lang="en-US" altLang="zh-CN" b="1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b="1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，高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位视情况而变。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⑷	</a:t>
            </a:r>
            <a:r>
              <a:rPr lang="en-US" altLang="zh-CN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short 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int 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赋给</a:t>
            </a:r>
            <a:r>
              <a:rPr lang="en-US" altLang="zh-CN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long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 int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，高端要根据正负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en-US" altLang="zh-CN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。反之，只截取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低</a:t>
            </a:r>
            <a:r>
              <a:rPr lang="en-US" altLang="zh-CN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其它见书。 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autoUpdateAnimBg="0"/>
      <p:bldP spid="228355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685800" y="685800"/>
            <a:ext cx="7772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90500" indent="-190500" algn="l" eaLnBrk="1" hangingPunct="1">
              <a:spcBef>
                <a:spcPct val="20000"/>
              </a:spcBef>
            </a:pPr>
            <a:r>
              <a:rPr lang="zh-CN" altLang="en-US" sz="4000" b="1">
                <a:solidFill>
                  <a:srgbClr val="80008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例：</a:t>
            </a:r>
            <a:endParaRPr lang="zh-CN" altLang="en-US" sz="4000" b="1">
              <a:solidFill>
                <a:srgbClr val="80008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0500" indent="-190500" algn="l" eaLnBrk="1" hangingPunct="1">
              <a:spcBef>
                <a:spcPct val="20000"/>
              </a:spcBef>
            </a:pP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    下列标识符中，合法的变量名有：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0500" indent="-190500" algn="l" eaLnBrk="1" hangingPunct="1">
              <a:spcBef>
                <a:spcPct val="20000"/>
              </a:spcBef>
            </a:pP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M.D</a:t>
            </a:r>
            <a:r>
              <a:rPr lang="en-US" altLang="zh-CN" sz="2800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.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John     </a:t>
            </a:r>
            <a:r>
              <a:rPr lang="en-US" altLang="zh-CN" sz="2800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12%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gf    </a:t>
            </a:r>
            <a:r>
              <a:rPr lang="en-US" altLang="zh-CN" sz="2800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1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add  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0500" indent="-190500" algn="l" eaLnBrk="1" hangingPunct="1">
              <a:spcBef>
                <a:spcPct val="2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800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_ce36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        age</a:t>
            </a:r>
            <a:r>
              <a:rPr lang="en-US" altLang="zh-CN" sz="2800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&amp;</a:t>
            </a:r>
            <a:endParaRPr lang="en-US" altLang="zh-CN" sz="2800" b="1">
              <a:solidFill>
                <a:srgbClr val="FF3399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0500" indent="-190500" algn="l" eaLnBrk="1" hangingPunct="1">
              <a:spcBef>
                <a:spcPct val="2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800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5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thclass    </a:t>
            </a:r>
            <a:r>
              <a:rPr lang="en-US" altLang="zh-CN" sz="2800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lotus_1_2_3 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   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0500" indent="-190500" algn="l" eaLnBrk="1" hangingPunct="1">
              <a:spcBef>
                <a:spcPct val="2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     cd</a:t>
            </a:r>
            <a:r>
              <a:rPr lang="en-US" altLang="zh-CN" sz="2800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*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ef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0500" indent="-190500" algn="l" eaLnBrk="1" hangingPunct="1">
              <a:spcBef>
                <a:spcPct val="20000"/>
              </a:spcBef>
            </a:pP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90500" indent="-190500" algn="l" eaLnBrk="1" hangingPunct="1">
              <a:spcBef>
                <a:spcPct val="20000"/>
              </a:spcBef>
            </a:pP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620713"/>
            <a:ext cx="8077200" cy="49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2-14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：整型与浮点型在赋值时的转换。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#include &lt;stdio.h&gt;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void main()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{ int a;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   float b;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   a=1234.56;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   b=123;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   printf(“a=%d,b=%.2f\n”,a,b);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}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1" r="26324" b="56813"/>
          <a:stretch>
            <a:fillRect/>
          </a:stretch>
        </p:blipFill>
        <p:spPr bwMode="auto">
          <a:xfrm>
            <a:off x="3492500" y="2349500"/>
            <a:ext cx="511175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2.7</a:t>
            </a:r>
            <a:r>
              <a:rPr lang="zh-CN" altLang="en-US" sz="36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赋值运算符和赋值表达式</a:t>
            </a:r>
            <a:endParaRPr lang="zh-CN" altLang="en-US" sz="3600" b="1" smtClean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497887" cy="4968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3333FF"/>
                </a:solidFill>
                <a:ea typeface="黑体" panose="02010609060101010101" pitchFamily="2" charset="-122"/>
              </a:rPr>
              <a:t>变量赋初值</a:t>
            </a:r>
            <a:endParaRPr lang="zh-CN" altLang="en-US" sz="2800" b="1" smtClean="0">
              <a:solidFill>
                <a:srgbClr val="3333FF"/>
              </a:solidFill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声明变量同时初始化</a:t>
            </a:r>
            <a:endParaRPr lang="zh-CN" altLang="en-US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 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int a=3;        float f=3.1;       char c=‘g’;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声明时部分初始化</a:t>
            </a:r>
            <a:endParaRPr lang="zh-CN" altLang="en-US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int a,b,c=5;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同时给几个变量赋相同的值</a:t>
            </a:r>
            <a:endParaRPr lang="zh-CN" altLang="en-US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int a=3,b=3,c=3;</a:t>
            </a:r>
            <a:r>
              <a:rPr lang="en-US" altLang="zh-CN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800" b="1" smtClean="0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a=b=c=3  </a:t>
            </a:r>
            <a:r>
              <a:rPr lang="zh-CN" altLang="en-US" sz="2800" b="1" smtClean="0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正确的</a:t>
            </a:r>
            <a:endParaRPr lang="zh-CN" altLang="en-US" sz="2800" b="1" smtClean="0">
              <a:solidFill>
                <a:srgbClr val="3333FF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int a=b=c=3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是错误的</a:t>
            </a:r>
            <a:endParaRPr lang="zh-CN" altLang="en-US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2.7  </a:t>
            </a:r>
            <a:r>
              <a:rPr lang="zh-CN" altLang="en-US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赋值运算符和赋值表达式</a:t>
            </a:r>
            <a:endParaRPr lang="zh-CN" altLang="en-US" sz="44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285750" y="1123950"/>
            <a:ext cx="88582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2. </a:t>
            </a: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复合赋值运算符</a:t>
            </a:r>
            <a:endParaRPr lang="zh-CN" altLang="en-US" sz="2800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在赋值符“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=”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之</a:t>
            </a:r>
            <a:r>
              <a:rPr lang="zh-CN" altLang="en-US" sz="2800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前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加上其它运算符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共有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10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种复合赋值运算符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    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+= </a:t>
            </a: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，－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=</a:t>
            </a: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，＊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=</a:t>
            </a: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，／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=</a:t>
            </a: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，％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=</a:t>
            </a: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endParaRPr lang="zh-CN" altLang="en-US" sz="2800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&lt;&lt;=</a:t>
            </a: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&gt;&gt;=</a:t>
            </a: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&amp;=</a:t>
            </a: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^ =</a:t>
            </a: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， 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|=</a:t>
            </a:r>
            <a:endParaRPr lang="en-US" altLang="zh-CN" sz="2800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例如</a:t>
            </a:r>
            <a:r>
              <a:rPr lang="zh-CN" altLang="en-US" sz="3200" b="1">
                <a:latin typeface="Tahoma" panose="020B0604030504040204" pitchFamily="34" charset="0"/>
                <a:ea typeface="黑体" panose="02010609060101010101" pitchFamily="2" charset="-122"/>
              </a:rPr>
              <a:t>：     </a:t>
            </a:r>
            <a:r>
              <a:rPr lang="en-US" altLang="zh-CN" sz="3200" b="1">
                <a:latin typeface="Tahoma" panose="020B0604030504040204" pitchFamily="34" charset="0"/>
                <a:ea typeface="黑体" panose="02010609060101010101" pitchFamily="2" charset="-122"/>
              </a:rPr>
              <a:t>a+=6     a%=3        x*=y+3</a:t>
            </a:r>
            <a:endParaRPr lang="en-US" altLang="zh-CN" sz="32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3200" b="1">
                <a:latin typeface="Tahoma" panose="020B0604030504040204" pitchFamily="34" charset="0"/>
                <a:ea typeface="黑体" panose="02010609060101010101" pitchFamily="2" charset="-122"/>
              </a:rPr>
              <a:t>相当于：</a:t>
            </a:r>
            <a:r>
              <a:rPr lang="en-US" altLang="zh-CN" sz="3200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a=a+6</a:t>
            </a:r>
            <a:r>
              <a:rPr lang="en-US" altLang="zh-CN" sz="3200" b="1">
                <a:latin typeface="Tahoma" panose="020B0604030504040204" pitchFamily="34" charset="0"/>
                <a:ea typeface="黑体" panose="02010609060101010101" pitchFamily="2" charset="-122"/>
              </a:rPr>
              <a:t>   </a:t>
            </a:r>
            <a:r>
              <a:rPr lang="en-US" altLang="zh-CN" sz="3200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a=a%3</a:t>
            </a:r>
            <a:r>
              <a:rPr lang="en-US" altLang="zh-CN" sz="3200" b="1">
                <a:latin typeface="Tahoma" panose="020B060403050404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3200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x=x*(y+3)</a:t>
            </a:r>
            <a:endParaRPr lang="en-US" altLang="zh-CN" sz="3200" b="1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3200" b="1">
                <a:latin typeface="Tahoma" panose="020B0604030504040204" pitchFamily="34" charset="0"/>
                <a:ea typeface="黑体" panose="02010609060101010101" pitchFamily="2" charset="-122"/>
              </a:rPr>
              <a:t>                                          </a:t>
            </a:r>
            <a:r>
              <a:rPr lang="zh-CN" altLang="en-US" sz="3200" b="1">
                <a:latin typeface="Tahoma" panose="020B0604030504040204" pitchFamily="34" charset="0"/>
                <a:ea typeface="黑体" panose="02010609060101010101" pitchFamily="2" charset="-122"/>
              </a:rPr>
              <a:t>而不是 </a:t>
            </a:r>
            <a:r>
              <a:rPr lang="en-US" altLang="zh-CN" sz="3200" b="1">
                <a:latin typeface="Tahoma" panose="020B0604030504040204" pitchFamily="34" charset="0"/>
                <a:ea typeface="黑体" panose="02010609060101010101" pitchFamily="2" charset="-122"/>
              </a:rPr>
              <a:t>x=x*y+3</a:t>
            </a:r>
            <a:endParaRPr lang="en-US" altLang="zh-CN" sz="2800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utoUpdateAnimBg="0"/>
      <p:bldP spid="229379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468313" y="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2.8  </a:t>
            </a:r>
            <a:r>
              <a:rPr lang="zh-CN" altLang="en-US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逗号运算符和逗号表达式</a:t>
            </a:r>
            <a:endParaRPr lang="zh-CN" altLang="en-US" sz="40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250825" y="836613"/>
            <a:ext cx="88931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逗号运算符：即“</a:t>
            </a:r>
            <a:r>
              <a:rPr lang="zh-CN" altLang="en-US" sz="26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”</a:t>
            </a:r>
            <a:endParaRPr lang="zh-CN" altLang="en-US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600" b="1" i="1"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  <a:r>
              <a:rPr lang="zh-CN" altLang="en-US" sz="2600" b="1" i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优先级</a:t>
            </a:r>
            <a:r>
              <a:rPr lang="zh-CN" altLang="en-US" sz="2600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为所有运算符中级别</a:t>
            </a:r>
            <a:r>
              <a:rPr lang="zh-CN" altLang="en-US" sz="26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最低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endParaRPr lang="zh-CN" altLang="en-US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逗号表达式（顺序求值运算符）</a:t>
            </a:r>
            <a:endParaRPr lang="zh-CN" altLang="en-US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6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形式：表达式</a:t>
            </a:r>
            <a:r>
              <a:rPr lang="en-US" altLang="zh-CN" sz="26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6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，表达式</a:t>
            </a:r>
            <a:r>
              <a:rPr lang="en-US" altLang="zh-CN" sz="26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6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600" b="1">
                <a:solidFill>
                  <a:srgbClr val="CC0000"/>
                </a:solidFill>
                <a:ea typeface="黑体" panose="02010609060101010101" pitchFamily="2" charset="-122"/>
              </a:rPr>
              <a:t>……</a:t>
            </a:r>
            <a:r>
              <a:rPr lang="zh-CN" altLang="en-US" sz="26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表达式</a:t>
            </a:r>
            <a:r>
              <a:rPr lang="en-US" altLang="zh-CN" sz="26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endParaRPr lang="en-US" altLang="zh-CN" sz="26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求解过程：顺次求解表达式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，表达式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600" b="1">
                <a:ea typeface="黑体" panose="02010609060101010101" pitchFamily="2" charset="-122"/>
              </a:rPr>
              <a:t>…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最后求解表达式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endParaRPr lang="en-US" altLang="zh-CN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6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逗号表达式的值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为 </a:t>
            </a:r>
            <a:r>
              <a:rPr lang="zh-CN" altLang="en-US" sz="26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最后</a:t>
            </a:r>
            <a:r>
              <a:rPr lang="zh-CN" altLang="en-US" sz="26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表达式</a:t>
            </a:r>
            <a:r>
              <a:rPr lang="en-US" altLang="zh-CN" sz="26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sz="26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的值</a:t>
            </a:r>
            <a:endParaRPr lang="zh-CN" altLang="en-US" sz="2600" b="1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例如：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a=3*5,a*4      a=15,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逗号表达式的值为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60</a:t>
            </a:r>
            <a:endParaRPr lang="en-US" altLang="zh-CN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      x=a=3,6*a	     a=3,x=3,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逗号表达式的值为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18</a:t>
            </a:r>
            <a:endParaRPr lang="en-US" altLang="zh-CN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      x=(a=4%3 , a+1, a*10)     </a:t>
            </a:r>
            <a:endParaRPr lang="en-US" altLang="zh-CN" sz="2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      a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，逗号表达式的值为 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a*10 </a:t>
            </a:r>
            <a:r>
              <a:rPr lang="zh-CN" altLang="en-US" sz="2600" b="1">
                <a:latin typeface="黑体" panose="02010609060101010101" pitchFamily="2" charset="-122"/>
                <a:ea typeface="黑体" panose="02010609060101010101" pitchFamily="2" charset="-122"/>
              </a:rPr>
              <a:t>，所以</a:t>
            </a:r>
            <a:r>
              <a:rPr lang="en-US" altLang="zh-CN" sz="2600" b="1">
                <a:latin typeface="黑体" panose="02010609060101010101" pitchFamily="2" charset="-122"/>
                <a:ea typeface="黑体" panose="02010609060101010101" pitchFamily="2" charset="-122"/>
              </a:rPr>
              <a:t>x=10</a:t>
            </a:r>
            <a:endParaRPr lang="en-US" altLang="zh-CN" sz="26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utoUpdateAnimBg="0"/>
      <p:bldP spid="230403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2481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hlinkClick r:id="rId1" action="ppaction://hlinkfile"/>
              </a:rPr>
              <a:t>例</a:t>
            </a:r>
            <a:r>
              <a:rPr lang="en-US" altLang="zh-CN" sz="2800" b="1" smtClean="0">
                <a:latin typeface="Tahoma" panose="020B0604030504040204" pitchFamily="34" charset="0"/>
                <a:hlinkClick r:id="rId1" action="ppaction://hlinkfile"/>
              </a:rPr>
              <a:t>2-15</a:t>
            </a:r>
            <a:r>
              <a:rPr lang="zh-CN" altLang="en-US" sz="2800" b="1" smtClean="0">
                <a:latin typeface="Tahoma" panose="020B0604030504040204" pitchFamily="34" charset="0"/>
                <a:hlinkClick r:id="rId1" action="ppaction://hlinkfile"/>
              </a:rPr>
              <a:t>，</a:t>
            </a:r>
            <a:r>
              <a:rPr lang="zh-CN" altLang="en-US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  <a:hlinkClick r:id="rId1" action="ppaction://hlinkfile"/>
              </a:rPr>
              <a:t>逗号表达式的使用</a:t>
            </a:r>
            <a:endParaRPr lang="zh-CN" altLang="en-US" sz="2800" b="1" smtClean="0">
              <a:latin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#include &lt;stdio.h&gt;</a:t>
            </a:r>
            <a:endParaRPr lang="en-US" altLang="zh-CN" sz="2800" b="1" smtClean="0">
              <a:latin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void main()</a:t>
            </a:r>
            <a:endParaRPr lang="en-US" altLang="zh-CN" sz="2800" b="1" smtClean="0">
              <a:latin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{ int a,b;</a:t>
            </a:r>
            <a:endParaRPr lang="en-US" altLang="zh-CN" sz="2800" b="1" smtClean="0">
              <a:latin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   a=10;</a:t>
            </a:r>
            <a:endParaRPr lang="en-US" altLang="zh-CN" sz="2800" b="1" smtClean="0">
              <a:latin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   b=(a=a-5,a/5);</a:t>
            </a:r>
            <a:endParaRPr lang="en-US" altLang="zh-CN" sz="2800" b="1" smtClean="0">
              <a:latin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   printf("a=%d,b=%d\n",a,b);</a:t>
            </a:r>
            <a:endParaRPr lang="en-US" altLang="zh-CN" sz="2800" b="1" smtClean="0">
              <a:latin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</a:rPr>
              <a:t>}</a:t>
            </a:r>
            <a:endParaRPr lang="en-US" altLang="zh-CN" sz="2800" b="1" smtClean="0">
              <a:latin typeface="Tahoma" panose="020B0604030504040204" pitchFamily="34" charset="0"/>
            </a:endParaRP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468313" y="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2.8  </a:t>
            </a:r>
            <a:r>
              <a:rPr lang="zh-CN" altLang="en-US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逗号运算符和逗号表达式</a:t>
            </a:r>
            <a:endParaRPr lang="zh-CN" altLang="en-US" sz="40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478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1" r="51868" b="57013"/>
          <a:stretch>
            <a:fillRect/>
          </a:stretch>
        </p:blipFill>
        <p:spPr bwMode="auto">
          <a:xfrm>
            <a:off x="5076825" y="2492375"/>
            <a:ext cx="3671888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708275"/>
            <a:ext cx="4824412" cy="2879725"/>
          </a:xfrm>
        </p:spPr>
        <p:txBody>
          <a:bodyPr lIns="84399" tIns="42200" rIns="84399" bIns="42200"/>
          <a:lstStyle/>
          <a:p>
            <a:pPr eaLnBrk="1" hangingPunct="1"/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不同类型数据要先转换成同一类型（低转高），然后进行运算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转换规则见图。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运算时系统自动按上述规则转换计算。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具体转换方法见书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39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页</a:t>
            </a:r>
            <a:r>
              <a:rPr lang="zh-CN" altLang="en-US" sz="2800" b="1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lang="zh-CN" altLang="en-US" sz="2800" b="1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800" b="1" smtClean="0">
              <a:solidFill>
                <a:srgbClr val="3333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468313" y="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2.9 </a:t>
            </a:r>
            <a:r>
              <a:rPr lang="zh-CN" altLang="en-US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不同数据类型的转换</a:t>
            </a:r>
            <a:endParaRPr lang="zh-CN" altLang="en-US" sz="40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915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724150"/>
            <a:ext cx="37306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11"/>
          <p:cNvSpPr>
            <a:spLocks noChangeArrowheads="1"/>
          </p:cNvSpPr>
          <p:nvPr/>
        </p:nvSpPr>
        <p:spPr bwMode="auto">
          <a:xfrm>
            <a:off x="323850" y="836613"/>
            <a:ext cx="88201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数据类型是可以转换的，可分为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自动转换和强制转换</a:t>
            </a:r>
            <a:endParaRPr lang="zh-CN" altLang="en-US" sz="28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/>
            <a:r>
              <a:rPr lang="zh-CN" altLang="en-US" sz="2800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800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自动转换</a:t>
            </a:r>
            <a:endParaRPr lang="zh-CN" altLang="en-US" sz="28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/>
            <a:r>
              <a:rPr lang="zh-CN" altLang="en-US" sz="28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一般发生在各类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数值型数据间</a:t>
            </a:r>
            <a:r>
              <a:rPr lang="zh-CN" altLang="en-US" sz="2800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（整型、实型数据）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的混合运算时。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50825" y="908050"/>
            <a:ext cx="8610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2. 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强制类型转换运算符</a:t>
            </a:r>
            <a:endParaRPr lang="zh-CN" altLang="en-US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25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格式</a:t>
            </a:r>
            <a:r>
              <a:rPr lang="zh-CN" altLang="en-US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：（类型名）（表达式）</a:t>
            </a:r>
            <a:endParaRPr lang="zh-CN" altLang="en-US" b="1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25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如  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  <a:sym typeface="Wingdings" panose="05000000000000000000" pitchFamily="2" charset="2"/>
              </a:rPr>
              <a:t>(double)a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algn="l" eaLnBrk="1" hangingPunct="1">
              <a:spcBef>
                <a:spcPct val="25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  <a:sym typeface="Wingdings" panose="05000000000000000000" pitchFamily="2" charset="2"/>
              </a:rPr>
              <a:t>    (int)(x+y)			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  <a:sym typeface="Wingdings" panose="05000000000000000000" pitchFamily="2" charset="2"/>
              </a:rPr>
              <a:t>不同于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  <a:sym typeface="Wingdings" panose="05000000000000000000" pitchFamily="2" charset="2"/>
              </a:rPr>
              <a:t>(int)x+y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algn="l" eaLnBrk="1" hangingPunct="1">
              <a:spcBef>
                <a:spcPct val="25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  <a:sym typeface="Wingdings" panose="05000000000000000000" pitchFamily="2" charset="2"/>
              </a:rPr>
              <a:t>    (float)(5 % 3)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algn="l" eaLnBrk="1" hangingPunct="1">
              <a:spcBef>
                <a:spcPct val="25000"/>
              </a:spcBef>
            </a:pPr>
            <a:r>
              <a:rPr lang="zh-CN" altLang="en-US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  <a:sym typeface="Wingdings" panose="05000000000000000000" pitchFamily="2" charset="2"/>
              </a:rPr>
              <a:t>强制转换得到一个所需类型的中间值，原变量类型不变</a:t>
            </a:r>
            <a:endParaRPr lang="zh-CN" altLang="en-US" b="1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468313" y="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2.9 </a:t>
            </a:r>
            <a:r>
              <a:rPr lang="zh-CN" altLang="en-US" sz="40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不同数据类型的转换</a:t>
            </a:r>
            <a:endParaRPr lang="zh-CN" altLang="en-US" sz="40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5088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5" r="26425" b="57278"/>
          <a:stretch>
            <a:fillRect/>
          </a:stretch>
        </p:blipFill>
        <p:spPr bwMode="auto">
          <a:xfrm>
            <a:off x="4356100" y="3700463"/>
            <a:ext cx="4103688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23850" y="3716338"/>
            <a:ext cx="77755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  <a:hlinkClick r:id="rId2" action="ppaction://hlinkfile"/>
              </a:rPr>
              <a:t>#include &lt;stdio.h&gt;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void main()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{ float a=5.75;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  printf("(int)a=%d,a=%.2f\n",(int)a,a);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}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0000"/>
                </a:solidFill>
              </a:rPr>
              <a:t>本章主要内容</a:t>
            </a:r>
            <a:endParaRPr lang="zh-CN" altLang="en-US" b="1" smtClean="0">
              <a:solidFill>
                <a:srgbClr val="CC0000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C</a:t>
            </a:r>
            <a:r>
              <a:rPr lang="zh-CN" altLang="en-US" b="1" smtClean="0"/>
              <a:t>语言的数据类型分类</a:t>
            </a:r>
            <a:endParaRPr lang="zh-CN" altLang="en-US" b="1" smtClean="0"/>
          </a:p>
          <a:p>
            <a:pPr eaLnBrk="1" hangingPunct="1"/>
            <a:r>
              <a:rPr lang="zh-CN" altLang="en-US" b="1" smtClean="0"/>
              <a:t>常量与变量的定义</a:t>
            </a:r>
            <a:endParaRPr lang="zh-CN" altLang="en-US" b="1" smtClean="0"/>
          </a:p>
          <a:p>
            <a:pPr eaLnBrk="1" hangingPunct="1"/>
            <a:r>
              <a:rPr lang="zh-CN" altLang="en-US" b="1" smtClean="0"/>
              <a:t>基本数据类型的表示、存储方式和使用</a:t>
            </a:r>
            <a:endParaRPr lang="zh-CN" altLang="en-US" b="1" smtClean="0"/>
          </a:p>
          <a:p>
            <a:pPr eaLnBrk="1" hangingPunct="1"/>
            <a:r>
              <a:rPr lang="zh-CN" altLang="en-US" b="1" smtClean="0"/>
              <a:t>算术运算符、赋值运算符、逗号运算符的含义及使用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0000"/>
                </a:solidFill>
              </a:rPr>
              <a:t>作业</a:t>
            </a:r>
            <a:endParaRPr lang="zh-CN" altLang="en-US" b="1" smtClean="0">
              <a:solidFill>
                <a:srgbClr val="CC00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514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chemeClr val="accent2"/>
                </a:solidFill>
              </a:rPr>
              <a:t>65</a:t>
            </a:r>
            <a:r>
              <a:rPr lang="zh-CN" altLang="en-US" b="1" smtClean="0">
                <a:solidFill>
                  <a:schemeClr val="accent2"/>
                </a:solidFill>
              </a:rPr>
              <a:t>页</a:t>
            </a:r>
            <a:endParaRPr lang="zh-CN" altLang="en-US" b="1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 smtClean="0"/>
              <a:t>3.6</a:t>
            </a:r>
            <a:r>
              <a:rPr lang="zh-CN" altLang="en-US" b="1" smtClean="0"/>
              <a:t>，</a:t>
            </a:r>
            <a:r>
              <a:rPr lang="en-US" altLang="zh-CN" b="1" smtClean="0"/>
              <a:t>3.7</a:t>
            </a:r>
            <a:r>
              <a:rPr lang="zh-CN" altLang="en-US" b="1" smtClean="0"/>
              <a:t>， </a:t>
            </a:r>
            <a:r>
              <a:rPr lang="en-US" altLang="zh-CN" b="1" smtClean="0"/>
              <a:t>3.8</a:t>
            </a:r>
            <a:r>
              <a:rPr lang="zh-CN" altLang="en-US" b="1" smtClean="0"/>
              <a:t>， </a:t>
            </a:r>
            <a:r>
              <a:rPr lang="en-US" altLang="zh-CN" b="1" smtClean="0"/>
              <a:t>3.9</a:t>
            </a:r>
            <a:r>
              <a:rPr lang="zh-CN" altLang="en-US" b="1" smtClean="0"/>
              <a:t>， </a:t>
            </a:r>
            <a:r>
              <a:rPr lang="en-US" altLang="zh-CN" b="1" smtClean="0"/>
              <a:t>3.10</a:t>
            </a:r>
            <a:r>
              <a:rPr lang="zh-CN" altLang="en-US" b="1" smtClean="0"/>
              <a:t>， </a:t>
            </a:r>
            <a:r>
              <a:rPr lang="en-US" altLang="zh-CN" b="1" smtClean="0"/>
              <a:t>3.12</a:t>
            </a:r>
            <a:endParaRPr lang="en-US" altLang="zh-CN" b="1" smtClean="0"/>
          </a:p>
          <a:p>
            <a:pPr eaLnBrk="1" hangingPunct="1">
              <a:buFontTx/>
              <a:buNone/>
            </a:pP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zh-CN" altLang="en-US" b="1" smtClean="0"/>
              <a:t>选作 </a:t>
            </a:r>
            <a:r>
              <a:rPr lang="en-US" altLang="zh-CN" b="1" smtClean="0"/>
              <a:t>3.4</a:t>
            </a:r>
            <a:r>
              <a:rPr lang="zh-CN" altLang="en-US" b="1" smtClean="0"/>
              <a:t>， </a:t>
            </a:r>
            <a:r>
              <a:rPr lang="en-US" altLang="zh-CN" b="1" smtClean="0"/>
              <a:t>3.11</a:t>
            </a:r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0000"/>
                </a:solidFill>
              </a:rPr>
              <a:t>上机内容</a:t>
            </a:r>
            <a:endParaRPr lang="zh-CN" altLang="en-US" b="1" smtClean="0">
              <a:solidFill>
                <a:srgbClr val="CC0000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运行验证作业</a:t>
            </a:r>
            <a:r>
              <a:rPr lang="en-US" altLang="zh-CN" b="1" smtClean="0"/>
              <a:t>3.6</a:t>
            </a:r>
            <a:r>
              <a:rPr lang="zh-CN" altLang="en-US" b="1" smtClean="0"/>
              <a:t>、 </a:t>
            </a:r>
            <a:r>
              <a:rPr lang="en-US" altLang="zh-CN" b="1" smtClean="0"/>
              <a:t>3.7</a:t>
            </a:r>
            <a:r>
              <a:rPr lang="zh-CN" altLang="en-US" b="1" smtClean="0"/>
              <a:t>、</a:t>
            </a:r>
            <a:r>
              <a:rPr lang="en-US" altLang="zh-CN" b="1" smtClean="0"/>
              <a:t>3.8</a:t>
            </a:r>
            <a:r>
              <a:rPr lang="zh-CN" altLang="en-US" b="1" smtClean="0"/>
              <a:t>、</a:t>
            </a:r>
            <a:r>
              <a:rPr lang="en-US" altLang="zh-CN" b="1" smtClean="0"/>
              <a:t>3.10</a:t>
            </a:r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2.2  </a:t>
            </a:r>
            <a:r>
              <a:rPr lang="zh-CN" altLang="en-US" sz="40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常量与变量</a:t>
            </a:r>
            <a:endParaRPr lang="zh-CN" altLang="en-US" sz="4000" b="1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10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2.2.1  </a:t>
            </a:r>
            <a:r>
              <a:rPr lang="zh-CN" altLang="en-US" sz="2800" b="1" dirty="0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常量</a:t>
            </a:r>
            <a:endParaRPr lang="zh-CN" altLang="en-US" sz="2800" b="1" dirty="0" smtClean="0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1.</a:t>
            </a:r>
            <a:r>
              <a:rPr lang="zh-CN" altLang="en-US" sz="2800" b="1" dirty="0" smtClean="0">
                <a:solidFill>
                  <a:srgbClr val="660033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定义：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在程序执行期间，其值不可改变的量称为常量</a:t>
            </a:r>
            <a:endParaRPr lang="zh-CN" altLang="en-US" sz="28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2.</a:t>
            </a:r>
            <a:r>
              <a:rPr lang="zh-CN" altLang="en-US" sz="2800" b="1" dirty="0" smtClean="0">
                <a:solidFill>
                  <a:srgbClr val="660033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类型：</a:t>
            </a:r>
            <a:r>
              <a:rPr lang="zh-CN" altLang="en-US" sz="2800" b="1" dirty="0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常量可分为</a:t>
            </a:r>
            <a:r>
              <a:rPr lang="zh-CN" altLang="en-US" sz="2800" b="1" i="1" dirty="0" smtClean="0">
                <a:solidFill>
                  <a:srgbClr val="9900CC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直接常量</a:t>
            </a:r>
            <a:r>
              <a:rPr lang="zh-CN" altLang="en-US" sz="2800" b="1" i="1" dirty="0" smtClean="0">
                <a:latin typeface="Tahoma" panose="020B0604030504040204" pitchFamily="34" charset="0"/>
                <a:ea typeface="黑体" panose="02010609060101010101" pitchFamily="2" charset="-122"/>
              </a:rPr>
              <a:t>和</a:t>
            </a:r>
            <a:r>
              <a:rPr lang="zh-CN" altLang="en-US" sz="2800" b="1" i="1" dirty="0" smtClean="0">
                <a:solidFill>
                  <a:srgbClr val="9900CC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符号常量</a:t>
            </a:r>
            <a:endParaRPr lang="zh-CN" altLang="en-US" sz="2800" b="1" dirty="0" smtClean="0">
              <a:solidFill>
                <a:srgbClr val="9900CC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1" dirty="0" smtClean="0">
                <a:latin typeface="Tahoma" panose="020B0604030504040204" pitchFamily="34" charset="0"/>
                <a:ea typeface="黑体" panose="02010609060101010101" pitchFamily="2" charset="-122"/>
              </a:rPr>
              <a:t>直接常量（字面常量）：</a:t>
            </a:r>
            <a:endParaRPr lang="en-US" altLang="zh-CN" sz="2800" b="1" i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整型常量：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10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3 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， 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68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等</a:t>
            </a:r>
            <a:endParaRPr lang="en-US" altLang="zh-CN" sz="24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浮点型常量：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1.2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-3.4</a:t>
            </a:r>
            <a:endParaRPr lang="en-US" altLang="zh-CN" sz="24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字符常量：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’a’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’4’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’\n’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’\101’</a:t>
            </a:r>
            <a:endParaRPr lang="en-US" altLang="zh-CN" sz="24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字符串常量：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”I am a student”</a:t>
            </a:r>
            <a:r>
              <a:rPr lang="zh-CN" altLang="en-US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”1234”</a:t>
            </a:r>
            <a:endParaRPr lang="en-US" altLang="zh-CN" sz="24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57200" y="1066800"/>
            <a:ext cx="838200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2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1. 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设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a=2, 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则执行语句 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k=++a+a++ 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后的 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k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值为多少？		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K=6,a=4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457200" indent="-457200" algn="just"/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 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457200" indent="-457200" algn="l"/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2.</a:t>
            </a:r>
            <a:r>
              <a:rPr lang="zh-CN" altLang="en-US" sz="2800" b="1"/>
              <a:t>设</a:t>
            </a:r>
            <a:r>
              <a:rPr lang="en-US" altLang="zh-CN" sz="2800" b="1"/>
              <a:t>a=2,  b=9 , </a:t>
            </a:r>
            <a:r>
              <a:rPr lang="zh-CN" altLang="en-US" sz="2800" b="1"/>
              <a:t>则表达式 </a:t>
            </a:r>
            <a:r>
              <a:rPr lang="en-US" altLang="zh-CN" sz="2800" b="1"/>
              <a:t>a+++b</a:t>
            </a:r>
            <a:r>
              <a:rPr lang="zh-CN" altLang="en-US" sz="2800" b="1"/>
              <a:t>的值为多少？</a:t>
            </a:r>
            <a:endParaRPr lang="zh-CN" altLang="en-US" sz="2800" b="1"/>
          </a:p>
          <a:p>
            <a:pPr marL="457200" indent="-457200" algn="l"/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zh-CN" altLang="en-US" sz="3600" b="1">
                <a:solidFill>
                  <a:schemeClr val="accent2"/>
                </a:solidFill>
              </a:rPr>
              <a:t>练习题</a:t>
            </a:r>
            <a:endParaRPr lang="zh-CN" altLang="en-US" sz="3200">
              <a:solidFill>
                <a:schemeClr val="tx2"/>
              </a:solidFill>
            </a:endParaRPr>
          </a:p>
        </p:txBody>
      </p:sp>
      <p:pic>
        <p:nvPicPr>
          <p:cNvPr id="39940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43" r="2994" b="41595"/>
          <a:stretch>
            <a:fillRect/>
          </a:stretch>
        </p:blipFill>
        <p:spPr bwMode="auto">
          <a:xfrm>
            <a:off x="827088" y="3244850"/>
            <a:ext cx="70580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19137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accent2"/>
                </a:solidFill>
              </a:rPr>
              <a:t>练习题</a:t>
            </a:r>
            <a:endParaRPr lang="zh-CN" altLang="en-US" sz="3600" b="1" smtClean="0">
              <a:solidFill>
                <a:schemeClr val="accent2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设</a:t>
            </a: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a=2,  b=9 , 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则表达式 </a:t>
            </a: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a+b++/a++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的值为多少？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表达式</a:t>
            </a: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a+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++ b /++ a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）的值为多少？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  		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5. 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如</a:t>
            </a: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a=2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，则表达式</a:t>
            </a: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-a++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的值为多少？执行后 </a:t>
            </a: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的值为多少？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         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4" r="54509" b="87976"/>
          <a:stretch>
            <a:fillRect/>
          </a:stretch>
        </p:blipFill>
        <p:spPr bwMode="auto">
          <a:xfrm>
            <a:off x="1258888" y="1989138"/>
            <a:ext cx="5849937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0" r="51122" b="88165"/>
          <a:stretch>
            <a:fillRect/>
          </a:stretch>
        </p:blipFill>
        <p:spPr bwMode="auto">
          <a:xfrm>
            <a:off x="611188" y="3068638"/>
            <a:ext cx="7073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7" r="7542" b="41217"/>
          <a:stretch>
            <a:fillRect/>
          </a:stretch>
        </p:blipFill>
        <p:spPr bwMode="auto">
          <a:xfrm>
            <a:off x="1476375" y="4581525"/>
            <a:ext cx="5256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2.2  </a:t>
            </a:r>
            <a:r>
              <a:rPr lang="zh-CN" altLang="en-US" sz="40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常量与变量</a:t>
            </a:r>
            <a:endParaRPr lang="zh-CN" altLang="en-US" sz="4000" b="1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10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ts val="4000"/>
              </a:lnSpc>
              <a:buFontTx/>
              <a:buNone/>
              <a:defRPr/>
            </a:pP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2.</a:t>
            </a:r>
            <a:r>
              <a:rPr lang="zh-CN" altLang="en-US" sz="2800" b="1" dirty="0">
                <a:solidFill>
                  <a:srgbClr val="660033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常量</a:t>
            </a:r>
            <a:r>
              <a:rPr lang="zh-CN" altLang="en-US" sz="2800" b="1" dirty="0" smtClean="0">
                <a:solidFill>
                  <a:srgbClr val="660033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类型：</a:t>
            </a:r>
            <a:r>
              <a:rPr lang="zh-CN" altLang="en-US" sz="2800" b="1" dirty="0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常量可分为</a:t>
            </a:r>
            <a:r>
              <a:rPr lang="zh-CN" altLang="en-US" sz="2800" b="1" i="1" dirty="0" smtClean="0">
                <a:solidFill>
                  <a:srgbClr val="9900CC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直接常量</a:t>
            </a:r>
            <a:r>
              <a:rPr lang="zh-CN" altLang="en-US" sz="2800" b="1" i="1" dirty="0" smtClean="0">
                <a:latin typeface="Tahoma" panose="020B0604030504040204" pitchFamily="34" charset="0"/>
                <a:ea typeface="黑体" panose="02010609060101010101" pitchFamily="2" charset="-122"/>
              </a:rPr>
              <a:t>和</a:t>
            </a:r>
            <a:r>
              <a:rPr lang="zh-CN" altLang="en-US" sz="2800" b="1" i="1" dirty="0" smtClean="0">
                <a:solidFill>
                  <a:srgbClr val="9900CC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符号常量</a:t>
            </a:r>
            <a:endParaRPr lang="zh-CN" altLang="en-US" sz="2800" b="1" dirty="0" smtClean="0">
              <a:solidFill>
                <a:srgbClr val="9900CC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ts val="4000"/>
              </a:lnSpc>
              <a:defRPr/>
            </a:pPr>
            <a:r>
              <a:rPr lang="zh-CN" altLang="en-US" sz="2800" b="1" i="1" dirty="0" smtClean="0">
                <a:latin typeface="Tahoma" panose="020B0604030504040204" pitchFamily="34" charset="0"/>
                <a:ea typeface="黑体" panose="02010609060101010101" pitchFamily="2" charset="-122"/>
              </a:rPr>
              <a:t>符号常量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：用一个</a:t>
            </a:r>
            <a:r>
              <a:rPr lang="zh-CN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标示符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代表一个常量</a:t>
            </a:r>
            <a:endParaRPr lang="en-US" altLang="zh-CN" sz="28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ts val="4000"/>
              </a:lnSpc>
              <a:defRPr/>
            </a:pP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定义格式：</a:t>
            </a:r>
            <a:endParaRPr lang="en-US" altLang="zh-CN" sz="28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ts val="4000"/>
              </a:lnSpc>
              <a:buFontTx/>
              <a:buNone/>
              <a:defRPr/>
            </a:pP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  格式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1 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：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#define </a:t>
            </a:r>
            <a:r>
              <a:rPr lang="zh-CN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标示符 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字符串</a:t>
            </a:r>
            <a:endParaRPr lang="zh-CN" altLang="en-US" sz="28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200000"/>
              </a:lnSpc>
              <a:buFontTx/>
              <a:buNone/>
              <a:defRPr/>
            </a:pP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     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例如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:   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#define </a:t>
            </a:r>
            <a:r>
              <a:rPr lang="en-US" altLang="zh-CN" sz="2800" b="1" dirty="0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PI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3.1415926</a:t>
            </a:r>
            <a:endParaRPr lang="en-US" altLang="zh-CN" sz="28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ts val="4000"/>
              </a:lnSpc>
              <a:buFontTx/>
              <a:buNone/>
              <a:defRPr/>
            </a:pP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  格式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：</a:t>
            </a:r>
            <a:r>
              <a:rPr lang="en-US" altLang="zh-CN" sz="2800" b="1" dirty="0" err="1" smtClean="0">
                <a:latin typeface="Tahoma" panose="020B0604030504040204" pitchFamily="34" charset="0"/>
                <a:ea typeface="黑体" panose="02010609060101010101" pitchFamily="2" charset="-122"/>
              </a:rPr>
              <a:t>const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类型 </a:t>
            </a:r>
            <a:r>
              <a:rPr lang="zh-CN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标示符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=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常量</a:t>
            </a:r>
            <a:endParaRPr lang="en-US" altLang="zh-CN" sz="28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200000"/>
              </a:lnSpc>
              <a:buFontTx/>
              <a:buNone/>
              <a:defRPr/>
            </a:pP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    例如：</a:t>
            </a:r>
            <a:r>
              <a:rPr lang="en-US" altLang="zh-CN" sz="2800" b="1" dirty="0" err="1" smtClean="0">
                <a:latin typeface="Tahoma" panose="020B0604030504040204" pitchFamily="34" charset="0"/>
                <a:ea typeface="黑体" panose="02010609060101010101" pitchFamily="2" charset="-122"/>
              </a:rPr>
              <a:t>const</a:t>
            </a: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double PI=3.1415926</a:t>
            </a:r>
            <a:endParaRPr lang="en-US" altLang="zh-CN" sz="28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ts val="4000"/>
              </a:lnSpc>
              <a:buFontTx/>
              <a:buNone/>
              <a:defRPr/>
            </a:pPr>
            <a:endParaRPr lang="en-US" altLang="zh-CN" sz="28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ts val="4000"/>
              </a:lnSpc>
              <a:buFontTx/>
              <a:buNone/>
              <a:defRPr/>
            </a:pPr>
            <a:r>
              <a:rPr lang="en-US" altLang="zh-CN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            </a:t>
            </a:r>
            <a:endParaRPr lang="en-US" altLang="zh-CN" sz="28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2.2  </a:t>
            </a:r>
            <a:r>
              <a:rPr lang="zh-CN" altLang="en-US" sz="40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常量与变量</a:t>
            </a:r>
            <a:endParaRPr lang="zh-CN" altLang="en-US" sz="4000" b="1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10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黑体" panose="02010609060101010101" pitchFamily="2" charset="-122"/>
              </a:rPr>
              <a:t>符号常量必须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2" charset="-122"/>
              </a:rPr>
              <a:t>先定义</a:t>
            </a:r>
            <a:r>
              <a:rPr lang="zh-CN" altLang="en-US" sz="2800" b="1" smtClean="0">
                <a:ea typeface="黑体" panose="02010609060101010101" pitchFamily="2" charset="-122"/>
              </a:rPr>
              <a:t>后才能用它表示一个数值</a:t>
            </a:r>
            <a:endParaRPr lang="zh-CN" altLang="en-US" sz="2800" b="1" smtClean="0"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2800" b="1" smtClean="0">
                <a:ea typeface="黑体" panose="02010609060101010101" pitchFamily="2" charset="-122"/>
              </a:rPr>
              <a:t>符号常量名习惯用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2" charset="-122"/>
              </a:rPr>
              <a:t>大写</a:t>
            </a:r>
            <a:r>
              <a:rPr lang="zh-CN" altLang="en-US" sz="2800" b="1" smtClean="0">
                <a:ea typeface="黑体" panose="02010609060101010101" pitchFamily="2" charset="-122"/>
              </a:rPr>
              <a:t>字母表示</a:t>
            </a:r>
            <a:endParaRPr lang="zh-CN" altLang="en-US" sz="2800" b="1" smtClean="0"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</a:t>
            </a:r>
            <a:r>
              <a:rPr lang="zh-CN" altLang="en-US" sz="2800" b="1" smtClean="0"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例如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  <a:hlinkClick r:id="rId1" action="ppaction://hlinkfile"/>
              </a:rPr>
              <a:t>:   </a:t>
            </a: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#include &lt;stdio.h&gt;</a:t>
            </a:r>
            <a:endParaRPr lang="pt-BR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        #define </a:t>
            </a:r>
            <a:r>
              <a:rPr lang="en-US" altLang="zh-CN" sz="2800" b="1" smtClean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PI</a:t>
            </a:r>
            <a:r>
              <a:rPr lang="en-US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3.1415926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zh-CN" sz="2800" b="1" smtClean="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              //const double PI=3.1415926;</a:t>
            </a:r>
            <a:endParaRPr lang="pt-BR" altLang="zh-CN" sz="2800" b="1" smtClean="0">
              <a:solidFill>
                <a:srgbClr val="0099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          void main()</a:t>
            </a:r>
            <a:endParaRPr lang="pt-BR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       {   float  r,l,s;</a:t>
            </a:r>
            <a:endParaRPr lang="pt-BR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            r=2;l=2*</a:t>
            </a:r>
            <a:r>
              <a:rPr lang="pt-BR" altLang="zh-CN" sz="2800" b="1" smtClean="0">
                <a:solidFill>
                  <a:srgbClr val="C0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PI</a:t>
            </a: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*r;s=</a:t>
            </a:r>
            <a:r>
              <a:rPr lang="pt-BR" altLang="zh-CN" sz="2800" b="1" smtClean="0">
                <a:solidFill>
                  <a:srgbClr val="C0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PI</a:t>
            </a: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*r*r;</a:t>
            </a:r>
            <a:endParaRPr lang="pt-BR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            printf("l=%f,s=%.2f",l,s);</a:t>
            </a:r>
            <a:endParaRPr lang="pt-BR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zh-CN" sz="2800" b="1" smtClean="0">
                <a:latin typeface="Tahoma" panose="020B0604030504040204" pitchFamily="34" charset="0"/>
                <a:ea typeface="黑体" panose="02010609060101010101" pitchFamily="2" charset="-122"/>
              </a:rPr>
              <a:t>               }</a:t>
            </a:r>
            <a:endParaRPr lang="en-US" altLang="zh-CN" sz="2800" b="1" smtClean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91492" name="AutoShape 4"/>
          <p:cNvSpPr>
            <a:spLocks noChangeArrowheads="1"/>
          </p:cNvSpPr>
          <p:nvPr/>
        </p:nvSpPr>
        <p:spPr bwMode="auto">
          <a:xfrm>
            <a:off x="6640513" y="1666875"/>
            <a:ext cx="2057400" cy="1127125"/>
          </a:xfrm>
          <a:prstGeom prst="wedgeRoundRectCallout">
            <a:avLst>
              <a:gd name="adj1" fmla="val -190125"/>
              <a:gd name="adj2" fmla="val 27454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zh-CN" altLang="en-US" sz="2000" b="1">
                <a:solidFill>
                  <a:srgbClr val="3333FF"/>
                </a:solidFill>
                <a:ea typeface="黑体" panose="02010609060101010101" pitchFamily="2" charset="-122"/>
              </a:rPr>
              <a:t>增加可读性；</a:t>
            </a:r>
            <a:endParaRPr lang="zh-CN" altLang="en-US" sz="2000" b="1">
              <a:solidFill>
                <a:srgbClr val="3333FF"/>
              </a:solidFill>
              <a:ea typeface="黑体" panose="02010609060101010101" pitchFamily="2" charset="-122"/>
            </a:endParaRPr>
          </a:p>
          <a:p>
            <a:pPr algn="l" eaLnBrk="1" hangingPunct="1">
              <a:buFontTx/>
              <a:buChar char="•"/>
            </a:pPr>
            <a:r>
              <a:rPr lang="zh-CN" altLang="en-US" sz="2000" b="1">
                <a:solidFill>
                  <a:srgbClr val="3333FF"/>
                </a:solidFill>
                <a:ea typeface="黑体" panose="02010609060101010101" pitchFamily="2" charset="-122"/>
              </a:rPr>
              <a:t>提高可维护性</a:t>
            </a:r>
            <a:endParaRPr lang="en-US" altLang="zh-CN" sz="2000" b="1">
              <a:solidFill>
                <a:srgbClr val="3333FF"/>
              </a:solidFill>
              <a:ea typeface="黑体" panose="02010609060101010101" pitchFamily="2" charset="-122"/>
            </a:endParaRPr>
          </a:p>
          <a:p>
            <a:pPr algn="l" eaLnBrk="1" hangingPunct="1">
              <a:buFontTx/>
              <a:buChar char="•"/>
            </a:pPr>
            <a:r>
              <a:rPr lang="zh-CN" altLang="en-US" sz="2000" b="1">
                <a:solidFill>
                  <a:srgbClr val="3333FF"/>
                </a:solidFill>
                <a:ea typeface="黑体" panose="02010609060101010101" pitchFamily="2" charset="-122"/>
              </a:rPr>
              <a:t>一改全改</a:t>
            </a:r>
            <a:endParaRPr lang="zh-CN" altLang="en-US" sz="2000" b="1">
              <a:solidFill>
                <a:srgbClr val="3333FF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304800" y="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2.2.2  </a:t>
            </a: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变量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152400" y="639763"/>
            <a:ext cx="883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9350" indent="-1149350" algn="l" eaLnBrk="1" hangingPunct="1">
              <a:spcBef>
                <a:spcPct val="2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1.</a:t>
            </a:r>
            <a:r>
              <a:rPr lang="zh-CN" altLang="en-US" sz="2800" b="1">
                <a:solidFill>
                  <a:srgbClr val="660033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定义：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程序执行期间值可以改变的量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spcBef>
                <a:spcPct val="2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2.</a:t>
            </a:r>
            <a:r>
              <a:rPr lang="zh-CN" altLang="en-US" sz="2800" b="1">
                <a:solidFill>
                  <a:srgbClr val="660033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变量两个要素</a:t>
            </a:r>
            <a:r>
              <a:rPr lang="en-US" altLang="zh-CN" sz="2800" b="1">
                <a:solidFill>
                  <a:srgbClr val="660033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: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 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变量名和变量值。变量值存储在内存中，不同类型变量占用的内存单元（字节）不同。在程序中通过变量名引用变量的值。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spcBef>
                <a:spcPct val="2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3.</a:t>
            </a:r>
            <a:r>
              <a:rPr lang="zh-CN" altLang="en-US" sz="2800" b="1">
                <a:solidFill>
                  <a:srgbClr val="660033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说明：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spcBef>
                <a:spcPct val="20000"/>
              </a:spcBef>
            </a:pP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(1)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变量要“</a:t>
            </a: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先定义，后使用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”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定义格式：</a:t>
            </a:r>
            <a:r>
              <a:rPr lang="zh-CN" altLang="en-US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类型说明符   标识符</a:t>
            </a:r>
            <a:r>
              <a:rPr lang="en-US" altLang="zh-CN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1,</a:t>
            </a:r>
            <a:r>
              <a:rPr lang="zh-CN" altLang="en-US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标识符</a:t>
            </a:r>
            <a:r>
              <a:rPr lang="en-US" altLang="zh-CN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2 ......</a:t>
            </a:r>
            <a:r>
              <a:rPr lang="zh-CN" altLang="en-US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标识符</a:t>
            </a:r>
            <a:r>
              <a:rPr lang="en-US" altLang="zh-CN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n</a:t>
            </a:r>
            <a:endParaRPr lang="en-US" altLang="zh-CN" b="1">
              <a:solidFill>
                <a:srgbClr val="FF3399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spcBef>
                <a:spcPct val="2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800" b="1">
                <a:solidFill>
                  <a:schemeClr val="accent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例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：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int x,y,z;    float a,b,c,d;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spcBef>
                <a:spcPct val="2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 (2)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可以定义变量同时给变量赋值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——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初始化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chemeClr val="accent1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    例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：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int  x=10,y=20,z;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grpSp>
        <p:nvGrpSpPr>
          <p:cNvPr id="9220" name="Group 4"/>
          <p:cNvGrpSpPr/>
          <p:nvPr/>
        </p:nvGrpSpPr>
        <p:grpSpPr bwMode="auto">
          <a:xfrm>
            <a:off x="6629400" y="2276475"/>
            <a:ext cx="2514600" cy="1676400"/>
            <a:chOff x="2832" y="2448"/>
            <a:chExt cx="1584" cy="1056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2832" y="2832"/>
              <a:ext cx="432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600" y="244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变量名</a:t>
              </a:r>
              <a:endParaRPr lang="zh-CN" altLang="en-US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3648" y="283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变量值</a:t>
              </a:r>
              <a:endParaRPr lang="zh-CN" altLang="en-US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3630" y="3254"/>
              <a:ext cx="7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存储单元</a:t>
              </a:r>
              <a:endParaRPr lang="zh-CN" altLang="en-US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928" y="2544"/>
              <a:ext cx="4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a</a:t>
              </a:r>
              <a:endParaRPr lang="en-US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H="1">
              <a:off x="3120" y="2592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H="1">
              <a:off x="3120" y="29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H="1" flipV="1">
              <a:off x="3264" y="312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  <p:bldP spid="193539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304800" y="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2.2.2  </a:t>
            </a: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变量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152400" y="639763"/>
            <a:ext cx="8839200" cy="77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9350" indent="-1149350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定义格式：</a:t>
            </a:r>
            <a:r>
              <a:rPr lang="zh-CN" altLang="en-US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类型说明符   标识符</a:t>
            </a:r>
            <a:r>
              <a:rPr lang="en-US" altLang="zh-CN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1,</a:t>
            </a:r>
            <a:r>
              <a:rPr lang="zh-CN" altLang="en-US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标识符</a:t>
            </a:r>
            <a:r>
              <a:rPr lang="en-US" altLang="zh-CN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2 ......</a:t>
            </a:r>
            <a:r>
              <a:rPr lang="zh-CN" altLang="en-US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标识符</a:t>
            </a:r>
            <a:r>
              <a:rPr lang="en-US" altLang="zh-CN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n</a:t>
            </a:r>
            <a:endParaRPr lang="en-US" altLang="zh-CN" b="1">
              <a:solidFill>
                <a:srgbClr val="FF3399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 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spcBef>
                <a:spcPct val="20000"/>
              </a:spcBef>
            </a:pPr>
            <a:endParaRPr lang="en-US" altLang="zh-CN" sz="2800" b="1">
              <a:solidFill>
                <a:schemeClr val="accent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spcBef>
                <a:spcPct val="20000"/>
              </a:spcBef>
            </a:pPr>
            <a:endParaRPr lang="en-US" altLang="zh-CN" sz="2800" b="1">
              <a:solidFill>
                <a:schemeClr val="accent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spcBef>
                <a:spcPct val="20000"/>
              </a:spcBef>
            </a:pPr>
            <a:endParaRPr lang="en-US" altLang="zh-CN" sz="2800" b="1">
              <a:solidFill>
                <a:schemeClr val="accent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spcBef>
                <a:spcPct val="20000"/>
              </a:spcBef>
            </a:pPr>
            <a:endParaRPr lang="en-US" altLang="zh-CN" sz="2800" b="1">
              <a:solidFill>
                <a:schemeClr val="accent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spcBef>
                <a:spcPct val="20000"/>
              </a:spcBef>
            </a:pPr>
            <a:endParaRPr lang="en-US" altLang="zh-CN" sz="2800" b="1">
              <a:solidFill>
                <a:schemeClr val="accent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1149350" indent="-1149350" algn="l" eaLnBrk="1" hangingPunct="1">
              <a:spcBef>
                <a:spcPct val="20000"/>
              </a:spcBef>
            </a:pPr>
            <a:endParaRPr lang="en-US" altLang="zh-CN" sz="2800" b="1">
              <a:solidFill>
                <a:schemeClr val="accent1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8313" y="1379538"/>
          <a:ext cx="791368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507"/>
                <a:gridCol w="1740990"/>
                <a:gridCol w="1222566"/>
                <a:gridCol w="337762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数据</a:t>
                      </a:r>
                      <a:endParaRPr lang="en-US" altLang="zh-CN" sz="2800" b="1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  <a:p>
                      <a:r>
                        <a:rPr lang="zh-CN" altLang="en-US" sz="28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类型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类型</a:t>
                      </a:r>
                      <a:endParaRPr lang="en-US" altLang="zh-CN" sz="2800" b="1" dirty="0" smtClean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  <a:p>
                      <a:r>
                        <a:rPr lang="zh-CN" altLang="en-US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说明符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所占</a:t>
                      </a:r>
                      <a:endParaRPr lang="en-US" altLang="zh-CN" sz="2800" b="1" dirty="0" smtClean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字节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例子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9900CC"/>
                          </a:solidFill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整型</a:t>
                      </a:r>
                      <a:endParaRPr lang="zh-CN" altLang="en-US" sz="2800" b="1" dirty="0">
                        <a:solidFill>
                          <a:srgbClr val="9900CC"/>
                        </a:solidFill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int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4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err="1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x,y,z</a:t>
                      </a:r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; 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9900CC"/>
                          </a:solidFill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短整型</a:t>
                      </a:r>
                      <a:endParaRPr lang="zh-CN" altLang="en-US" sz="2800" b="1" dirty="0">
                        <a:solidFill>
                          <a:srgbClr val="9900CC"/>
                        </a:solidFill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short</a:t>
                      </a:r>
                      <a:endParaRPr lang="en-US" altLang="zh-CN" sz="2800" b="1" dirty="0" smtClean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2</a:t>
                      </a:r>
                      <a:endParaRPr lang="en-US" altLang="zh-CN" sz="2800" b="1" dirty="0" smtClean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short m=1,n=4;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9900CC"/>
                          </a:solidFill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长整型</a:t>
                      </a:r>
                      <a:endParaRPr lang="zh-CN" altLang="en-US" sz="2800" b="1" dirty="0" smtClean="0">
                        <a:solidFill>
                          <a:srgbClr val="9900CC"/>
                        </a:solidFill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long</a:t>
                      </a:r>
                      <a:endParaRPr lang="en-US" altLang="zh-CN" sz="2800" b="1" dirty="0" smtClean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4</a:t>
                      </a:r>
                      <a:endParaRPr lang="en-US" altLang="zh-CN" sz="2800" b="1" dirty="0" smtClean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long h=9;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单精度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float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4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float </a:t>
                      </a:r>
                      <a:r>
                        <a:rPr lang="en-US" altLang="zh-CN" sz="2800" b="1" dirty="0" err="1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a,b,c,d</a:t>
                      </a:r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;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双精度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double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8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double k =2.3</a:t>
                      </a:r>
                      <a:r>
                        <a:rPr lang="zh-CN" altLang="en-US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；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字符</a:t>
                      </a:r>
                      <a:endParaRPr lang="zh-CN" altLang="en-US" sz="2800" b="1" dirty="0">
                        <a:solidFill>
                          <a:srgbClr val="002060"/>
                        </a:solidFill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char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1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char </a:t>
                      </a:r>
                      <a:r>
                        <a:rPr lang="en-US" altLang="zh-CN" sz="2800" b="1" dirty="0" err="1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i,j</a:t>
                      </a:r>
                      <a:r>
                        <a:rPr lang="en-US" altLang="zh-CN" sz="2800" b="1" dirty="0" smtClean="0">
                          <a:latin typeface="Tahoma" panose="020B0604030504040204" pitchFamily="34" charset="0"/>
                          <a:ea typeface="黑体" panose="02010609060101010101" pitchFamily="2" charset="-122"/>
                          <a:cs typeface="Tahoma" panose="020B0604030504040204" pitchFamily="34" charset="0"/>
                        </a:rPr>
                        <a:t>=‘a’;</a:t>
                      </a:r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Tahoma" panose="020B0604030504040204" pitchFamily="34" charset="0"/>
                        <a:ea typeface="黑体" panose="0201060906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91431" marR="9143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  <p:bldP spid="193539" grpId="0" autoUpdateAnimBg="0" build="p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FF"/>
      </a:hlink>
      <a:folHlink>
        <a:srgbClr val="666699"/>
      </a:folHlink>
    </a:clrScheme>
    <a:fontScheme name="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stealth" w="med" len="lg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stealth" w="med" len="lg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Settings\Owner.FIRST\Application Data\Microsoft\Templates\模板.pot</Template>
  <TotalTime>0</TotalTime>
  <Words>9958</Words>
  <Application>WPS 演示</Application>
  <PresentationFormat>全屏显示(4:3)</PresentationFormat>
  <Paragraphs>1316</Paragraphs>
  <Slides>51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Arial</vt:lpstr>
      <vt:lpstr>宋体</vt:lpstr>
      <vt:lpstr>Wingdings</vt:lpstr>
      <vt:lpstr>Times New Roman</vt:lpstr>
      <vt:lpstr>楷体_GB2312</vt:lpstr>
      <vt:lpstr>新宋体</vt:lpstr>
      <vt:lpstr>Tahoma</vt:lpstr>
      <vt:lpstr>黑体</vt:lpstr>
      <vt:lpstr>华文新魏</vt:lpstr>
      <vt:lpstr>微软雅黑</vt:lpstr>
      <vt:lpstr>Arial Unicode MS</vt:lpstr>
      <vt:lpstr>华文行楷</vt:lpstr>
      <vt:lpstr>模板</vt:lpstr>
      <vt:lpstr>MS_ClipArt_Gallery.2</vt:lpstr>
      <vt:lpstr>第2章  数据类型、运算符与表达式</vt:lpstr>
      <vt:lpstr>2.1   C语言数据类型</vt:lpstr>
      <vt:lpstr>PowerPoint 演示文稿</vt:lpstr>
      <vt:lpstr>PowerPoint 演示文稿</vt:lpstr>
      <vt:lpstr>2.2  常量与变量</vt:lpstr>
      <vt:lpstr>2.2  常量与变量</vt:lpstr>
      <vt:lpstr>2.2  常量与变量</vt:lpstr>
      <vt:lpstr>PowerPoint 演示文稿</vt:lpstr>
      <vt:lpstr>PowerPoint 演示文稿</vt:lpstr>
      <vt:lpstr>2.3整型数据（int）</vt:lpstr>
      <vt:lpstr>PowerPoint 演示文稿</vt:lpstr>
      <vt:lpstr>例2.2 整型变量的定义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例2.4 浮点数数值的有效位数</vt:lpstr>
      <vt:lpstr>2.5  字符型数据</vt:lpstr>
      <vt:lpstr>PowerPoint 演示文稿</vt:lpstr>
      <vt:lpstr>ASCII码表</vt:lpstr>
      <vt:lpstr>PowerPoint 演示文稿</vt:lpstr>
      <vt:lpstr>例2-5 转义字符的应用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2.6 运算符与表达式</vt:lpstr>
      <vt:lpstr>2.6 运算符与表达式</vt:lpstr>
      <vt:lpstr>2.6.2  算术运算符和算术表达式</vt:lpstr>
      <vt:lpstr>PowerPoint 演示文稿</vt:lpstr>
      <vt:lpstr>PowerPoint 演示文稿</vt:lpstr>
      <vt:lpstr>PowerPoint 演示文稿</vt:lpstr>
      <vt:lpstr>2. 自增、自减运算符　（＋＋、－－）</vt:lpstr>
      <vt:lpstr>PowerPoint 演示文稿</vt:lpstr>
      <vt:lpstr>PowerPoint 演示文稿</vt:lpstr>
      <vt:lpstr>Printf语句输出顺序问题</vt:lpstr>
      <vt:lpstr>PowerPoint 演示文稿</vt:lpstr>
      <vt:lpstr>PowerPoint 演示文稿</vt:lpstr>
      <vt:lpstr>2.7赋值运算符和赋值表达式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本章主要内容</vt:lpstr>
      <vt:lpstr>作业</vt:lpstr>
      <vt:lpstr>上机内容</vt:lpstr>
      <vt:lpstr>PowerPoint 演示文稿</vt:lpstr>
      <vt:lpstr>练习题</vt:lpstr>
    </vt:vector>
  </TitlesOfParts>
  <Company>jszx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控制结构</dc:title>
  <dc:creator>liuyx</dc:creator>
  <cp:lastModifiedBy>秀</cp:lastModifiedBy>
  <cp:revision>116</cp:revision>
  <dcterms:created xsi:type="dcterms:W3CDTF">2004-03-09T02:51:00Z</dcterms:created>
  <dcterms:modified xsi:type="dcterms:W3CDTF">2020-02-29T03:28:06Z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