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64" r:id="rId3"/>
    <p:sldId id="382" r:id="rId4"/>
    <p:sldId id="383" r:id="rId5"/>
    <p:sldId id="384" r:id="rId6"/>
    <p:sldId id="385" r:id="rId7"/>
    <p:sldId id="399" r:id="rId8"/>
    <p:sldId id="386" r:id="rId9"/>
    <p:sldId id="387" r:id="rId10"/>
    <p:sldId id="400" r:id="rId11"/>
    <p:sldId id="388" r:id="rId12"/>
    <p:sldId id="406" r:id="rId13"/>
    <p:sldId id="389" r:id="rId14"/>
    <p:sldId id="401" r:id="rId15"/>
    <p:sldId id="407" r:id="rId16"/>
    <p:sldId id="390" r:id="rId17"/>
    <p:sldId id="411" r:id="rId18"/>
    <p:sldId id="391" r:id="rId19"/>
    <p:sldId id="408" r:id="rId20"/>
    <p:sldId id="392" r:id="rId21"/>
    <p:sldId id="393" r:id="rId22"/>
    <p:sldId id="394" r:id="rId23"/>
    <p:sldId id="395" r:id="rId24"/>
    <p:sldId id="414" r:id="rId25"/>
    <p:sldId id="415" r:id="rId26"/>
    <p:sldId id="416" r:id="rId27"/>
    <p:sldId id="417" r:id="rId28"/>
    <p:sldId id="396" r:id="rId29"/>
    <p:sldId id="405" r:id="rId30"/>
    <p:sldId id="398" r:id="rId31"/>
    <p:sldId id="412" r:id="rId32"/>
    <p:sldId id="404" r:id="rId33"/>
    <p:sldId id="39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333FF"/>
    <a:srgbClr val="FF3399"/>
    <a:srgbClr val="00FFCC"/>
    <a:srgbClr val="CDCDCD"/>
    <a:srgbClr val="FF99FF"/>
    <a:srgbClr val="CCFF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5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5FD6A3-6A1F-40B8-A198-CEDE62DB83C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E45C7-267C-430F-A8DA-74364AC0E3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6C3AD-3158-4FE3-91A7-FDAB2703EA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8FFEB-298C-4F50-A868-B93C34F97A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FD17F-0A6D-40FE-9FB8-4C47DA9035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B7764-37B5-4BD7-B2EE-0C929DBA39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53278-AA28-4400-8F9D-DCDBEB9878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84E3D-1787-43B9-8BE1-6D7D53060D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4B13-84D0-444F-BA4D-B7CE5A29A7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1FC0B-2867-406B-9697-80D009ABD9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864DE-79A0-46E9-A5CA-AA350B86A1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A3657-D974-4A5F-BA3E-473C16FF55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b-17(4-2) "/>
          <p:cNvPicPr>
            <a:picLocks noChangeAspect="1" noChangeArrowheads="1"/>
          </p:cNvPicPr>
          <p:nvPr/>
        </p:nvPicPr>
        <p:blipFill>
          <a:blip r:embed="rId12">
            <a:lum bright="12000" contrast="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92F90-D0D7-4D32-B8A0-404006BC35A8}" type="slidenum">
              <a:rPr lang="en-US" altLang="zh-CN"/>
            </a:fld>
            <a:endParaRPr lang="en-US" altLang="zh-CN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2638" y="6497638"/>
            <a:ext cx="360362" cy="360362"/>
          </a:xfrm>
          <a:prstGeom prst="actionButtonForwardNex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042275" y="6497638"/>
            <a:ext cx="360363" cy="360362"/>
          </a:xfrm>
          <a:prstGeom prst="actionButtonHom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61275" y="6497638"/>
            <a:ext cx="360363" cy="360362"/>
          </a:xfrm>
          <a:prstGeom prst="actionButtonBackPreviou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5" name="AutoShape 1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83638" y="6497638"/>
            <a:ext cx="360362" cy="360362"/>
          </a:xfrm>
          <a:prstGeom prst="actionButtonEnd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27.xml"/><Relationship Id="rId6" Type="http://schemas.openxmlformats.org/officeDocument/2006/relationships/slide" Target="slide21.xml"/><Relationship Id="rId5" Type="http://schemas.openxmlformats.org/officeDocument/2006/relationships/slide" Target="slide17.xml"/><Relationship Id="rId4" Type="http://schemas.openxmlformats.org/officeDocument/2006/relationships/slide" Target="slide8.xml"/><Relationship Id="rId3" Type="http://schemas.openxmlformats.org/officeDocument/2006/relationships/slide" Target="slide7.xml"/><Relationship Id="rId2" Type="http://schemas.openxmlformats.org/officeDocument/2006/relationships/audio" Target="../media/audio1.wav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hyperlink" Target="c3-3.cp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c3-4.cp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c3-5.cp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c3-5.cp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</a:rPr>
              <a:t>第</a:t>
            </a:r>
            <a:r>
              <a:rPr lang="en-US" altLang="zh-CN" b="1" smtClean="0">
                <a:latin typeface="黑体" panose="02010609060101010101" pitchFamily="49" charset="-122"/>
              </a:rPr>
              <a:t>3</a:t>
            </a:r>
            <a:r>
              <a:rPr lang="zh-CN" altLang="en-US" b="1" smtClean="0">
                <a:latin typeface="黑体" panose="02010609060101010101" pitchFamily="49" charset="-122"/>
              </a:rPr>
              <a:t>章  顺序结构程序设计</a:t>
            </a:r>
            <a:endParaRPr lang="zh-CN" altLang="en-US" b="1" smtClean="0">
              <a:latin typeface="黑体" panose="02010609060101010101" pitchFamily="49" charset="-122"/>
            </a:endParaRP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z="1000" smtClean="0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3276600" y="2590800"/>
          <a:ext cx="4495800" cy="353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剪辑" r:id="rId1" imgW="3764280" imgH="3535680" progId="">
                  <p:embed/>
                </p:oleObj>
              </mc:Choice>
              <mc:Fallback>
                <p:oleObj name="剪辑" r:id="rId1" imgW="3764280" imgH="353568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590800"/>
                        <a:ext cx="4495800" cy="3535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AutoShape 5"/>
          <p:cNvSpPr>
            <a:spLocks noChangeArrowheads="1"/>
          </p:cNvSpPr>
          <p:nvPr/>
        </p:nvSpPr>
        <p:spPr bwMode="auto">
          <a:xfrm>
            <a:off x="609600" y="2057400"/>
            <a:ext cx="4038600" cy="1905000"/>
          </a:xfrm>
          <a:prstGeom prst="cloudCallout">
            <a:avLst>
              <a:gd name="adj1" fmla="val 46579"/>
              <a:gd name="adj2" fmla="val 668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060" name="Text Box 6"/>
          <p:cNvSpPr txBox="1">
            <a:spLocks noChangeArrowheads="1"/>
          </p:cNvSpPr>
          <p:nvPr/>
        </p:nvSpPr>
        <p:spPr bwMode="auto">
          <a:xfrm>
            <a:off x="990600" y="2590800"/>
            <a:ext cx="34290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Hi, everyone!</a:t>
            </a:r>
            <a:endParaRPr lang="en-US" altLang="zh-CN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209550" y="981075"/>
            <a:ext cx="8934450" cy="505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格式字符形式：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输出最小宽度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][.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lang="zh-CN" altLang="en-US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）类型</a:t>
            </a:r>
            <a:endParaRPr lang="zh-CN" altLang="en-US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类型字符用以表示输出数据的类型，其格式符和意义如下：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格式字符			字符意义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d|i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　 以十进制形式输出带符号整数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正数不输出符号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)</a:t>
            </a:r>
            <a:b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 o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　　以八进制形式输出无符号整数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不输出前缀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0)</a:t>
            </a:r>
            <a:b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 x|X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　以十六进制形式输出无符号整数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不输出前缀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0x)</a:t>
            </a:r>
            <a:b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 u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　　以十进制形式输出无符号整数</a:t>
            </a:r>
            <a:b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 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　　 以小数形式输出单、双精度实数</a:t>
            </a:r>
            <a:b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e|E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　以指数形式输出单、双精度实数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若为</a:t>
            </a:r>
            <a:r>
              <a:rPr lang="en-US" altLang="zh-CN" sz="2000" b="1">
                <a:latin typeface="Tahoma" panose="020B0604030504040204" pitchFamily="34" charset="0"/>
                <a:ea typeface="黑体" panose="02010609060101010101" pitchFamily="49" charset="-122"/>
              </a:rPr>
              <a:t>E,</a:t>
            </a: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则输出含</a:t>
            </a:r>
            <a:r>
              <a:rPr lang="en-US" altLang="zh-CN" sz="2000" b="1">
                <a:latin typeface="Tahoma" panose="020B0604030504040204" pitchFamily="34" charset="0"/>
                <a:ea typeface="黑体" panose="02010609060101010101" pitchFamily="49" charset="-122"/>
              </a:rPr>
              <a:t>E</a:t>
            </a: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的指数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)</a:t>
            </a:r>
            <a:b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 g|G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　以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%f%e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中较短的输出宽度输出单、双精度实数</a:t>
            </a:r>
            <a:b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 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　　 输出单个字符 </a:t>
            </a:r>
            <a:endParaRPr lang="zh-CN" altLang="en-US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 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　　 输出字符串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7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printf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函数常用格式字符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179388" y="4076700"/>
            <a:ext cx="8713787" cy="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179388" y="5229225"/>
            <a:ext cx="8713787" cy="0"/>
          </a:xfrm>
          <a:prstGeom prst="line">
            <a:avLst/>
          </a:prstGeom>
          <a:noFill/>
          <a:ln w="28575">
            <a:solidFill>
              <a:srgbClr val="009900"/>
            </a:solidFill>
            <a:miter lim="800000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424863" cy="554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#include &lt;stdio.h&gt;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{ printf("%d,%ld\n",10,10);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printf("%o,%x\n",10,10);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printf("%</a:t>
            </a:r>
            <a:r>
              <a:rPr lang="en-US" altLang="zh-CN" sz="2600" b="1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o,%</a:t>
            </a:r>
            <a:r>
              <a:rPr lang="en-US" altLang="zh-CN" sz="2600" b="1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</a:t>
            </a: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x\n",10,10);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printf("%f,%lf\n",12.5,12.5);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</a:t>
            </a:r>
            <a:r>
              <a:rPr lang="en-US" altLang="zh-CN" sz="2600" b="1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%g</a:t>
            </a: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,%e\n",12.5,12.5);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printf("1234567890\n");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printf("-----------------\n");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  printf("%s,%c,%d\n","abcd",'A','A');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smtClean="0"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endParaRPr lang="en-US" altLang="zh-CN" sz="26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600" smtClean="0"/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1"/>
          <a:srcRect t="16156" r="36224" b="13297"/>
          <a:stretch>
            <a:fillRect/>
          </a:stretch>
        </p:blipFill>
        <p:spPr bwMode="auto">
          <a:xfrm>
            <a:off x="5292725" y="404813"/>
            <a:ext cx="3671888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23850" y="981075"/>
            <a:ext cx="8534400" cy="4941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格式字符形式：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输出最小宽度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][.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lang="zh-CN" altLang="en-US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）标志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标志字符 　标 志 意 义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-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   结果左对齐，右边填空格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+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输出符号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#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   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类无影响；对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类，在输出时加前缀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；对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类，在输出时加前缀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0x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；对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e,g,f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类当结果有小数时才给出小数点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）输出最小宽度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 用十进制整数来表示输出的最少位数。 若实际位数多于定义的宽度，则按实际位数输出， 若实际位数少于定义的宽度则补以空格或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39175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printf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函数常用格式字符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79388" y="1196975"/>
            <a:ext cx="8713787" cy="513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格式字符形式：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输出最小宽度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lang="zh-CN" altLang="en-US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）精度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 精度格式符以</a:t>
            </a:r>
            <a:r>
              <a:rPr lang="zh-CN" altLang="en-US" b="1">
                <a:ea typeface="黑体" panose="02010609060101010101" pitchFamily="49" charset="-122"/>
              </a:rPr>
              <a:t>“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b="1"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开头，后跟十进制整数。本项的意义是：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如果输出数字，则表示小数的位数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如果输出的是字符， 则表示输出字符的个数；若实际位数大于所定义的精度数，则截去超过的部分。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）长度</a:t>
            </a:r>
            <a:b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长度格式符为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h,l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两种，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表示按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短整型量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输出，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表示按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长整型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量或</a:t>
            </a:r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量输出。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</a:t>
            </a: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h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d,%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d,%</a:t>
            </a: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h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o,%x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%f,%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f,%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5</a:t>
            </a:r>
            <a:r>
              <a:rPr lang="en-US" altLang="zh-CN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.4</a:t>
            </a: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f,%e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endParaRPr lang="zh-CN" altLang="en-US" b="1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%c,%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8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</a:t>
            </a:r>
            <a:b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0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39175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printf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函数常用格式字符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863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函数应用举例</a:t>
            </a:r>
            <a:endParaRPr lang="zh-CN" altLang="en-US" sz="3600" b="1" smtClean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8353425" cy="46180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#include &lt;stdio.h&gt;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{</a:t>
            </a: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printf("a=%-3d,a=%+3d\n",2+3,5);</a:t>
            </a:r>
            <a:endParaRPr lang="pt-BR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   printf("%6.3s,%3s\n","abcde","KKK");</a:t>
            </a:r>
            <a:endParaRPr lang="pt-BR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   printf("%-6.3s,%3s\n","abcde","KKK");</a:t>
            </a:r>
            <a:endParaRPr lang="pt-BR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   printf("%.3s,%3s\n","abcde","KKK");</a:t>
            </a:r>
            <a:endParaRPr lang="pt-BR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   printf("%-.3s,%3s\n","abcde","KKK");</a:t>
            </a:r>
            <a:endParaRPr lang="pt-BR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pt-BR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   printf("x=%4.2f%%\n",0.5);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1"/>
          <a:srcRect t="21085" r="60410" b="15659"/>
          <a:stretch>
            <a:fillRect/>
          </a:stretch>
        </p:blipFill>
        <p:spPr bwMode="auto">
          <a:xfrm>
            <a:off x="6516688" y="908050"/>
            <a:ext cx="2449512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68313" y="836613"/>
            <a:ext cx="8353425" cy="549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．格式控制字符串中，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格式符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从左到右在类型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上必须一一对应匹配。如不匹配，将使数据不能正确输出，且此时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系统并不报错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 a=25.67;printf(“a=%d”,a);</a:t>
            </a:r>
            <a:endParaRPr lang="en-US" altLang="zh-CN" b="1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．在格式控制字符串中，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格式符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输出项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应该相同。如果格式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的个数少于输出项的个数，多余的输出项不予输出；如果格式</a:t>
            </a:r>
            <a:r>
              <a:rPr lang="zh-CN" altLang="en-US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的个数多于输出项的个数，则对于多余的格式将输出不定值（或</a:t>
            </a: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值）。</a:t>
            </a:r>
            <a:endParaRPr lang="zh-CN" altLang="en-US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zh-CN" altLang="en-US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a=1,b=2,c=3,d=4;</a:t>
            </a:r>
            <a:endParaRPr lang="en-US" altLang="zh-CN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printf("a=%d,b=%d,c=,d=\n",a,b,c,d);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/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printf("a=%d,b=%d,c=%d,d=%d\n\n",a,b);</a:t>
            </a:r>
            <a:endParaRPr lang="en-US" altLang="zh-CN" b="1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331913" y="333375"/>
            <a:ext cx="5183187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函数时注意事项</a:t>
            </a:r>
            <a:endParaRPr lang="zh-CN" altLang="en-US" sz="2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1"/>
          <a:srcRect t="25757" r="30127" b="31250"/>
          <a:stretch>
            <a:fillRect/>
          </a:stretch>
        </p:blipFill>
        <p:spPr bwMode="auto">
          <a:xfrm>
            <a:off x="6372225" y="1989138"/>
            <a:ext cx="2087563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/>
          <a:srcRect t="25063" r="41934" b="29782"/>
          <a:stretch>
            <a:fillRect/>
          </a:stretch>
        </p:blipFill>
        <p:spPr bwMode="auto">
          <a:xfrm>
            <a:off x="6443663" y="4365625"/>
            <a:ext cx="2449512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68313" y="836613"/>
            <a:ext cx="8353425" cy="549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．在格式控制字符串中，除了合法的格式说明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符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外，可以包含任意的合法字符（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包括转义字符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），这些字符在输出时将“原样输出”。</a:t>
            </a:r>
            <a:endParaRPr lang="zh-CN" altLang="en-US" b="1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． </a:t>
            </a:r>
            <a:r>
              <a:rPr lang="en-US" altLang="zh-CN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printf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中各输出表达式的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求值是从右向左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进行，但</a:t>
            </a:r>
            <a:r>
              <a:rPr lang="zh-CN" altLang="en-US" b="1">
                <a:solidFill>
                  <a:srgbClr val="0099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输出还是从左向右</a:t>
            </a: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。</a:t>
            </a:r>
            <a:endParaRPr lang="zh-CN" altLang="en-US" b="1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例如，有以下语句：</a:t>
            </a:r>
            <a:endParaRPr lang="zh-CN" altLang="en-US" b="1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olidFill>
                  <a:srgbClr val="A5002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int i=0;</a:t>
            </a:r>
            <a:endParaRPr lang="en-US" altLang="zh-CN" b="1">
              <a:solidFill>
                <a:srgbClr val="A50021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zh-CN" b="1">
                <a:solidFill>
                  <a:srgbClr val="A5002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printf("%d,%d,%d\n",i+=3,i+=2,i+=1);</a:t>
            </a:r>
            <a:endParaRPr lang="en-US" altLang="zh-CN" b="1">
              <a:solidFill>
                <a:srgbClr val="A50021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zh-CN" altLang="en-US" b="1">
              <a:solidFill>
                <a:schemeClr val="tx2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solidFill>
                  <a:schemeClr val="tx2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输出为：</a:t>
            </a:r>
            <a:endParaRPr lang="en-US" altLang="zh-CN" b="1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zh-CN" altLang="en-US" b="1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1331913" y="333375"/>
            <a:ext cx="5183187" cy="306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函数时注意事项</a:t>
            </a:r>
            <a:endParaRPr lang="zh-CN" altLang="en-US" sz="2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1"/>
          <a:srcRect t="45885" r="75858" b="32640"/>
          <a:stretch>
            <a:fillRect/>
          </a:stretch>
        </p:blipFill>
        <p:spPr bwMode="auto">
          <a:xfrm>
            <a:off x="1692275" y="5229225"/>
            <a:ext cx="33845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Line 7"/>
          <p:cNvSpPr>
            <a:spLocks noChangeShapeType="1"/>
          </p:cNvSpPr>
          <p:nvPr/>
        </p:nvSpPr>
        <p:spPr bwMode="auto">
          <a:xfrm flipH="1">
            <a:off x="4572000" y="4149725"/>
            <a:ext cx="2808288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572000" y="4868863"/>
            <a:ext cx="2879725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292725" y="3716338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ea typeface="黑体" panose="02010609060101010101" pitchFamily="49" charset="-122"/>
              </a:rPr>
              <a:t>求值</a:t>
            </a:r>
            <a:endParaRPr lang="zh-CN" altLang="en-US" b="1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364163" y="4797425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FF3399"/>
                </a:solidFill>
                <a:ea typeface="黑体" panose="02010609060101010101" pitchFamily="49" charset="-122"/>
              </a:rPr>
              <a:t>输出</a:t>
            </a:r>
            <a:endParaRPr lang="zh-CN" altLang="en-US" b="1">
              <a:solidFill>
                <a:srgbClr val="FF3399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95586" grpId="1"/>
      <p:bldP spid="44039" grpId="0" animBg="1"/>
      <p:bldP spid="44040" grpId="0" animBg="1"/>
      <p:bldP spid="44041" grpId="0"/>
      <p:bldP spid="44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11188" y="981075"/>
            <a:ext cx="7777162" cy="4802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（格式输入函数）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：</a:t>
            </a:r>
            <a:endParaRPr lang="zh-CN" altLang="en-US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功能：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按用户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指定的格式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从键盘上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把数据输入到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指定的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      变量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之中。</a:t>
            </a:r>
            <a:endParaRPr lang="zh-CN" altLang="en-US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格式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（“格式控制字符串”，输入项地址列表）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/>
              <a:t>例如：</a:t>
            </a:r>
            <a:r>
              <a:rPr lang="en-US" altLang="zh-CN" b="1">
                <a:solidFill>
                  <a:srgbClr val="006600"/>
                </a:solidFill>
                <a:latin typeface="Verdana" panose="020B0604030504040204" pitchFamily="34" charset="0"/>
              </a:rPr>
              <a:t>scanf("%d%c%f",&amp;x,&amp;y,&amp;z);</a:t>
            </a:r>
            <a:endParaRPr lang="zh-CN" altLang="en-US" b="1">
              <a:solidFill>
                <a:srgbClr val="0066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90000"/>
              </a:spcBef>
            </a:pP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“格式控制字符串”：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通常</a:t>
            </a:r>
            <a:r>
              <a:rPr lang="zh-CN" altLang="en-US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只包含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格式说明符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，含义与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                           printf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类似。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输入项地址列表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中给出各变量的地址。地址是由地址运算符“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”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后跟变量名组成的。 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标准输入函数</a:t>
            </a:r>
            <a:r>
              <a:rPr lang="en-US" altLang="zh-CN" sz="3600" b="1">
                <a:solidFill>
                  <a:srgbClr val="CC0000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标准输入函数</a:t>
            </a:r>
            <a:r>
              <a:rPr lang="en-US" altLang="zh-CN" sz="3600" b="1">
                <a:solidFill>
                  <a:srgbClr val="CC0000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50825" y="908050"/>
            <a:ext cx="8542338" cy="37433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格式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（“格式控制字符串”，输入项地址列表）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例如：</a:t>
            </a:r>
            <a:endParaRPr lang="en-US" altLang="zh-CN" b="1">
              <a:solidFill>
                <a:srgbClr val="0099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>
              <a:solidFill>
                <a:srgbClr val="0099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{ int a,b,c;</a:t>
            </a:r>
            <a:endParaRPr lang="en-US" altLang="zh-CN" b="1">
              <a:solidFill>
                <a:srgbClr val="0099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printf("input a,b,c:\n");</a:t>
            </a:r>
            <a:endParaRPr lang="en-US" altLang="zh-CN" b="1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scanf("%d%d%d",&amp;a,&amp;b,&amp;c);</a:t>
            </a:r>
            <a:b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printf("a=%d,b=%d,c=%d",a,b,c);</a:t>
            </a:r>
            <a:b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3059113" y="981075"/>
            <a:ext cx="5834062" cy="1727200"/>
          </a:xfrm>
          <a:prstGeom prst="wedgeRoundRectCallout">
            <a:avLst>
              <a:gd name="adj1" fmla="val -53074"/>
              <a:gd name="adj2" fmla="val 88880"/>
              <a:gd name="adj3" fmla="val 16667"/>
            </a:avLst>
          </a:prstGeom>
          <a:solidFill>
            <a:srgbClr val="CDCDCD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当输入</a:t>
            </a:r>
            <a:r>
              <a:rPr lang="zh-CN" altLang="en-US" b="1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数据时，若格式符间没有分隔的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符号或空格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，则在输入两个数之间以一个或多个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间隔，也可以用回车键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Enter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、跳格键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作为间隔。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1"/>
          <a:srcRect t="18889" r="25462" b="24445"/>
          <a:stretch>
            <a:fillRect/>
          </a:stretch>
        </p:blipFill>
        <p:spPr bwMode="auto">
          <a:xfrm>
            <a:off x="684213" y="4292600"/>
            <a:ext cx="24479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2"/>
          <a:srcRect t="14912" r="22551" b="25330"/>
          <a:stretch>
            <a:fillRect/>
          </a:stretch>
        </p:blipFill>
        <p:spPr bwMode="auto">
          <a:xfrm>
            <a:off x="3276600" y="4221163"/>
            <a:ext cx="2303463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 t="18889" r="14758" b="24445"/>
          <a:stretch>
            <a:fillRect/>
          </a:stretch>
        </p:blipFill>
        <p:spPr bwMode="auto">
          <a:xfrm>
            <a:off x="5724525" y="4221163"/>
            <a:ext cx="2665413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4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4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4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animBg="1" build="p"/>
      <p:bldP spid="2150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23850" y="908050"/>
            <a:ext cx="8353425" cy="4921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函数中输入项</a:t>
            </a:r>
            <a:r>
              <a:rPr lang="zh-CN" altLang="en-US" b="1">
                <a:solidFill>
                  <a:schemeClr val="hlink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应是地址列表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变量要加地址符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&amp;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。</a:t>
            </a:r>
            <a:endParaRPr lang="zh-CN" altLang="en-US" b="1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）如果“格式控制”字符串中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还有其它非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格式控制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字符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b="1">
                <a:solidFill>
                  <a:srgbClr val="FF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输入时应原样输入</a:t>
            </a:r>
            <a:r>
              <a:rPr lang="zh-CN" altLang="en-US" b="1">
                <a:solidFill>
                  <a:srgbClr val="0099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！！！！</a:t>
            </a:r>
            <a:r>
              <a:rPr lang="zh-CN" altLang="en-US" b="1">
                <a:solidFill>
                  <a:srgbClr val="FF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。</a:t>
            </a:r>
            <a:endParaRPr lang="zh-CN" altLang="en-US" b="1">
              <a:solidFill>
                <a:srgbClr val="FF3399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  如语句：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scanf(“</a:t>
            </a:r>
            <a:r>
              <a:rPr lang="en-US" altLang="zh-CN" b="1">
                <a:solidFill>
                  <a:srgbClr val="A5002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a=%d, b=%d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”, &amp;a, &amp;b)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；</a:t>
            </a:r>
            <a:endParaRPr lang="zh-CN" altLang="en-US" b="1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      输入：</a:t>
            </a:r>
            <a:r>
              <a:rPr lang="en-US" altLang="zh-CN" b="1">
                <a:solidFill>
                  <a:srgbClr val="A50021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a=12, b=23</a:t>
            </a:r>
            <a:endParaRPr lang="en-US" altLang="zh-CN" b="1">
              <a:solidFill>
                <a:srgbClr val="A50021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） 在用“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%c”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格式输入字符时，</a:t>
            </a:r>
            <a:r>
              <a:rPr lang="zh-CN" altLang="en-US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空格字符和“转义字符</a:t>
            </a:r>
            <a:r>
              <a:rPr lang="zh-CN" altLang="en-US" b="1">
                <a:solidFill>
                  <a:srgbClr val="3333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”都作为有效字符输入。</a:t>
            </a:r>
            <a:endParaRPr lang="zh-CN" altLang="en-US" b="1">
              <a:solidFill>
                <a:srgbClr val="3333FF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scanf(“%c%c%c”, &amp;c1, &amp;c2, &amp;c3);</a:t>
            </a:r>
            <a:endParaRPr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70000"/>
              </a:spcBef>
            </a:pP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     a</a:t>
            </a:r>
            <a:r>
              <a:rPr lang="en-US" altLang="zh-CN" b="1"/>
              <a:t>□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b</a:t>
            </a:r>
            <a:r>
              <a:rPr lang="en-US" altLang="zh-CN" b="1"/>
              <a:t>□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c	 /*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实际上只输入了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a</a:t>
            </a:r>
            <a:r>
              <a:rPr lang="en-US" altLang="zh-CN" b="1"/>
              <a:t>□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b(a</a:t>
            </a:r>
            <a:r>
              <a:rPr lang="zh-CN" altLang="en-US" b="1">
                <a:latin typeface="Verdana" panose="020B0604030504040204" pitchFamily="34" charset="0"/>
                <a:ea typeface="黑体" panose="02010609060101010101" pitchFamily="49" charset="-122"/>
              </a:rPr>
              <a:t>空格</a:t>
            </a:r>
            <a:r>
              <a:rPr lang="en-US" altLang="zh-CN" b="1">
                <a:latin typeface="Verdana" panose="020B0604030504040204" pitchFamily="34" charset="0"/>
                <a:ea typeface="黑体" panose="02010609060101010101" pitchFamily="49" charset="-122"/>
              </a:rPr>
              <a:t>b)*/</a:t>
            </a:r>
            <a:endParaRPr lang="en-US" altLang="zh-CN" b="1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1258888" y="333375"/>
            <a:ext cx="525780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调用</a:t>
            </a:r>
            <a:r>
              <a:rPr lang="en-US" altLang="zh-CN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函数时注意事项</a:t>
            </a:r>
            <a:endParaRPr lang="zh-CN" altLang="en-US" sz="32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379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3059113" y="2420938"/>
            <a:ext cx="5834062" cy="1727200"/>
          </a:xfrm>
          <a:prstGeom prst="wedgeRoundRectCallout">
            <a:avLst>
              <a:gd name="adj1" fmla="val -53074"/>
              <a:gd name="adj2" fmla="val 88880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当输入</a:t>
            </a:r>
            <a:r>
              <a:rPr lang="zh-CN" altLang="en-US" b="1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数据时，若格式符间没有分隔的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符号或空格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，则在输入两个字符时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挨着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字符，不要用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空格，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回车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Enter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、跳格键</a:t>
            </a:r>
            <a:r>
              <a:rPr lang="en-US" altLang="zh-CN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作为分隔的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  <p:bldP spid="2150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557338"/>
            <a:ext cx="7416800" cy="3671887"/>
          </a:xfrm>
        </p:spPr>
        <p:txBody>
          <a:bodyPr/>
          <a:lstStyle/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程序的基本结构及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语句的种类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数据输入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输出的实现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标准输出函数</a:t>
            </a:r>
            <a:r>
              <a:rPr lang="en-US" altLang="zh-CN" b="1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标准输入函数</a:t>
            </a:r>
            <a:r>
              <a:rPr lang="en-US" altLang="zh-CN" b="1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 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字符输入</a:t>
            </a:r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输出函数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r>
              <a:rPr lang="en-US" altLang="zh-CN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zh-CN" altLang="en-US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顺序结构程序设计举例</a:t>
            </a:r>
            <a:endParaRPr lang="zh-CN" altLang="en-US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/>
            <a:endParaRPr lang="en-US" altLang="zh-CN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323850" y="404813"/>
            <a:ext cx="83820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44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4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顺序结构程序设计</a:t>
            </a:r>
            <a:endParaRPr lang="zh-CN" altLang="en-US" sz="440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AutoShape 4">
            <a:hlinkClick r:id="rId1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8027988" y="1628775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6388" name="AutoShape 5">
            <a:hlinkClick r:id="rId3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6227763" y="2276475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6389" name="AutoShape 6">
            <a:hlinkClick r:id="rId4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7524750" y="2852738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6390" name="AutoShape 7">
            <a:hlinkClick r:id="rId5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7308850" y="3429000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6391" name="AutoShape 8">
            <a:hlinkClick r:id="rId6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5724525" y="4005263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6392" name="AutoShape 9">
            <a:hlinkClick r:id="rId7" action="ppaction://hlinksldjump" highlightClick="1">
              <a:snd r:embed="rId2" name="chimes.wav"/>
            </a:hlinkClick>
          </p:cNvPr>
          <p:cNvSpPr>
            <a:spLocks noChangeArrowheads="1"/>
          </p:cNvSpPr>
          <p:nvPr/>
        </p:nvSpPr>
        <p:spPr bwMode="auto">
          <a:xfrm>
            <a:off x="6300788" y="4581525"/>
            <a:ext cx="762000" cy="381000"/>
          </a:xfrm>
          <a:prstGeom prst="actionButtonBeginning">
            <a:avLst/>
          </a:prstGeom>
          <a:solidFill>
            <a:schemeClr val="accent1"/>
          </a:solidFill>
          <a:ln w="12700" cap="sq">
            <a:solidFill>
              <a:srgbClr val="CCFF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8455025" cy="5048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）在输入数据时，遇以下情况该数据认为结束：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①空格、回车或“跳格”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Tab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②遇宽度结束，如“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%3d”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，只取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列。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③遇非法输入。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例：     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scanf(“%d%c%f”, &amp;a, &amp;b, &amp;c);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1234a123o.26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结果：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1234→a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‘a’→b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123→c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5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）”*”格式符表示：本输入项在读入后不赋给相应的变量。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例：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scanf(“%d,%d,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%*d,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%d”,&amp;a,&amp;b,&amp;c,&amp;d);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altLang="zh-CN" b="1"/>
              <a:t>       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printf("a=%d,b=%d,c=%d,d=%d\n\n",a,b,c,d);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1258888" y="188913"/>
            <a:ext cx="518477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调用</a:t>
            </a:r>
            <a:r>
              <a:rPr lang="en-US" altLang="zh-CN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zh-CN" altLang="en-US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函数时注意事项</a:t>
            </a:r>
            <a:endParaRPr lang="zh-CN" altLang="en-US" sz="32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4819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"/>
          <a:srcRect l="1759" t="23660" r="32451" b="22569"/>
          <a:stretch>
            <a:fillRect/>
          </a:stretch>
        </p:blipFill>
        <p:spPr bwMode="auto">
          <a:xfrm>
            <a:off x="395288" y="2349500"/>
            <a:ext cx="67691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字符输入</a:t>
            </a:r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输出函数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50825" y="2852738"/>
            <a:ext cx="6121400" cy="337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u="sng">
                <a:solidFill>
                  <a:schemeClr val="accent1"/>
                </a:solidFill>
                <a:hlinkClick r:id="rId1" action="ppaction://hlinkfile"/>
              </a:rPr>
              <a:t>例：</a:t>
            </a:r>
            <a:r>
              <a:rPr lang="zh-CN" altLang="en-US" b="1" u="sng">
                <a:solidFill>
                  <a:schemeClr val="accent1"/>
                </a:solidFill>
              </a:rPr>
              <a:t>   </a:t>
            </a:r>
            <a:r>
              <a:rPr lang="en-US" altLang="zh-CN" b="1"/>
              <a:t>#include &lt;stdio.h&gt;</a:t>
            </a:r>
            <a:endParaRPr lang="en-US" altLang="zh-CN" b="1"/>
          </a:p>
          <a:p>
            <a:pPr eaLnBrk="0" hangingPunct="0"/>
            <a:r>
              <a:rPr lang="en-US" altLang="zh-CN" b="1"/>
              <a:t>void main()</a:t>
            </a:r>
            <a:endParaRPr lang="en-US" altLang="zh-CN" b="1"/>
          </a:p>
          <a:p>
            <a:pPr eaLnBrk="0" hangingPunct="0"/>
            <a:r>
              <a:rPr lang="en-US" altLang="zh-CN" b="1"/>
              <a:t>{      	char a='A';</a:t>
            </a:r>
            <a:endParaRPr lang="en-US" altLang="zh-CN" b="1"/>
          </a:p>
          <a:p>
            <a:pPr eaLnBrk="0" hangingPunct="0"/>
            <a:r>
              <a:rPr lang="en-US" altLang="zh-CN" b="1"/>
              <a:t>	int b=66;</a:t>
            </a:r>
            <a:endParaRPr lang="en-US" altLang="zh-CN" b="1"/>
          </a:p>
          <a:p>
            <a:pPr eaLnBrk="0" hangingPunct="0"/>
            <a:r>
              <a:rPr lang="en-US" altLang="zh-CN" b="1"/>
              <a:t>	putchar(a); putchar('\40');</a:t>
            </a:r>
            <a:endParaRPr lang="en-US" altLang="zh-CN" b="1"/>
          </a:p>
          <a:p>
            <a:pPr eaLnBrk="0" hangingPunct="0"/>
            <a:r>
              <a:rPr lang="en-US" altLang="zh-CN" b="1"/>
              <a:t>	putchar(b); putchar('\n');</a:t>
            </a:r>
            <a:endParaRPr lang="en-US" altLang="zh-CN" b="1"/>
          </a:p>
          <a:p>
            <a:pPr eaLnBrk="0" hangingPunct="0"/>
            <a:r>
              <a:rPr lang="en-US" altLang="zh-CN" b="1"/>
              <a:t>	putchar('\101');putchar('\40');</a:t>
            </a:r>
            <a:endParaRPr lang="en-US" altLang="zh-CN" b="1"/>
          </a:p>
          <a:p>
            <a:pPr eaLnBrk="0" hangingPunct="0"/>
            <a:r>
              <a:rPr lang="en-US" altLang="zh-CN" b="1"/>
              <a:t>	putchar('x'); putchar('\n');</a:t>
            </a:r>
            <a:endParaRPr lang="en-US" altLang="zh-CN" b="1"/>
          </a:p>
          <a:p>
            <a:pPr eaLnBrk="0" hangingPunct="0"/>
            <a:r>
              <a:rPr lang="en-US" altLang="zh-CN" b="1"/>
              <a:t>}</a:t>
            </a:r>
            <a:endParaRPr lang="en-US" altLang="zh-CN" b="1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381000" y="830263"/>
            <a:ext cx="51895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１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.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    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putchar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（字符输出函数）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0" y="1341438"/>
            <a:ext cx="9144000" cy="140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功能：在显示器上输出</a:t>
            </a:r>
            <a:r>
              <a:rPr lang="zh-CN" altLang="en-US" b="1" u="sng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一个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字符。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一般形式： 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putchar(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参数）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;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参数可是字符型或整型变量、常量（转义符）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58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2"/>
          <a:srcRect t="25757" r="36189" b="22728"/>
          <a:stretch>
            <a:fillRect/>
          </a:stretch>
        </p:blipFill>
        <p:spPr bwMode="auto">
          <a:xfrm>
            <a:off x="5364163" y="2781300"/>
            <a:ext cx="3455987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364163" y="4941888"/>
            <a:ext cx="3600450" cy="4572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\40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空格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的转义字符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 autoUpdateAnimBg="0"/>
      <p:bldP spid="199684" grpId="0" autoUpdateAnimBg="0"/>
      <p:bldP spid="199685" grpId="0" autoUpdateAnimBg="0"/>
      <p:bldP spid="225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250825" y="2349500"/>
            <a:ext cx="3767138" cy="37798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hlinkClick r:id="rId1" action="ppaction://hlinkfile"/>
              </a:rPr>
              <a:t>例：</a:t>
            </a:r>
            <a:endParaRPr lang="zh-CN" altLang="en-US" b="1">
              <a:solidFill>
                <a:srgbClr val="A50021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#include&lt;stdio.h&gt;</a:t>
            </a:r>
            <a:endParaRPr lang="en-US" altLang="zh-CN" b="1"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void main()</a:t>
            </a:r>
            <a:endParaRPr lang="en-US" altLang="zh-CN" b="1"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{    char c;</a:t>
            </a:r>
            <a:endParaRPr lang="en-US" altLang="zh-CN" b="1"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</a:rPr>
              <a:t>c=getchar();</a:t>
            </a:r>
            <a:endParaRPr lang="en-US" altLang="zh-CN" b="1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putchar(c);</a:t>
            </a:r>
            <a:endParaRPr lang="en-US" altLang="zh-CN" b="1"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     putchar(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</a:rPr>
              <a:t>getchar()</a:t>
            </a:r>
            <a:r>
              <a:rPr lang="en-US" altLang="zh-CN" b="1">
                <a:latin typeface="Tahoma" panose="020B0604030504040204" pitchFamily="34" charset="0"/>
              </a:rPr>
              <a:t>);</a:t>
            </a:r>
            <a:endParaRPr lang="en-US" altLang="zh-CN" b="1">
              <a:latin typeface="Tahoma" panose="020B0604030504040204" pitchFamily="34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</a:rPr>
              <a:t>}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1116013" y="158750"/>
            <a:ext cx="64468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Tahoma" panose="020B0604030504040204" pitchFamily="34" charset="0"/>
                <a:ea typeface="黑体" panose="02010609060101010101" pitchFamily="49" charset="-122"/>
              </a:rPr>
              <a:t>2.</a:t>
            </a:r>
            <a:r>
              <a:rPr lang="en-US" altLang="zh-CN" sz="3200" b="1"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  </a:t>
            </a:r>
            <a:r>
              <a:rPr lang="en-US" altLang="zh-CN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getchar</a:t>
            </a:r>
            <a:r>
              <a:rPr lang="zh-CN" altLang="en-US" sz="32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</a:t>
            </a:r>
            <a:r>
              <a:rPr lang="zh-CN" altLang="en-US" sz="3200" b="1">
                <a:latin typeface="Tahoma" panose="020B0604030504040204" pitchFamily="34" charset="0"/>
                <a:ea typeface="黑体" panose="02010609060101010101" pitchFamily="49" charset="-122"/>
              </a:rPr>
              <a:t>（字符输入函数）</a:t>
            </a:r>
            <a:endParaRPr lang="zh-CN" altLang="en-US" sz="32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323850" y="836613"/>
            <a:ext cx="8640763" cy="1458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功能：从键盘输入</a:t>
            </a:r>
            <a:r>
              <a:rPr lang="zh-CN" altLang="en-US" sz="2800" b="1" u="sng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800" b="1" u="sng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形式：</a:t>
            </a:r>
            <a:r>
              <a:rPr lang="en-US" altLang="zh-CN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getchar()</a:t>
            </a:r>
            <a:r>
              <a:rPr lang="zh-CN" altLang="en-US" sz="28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；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无参数*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用法：构成赋值语句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将输入的字符赋给一个变量。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007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205038"/>
            <a:ext cx="432117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250825" y="836613"/>
            <a:ext cx="7273925" cy="1439862"/>
          </a:xfrm>
          <a:prstGeom prst="wedgeRoundRectCallout">
            <a:avLst>
              <a:gd name="adj1" fmla="val 11870"/>
              <a:gd name="adj2" fmla="val 12905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当在程序中有不止一个</a:t>
            </a:r>
            <a:r>
              <a:rPr lang="en-US" altLang="zh-CN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getchar()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函数时，那么应输入的</a:t>
            </a:r>
            <a:r>
              <a:rPr lang="zh-CN" altLang="en-US" b="1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字符，必须连续一次性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输入。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4427538" y="2205038"/>
            <a:ext cx="4321175" cy="3565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可将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getchar()</a:t>
            </a: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函数置于程序中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,</a:t>
            </a: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实现暂停功能。如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.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.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getchar();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.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   .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5000"/>
              </a:spcBef>
            </a:pP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nimBg="1" autoUpdateAnimBg="0"/>
      <p:bldP spid="200707" grpId="0" autoUpdateAnimBg="0"/>
      <p:bldP spid="200708" grpId="0"/>
      <p:bldP spid="215047" grpId="0" animBg="1"/>
      <p:bldP spid="2007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顺序结构程序设计举例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0" y="2205038"/>
            <a:ext cx="9144000" cy="352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#include &lt;stdio.h&gt;</a:t>
            </a:r>
            <a:endParaRPr lang="en-US" altLang="zh-CN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{  float C, F;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printf(“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请输入一个华氏温度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\n”);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scanf(“%f”, &amp;F);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C=(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5.0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/9)*(F-32);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 (“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华氏温度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转换为摄氏温度为：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%.2f\n”, F,C);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}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>
            <a:off x="5292725" y="3357563"/>
            <a:ext cx="3200400" cy="838200"/>
          </a:xfrm>
          <a:prstGeom prst="wedgeRoundRectCallout">
            <a:avLst>
              <a:gd name="adj1" fmla="val -166981"/>
              <a:gd name="adj2" fmla="val 852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/>
              <a:t>不用</a:t>
            </a:r>
            <a:r>
              <a:rPr lang="en-US" altLang="zh-CN" b="1"/>
              <a:t>5.0</a:t>
            </a:r>
            <a:r>
              <a:rPr lang="zh-CN" altLang="en-US" b="1"/>
              <a:t>而用</a:t>
            </a:r>
            <a:r>
              <a:rPr lang="en-US" altLang="zh-CN" b="1"/>
              <a:t>5</a:t>
            </a:r>
            <a:r>
              <a:rPr lang="zh-CN" altLang="en-US" b="1"/>
              <a:t>会使结果为</a:t>
            </a:r>
            <a:r>
              <a:rPr lang="en-US" altLang="zh-CN" b="1"/>
              <a:t>0</a:t>
            </a:r>
            <a:r>
              <a:rPr lang="zh-CN" altLang="en-US" b="1"/>
              <a:t>，为什么？</a:t>
            </a:r>
            <a:endParaRPr lang="zh-CN" altLang="en-US" b="1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23850" y="981075"/>
            <a:ext cx="8496300" cy="1004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输入一个华氏温度，输出摄氏温度。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公式为：</a:t>
            </a:r>
            <a:r>
              <a:rPr lang="en-US" altLang="zh-CN" b="1" i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C=(5/9)(F-32)</a:t>
            </a:r>
            <a:endParaRPr lang="en-US" altLang="zh-CN" b="1" i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789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2"/>
          <a:srcRect b="37222"/>
          <a:stretch>
            <a:fillRect/>
          </a:stretch>
        </p:blipFill>
        <p:spPr bwMode="auto">
          <a:xfrm>
            <a:off x="323850" y="0"/>
            <a:ext cx="86423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/>
      <p:bldP spid="201732" grpId="0" animBg="1"/>
      <p:bldP spid="2017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664575" cy="53181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函数体内的语句一般按四大功能顺序排列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4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165850"/>
            <a:ext cx="865188" cy="431800"/>
          </a:xfrm>
          <a:prstGeom prst="actionButtonBeginning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736725"/>
            <a:ext cx="8353425" cy="35639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#include &lt;</a:t>
            </a:r>
            <a:r>
              <a:rPr lang="en-US" altLang="zh-CN" b="1" dirty="0" err="1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stdio.h</a:t>
            </a:r>
            <a:r>
              <a:rPr lang="en-US" altLang="zh-CN" b="1" dirty="0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&gt;</a:t>
            </a:r>
            <a:endParaRPr lang="en-US" altLang="zh-CN" b="1" dirty="0" smtClean="0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 dirty="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{  </a:t>
            </a:r>
            <a:r>
              <a:rPr lang="en-US" altLang="zh-CN" b="1" dirty="0" smtClean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float C, F; </a:t>
            </a:r>
            <a:endParaRPr lang="en-US" altLang="zh-CN" b="1" dirty="0" smtClean="0">
              <a:solidFill>
                <a:srgbClr val="C0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1" dirty="0" err="1" smtClean="0">
                <a:latin typeface="Tahoma" panose="020B0604030504040204" pitchFamily="34" charset="0"/>
                <a:ea typeface="黑体" panose="02010609060101010101" pitchFamily="49" charset="-122"/>
              </a:rPr>
              <a:t>printf</a:t>
            </a: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(“</a:t>
            </a:r>
            <a:r>
              <a:rPr lang="zh-CN" altLang="en-US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请输入一个华氏温度</a:t>
            </a: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\n”); </a:t>
            </a:r>
            <a:endParaRPr lang="en-US" altLang="zh-CN" b="1" dirty="0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1" dirty="0" err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scanf</a:t>
            </a:r>
            <a:r>
              <a:rPr lang="en-US" altLang="zh-CN" b="1" dirty="0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(“%f”, &amp;F);</a:t>
            </a:r>
            <a:endParaRPr lang="en-US" altLang="zh-CN" b="1" dirty="0" smtClean="0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C=(</a:t>
            </a: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5.0</a:t>
            </a:r>
            <a:r>
              <a:rPr lang="en-US" altLang="zh-CN" b="1" dirty="0" smtClean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/9)*(F-32);</a:t>
            </a:r>
            <a:endParaRPr lang="en-US" altLang="zh-CN" b="1" dirty="0" smtClean="0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b="1" dirty="0" err="1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printf</a:t>
            </a:r>
            <a:r>
              <a:rPr lang="en-US" altLang="zh-CN" b="1" dirty="0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 (“</a:t>
            </a:r>
            <a:r>
              <a:rPr lang="zh-CN" altLang="en-US" b="1" dirty="0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华氏温度</a:t>
            </a:r>
            <a:r>
              <a:rPr lang="en-US" altLang="zh-CN" b="1" dirty="0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%f</a:t>
            </a:r>
            <a:r>
              <a:rPr lang="zh-CN" altLang="en-US" b="1" dirty="0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转换为摄氏温度为：</a:t>
            </a:r>
            <a:r>
              <a:rPr lang="en-US" altLang="zh-CN" b="1" dirty="0" smtClean="0">
                <a:solidFill>
                  <a:srgbClr val="006600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%.2f\n”, F,C);</a:t>
            </a:r>
            <a:endParaRPr lang="en-US" altLang="zh-CN" b="1" dirty="0" smtClean="0">
              <a:solidFill>
                <a:srgbClr val="006600"/>
              </a:solidFill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</a:endParaRPr>
          </a:p>
          <a:p>
            <a:pPr algn="just">
              <a:spcBef>
                <a:spcPct val="20000"/>
              </a:spcBef>
              <a:defRPr/>
            </a:pPr>
            <a:r>
              <a:rPr lang="en-US" altLang="zh-CN" b="1" dirty="0" smtClean="0">
                <a:latin typeface="Tahoma" panose="020B0604030504040204" pitchFamily="34" charset="0"/>
                <a:ea typeface="黑体" panose="02010609060101010101" pitchFamily="49" charset="-122"/>
              </a:rPr>
              <a:t>   }</a:t>
            </a:r>
            <a:endParaRPr lang="en-US" altLang="zh-CN" b="1" dirty="0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3708400" y="836613"/>
            <a:ext cx="5184775" cy="1800225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）首先对变量与函数进行说明</a:t>
            </a:r>
            <a:endParaRPr lang="en-US" altLang="zh-CN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）为变量赋值</a:t>
            </a:r>
            <a:endParaRPr lang="en-US" altLang="zh-CN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）进行计算与处理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）显示输出结果</a:t>
            </a:r>
            <a:endParaRPr lang="zh-CN" altLang="en-US" b="1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algn="l"/>
            <a:r>
              <a:rPr lang="zh-CN" altLang="en-US" sz="3600" smtClean="0">
                <a:ea typeface="黑体" panose="02010609060101010101" pitchFamily="49" charset="-122"/>
              </a:rPr>
              <a:t>若用函数调用的方法</a:t>
            </a:r>
            <a:endParaRPr lang="zh-CN" altLang="en-US" sz="3600" smtClean="0">
              <a:ea typeface="黑体" panose="02010609060101010101" pitchFamily="49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4102100" cy="4897437"/>
          </a:xfrm>
          <a:solidFill>
            <a:srgbClr val="66FF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void main()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{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int max(int x,int y)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……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…=max(int x,int y)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}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int max(int x,int y)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{  ……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……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return …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}</a:t>
            </a:r>
            <a:endParaRPr lang="en-US" altLang="zh-CN" sz="2400" smtClean="0">
              <a:latin typeface="Tahoma" panose="020B060403050404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427538" y="1268413"/>
            <a:ext cx="3743325" cy="489743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int max(int x,int y)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{  ……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……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return …</a:t>
            </a:r>
            <a:r>
              <a:rPr lang="zh-CN" altLang="en-US">
                <a:latin typeface="Tahoma" panose="020B0604030504040204" pitchFamily="34" charset="0"/>
              </a:rPr>
              <a:t>；</a:t>
            </a:r>
            <a:endParaRPr lang="zh-CN" altLang="en-US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} 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void main()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{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 ……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 …=max(int x,int y)</a:t>
            </a:r>
            <a:r>
              <a:rPr lang="zh-CN" altLang="en-US">
                <a:latin typeface="Tahoma" panose="020B0604030504040204" pitchFamily="34" charset="0"/>
              </a:rPr>
              <a:t>；</a:t>
            </a:r>
            <a:endParaRPr lang="zh-CN" altLang="en-US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}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6084888" y="260350"/>
            <a:ext cx="2808287" cy="504825"/>
          </a:xfrm>
          <a:prstGeom prst="wedgeRectCallout">
            <a:avLst>
              <a:gd name="adj1" fmla="val -5514"/>
              <a:gd name="adj2" fmla="val 873583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有返回值调用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 build="p"/>
      <p:bldP spid="460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r>
              <a:rPr lang="zh-CN" altLang="en-US" sz="3600" smtClean="0">
                <a:ea typeface="黑体" panose="02010609060101010101" pitchFamily="49" charset="-122"/>
              </a:rPr>
              <a:t>若用函数调用的方法</a:t>
            </a:r>
            <a:endParaRPr lang="zh-CN" altLang="en-US" sz="3600" smtClean="0"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4102100" cy="4897437"/>
          </a:xfrm>
          <a:solidFill>
            <a:srgbClr val="66FF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void main()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{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void star()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……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  star()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}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void star()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{  ……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printf(……)</a:t>
            </a:r>
            <a:r>
              <a:rPr lang="zh-CN" altLang="en-US" sz="2400" smtClean="0">
                <a:latin typeface="Tahoma" panose="020B0604030504040204" pitchFamily="34" charset="0"/>
              </a:rPr>
              <a:t>；</a:t>
            </a:r>
            <a:endParaRPr lang="en-US" altLang="zh-CN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   ……</a:t>
            </a:r>
            <a:endParaRPr lang="zh-CN" altLang="en-US" sz="2400" smtClean="0">
              <a:latin typeface="Tahom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400" smtClean="0">
                <a:latin typeface="Tahoma" panose="020B0604030504040204" pitchFamily="34" charset="0"/>
              </a:rPr>
              <a:t>}</a:t>
            </a:r>
            <a:endParaRPr lang="en-US" altLang="zh-CN" sz="2400" smtClean="0">
              <a:latin typeface="Tahoma" panose="020B0604030504040204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427538" y="1268413"/>
            <a:ext cx="3743325" cy="489743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void star()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{  ……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</a:t>
            </a:r>
            <a:r>
              <a:rPr lang="en-US" altLang="zh-CN" sz="2800">
                <a:latin typeface="Tahoma" panose="020B0604030504040204" pitchFamily="34" charset="0"/>
              </a:rPr>
              <a:t>printf(……)</a:t>
            </a:r>
            <a:r>
              <a:rPr lang="zh-CN" altLang="en-US" sz="2800">
                <a:latin typeface="Tahoma" panose="020B0604030504040204" pitchFamily="34" charset="0"/>
              </a:rPr>
              <a:t>；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……</a:t>
            </a:r>
            <a:endParaRPr lang="zh-CN" altLang="en-US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} 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void main()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{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 ……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     star()</a:t>
            </a:r>
            <a:r>
              <a:rPr lang="zh-CN" altLang="en-US">
                <a:latin typeface="Tahoma" panose="020B0604030504040204" pitchFamily="34" charset="0"/>
              </a:rPr>
              <a:t>；</a:t>
            </a:r>
            <a:endParaRPr lang="zh-CN" altLang="en-US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latin typeface="Tahoma" panose="020B0604030504040204" pitchFamily="34" charset="0"/>
              </a:rPr>
              <a:t>}</a:t>
            </a:r>
            <a:endParaRPr lang="en-US" altLang="zh-CN">
              <a:latin typeface="Tahoma" panose="020B0604030504040204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6084888" y="260350"/>
            <a:ext cx="2808287" cy="504825"/>
          </a:xfrm>
          <a:prstGeom prst="wedgeRectCallout">
            <a:avLst>
              <a:gd name="adj1" fmla="val -193301"/>
              <a:gd name="adj2" fmla="val 520125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/>
            <a:r>
              <a:rPr lang="zh-CN" altLang="en-US">
                <a:ea typeface="黑体" panose="02010609060101010101" pitchFamily="49" charset="-122"/>
              </a:rPr>
              <a:t>无返回值调用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3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8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 build="p"/>
      <p:bldP spid="47108" grpId="0" animBg="1"/>
      <p:bldP spid="471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顺序结构程序设计举例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0" y="2205038"/>
            <a:ext cx="9144000" cy="3524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#include &lt;stdio.h&gt;</a:t>
            </a:r>
            <a:endParaRPr lang="en-US" altLang="zh-CN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{  float C, F;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printf(“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请输入一个华氏温度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\n”); 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scanf(“%f”, &amp;F);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C=(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5.0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/9)*(F-32);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 (“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华氏温度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转换为摄氏温度为：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%.2f\n”, F,C);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}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>
            <a:off x="5292725" y="3357563"/>
            <a:ext cx="3200400" cy="838200"/>
          </a:xfrm>
          <a:prstGeom prst="wedgeRoundRectCallout">
            <a:avLst>
              <a:gd name="adj1" fmla="val -166981"/>
              <a:gd name="adj2" fmla="val 852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/>
              <a:t>不用</a:t>
            </a:r>
            <a:r>
              <a:rPr lang="en-US" altLang="zh-CN" b="1"/>
              <a:t>5.0</a:t>
            </a:r>
            <a:r>
              <a:rPr lang="zh-CN" altLang="en-US" b="1"/>
              <a:t>而用</a:t>
            </a:r>
            <a:r>
              <a:rPr lang="en-US" altLang="zh-CN" b="1"/>
              <a:t>5</a:t>
            </a:r>
            <a:r>
              <a:rPr lang="zh-CN" altLang="en-US" b="1"/>
              <a:t>会使结果为</a:t>
            </a:r>
            <a:r>
              <a:rPr lang="en-US" altLang="zh-CN" b="1"/>
              <a:t>0</a:t>
            </a:r>
            <a:r>
              <a:rPr lang="zh-CN" altLang="en-US" b="1"/>
              <a:t>，为什么？</a:t>
            </a:r>
            <a:endParaRPr lang="zh-CN" altLang="en-US" b="1"/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23850" y="981075"/>
            <a:ext cx="8496300" cy="1004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输入一个华氏温度，输出摄氏温度。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公式为：</a:t>
            </a:r>
            <a:r>
              <a:rPr lang="en-US" altLang="zh-CN" b="1" i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C=(5/9)(F-32)</a:t>
            </a:r>
            <a:endParaRPr lang="en-US" altLang="zh-CN" b="1" i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994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2"/>
          <a:srcRect b="37222"/>
          <a:stretch>
            <a:fillRect/>
          </a:stretch>
        </p:blipFill>
        <p:spPr bwMode="auto">
          <a:xfrm>
            <a:off x="323850" y="0"/>
            <a:ext cx="86423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/>
      <p:bldP spid="201732" grpId="0" animBg="1"/>
      <p:bldP spid="2017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顺序结构程序设计举例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4787900" cy="374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#include &lt;stdio.h&gt;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void main()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{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char c1, c2; 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c1=getchar(); 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printf("%c,%d\n", c1,c1);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c2=c1+32;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printf("%c,%d\n", c2,c2); 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}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323850" y="981075"/>
            <a:ext cx="830738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由键盘输入一个大写字符，要求改用小写字符输出。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2725" y="1484313"/>
            <a:ext cx="32019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/>
      <p:bldP spid="2109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179388" y="908050"/>
            <a:ext cx="6119812" cy="4838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#include “stdio.h”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{    int a, b, c;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printf(“Input a and b:”);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scanf(“%d%d”, &amp;a, &amp;b);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printf(“old a=%d,b=%d\n”,a,b);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c=a;a=b;b=c;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  printf(“new a=%d,b=%d\n”,a,b);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}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3780" name="AutoShape 4"/>
          <p:cNvSpPr>
            <a:spLocks noChangeArrowheads="1"/>
          </p:cNvSpPr>
          <p:nvPr/>
        </p:nvSpPr>
        <p:spPr bwMode="auto">
          <a:xfrm>
            <a:off x="6156325" y="3068638"/>
            <a:ext cx="2736850" cy="1873250"/>
          </a:xfrm>
          <a:prstGeom prst="wedgeRoundRectCallout">
            <a:avLst>
              <a:gd name="adj1" fmla="val -122042"/>
              <a:gd name="adj2" fmla="val 227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sz="2200" b="1">
                <a:latin typeface="Tahoma" panose="020B0604030504040204" pitchFamily="34" charset="0"/>
                <a:ea typeface="黑体" panose="02010609060101010101" pitchFamily="49" charset="-122"/>
              </a:rPr>
              <a:t>互换的另一种方法</a:t>
            </a: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: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a=a+b;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b=a-b;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a=a-b;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611188" y="188913"/>
            <a:ext cx="7848600" cy="5794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将由键盘输入的两个数互换后输出。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1"/>
          <a:srcRect t="21796" r="10733" b="20032"/>
          <a:stretch>
            <a:fillRect/>
          </a:stretch>
        </p:blipFill>
        <p:spPr bwMode="auto">
          <a:xfrm>
            <a:off x="4356100" y="1052513"/>
            <a:ext cx="410368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  <p:bldP spid="203778" grpId="1"/>
      <p:bldP spid="2037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738188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 C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程序的基本结构及</a:t>
            </a:r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语句的种类</a:t>
            </a:r>
            <a:r>
              <a:rPr lang="zh-CN" altLang="en-US" sz="36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7162" cy="3455988"/>
          </a:xfrm>
        </p:spPr>
        <p:txBody>
          <a:bodyPr/>
          <a:lstStyle/>
          <a:p>
            <a:pPr eaLnBrk="1" hangingPunct="1"/>
            <a:r>
              <a:rPr lang="zh-CN" altLang="zh-CN" sz="26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</a:t>
            </a:r>
            <a:r>
              <a:rPr lang="zh-CN" altLang="en-US" sz="26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6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是由若干条按先后顺序执行的语句构成的。</a:t>
            </a:r>
            <a:endParaRPr lang="zh-CN" altLang="zh-CN" sz="26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zh-CN" sz="26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选择结构</a:t>
            </a:r>
            <a:r>
              <a:rPr lang="zh-CN" altLang="en-US" sz="26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6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是由一个或多个条件来确定所要执行的语句，又称为分支结构。根据实际情况可分为二支或多支。</a:t>
            </a:r>
            <a:endParaRPr lang="zh-CN" altLang="en-US" sz="26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6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循环结构：</a:t>
            </a:r>
            <a:r>
              <a:rPr lang="zh-CN" altLang="en-US" sz="2600" b="1" smtClean="0">
                <a:latin typeface="黑体" panose="02010609060101010101" pitchFamily="49" charset="-122"/>
                <a:ea typeface="黑体" panose="02010609060101010101" pitchFamily="49" charset="-122"/>
              </a:rPr>
              <a:t>是当满足某种循环条件时反复执行某段程序，直到不满足循环条件为止。</a:t>
            </a:r>
            <a:endParaRPr lang="zh-CN" altLang="en-US" sz="2600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sz="2600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600" b="1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827088" y="908050"/>
            <a:ext cx="6697662" cy="62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 </a:t>
            </a:r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结构化程序的三种基本结构</a:t>
            </a:r>
            <a:endParaRPr lang="zh-CN" altLang="en-US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1884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顺序结构程序设计举例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360363" y="1484313"/>
            <a:ext cx="8027987" cy="3743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#include &lt;stdio.h&gt;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#include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"math.h"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#define PI 3.1415926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void main()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{  float x; 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 printf("</a:t>
            </a:r>
            <a:r>
              <a:rPr lang="zh-CN" altLang="en-US" b="1">
                <a:latin typeface="Tahoma" panose="020B0604030504040204" pitchFamily="34" charset="0"/>
              </a:rPr>
              <a:t>请输入</a:t>
            </a:r>
            <a:r>
              <a:rPr lang="en-US" altLang="zh-CN" b="1">
                <a:latin typeface="Tahoma" panose="020B0604030504040204" pitchFamily="34" charset="0"/>
              </a:rPr>
              <a:t>x</a:t>
            </a:r>
            <a:r>
              <a:rPr lang="zh-CN" altLang="en-US" b="1">
                <a:latin typeface="Tahoma" panose="020B0604030504040204" pitchFamily="34" charset="0"/>
              </a:rPr>
              <a:t>的值：</a:t>
            </a:r>
            <a:r>
              <a:rPr lang="en-US" altLang="zh-CN" b="1">
                <a:latin typeface="Tahoma" panose="020B0604030504040204" pitchFamily="34" charset="0"/>
              </a:rPr>
              <a:t>\n");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 scanf("%f", &amp;x);</a:t>
            </a:r>
            <a:endParaRPr lang="en-US" altLang="zh-CN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 printf("sin(%f</a:t>
            </a:r>
            <a:r>
              <a:rPr lang="zh-CN" altLang="en-US" b="1">
                <a:latin typeface="Tahoma" panose="020B0604030504040204" pitchFamily="34" charset="0"/>
              </a:rPr>
              <a:t>弧度</a:t>
            </a:r>
            <a:r>
              <a:rPr lang="en-US" altLang="zh-CN" b="1">
                <a:latin typeface="Tahoma" panose="020B0604030504040204" pitchFamily="34" charset="0"/>
              </a:rPr>
              <a:t>)=%f\n",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x,sin(x));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    printf("sin(%f</a:t>
            </a:r>
            <a:r>
              <a:rPr lang="zh-CN" altLang="en-US" b="1">
                <a:latin typeface="Tahoma" panose="020B0604030504040204" pitchFamily="34" charset="0"/>
              </a:rPr>
              <a:t>角度</a:t>
            </a:r>
            <a:r>
              <a:rPr lang="en-US" altLang="zh-CN" b="1">
                <a:latin typeface="Tahoma" panose="020B0604030504040204" pitchFamily="34" charset="0"/>
              </a:rPr>
              <a:t>)=%f\n\n",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x,sin(x*PI/180));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b="1">
                <a:latin typeface="Tahoma" panose="020B0604030504040204" pitchFamily="34" charset="0"/>
              </a:rPr>
              <a:t>}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323850" y="981075"/>
            <a:ext cx="601345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3.8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已知</a:t>
            </a:r>
            <a:r>
              <a:rPr lang="en-US" altLang="zh-CN" b="1">
                <a:latin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</a:rPr>
              <a:t>为弧度或角度，求</a:t>
            </a:r>
            <a:r>
              <a:rPr lang="en-US" altLang="zh-CN" b="1">
                <a:latin typeface="宋体" panose="02010600030101010101" pitchFamily="2" charset="-122"/>
              </a:rPr>
              <a:t>sin</a:t>
            </a:r>
            <a:r>
              <a:rPr lang="zh-CN" altLang="en-US" b="1">
                <a:latin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</a:rPr>
              <a:t>）。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1"/>
          <a:srcRect t="22182" r="14285" b="22182"/>
          <a:stretch>
            <a:fillRect/>
          </a:stretch>
        </p:blipFill>
        <p:spPr bwMode="auto">
          <a:xfrm>
            <a:off x="4211638" y="1700213"/>
            <a:ext cx="4681537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顺序结构程序设计举例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0" y="1484313"/>
            <a:ext cx="9144000" cy="4437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#include &lt;stdio.h&gt;</a:t>
            </a:r>
            <a:endParaRPr lang="en-US" altLang="zh-CN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#include “math.h</a:t>
            </a:r>
            <a:r>
              <a:rPr lang="en-US" altLang="zh-CN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</a:t>
            </a:r>
            <a:endParaRPr lang="en-US" altLang="zh-CN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{ float a, b, c, s, area;     /* s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为半周长，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area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为面积*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/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scanf(“%f,%f,%f”, &amp;a, &amp;b,&amp;c);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s=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1.0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/2*(a+b+c);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area=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sqrt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(s*(s-a)*(s-b)*(s-c));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printf(“a=%7.2f, b=%7.2f, c=%7.2f, s=%7.2f\n”, a,b,c,s);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printf(“area=%7.2f\n”,area);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}</a:t>
            </a:r>
            <a:endParaRPr lang="en-US" altLang="zh-CN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9924" name="AutoShape 4"/>
          <p:cNvSpPr>
            <a:spLocks noChangeArrowheads="1"/>
          </p:cNvSpPr>
          <p:nvPr/>
        </p:nvSpPr>
        <p:spPr bwMode="auto">
          <a:xfrm>
            <a:off x="5943600" y="3141663"/>
            <a:ext cx="3200400" cy="838200"/>
          </a:xfrm>
          <a:prstGeom prst="wedgeRoundRectCallout">
            <a:avLst>
              <a:gd name="adj1" fmla="val -135644"/>
              <a:gd name="adj2" fmla="val 260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zh-CN" altLang="en-US" b="1"/>
              <a:t>不用</a:t>
            </a:r>
            <a:r>
              <a:rPr lang="en-US" altLang="zh-CN" b="1"/>
              <a:t>1.0</a:t>
            </a:r>
            <a:r>
              <a:rPr lang="zh-CN" altLang="en-US" b="1"/>
              <a:t>而用</a:t>
            </a:r>
            <a:r>
              <a:rPr lang="en-US" altLang="zh-CN" b="1"/>
              <a:t>1</a:t>
            </a:r>
            <a:r>
              <a:rPr lang="zh-CN" altLang="en-US" b="1"/>
              <a:t>会使结果为</a:t>
            </a:r>
            <a:r>
              <a:rPr lang="en-US" altLang="zh-CN" b="1"/>
              <a:t>0</a:t>
            </a:r>
            <a:r>
              <a:rPr lang="zh-CN" altLang="en-US" b="1"/>
              <a:t>，为什么？</a:t>
            </a:r>
            <a:endParaRPr lang="zh-CN" altLang="en-US" b="1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323850" y="981075"/>
            <a:ext cx="7542213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latin typeface="宋体" panose="02010600030101010101" pitchFamily="2" charset="-122"/>
              </a:rPr>
              <a:t>已知三角形三边长（</a:t>
            </a:r>
            <a:r>
              <a:rPr lang="en-US" altLang="zh-CN" b="1">
                <a:latin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</a:rPr>
              <a:t>、</a:t>
            </a:r>
            <a:r>
              <a:rPr lang="en-US" altLang="zh-CN" b="1">
                <a:latin typeface="宋体" panose="02010600030101010101" pitchFamily="2" charset="-122"/>
              </a:rPr>
              <a:t>b</a:t>
            </a:r>
            <a:r>
              <a:rPr lang="zh-CN" altLang="en-US" b="1">
                <a:latin typeface="宋体" panose="02010600030101010101" pitchFamily="2" charset="-122"/>
              </a:rPr>
              <a:t>、</a:t>
            </a:r>
            <a:r>
              <a:rPr lang="en-US" altLang="zh-CN" b="1">
                <a:latin typeface="宋体" panose="02010600030101010101" pitchFamily="2" charset="-122"/>
              </a:rPr>
              <a:t>c</a:t>
            </a:r>
            <a:r>
              <a:rPr lang="zh-CN" altLang="en-US" b="1">
                <a:latin typeface="宋体" panose="02010600030101010101" pitchFamily="2" charset="-122"/>
              </a:rPr>
              <a:t>），求三角形面积。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4403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/>
      <p:bldP spid="209924" grpId="0" animBg="1"/>
      <p:bldP spid="2099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50825" y="765175"/>
            <a:ext cx="8696325" cy="4814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0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#include “math.h”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#include “stdio.h”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void main()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{    float a, b, c, disc, x1, x2, p, q;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    scanf(“a=%f, b=%f, c=%f”, &amp;a, &amp;b, &amp;c);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22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disc=b*b-4*a*c;</a:t>
            </a:r>
            <a:endParaRPr lang="en-US" altLang="zh-CN" sz="22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    p=-b/(2*a); q=</a:t>
            </a:r>
            <a:r>
              <a:rPr lang="en-US" altLang="zh-CN" sz="22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sqrt(disc)</a:t>
            </a: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/(2*a);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    x1=p+q; x2=p-q;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    printf(“\n\nx1=%5.2f\nx2=%5.2f\n”, x1,x2);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200" b="1">
                <a:latin typeface="Tahoma" panose="020B0604030504040204" pitchFamily="34" charset="0"/>
                <a:ea typeface="黑体" panose="02010609060101010101" pitchFamily="49" charset="-122"/>
              </a:rPr>
              <a:t> }</a:t>
            </a: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sz="22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 rot="10800000" flipV="1">
            <a:off x="1042988" y="260350"/>
            <a:ext cx="7488237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设根公式大于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，求一元二次方程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ax2+bx+c=0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的根，系数由键盘输入。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327650"/>
          </a:xfrm>
        </p:spPr>
        <p:txBody>
          <a:bodyPr/>
          <a:lstStyle/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b="1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．表达式语句和空语句</a:t>
            </a:r>
            <a:endParaRPr lang="zh-CN" altLang="en-US" sz="2400" b="1" smtClean="0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表达式语句是由</a:t>
            </a:r>
            <a:r>
              <a:rPr lang="zh-CN" altLang="en-US" sz="2400" b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表达式加分号（</a:t>
            </a:r>
            <a:r>
              <a:rPr lang="en-US" altLang="zh-CN" sz="2400" b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;</a:t>
            </a:r>
            <a:r>
              <a:rPr lang="zh-CN" altLang="en-US" sz="2400" b="1" smtClean="0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zh-CN" altLang="en-US" sz="24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构造的一种简单语句。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任何一种合法的表达式加分号都可构成表达式语句。例如：</a:t>
            </a:r>
            <a:endParaRPr lang="zh-CN" altLang="en-US" sz="2400" b="1" smtClean="0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endParaRPr lang="zh-CN" altLang="en-US" sz="10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int a=1,b=2;</a:t>
            </a:r>
            <a:endParaRPr lang="en-US" altLang="zh-CN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a*b+5;	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（算术表达式语句）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a!=b*2;	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（关系表达式语句）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!b||a&amp;&amp; b;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（逻辑表达式语句）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b=a-2;	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（赋值表达式语句）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b&lt;a?a:b;	   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（条件表达式语句）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a=5,b=7,a+b; 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（逗号表达式语句）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endParaRPr lang="zh-CN" altLang="en-US" sz="10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0" indent="355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空语句是一种</a:t>
            </a:r>
            <a:r>
              <a:rPr lang="zh-CN" altLang="en-US" sz="2400" b="1" smtClean="0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只有分号</a:t>
            </a:r>
            <a:r>
              <a:rPr lang="zh-CN" altLang="en-US" sz="24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而无表达式的特殊语句。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空语句的功能是不做任何操作，它只是形式上的语句，它是</a:t>
            </a:r>
            <a:r>
              <a:rPr lang="en-US" altLang="zh-CN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2400" b="1" smtClean="0">
                <a:latin typeface="Tahoma" panose="020B0604030504040204" pitchFamily="34" charset="0"/>
                <a:ea typeface="黑体" panose="02010609060101010101" pitchFamily="49" charset="-122"/>
              </a:rPr>
              <a:t>语句中最简单的语句。</a:t>
            </a:r>
            <a:endParaRPr lang="zh-CN" altLang="en-US" sz="2400" b="1" smtClean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843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 C</a:t>
            </a:r>
            <a:r>
              <a:rPr lang="zh-CN" altLang="en-US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语句的种类</a:t>
            </a:r>
            <a:endParaRPr lang="zh-CN" altLang="en-US" b="1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 C</a:t>
            </a:r>
            <a:r>
              <a:rPr lang="zh-CN" altLang="en-US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语句的种类</a:t>
            </a:r>
            <a:endParaRPr lang="zh-CN" altLang="en-US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7162" cy="2276475"/>
          </a:xfrm>
        </p:spPr>
        <p:txBody>
          <a:bodyPr/>
          <a:lstStyle/>
          <a:p>
            <a:pPr marL="0" indent="355600" eaLnBrk="1" hangingPunct="1">
              <a:buFontTx/>
              <a:buNone/>
            </a:pPr>
            <a:r>
              <a:rPr lang="en-US" altLang="zh-CN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．复合语句</a:t>
            </a:r>
            <a:endParaRPr lang="zh-CN" altLang="en-US" sz="2800" b="1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55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复合语句是由两条或两条以上的语句用花括号（</a:t>
            </a:r>
            <a:r>
              <a:rPr lang="en-US" altLang="zh-CN" sz="2800" b="1" smtClean="0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）括起来的语句序列。复合语句是相对于单条语句而言的。复合语句通常可以出现在允许单语句出现的地方，复合语句可以等价于一条语句。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611188" y="1557338"/>
            <a:ext cx="7777162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CN" sz="2800" b="1">
                <a:latin typeface="Tahoma" panose="020B0604030504040204" pitchFamily="34" charset="0"/>
              </a:rPr>
              <a:t>{ a=a+b;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sz="2800" b="1">
                <a:latin typeface="Tahoma" panose="020B0604030504040204" pitchFamily="34" charset="0"/>
              </a:rPr>
              <a:t>   a=a*15;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sz="2800" b="1">
                <a:latin typeface="Tahoma" panose="020B0604030504040204" pitchFamily="34" charset="0"/>
              </a:rPr>
              <a:t>   b=10;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sz="2800" b="1">
                <a:latin typeface="Tahoma" panose="020B0604030504040204" pitchFamily="34" charset="0"/>
              </a:rPr>
              <a:t>}</a:t>
            </a:r>
            <a:endParaRPr lang="en-US" altLang="zh-CN" sz="2800" b="1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84213" y="3573463"/>
            <a:ext cx="7704137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355600" eaLnBrk="0" hangingPunct="0"/>
            <a:r>
              <a:rPr lang="en-US" altLang="zh-CN" sz="28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．分支语句</a:t>
            </a:r>
            <a:endParaRPr lang="zh-CN" altLang="en-US" sz="28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355600" eaLnBrk="0" hangingPunct="0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分支语句可以实现选择结构，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语言提供了两种分支语句，一种是条件语句，另一种是开关语句，使用它们可以实现多种分支结构。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  <p:bldP spid="190467" grpId="1" build="p"/>
      <p:bldP spid="190470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3.1.2 C</a:t>
            </a:r>
            <a:r>
              <a:rPr lang="zh-CN" altLang="en-US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语句的种类</a:t>
            </a:r>
            <a:endParaRPr lang="zh-CN" altLang="en-US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777162" cy="2276475"/>
          </a:xfrm>
        </p:spPr>
        <p:txBody>
          <a:bodyPr/>
          <a:lstStyle/>
          <a:p>
            <a:pPr marL="0" indent="355600" eaLnBrk="1" hangingPunct="1">
              <a:buFontTx/>
              <a:buNone/>
            </a:pPr>
            <a:r>
              <a:rPr lang="en-US" altLang="zh-CN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．循环语句</a:t>
            </a:r>
            <a:endParaRPr lang="zh-CN" altLang="en-US" sz="2800" b="1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55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循环语句可以实现循环结构。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语言提供了三种循环语句：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循环语句、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do-while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循环语句和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循环语句。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55600" eaLnBrk="1" hangingPunct="1">
              <a:buFontTx/>
              <a:buNone/>
            </a:pPr>
            <a:r>
              <a:rPr lang="en-US" altLang="zh-CN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．转向语句</a:t>
            </a:r>
            <a:endParaRPr lang="zh-CN" altLang="en-US" sz="2800" b="1" smtClean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355600"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执行转向语句时，系统转去执行指定的语句。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语言提供的转向语句有推出语句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，继续语句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，无条件转向语句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。使用这些语句将给程序增加灵活性和方便性。 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 </a:t>
            </a:r>
            <a:r>
              <a:rPr lang="zh-CN" altLang="en-US" sz="3600" b="1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数据输入输出的实现</a:t>
            </a:r>
            <a:endParaRPr lang="zh-CN" altLang="en-US" sz="3600" b="1" smtClean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语言的输入输出是由输入和输出</a:t>
            </a:r>
            <a:r>
              <a:rPr lang="zh-CN" altLang="en-US" sz="2800" b="1" smtClean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实现的，如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,putchar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getchar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,gets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puts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函数库是由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语言自带的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，并已编译成目标文件。</a:t>
            </a:r>
            <a:r>
              <a:rPr lang="zh-CN" altLang="en-US" sz="2800" b="1" smtClean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连接时会与源程序编译得到的目标文件相连接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，生成目标程序。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函数库时，用预编译命令</a:t>
            </a:r>
            <a:r>
              <a:rPr lang="en-US" altLang="zh-CN" sz="2800" b="1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#include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将相关的</a:t>
            </a:r>
            <a:r>
              <a:rPr lang="zh-CN" altLang="en-US" sz="2800" b="1" smtClean="0">
                <a:solidFill>
                  <a:srgbClr val="FF3399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 smtClean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头文件</a:t>
            </a:r>
            <a:r>
              <a:rPr lang="zh-CN" altLang="en-US" sz="2800" b="1" smtClean="0">
                <a:solidFill>
                  <a:srgbClr val="FF3399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包括到用户的源文件中，放在程序的开头。</a:t>
            </a:r>
            <a:endParaRPr lang="zh-CN" altLang="en-US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#include &lt;stdio.h&gt;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#include </a:t>
            </a:r>
            <a:r>
              <a:rPr lang="en-US" altLang="zh-CN" sz="2800" b="1" smtClean="0">
                <a:ea typeface="黑体" panose="02010609060101010101" pitchFamily="49" charset="-122"/>
              </a:rPr>
              <a:t>“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stdio.h</a:t>
            </a:r>
            <a:r>
              <a:rPr lang="en-US" altLang="zh-CN" sz="2800" b="1" smtClean="0">
                <a:ea typeface="黑体" panose="02010609060101010101" pitchFamily="49" charset="-122"/>
              </a:rPr>
              <a:t>”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标准输入输出库函数的头文件是</a:t>
            </a:r>
            <a:r>
              <a:rPr lang="zh-CN" altLang="en-US" sz="2800" b="1" smtClean="0">
                <a:solidFill>
                  <a:srgbClr val="FF3399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b="1" smtClean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stdio.h</a:t>
            </a:r>
            <a:r>
              <a:rPr lang="en-US" altLang="zh-CN" sz="2800" b="1" smtClean="0">
                <a:ea typeface="黑体" panose="02010609060101010101" pitchFamily="49" charset="-122"/>
              </a:rPr>
              <a:t>”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9788" y="6021388"/>
            <a:ext cx="504825" cy="50323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标准输出函数</a:t>
            </a:r>
            <a:r>
              <a:rPr lang="en-US" altLang="zh-CN" sz="3600" b="1">
                <a:solidFill>
                  <a:srgbClr val="CC0000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135938" cy="498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（格式输出函数）：按指定的格式向输出设备输出指定的数据，可以是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若干个任意类型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的数据。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1. printf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的一般格式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printf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（“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格式控制字符串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”，</a:t>
            </a:r>
            <a:r>
              <a:rPr lang="zh-CN" altLang="en-US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输出项列表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;</a:t>
            </a:r>
            <a:endParaRPr lang="en-US" altLang="zh-CN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  <a:buFontTx/>
              <a:buChar char="•"/>
            </a:pPr>
            <a:r>
              <a:rPr lang="en-US" altLang="zh-CN" b="1">
                <a:solidFill>
                  <a:srgbClr val="FF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格式控制字符串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总是由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格式字符串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构成并用双引号括起来，它指定了与其对应的输出表列项的输出格式，如数据类型、形式、长度、小数位数。形式为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格式字符串</a:t>
            </a:r>
            <a:endParaRPr lang="zh-CN" altLang="en-US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例如， </a:t>
            </a:r>
            <a:r>
              <a:rPr lang="zh-CN" altLang="en-US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“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%d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 ,“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%0.3f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 ,“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%ld</a:t>
            </a:r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 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4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非格式字符串在输出时原样照印，在显示中起提示作用。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39175" y="5949950"/>
            <a:ext cx="504825" cy="503238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 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标准输出函数</a:t>
            </a:r>
            <a:r>
              <a:rPr lang="en-US" altLang="zh-CN" sz="3600" b="1">
                <a:solidFill>
                  <a:srgbClr val="CC0000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68313" y="836613"/>
            <a:ext cx="8351837" cy="528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US" altLang="zh-CN" sz="2600" b="1">
                <a:latin typeface="Tahoma" panose="020B0604030504040204" pitchFamily="34" charset="0"/>
                <a:ea typeface="黑体" panose="02010609060101010101" pitchFamily="49" charset="-122"/>
              </a:rPr>
              <a:t>1. printf</a:t>
            </a:r>
            <a:r>
              <a:rPr lang="zh-CN" altLang="en-US" sz="2600" b="1">
                <a:latin typeface="Tahoma" panose="020B0604030504040204" pitchFamily="34" charset="0"/>
                <a:ea typeface="黑体" panose="02010609060101010101" pitchFamily="49" charset="-122"/>
              </a:rPr>
              <a:t>的一般格式</a:t>
            </a:r>
            <a:endParaRPr lang="zh-CN" altLang="en-US" sz="2600" b="1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600" b="1"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printf</a:t>
            </a:r>
            <a:r>
              <a:rPr lang="zh-CN" altLang="en-US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（“</a:t>
            </a:r>
            <a:r>
              <a:rPr lang="zh-CN" altLang="en-US" sz="2600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格式控制字符串</a:t>
            </a:r>
            <a:r>
              <a:rPr lang="zh-CN" altLang="en-US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”，</a:t>
            </a:r>
            <a:r>
              <a:rPr lang="zh-CN" altLang="en-US" sz="2600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输出项列表</a:t>
            </a:r>
            <a:r>
              <a:rPr lang="zh-CN" altLang="en-US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2600" b="1">
                <a:solidFill>
                  <a:schemeClr val="accent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;</a:t>
            </a:r>
            <a:endParaRPr lang="en-US" altLang="zh-CN" sz="2600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600" b="1">
                <a:solidFill>
                  <a:srgbClr val="FF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输出表列</a:t>
            </a:r>
            <a:r>
              <a:rPr lang="zh-CN" altLang="en-US" sz="2600" b="1">
                <a:latin typeface="Tahoma" panose="020B0604030504040204" pitchFamily="34" charset="0"/>
                <a:ea typeface="黑体" panose="02010609060101010101" pitchFamily="49" charset="-122"/>
              </a:rPr>
              <a:t>中给出了各个</a:t>
            </a:r>
            <a:r>
              <a:rPr lang="zh-CN" altLang="en-US" sz="2600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输出项</a:t>
            </a:r>
            <a:r>
              <a:rPr lang="zh-CN" altLang="en-US" sz="2600" b="1">
                <a:latin typeface="Tahoma" panose="020B0604030504040204" pitchFamily="34" charset="0"/>
                <a:ea typeface="黑体" panose="02010609060101010101" pitchFamily="49" charset="-122"/>
              </a:rPr>
              <a:t>， 要求格式字符和各输出项在数量、类型上应该一一对应 。</a:t>
            </a:r>
            <a:r>
              <a:rPr lang="zh-CN" altLang="en-US" sz="2600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例如</a:t>
            </a:r>
            <a:r>
              <a:rPr lang="en-US" altLang="zh-CN" sz="2600" b="1">
                <a:solidFill>
                  <a:schemeClr val="accent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:</a:t>
            </a:r>
            <a:endParaRPr lang="en-US" altLang="zh-CN" sz="2600" b="1">
              <a:solidFill>
                <a:schemeClr val="accent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sz="2600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3333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printf(“%d  %.2f”, a, b);	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10 66.34</a:t>
            </a:r>
            <a:endParaRPr lang="en-US" altLang="zh-CN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2. </a:t>
            </a:r>
            <a:r>
              <a:rPr lang="en-US" altLang="zh-CN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Printf </a:t>
            </a:r>
            <a:r>
              <a:rPr lang="zh-CN" altLang="en-US" b="1">
                <a:solidFill>
                  <a:srgbClr val="0099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常用格式字符串</a:t>
            </a:r>
            <a:endParaRPr lang="zh-CN" altLang="en-US" b="1">
              <a:solidFill>
                <a:srgbClr val="0099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格式字符形式： 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%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[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标志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输出最小宽度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][.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精度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][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长度</a:t>
            </a:r>
            <a:r>
              <a:rPr lang="en-US" altLang="zh-CN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]</a:t>
            </a:r>
            <a:r>
              <a:rPr lang="zh-CN" altLang="en-US" b="1">
                <a:solidFill>
                  <a:srgbClr val="A5002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类型</a:t>
            </a:r>
            <a:endParaRPr lang="zh-CN" altLang="en-US" b="1">
              <a:solidFill>
                <a:srgbClr val="A5002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例：</a:t>
            </a:r>
            <a:r>
              <a:rPr lang="en-US" altLang="zh-CN" b="1">
                <a:solidFill>
                  <a:srgbClr val="008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%d   %3c  %-10.2f    %5ld</a:t>
            </a:r>
            <a:endParaRPr lang="en-US" altLang="zh-CN" b="1">
              <a:solidFill>
                <a:srgbClr val="008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30000"/>
              </a:spcBef>
            </a:pP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方括号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[]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中的项为可选项。对不同类型的数据用不同的格式字符。</a:t>
            </a:r>
            <a:endParaRPr lang="zh-CN" altLang="en-US" b="1">
              <a:solidFill>
                <a:schemeClr val="accent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</a:pPr>
            <a:endParaRPr lang="en-US" altLang="zh-CN" sz="2600" b="1">
              <a:solidFill>
                <a:srgbClr val="3333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3555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39175" y="5949950"/>
            <a:ext cx="504825" cy="503238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FF"/>
      </a:hlink>
      <a:folHlink>
        <a:srgbClr val="666699"/>
      </a:folHlink>
    </a:clrScheme>
    <a:fontScheme name="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Settings\Owner.FIRST\Application Data\Microsoft\Templates\模板.pot</Template>
  <TotalTime>0</TotalTime>
  <Words>7631</Words>
  <Application>WPS 演示</Application>
  <PresentationFormat>全屏显示(4:3)</PresentationFormat>
  <Paragraphs>444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黑体</vt:lpstr>
      <vt:lpstr>Tahoma</vt:lpstr>
      <vt:lpstr>微软雅黑</vt:lpstr>
      <vt:lpstr>Arial Unicode MS</vt:lpstr>
      <vt:lpstr>Verdana</vt:lpstr>
      <vt:lpstr>楷体</vt:lpstr>
      <vt:lpstr>模板</vt:lpstr>
      <vt:lpstr>第3章  顺序结构程序设计</vt:lpstr>
      <vt:lpstr>PowerPoint 演示文稿</vt:lpstr>
      <vt:lpstr>3.1  C程序的基本结构及C语句的种类 </vt:lpstr>
      <vt:lpstr>3.1.2 C语句的种类</vt:lpstr>
      <vt:lpstr>3.1.2 C语句的种类</vt:lpstr>
      <vt:lpstr>3.1.2 C语句的种类</vt:lpstr>
      <vt:lpstr>3.2  数据输入输出的实现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例3.1 printf函数应用举例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若用函数调用的方法</vt:lpstr>
      <vt:lpstr>若用函数调用的方法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jszx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控制结构</dc:title>
  <dc:creator>liuyx</dc:creator>
  <cp:lastModifiedBy>秀</cp:lastModifiedBy>
  <cp:revision>75</cp:revision>
  <dcterms:created xsi:type="dcterms:W3CDTF">2004-03-09T02:51:00Z</dcterms:created>
  <dcterms:modified xsi:type="dcterms:W3CDTF">2020-02-29T03:28:34Z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