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sldIdLst>
    <p:sldId id="363" r:id="rId3"/>
    <p:sldId id="364" r:id="rId4"/>
    <p:sldId id="383" r:id="rId5"/>
    <p:sldId id="382" r:id="rId6"/>
    <p:sldId id="384" r:id="rId7"/>
    <p:sldId id="385" r:id="rId8"/>
    <p:sldId id="386" r:id="rId9"/>
    <p:sldId id="387" r:id="rId10"/>
    <p:sldId id="389" r:id="rId11"/>
    <p:sldId id="392" r:id="rId12"/>
    <p:sldId id="393" r:id="rId13"/>
    <p:sldId id="396" r:id="rId14"/>
    <p:sldId id="394" r:id="rId15"/>
    <p:sldId id="397" r:id="rId16"/>
    <p:sldId id="398" r:id="rId17"/>
    <p:sldId id="399" r:id="rId18"/>
    <p:sldId id="400" r:id="rId19"/>
    <p:sldId id="477" r:id="rId20"/>
    <p:sldId id="476" r:id="rId21"/>
    <p:sldId id="401" r:id="rId22"/>
    <p:sldId id="403" r:id="rId23"/>
    <p:sldId id="404" r:id="rId24"/>
    <p:sldId id="406" r:id="rId25"/>
    <p:sldId id="407" r:id="rId26"/>
    <p:sldId id="478" r:id="rId27"/>
    <p:sldId id="408" r:id="rId28"/>
    <p:sldId id="410" r:id="rId29"/>
    <p:sldId id="413" r:id="rId30"/>
    <p:sldId id="415" r:id="rId31"/>
    <p:sldId id="416" r:id="rId32"/>
    <p:sldId id="417" r:id="rId33"/>
    <p:sldId id="418" r:id="rId34"/>
    <p:sldId id="419" r:id="rId35"/>
    <p:sldId id="421" r:id="rId36"/>
    <p:sldId id="423" r:id="rId37"/>
    <p:sldId id="487" r:id="rId38"/>
    <p:sldId id="480" r:id="rId39"/>
    <p:sldId id="481" r:id="rId40"/>
    <p:sldId id="489" r:id="rId41"/>
    <p:sldId id="484" r:id="rId42"/>
    <p:sldId id="430" r:id="rId43"/>
    <p:sldId id="431" r:id="rId44"/>
    <p:sldId id="433" r:id="rId45"/>
    <p:sldId id="434" r:id="rId46"/>
    <p:sldId id="435" r:id="rId47"/>
    <p:sldId id="436" r:id="rId48"/>
    <p:sldId id="437" r:id="rId49"/>
    <p:sldId id="441" r:id="rId50"/>
    <p:sldId id="442" r:id="rId51"/>
    <p:sldId id="443" r:id="rId52"/>
    <p:sldId id="444" r:id="rId53"/>
    <p:sldId id="445" r:id="rId54"/>
    <p:sldId id="446" r:id="rId55"/>
    <p:sldId id="438" r:id="rId56"/>
    <p:sldId id="439" r:id="rId57"/>
    <p:sldId id="440" r:id="rId58"/>
    <p:sldId id="426" r:id="rId59"/>
    <p:sldId id="427" r:id="rId60"/>
    <p:sldId id="447" r:id="rId61"/>
    <p:sldId id="448" r:id="rId62"/>
    <p:sldId id="449" r:id="rId63"/>
    <p:sldId id="450" r:id="rId64"/>
    <p:sldId id="451" r:id="rId65"/>
    <p:sldId id="452" r:id="rId66"/>
    <p:sldId id="453" r:id="rId67"/>
    <p:sldId id="454" r:id="rId68"/>
    <p:sldId id="455" r:id="rId69"/>
    <p:sldId id="456" r:id="rId70"/>
    <p:sldId id="457" r:id="rId71"/>
    <p:sldId id="458" r:id="rId72"/>
    <p:sldId id="459" r:id="rId73"/>
    <p:sldId id="460" r:id="rId74"/>
    <p:sldId id="461" r:id="rId75"/>
    <p:sldId id="462" r:id="rId76"/>
    <p:sldId id="463" r:id="rId77"/>
    <p:sldId id="464" r:id="rId78"/>
    <p:sldId id="465" r:id="rId79"/>
    <p:sldId id="466" r:id="rId80"/>
    <p:sldId id="467" r:id="rId81"/>
    <p:sldId id="468" r:id="rId82"/>
    <p:sldId id="469" r:id="rId83"/>
    <p:sldId id="470" r:id="rId84"/>
    <p:sldId id="471" r:id="rId85"/>
    <p:sldId id="472" r:id="rId86"/>
    <p:sldId id="473" r:id="rId87"/>
    <p:sldId id="474" r:id="rId88"/>
    <p:sldId id="475" r:id="rId89"/>
    <p:sldId id="485" r:id="rId90"/>
  </p:sldIdLst>
  <p:sldSz cx="9144000" cy="6858000" type="screen4x3"/>
  <p:notesSz cx="6858000" cy="9144000"/>
  <p:defaultTextStyle>
    <a:defPPr>
      <a:defRPr lang="zh-CN"/>
    </a:defPPr>
    <a:lvl1pPr algn="ctr"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1pPr>
    <a:lvl2pPr marL="457200" algn="ctr"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2pPr>
    <a:lvl3pPr marL="914400" algn="ctr"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3pPr>
    <a:lvl4pPr marL="1371600" algn="ctr"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4pPr>
    <a:lvl5pPr marL="1828800" algn="ctr" rtl="0" eaLnBrk="0" fontAlgn="base" hangingPunct="0">
      <a:spcBef>
        <a:spcPct val="0"/>
      </a:spcBef>
      <a:spcAft>
        <a:spcPct val="0"/>
      </a:spcAft>
      <a:defRPr kumimoji="1"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9900"/>
    <a:srgbClr val="CC00CC"/>
    <a:srgbClr val="FF9933"/>
    <a:srgbClr val="FF5050"/>
    <a:srgbClr val="FF00FF"/>
    <a:srgbClr val="FFE7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p:scale>
          <a:sx n="87" d="100"/>
          <a:sy n="87" d="100"/>
        </p:scale>
        <p:origin x="-1062"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notesMaster" Target="notesMasters/notesMaster1.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a:defRPr/>
            </a:pPr>
            <a:endParaRPr lang="en-US" altLang="zh-CN"/>
          </a:p>
        </p:txBody>
      </p:sp>
      <p:sp>
        <p:nvSpPr>
          <p:cNvPr id="163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a:defRPr/>
            </a:pPr>
            <a:endParaRPr lang="en-US" altLang="zh-CN"/>
          </a:p>
        </p:txBody>
      </p:sp>
      <p:sp>
        <p:nvSpPr>
          <p:cNvPr id="921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63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a:defRPr/>
            </a:pPr>
            <a:endParaRPr lang="en-US" altLang="zh-CN"/>
          </a:p>
        </p:txBody>
      </p:sp>
      <p:sp>
        <p:nvSpPr>
          <p:cNvPr id="163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Times New Roman" panose="02020603050405020304" pitchFamily="18" charset="0"/>
              </a:defRPr>
            </a:lvl1pPr>
          </a:lstStyle>
          <a:p>
            <a:pPr>
              <a:defRPr/>
            </a:pPr>
            <a:fld id="{81C8F856-A910-46E2-B50C-62E0D41CFD0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FCF13809-1B88-4A98-AC57-67CCFECAEAF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DB7FAB14-DA25-4C21-85D9-80CCF37D13B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72AC4D94-F152-48F9-9FF4-2F3C15BE370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8C3706B1-A7DC-4DED-850C-B80FBA5249D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6A873AD3-DCBA-48D3-8200-98EC3DA794B5}"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EAA95E7F-6D0A-45BF-A368-5BE8098164F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F0C133A4-2D37-40FE-AF7C-BA998CD70A5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EAB5D0A8-7341-4170-AC28-0E756359450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B4F6A321-07A4-4A1D-AD0D-C09F7C31905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69D43E4A-8F05-4678-A3D7-A2EE4D70FBA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2F079AEC-B5F8-47D5-A9C0-18C41924318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b-17(4-2) "/>
          <p:cNvPicPr>
            <a:picLocks noChangeAspect="1" noChangeArrowheads="1"/>
          </p:cNvPicPr>
          <p:nvPr/>
        </p:nvPicPr>
        <p:blipFill>
          <a:blip r:embed="rId12">
            <a:lum bright="12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smtClean="0"/>
              <a:t>单击以编辑</a:t>
            </a:r>
            <a:r>
              <a:rPr lang="zh-CN" altLang="en-US" smtClean="0"/>
              <a:t>母版标题样式</a:t>
            </a:r>
            <a:endParaRPr lang="zh-CN" altLang="en-US" smtClean="0"/>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11621" name="Rectangle 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50000"/>
              </a:spcBef>
              <a:defRPr sz="1400">
                <a:latin typeface="+mn-lt"/>
              </a:defRPr>
            </a:lvl1pPr>
          </a:lstStyle>
          <a:p>
            <a:pPr>
              <a:defRPr/>
            </a:pPr>
            <a:endParaRPr lang="en-US" altLang="zh-CN"/>
          </a:p>
        </p:txBody>
      </p:sp>
      <p:sp>
        <p:nvSpPr>
          <p:cNvPr id="111622" name="Rectangle 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a:latin typeface="+mn-lt"/>
              </a:defRPr>
            </a:lvl1pPr>
          </a:lstStyle>
          <a:p>
            <a:pPr>
              <a:defRPr/>
            </a:pPr>
            <a:endParaRPr lang="en-US" altLang="zh-CN"/>
          </a:p>
        </p:txBody>
      </p:sp>
      <p:sp>
        <p:nvSpPr>
          <p:cNvPr id="111623" name="Rectangle 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a:latin typeface="+mn-lt"/>
              </a:defRPr>
            </a:lvl1pPr>
          </a:lstStyle>
          <a:p>
            <a:pPr>
              <a:defRPr/>
            </a:pPr>
            <a:fld id="{0409E4A0-2424-4954-9C84-AE9CD58458C0}" type="slidenum">
              <a:rPr lang="en-US" altLang="zh-CN"/>
            </a:fld>
            <a:endParaRPr lang="en-US" altLang="zh-CN"/>
          </a:p>
        </p:txBody>
      </p:sp>
      <p:sp>
        <p:nvSpPr>
          <p:cNvPr id="1032" name="AutoShape 8">
            <a:hlinkClick r:id="" action="ppaction://hlinkshowjump?jump=nextslide" highlightClick="1"/>
          </p:cNvPr>
          <p:cNvSpPr>
            <a:spLocks noChangeArrowheads="1"/>
          </p:cNvSpPr>
          <p:nvPr/>
        </p:nvSpPr>
        <p:spPr bwMode="auto">
          <a:xfrm>
            <a:off x="8402638" y="6497638"/>
            <a:ext cx="360362" cy="360362"/>
          </a:xfrm>
          <a:prstGeom prst="actionButtonForwardNex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AutoShape 9">
            <a:hlinkClick r:id="" action="ppaction://hlinkshowjump?jump=firstslide" highlightClick="1"/>
          </p:cNvPr>
          <p:cNvSpPr>
            <a:spLocks noChangeArrowheads="1"/>
          </p:cNvSpPr>
          <p:nvPr/>
        </p:nvSpPr>
        <p:spPr bwMode="auto">
          <a:xfrm>
            <a:off x="8042275" y="6497638"/>
            <a:ext cx="360363" cy="360362"/>
          </a:xfrm>
          <a:prstGeom prst="actionButtonHom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AutoShape 10">
            <a:hlinkClick r:id="" action="ppaction://hlinkshowjump?jump=previousslide" highlightClick="1"/>
          </p:cNvPr>
          <p:cNvSpPr>
            <a:spLocks noChangeArrowheads="1"/>
          </p:cNvSpPr>
          <p:nvPr/>
        </p:nvSpPr>
        <p:spPr bwMode="auto">
          <a:xfrm>
            <a:off x="7661275" y="6497638"/>
            <a:ext cx="360363" cy="360362"/>
          </a:xfrm>
          <a:prstGeom prst="actionButtonBackPreviou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AutoShape 11">
            <a:hlinkClick r:id="" action="ppaction://hlinkshowjump?jump=endshow" highlightClick="1"/>
          </p:cNvPr>
          <p:cNvSpPr>
            <a:spLocks noChangeArrowheads="1"/>
          </p:cNvSpPr>
          <p:nvPr/>
        </p:nvSpPr>
        <p:spPr bwMode="auto">
          <a:xfrm>
            <a:off x="8783638" y="6497638"/>
            <a:ext cx="360362" cy="360362"/>
          </a:xfrm>
          <a:prstGeom prst="actionButtonEnd">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GIF"/><Relationship Id="rId1" Type="http://schemas.openxmlformats.org/officeDocument/2006/relationships/slide" Target="slide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GIF"/><Relationship Id="rId1" Type="http://schemas.openxmlformats.org/officeDocument/2006/relationships/slide" Target="slide20.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slide" Target="slide57.xml"/><Relationship Id="rId8" Type="http://schemas.openxmlformats.org/officeDocument/2006/relationships/slide" Target="slide29.xml"/><Relationship Id="rId7" Type="http://schemas.openxmlformats.org/officeDocument/2006/relationships/slide" Target="slide23.xml"/><Relationship Id="rId6" Type="http://schemas.openxmlformats.org/officeDocument/2006/relationships/image" Target="../media/image3.png"/><Relationship Id="rId5" Type="http://schemas.openxmlformats.org/officeDocument/2006/relationships/slide" Target="slide3.xml"/><Relationship Id="rId4" Type="http://schemas.openxmlformats.org/officeDocument/2006/relationships/slide" Target="slide16.xml"/><Relationship Id="rId3" Type="http://schemas.openxmlformats.org/officeDocument/2006/relationships/slide" Target="slide10.xml"/><Relationship Id="rId2" Type="http://schemas.openxmlformats.org/officeDocument/2006/relationships/audio" Target="../media/audio1.wav"/><Relationship Id="rId11" Type="http://schemas.openxmlformats.org/officeDocument/2006/relationships/slideLayout" Target="../slideLayouts/slideLayout7.xml"/><Relationship Id="rId10" Type="http://schemas.openxmlformats.org/officeDocument/2006/relationships/slide" Target="slide67.xml"/><Relationship Id="rId1" Type="http://schemas.openxmlformats.org/officeDocument/2006/relationships/slide" Target="slide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3.png"/><Relationship Id="rId1" Type="http://schemas.openxmlformats.org/officeDocument/2006/relationships/slide" Target="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image" Target="../media/image23.wmf"/><Relationship Id="rId4" Type="http://schemas.openxmlformats.org/officeDocument/2006/relationships/oleObject" Target="../embeddings/oleObject3.bin"/><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1.GIF"/><Relationship Id="rId3" Type="http://schemas.openxmlformats.org/officeDocument/2006/relationships/image" Target="../media/image3.png"/><Relationship Id="rId2" Type="http://schemas.openxmlformats.org/officeDocument/2006/relationships/image" Target="../media/image19.GIF"/><Relationship Id="rId1" Type="http://schemas.openxmlformats.org/officeDocument/2006/relationships/slide" Target="slide5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slide" Target="slide3.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GIF"/><Relationship Id="rId2" Type="http://schemas.openxmlformats.org/officeDocument/2006/relationships/image" Target="../media/image19.GIF"/><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295400"/>
            <a:ext cx="7772400" cy="1143000"/>
          </a:xfrm>
        </p:spPr>
        <p:txBody>
          <a:bodyPr/>
          <a:lstStyle/>
          <a:p>
            <a:pPr eaLnBrk="1" hangingPunct="1"/>
            <a:r>
              <a:rPr lang="en-US" altLang="zh-CN" sz="4800" b="1" smtClean="0">
                <a:solidFill>
                  <a:srgbClr val="008080"/>
                </a:solidFill>
                <a:latin typeface="华文行楷" panose="02010800040101010101" pitchFamily="2" charset="-122"/>
                <a:ea typeface="华文行楷" panose="02010800040101010101" pitchFamily="2" charset="-122"/>
              </a:rPr>
              <a:t>C</a:t>
            </a:r>
            <a:r>
              <a:rPr lang="zh-CN" altLang="en-US" sz="4800" b="1" smtClean="0">
                <a:solidFill>
                  <a:srgbClr val="008080"/>
                </a:solidFill>
                <a:latin typeface="华文行楷" panose="02010800040101010101" pitchFamily="2" charset="-122"/>
                <a:ea typeface="华文行楷" panose="02010800040101010101" pitchFamily="2" charset="-122"/>
              </a:rPr>
              <a:t>程序设计语言</a:t>
            </a:r>
            <a:endParaRPr lang="zh-CN" altLang="en-US" sz="4800" b="1" smtClean="0">
              <a:solidFill>
                <a:srgbClr val="008080"/>
              </a:solidFill>
              <a:latin typeface="华文行楷" panose="02010800040101010101" pitchFamily="2" charset="-122"/>
              <a:ea typeface="华文行楷" panose="02010800040101010101" pitchFamily="2" charset="-122"/>
            </a:endParaRPr>
          </a:p>
        </p:txBody>
      </p:sp>
      <p:sp>
        <p:nvSpPr>
          <p:cNvPr id="2051" name="Rectangle 3"/>
          <p:cNvSpPr>
            <a:spLocks noGrp="1" noChangeArrowheads="1"/>
          </p:cNvSpPr>
          <p:nvPr>
            <p:ph type="subTitle" idx="1"/>
          </p:nvPr>
        </p:nvSpPr>
        <p:spPr/>
        <p:txBody>
          <a:bodyPr/>
          <a:lstStyle/>
          <a:p>
            <a:pPr eaLnBrk="1" hangingPunct="1"/>
            <a:r>
              <a:rPr lang="zh-CN" altLang="en-US" sz="3600" b="1" smtClean="0">
                <a:solidFill>
                  <a:srgbClr val="CC0000"/>
                </a:solidFill>
                <a:ea typeface="楷体_GB2312" pitchFamily="49" charset="-122"/>
              </a:rPr>
              <a:t>主讲教师：刘玉秀</a:t>
            </a:r>
            <a:endParaRPr lang="zh-CN" altLang="en-US" sz="3600" b="1" smtClean="0">
              <a:solidFill>
                <a:srgbClr val="CC0000"/>
              </a:solidFill>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503238" y="1016000"/>
            <a:ext cx="83058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57175" algn="just" eaLnBrk="1" hangingPunct="1">
              <a:lnSpc>
                <a:spcPct val="120000"/>
              </a:lnSpc>
            </a:pPr>
            <a:r>
              <a:rPr lang="en-US" altLang="zh-CN" sz="2600" b="1">
                <a:solidFill>
                  <a:srgbClr val="FF3300"/>
                </a:solidFill>
                <a:ea typeface="黑体" panose="02010609060101010101" pitchFamily="2" charset="-122"/>
              </a:rPr>
              <a:t>do…while</a:t>
            </a:r>
            <a:r>
              <a:rPr lang="zh-CN" altLang="en-US" sz="2600" b="1">
                <a:ea typeface="黑体" panose="02010609060101010101" pitchFamily="2" charset="-122"/>
              </a:rPr>
              <a:t>循环语句的特点是先执行，后判断。</a:t>
            </a:r>
            <a:endParaRPr lang="zh-CN" altLang="en-US" sz="2600" b="1">
              <a:ea typeface="黑体" panose="02010609060101010101" pitchFamily="2" charset="-122"/>
            </a:endParaRPr>
          </a:p>
          <a:p>
            <a:pPr indent="257175" algn="just" eaLnBrk="1" hangingPunct="1">
              <a:lnSpc>
                <a:spcPct val="120000"/>
              </a:lnSpc>
            </a:pPr>
            <a:r>
              <a:rPr lang="zh-CN" altLang="en-US" sz="2600" b="1">
                <a:ea typeface="黑体" panose="02010609060101010101" pitchFamily="2" charset="-122"/>
              </a:rPr>
              <a:t>格式：           </a:t>
            </a:r>
            <a:r>
              <a:rPr lang="en-US" altLang="zh-CN" sz="2600" b="1">
                <a:solidFill>
                  <a:srgbClr val="FF3300"/>
                </a:solidFill>
                <a:ea typeface="黑体" panose="02010609060101010101" pitchFamily="2" charset="-122"/>
              </a:rPr>
              <a:t>do</a:t>
            </a:r>
            <a:endParaRPr lang="en-US" altLang="zh-CN" sz="2600" b="1">
              <a:solidFill>
                <a:srgbClr val="FF3300"/>
              </a:solidFill>
              <a:ea typeface="黑体" panose="02010609060101010101" pitchFamily="2" charset="-122"/>
            </a:endParaRPr>
          </a:p>
          <a:p>
            <a:pPr indent="257175" algn="just" eaLnBrk="1" hangingPunct="1">
              <a:lnSpc>
                <a:spcPct val="120000"/>
              </a:lnSpc>
            </a:pPr>
            <a:r>
              <a:rPr lang="en-US" altLang="zh-CN" sz="2600" b="1">
                <a:solidFill>
                  <a:srgbClr val="FF3300"/>
                </a:solidFill>
                <a:ea typeface="黑体" panose="02010609060101010101" pitchFamily="2" charset="-122"/>
              </a:rPr>
              <a:t>                             </a:t>
            </a:r>
            <a:r>
              <a:rPr lang="zh-CN" altLang="en-US" sz="2600" b="1">
                <a:solidFill>
                  <a:schemeClr val="accent2"/>
                </a:solidFill>
                <a:ea typeface="黑体" panose="02010609060101010101" pitchFamily="2" charset="-122"/>
              </a:rPr>
              <a:t>语句；</a:t>
            </a:r>
            <a:r>
              <a:rPr lang="zh-CN" altLang="en-US" sz="2400" b="1">
                <a:solidFill>
                  <a:srgbClr val="C00000"/>
                </a:solidFill>
                <a:ea typeface="黑体" panose="02010609060101010101" pitchFamily="2" charset="-122"/>
              </a:rPr>
              <a:t>（循环体）</a:t>
            </a:r>
            <a:endParaRPr lang="en-US" altLang="zh-CN" sz="2400" b="1">
              <a:solidFill>
                <a:srgbClr val="C00000"/>
              </a:solidFill>
              <a:ea typeface="黑体" panose="02010609060101010101" pitchFamily="2" charset="-122"/>
            </a:endParaRPr>
          </a:p>
          <a:p>
            <a:pPr indent="257175" algn="just" eaLnBrk="1" hangingPunct="1">
              <a:lnSpc>
                <a:spcPct val="120000"/>
              </a:lnSpc>
            </a:pPr>
            <a:r>
              <a:rPr lang="zh-CN" altLang="en-US" sz="2600" b="1">
                <a:solidFill>
                  <a:srgbClr val="FF3300"/>
                </a:solidFill>
                <a:ea typeface="黑体" panose="02010609060101010101" pitchFamily="2" charset="-122"/>
              </a:rPr>
              <a:t>                    </a:t>
            </a:r>
            <a:r>
              <a:rPr lang="en-US" altLang="zh-CN" sz="2600" b="1">
                <a:solidFill>
                  <a:srgbClr val="FF3300"/>
                </a:solidFill>
                <a:ea typeface="黑体" panose="02010609060101010101" pitchFamily="2" charset="-122"/>
              </a:rPr>
              <a:t>while(</a:t>
            </a:r>
            <a:r>
              <a:rPr lang="zh-CN" altLang="en-US" sz="2600" b="1">
                <a:solidFill>
                  <a:srgbClr val="FF3300"/>
                </a:solidFill>
                <a:ea typeface="黑体" panose="02010609060101010101" pitchFamily="2" charset="-122"/>
              </a:rPr>
              <a:t>表达式</a:t>
            </a:r>
            <a:r>
              <a:rPr lang="en-US" altLang="zh-CN" sz="2600" b="1">
                <a:solidFill>
                  <a:srgbClr val="FF3300"/>
                </a:solidFill>
                <a:ea typeface="黑体" panose="02010609060101010101" pitchFamily="2" charset="-122"/>
              </a:rPr>
              <a:t>)</a:t>
            </a:r>
            <a:r>
              <a:rPr lang="en-US" altLang="zh-CN" sz="2600" b="1">
                <a:solidFill>
                  <a:schemeClr val="accent2"/>
                </a:solidFill>
                <a:ea typeface="黑体" panose="02010609060101010101" pitchFamily="2" charset="-122"/>
              </a:rPr>
              <a:t>;</a:t>
            </a:r>
            <a:endParaRPr lang="en-US" altLang="zh-CN" sz="2600" b="1">
              <a:solidFill>
                <a:schemeClr val="accent2"/>
              </a:solidFill>
              <a:ea typeface="黑体" panose="02010609060101010101" pitchFamily="2" charset="-122"/>
            </a:endParaRPr>
          </a:p>
          <a:p>
            <a:pPr indent="257175" algn="just" eaLnBrk="1" hangingPunct="1">
              <a:lnSpc>
                <a:spcPct val="120000"/>
              </a:lnSpc>
              <a:spcBef>
                <a:spcPct val="40000"/>
              </a:spcBef>
            </a:pPr>
            <a:r>
              <a:rPr lang="en-US" altLang="zh-CN" sz="2600" b="1">
                <a:ea typeface="黑体" panose="02010609060101010101" pitchFamily="2" charset="-122"/>
              </a:rPr>
              <a:t>     </a:t>
            </a:r>
            <a:r>
              <a:rPr lang="zh-CN" altLang="en-US" sz="2600" b="1">
                <a:ea typeface="黑体" panose="02010609060101010101" pitchFamily="2" charset="-122"/>
              </a:rPr>
              <a:t>该语句的执行顺序是：首先</a:t>
            </a:r>
            <a:r>
              <a:rPr lang="zh-CN" altLang="en-US" sz="2600" b="1">
                <a:solidFill>
                  <a:srgbClr val="FF0000"/>
                </a:solidFill>
                <a:ea typeface="黑体" panose="02010609060101010101" pitchFamily="2" charset="-122"/>
              </a:rPr>
              <a:t>执行一次</a:t>
            </a:r>
            <a:r>
              <a:rPr lang="zh-CN" altLang="en-US" sz="2600" b="1">
                <a:ea typeface="黑体" panose="02010609060101010101" pitchFamily="2" charset="-122"/>
              </a:rPr>
              <a:t>循环语句，然后计算表达式的值。若结果为“真”（即非</a:t>
            </a:r>
            <a:r>
              <a:rPr lang="en-US" altLang="zh-CN" sz="2600" b="1">
                <a:ea typeface="黑体" panose="02010609060101010101" pitchFamily="2" charset="-122"/>
              </a:rPr>
              <a:t>0</a:t>
            </a:r>
            <a:r>
              <a:rPr lang="zh-CN" altLang="en-US" sz="2600" b="1">
                <a:ea typeface="黑体" panose="02010609060101010101" pitchFamily="2" charset="-122"/>
              </a:rPr>
              <a:t>），则再次执行循环体。此过程重复执行，直到表达式的值为“假”（即为</a:t>
            </a:r>
            <a:r>
              <a:rPr lang="en-US" altLang="zh-CN" sz="2600" b="1">
                <a:ea typeface="黑体" panose="02010609060101010101" pitchFamily="2" charset="-122"/>
              </a:rPr>
              <a:t>0</a:t>
            </a:r>
            <a:r>
              <a:rPr lang="zh-CN" altLang="en-US" sz="2600" b="1">
                <a:ea typeface="黑体" panose="02010609060101010101" pitchFamily="2" charset="-122"/>
              </a:rPr>
              <a:t>）时，循环结束。</a:t>
            </a:r>
            <a:endParaRPr lang="zh-CN" altLang="en-US" sz="2600" b="1">
              <a:ea typeface="黑体" panose="02010609060101010101" pitchFamily="2" charset="-122"/>
            </a:endParaRPr>
          </a:p>
          <a:p>
            <a:pPr indent="257175" algn="just" eaLnBrk="1" hangingPunct="1">
              <a:lnSpc>
                <a:spcPct val="120000"/>
              </a:lnSpc>
              <a:spcBef>
                <a:spcPct val="40000"/>
              </a:spcBef>
            </a:pPr>
            <a:r>
              <a:rPr lang="zh-CN" altLang="en-US" sz="2600" b="1">
                <a:ea typeface="黑体" panose="02010609060101010101" pitchFamily="2" charset="-122"/>
              </a:rPr>
              <a:t>其流程图和</a:t>
            </a:r>
            <a:r>
              <a:rPr lang="en-US" altLang="zh-CN" sz="2600" b="1">
                <a:ea typeface="黑体" panose="02010609060101010101" pitchFamily="2" charset="-122"/>
              </a:rPr>
              <a:t>N-S</a:t>
            </a:r>
            <a:r>
              <a:rPr lang="zh-CN" altLang="en-US" sz="2600" b="1">
                <a:ea typeface="黑体" panose="02010609060101010101" pitchFamily="2" charset="-122"/>
              </a:rPr>
              <a:t>图分别如图</a:t>
            </a:r>
            <a:r>
              <a:rPr lang="en-US" altLang="zh-CN" sz="2600" b="1">
                <a:ea typeface="黑体" panose="02010609060101010101" pitchFamily="2" charset="-122"/>
              </a:rPr>
              <a:t>5-3</a:t>
            </a:r>
            <a:r>
              <a:rPr lang="zh-CN" altLang="en-US" sz="2600" b="1">
                <a:ea typeface="黑体" panose="02010609060101010101" pitchFamily="2" charset="-122"/>
              </a:rPr>
              <a:t>和</a:t>
            </a:r>
            <a:r>
              <a:rPr lang="en-US" altLang="zh-CN" sz="2600" b="1">
                <a:ea typeface="黑体" panose="02010609060101010101" pitchFamily="2" charset="-122"/>
              </a:rPr>
              <a:t>5-4</a:t>
            </a:r>
            <a:r>
              <a:rPr lang="zh-CN" altLang="en-US" sz="2600" b="1">
                <a:ea typeface="黑体" panose="02010609060101010101" pitchFamily="2" charset="-122"/>
              </a:rPr>
              <a:t>所示。 </a:t>
            </a:r>
            <a:endParaRPr lang="zh-CN" altLang="en-US" sz="2600" b="1">
              <a:ea typeface="黑体" panose="02010609060101010101" pitchFamily="2" charset="-122"/>
            </a:endParaRPr>
          </a:p>
        </p:txBody>
      </p:sp>
      <p:sp>
        <p:nvSpPr>
          <p:cNvPr id="197635" name="Rectangle 3"/>
          <p:cNvSpPr>
            <a:spLocks noGrp="1" noChangeArrowheads="1"/>
          </p:cNvSpPr>
          <p:nvPr>
            <p:ph type="title" idx="4294967295"/>
          </p:nvPr>
        </p:nvSpPr>
        <p:spPr>
          <a:xfrm>
            <a:off x="1908175" y="260350"/>
            <a:ext cx="5562600" cy="533400"/>
          </a:xfrm>
        </p:spPr>
        <p:txBody>
          <a:bodyPr/>
          <a:lstStyle/>
          <a:p>
            <a:pPr eaLnBrk="1" hangingPunct="1"/>
            <a:r>
              <a:rPr lang="en-US" altLang="zh-CN" sz="3600" b="1" smtClean="0">
                <a:solidFill>
                  <a:srgbClr val="A50021"/>
                </a:solidFill>
                <a:latin typeface="Tahoma" panose="020B0604030504040204" pitchFamily="34" charset="0"/>
                <a:ea typeface="黑体" panose="02010609060101010101" pitchFamily="2" charset="-122"/>
              </a:rPr>
              <a:t>5.2  do…while</a:t>
            </a:r>
            <a:r>
              <a:rPr lang="zh-CN" altLang="en-US" sz="3600" b="1" smtClean="0">
                <a:solidFill>
                  <a:srgbClr val="A50021"/>
                </a:solidFill>
                <a:latin typeface="Tahoma" panose="020B0604030504040204" pitchFamily="34" charset="0"/>
                <a:ea typeface="黑体" panose="02010609060101010101" pitchFamily="2" charset="-122"/>
              </a:rPr>
              <a:t>循环语句</a:t>
            </a:r>
            <a:endParaRPr lang="zh-CN" altLang="en-US" sz="3600" b="1" smtClean="0">
              <a:solidFill>
                <a:srgbClr val="A50021"/>
              </a:solidFill>
              <a:latin typeface="Tahoma" panose="020B0604030504040204" pitchFamily="34" charset="0"/>
              <a:ea typeface="黑体" panose="02010609060101010101" pitchFamily="2" charset="-122"/>
            </a:endParaRPr>
          </a:p>
        </p:txBody>
      </p:sp>
      <p:pic>
        <p:nvPicPr>
          <p:cNvPr id="197638" name="Picture 6"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672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dissolve">
                                      <p:cBhvr>
                                        <p:cTn id="7" dur="500"/>
                                        <p:tgtEl>
                                          <p:spTgt spid="197635"/>
                                        </p:tgtEl>
                                      </p:cBhvr>
                                    </p:animEffect>
                                  </p:childTnLst>
                                </p:cTn>
                              </p:par>
                            </p:childTnLst>
                          </p:cTn>
                        </p:par>
                        <p:par>
                          <p:cTn id="8" fill="hold">
                            <p:stCondLst>
                              <p:cond delay="500"/>
                            </p:stCondLst>
                            <p:childTnLst>
                              <p:par>
                                <p:cTn id="9" presetID="15" presetClass="entr" presetSubtype="0" fill="hold" grpId="0" nodeType="afterEffect">
                                  <p:stCondLst>
                                    <p:cond delay="1000"/>
                                  </p:stCondLst>
                                  <p:childTnLst>
                                    <p:set>
                                      <p:cBhvr>
                                        <p:cTn id="10" dur="1" fill="hold">
                                          <p:stCondLst>
                                            <p:cond delay="0"/>
                                          </p:stCondLst>
                                        </p:cTn>
                                        <p:tgtEl>
                                          <p:spTgt spid="197634"/>
                                        </p:tgtEl>
                                        <p:attrNameLst>
                                          <p:attrName>style.visibility</p:attrName>
                                        </p:attrNameLst>
                                      </p:cBhvr>
                                      <p:to>
                                        <p:strVal val="visible"/>
                                      </p:to>
                                    </p:set>
                                    <p:anim calcmode="lin" valueType="num">
                                      <p:cBhvr>
                                        <p:cTn id="11" dur="1000" fill="hold"/>
                                        <p:tgtEl>
                                          <p:spTgt spid="197634"/>
                                        </p:tgtEl>
                                        <p:attrNameLst>
                                          <p:attrName>ppt_w</p:attrName>
                                        </p:attrNameLst>
                                      </p:cBhvr>
                                      <p:tavLst>
                                        <p:tav tm="0">
                                          <p:val>
                                            <p:fltVal val="0"/>
                                          </p:val>
                                        </p:tav>
                                        <p:tav tm="100000">
                                          <p:val>
                                            <p:strVal val="#ppt_w"/>
                                          </p:val>
                                        </p:tav>
                                      </p:tavLst>
                                    </p:anim>
                                    <p:anim calcmode="lin" valueType="num">
                                      <p:cBhvr>
                                        <p:cTn id="12" dur="1000" fill="hold"/>
                                        <p:tgtEl>
                                          <p:spTgt spid="197634"/>
                                        </p:tgtEl>
                                        <p:attrNameLst>
                                          <p:attrName>ppt_h</p:attrName>
                                        </p:attrNameLst>
                                      </p:cBhvr>
                                      <p:tavLst>
                                        <p:tav tm="0">
                                          <p:val>
                                            <p:fltVal val="0"/>
                                          </p:val>
                                        </p:tav>
                                        <p:tav tm="100000">
                                          <p:val>
                                            <p:strVal val="#ppt_h"/>
                                          </p:val>
                                        </p:tav>
                                      </p:tavLst>
                                    </p:anim>
                                    <p:anim calcmode="lin" valueType="num">
                                      <p:cBhvr>
                                        <p:cTn id="13" dur="1000" fill="hold"/>
                                        <p:tgtEl>
                                          <p:spTgt spid="197634"/>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97634"/>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2500"/>
                            </p:stCondLst>
                            <p:childTnLst>
                              <p:par>
                                <p:cTn id="16" presetID="2" presetClass="entr" presetSubtype="8" fill="hold" nodeType="afterEffect">
                                  <p:stCondLst>
                                    <p:cond delay="0"/>
                                  </p:stCondLst>
                                  <p:childTnLst>
                                    <p:set>
                                      <p:cBhvr>
                                        <p:cTn id="17" dur="1" fill="hold">
                                          <p:stCondLst>
                                            <p:cond delay="0"/>
                                          </p:stCondLst>
                                        </p:cTn>
                                        <p:tgtEl>
                                          <p:spTgt spid="197638"/>
                                        </p:tgtEl>
                                        <p:attrNameLst>
                                          <p:attrName>style.visibility</p:attrName>
                                        </p:attrNameLst>
                                      </p:cBhvr>
                                      <p:to>
                                        <p:strVal val="visible"/>
                                      </p:to>
                                    </p:set>
                                    <p:anim calcmode="lin" valueType="num">
                                      <p:cBhvr additive="base">
                                        <p:cTn id="18" dur="500" fill="hold"/>
                                        <p:tgtEl>
                                          <p:spTgt spid="197638"/>
                                        </p:tgtEl>
                                        <p:attrNameLst>
                                          <p:attrName>ppt_x</p:attrName>
                                        </p:attrNameLst>
                                      </p:cBhvr>
                                      <p:tavLst>
                                        <p:tav tm="0">
                                          <p:val>
                                            <p:strVal val="0-#ppt_w/2"/>
                                          </p:val>
                                        </p:tav>
                                        <p:tav tm="100000">
                                          <p:val>
                                            <p:strVal val="#ppt_x"/>
                                          </p:val>
                                        </p:tav>
                                      </p:tavLst>
                                    </p:anim>
                                    <p:anim calcmode="lin" valueType="num">
                                      <p:cBhvr additive="base">
                                        <p:cTn id="19" dur="500" fill="hold"/>
                                        <p:tgtEl>
                                          <p:spTgt spid="1976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P spid="19763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AutoShape 3"/>
          <p:cNvSpPr>
            <a:spLocks noChangeArrowheads="1"/>
          </p:cNvSpPr>
          <p:nvPr/>
        </p:nvSpPr>
        <p:spPr bwMode="auto">
          <a:xfrm>
            <a:off x="1471613" y="2873375"/>
            <a:ext cx="2184400" cy="609600"/>
          </a:xfrm>
          <a:prstGeom prst="diamond">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 name="Rectangle 4"/>
          <p:cNvSpPr>
            <a:spLocks noChangeArrowheads="1"/>
          </p:cNvSpPr>
          <p:nvPr/>
        </p:nvSpPr>
        <p:spPr bwMode="auto">
          <a:xfrm>
            <a:off x="1471613" y="1425575"/>
            <a:ext cx="21844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 name="Rectangle 5"/>
          <p:cNvSpPr>
            <a:spLocks noChangeArrowheads="1"/>
          </p:cNvSpPr>
          <p:nvPr/>
        </p:nvSpPr>
        <p:spPr bwMode="auto">
          <a:xfrm>
            <a:off x="4824413" y="1196975"/>
            <a:ext cx="3505200" cy="2743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50000"/>
              </a:lnSpc>
              <a:spcBef>
                <a:spcPct val="50000"/>
              </a:spcBef>
            </a:pPr>
            <a:endParaRPr lang="zh-CN" altLang="zh-CN" b="1">
              <a:solidFill>
                <a:schemeClr val="tx2"/>
              </a:solidFill>
              <a:ea typeface="黑体" panose="02010609060101010101" pitchFamily="2" charset="-122"/>
            </a:endParaRPr>
          </a:p>
        </p:txBody>
      </p:sp>
      <p:sp>
        <p:nvSpPr>
          <p:cNvPr id="12293" name="Text Box 6"/>
          <p:cNvSpPr txBox="1">
            <a:spLocks noChangeArrowheads="1"/>
          </p:cNvSpPr>
          <p:nvPr/>
        </p:nvSpPr>
        <p:spPr bwMode="auto">
          <a:xfrm>
            <a:off x="5281613" y="3101975"/>
            <a:ext cx="205740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b="1">
                <a:solidFill>
                  <a:schemeClr val="tx2"/>
                </a:solidFill>
                <a:ea typeface="黑体" panose="02010609060101010101" pitchFamily="2" charset="-122"/>
              </a:rPr>
              <a:t>表达式为真</a:t>
            </a:r>
            <a:endParaRPr lang="zh-CN" altLang="en-US" b="1">
              <a:solidFill>
                <a:schemeClr val="tx2"/>
              </a:solidFill>
              <a:ea typeface="黑体" panose="02010609060101010101" pitchFamily="2" charset="-122"/>
            </a:endParaRPr>
          </a:p>
        </p:txBody>
      </p:sp>
      <p:sp>
        <p:nvSpPr>
          <p:cNvPr id="12294" name="Line 7"/>
          <p:cNvSpPr>
            <a:spLocks noChangeShapeType="1"/>
          </p:cNvSpPr>
          <p:nvPr/>
        </p:nvSpPr>
        <p:spPr bwMode="auto">
          <a:xfrm flipV="1">
            <a:off x="7339013" y="1196975"/>
            <a:ext cx="0" cy="13716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5" name="Line 8"/>
          <p:cNvSpPr>
            <a:spLocks noChangeShapeType="1"/>
          </p:cNvSpPr>
          <p:nvPr/>
        </p:nvSpPr>
        <p:spPr bwMode="auto">
          <a:xfrm>
            <a:off x="4824413" y="2568575"/>
            <a:ext cx="2514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6" name="Text Box 9"/>
          <p:cNvSpPr txBox="1">
            <a:spLocks noChangeArrowheads="1"/>
          </p:cNvSpPr>
          <p:nvPr/>
        </p:nvSpPr>
        <p:spPr bwMode="auto">
          <a:xfrm>
            <a:off x="5357813" y="1730375"/>
            <a:ext cx="137160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b="1">
                <a:solidFill>
                  <a:schemeClr val="tx2"/>
                </a:solidFill>
                <a:ea typeface="黑体" panose="02010609060101010101" pitchFamily="2" charset="-122"/>
              </a:rPr>
              <a:t>语句</a:t>
            </a:r>
            <a:endParaRPr lang="zh-CN" altLang="en-US" b="1">
              <a:solidFill>
                <a:schemeClr val="tx2"/>
              </a:solidFill>
              <a:ea typeface="黑体" panose="02010609060101010101" pitchFamily="2" charset="-122"/>
            </a:endParaRPr>
          </a:p>
        </p:txBody>
      </p:sp>
      <p:sp>
        <p:nvSpPr>
          <p:cNvPr id="12297" name="Text Box 10"/>
          <p:cNvSpPr txBox="1">
            <a:spLocks noChangeArrowheads="1"/>
          </p:cNvSpPr>
          <p:nvPr/>
        </p:nvSpPr>
        <p:spPr bwMode="auto">
          <a:xfrm>
            <a:off x="1855788" y="3101975"/>
            <a:ext cx="1514475"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b="1">
                <a:solidFill>
                  <a:schemeClr val="tx2"/>
                </a:solidFill>
                <a:ea typeface="黑体" panose="02010609060101010101" pitchFamily="2" charset="-122"/>
              </a:rPr>
              <a:t>表达式</a:t>
            </a:r>
            <a:endParaRPr lang="zh-CN" altLang="en-US" b="1">
              <a:solidFill>
                <a:schemeClr val="tx2"/>
              </a:solidFill>
              <a:ea typeface="黑体" panose="02010609060101010101" pitchFamily="2" charset="-122"/>
            </a:endParaRPr>
          </a:p>
        </p:txBody>
      </p:sp>
      <p:sp>
        <p:nvSpPr>
          <p:cNvPr id="12298" name="Text Box 11"/>
          <p:cNvSpPr txBox="1">
            <a:spLocks noChangeArrowheads="1"/>
          </p:cNvSpPr>
          <p:nvPr/>
        </p:nvSpPr>
        <p:spPr bwMode="auto">
          <a:xfrm>
            <a:off x="1357313" y="1570038"/>
            <a:ext cx="248126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zh-CN" altLang="en-US" b="1">
                <a:solidFill>
                  <a:schemeClr val="tx2"/>
                </a:solidFill>
                <a:latin typeface="黑体" panose="02010609060101010101" pitchFamily="2" charset="-122"/>
                <a:ea typeface="黑体" panose="02010609060101010101" pitchFamily="2" charset="-122"/>
              </a:rPr>
              <a:t>语句</a:t>
            </a:r>
            <a:r>
              <a:rPr lang="en-US" altLang="zh-CN" b="1">
                <a:solidFill>
                  <a:schemeClr val="tx2"/>
                </a:solidFill>
                <a:latin typeface="黑体" panose="02010609060101010101" pitchFamily="2" charset="-122"/>
                <a:ea typeface="黑体" panose="02010609060101010101" pitchFamily="2" charset="-122"/>
              </a:rPr>
              <a:t>(</a:t>
            </a:r>
            <a:r>
              <a:rPr lang="zh-CN" altLang="en-US" b="1">
                <a:solidFill>
                  <a:srgbClr val="C00000"/>
                </a:solidFill>
                <a:latin typeface="黑体" panose="02010609060101010101" pitchFamily="2" charset="-122"/>
                <a:ea typeface="黑体" panose="02010609060101010101" pitchFamily="2" charset="-122"/>
              </a:rPr>
              <a:t>循环体</a:t>
            </a:r>
            <a:r>
              <a:rPr lang="en-US" altLang="zh-CN" b="1">
                <a:solidFill>
                  <a:schemeClr val="tx2"/>
                </a:solidFill>
                <a:latin typeface="黑体" panose="02010609060101010101" pitchFamily="2" charset="-122"/>
                <a:ea typeface="黑体" panose="02010609060101010101" pitchFamily="2" charset="-122"/>
              </a:rPr>
              <a:t>)</a:t>
            </a:r>
            <a:endParaRPr lang="zh-CN" altLang="en-US" b="1">
              <a:solidFill>
                <a:schemeClr val="tx2"/>
              </a:solidFill>
              <a:latin typeface="黑体" panose="02010609060101010101" pitchFamily="2" charset="-122"/>
              <a:ea typeface="黑体" panose="02010609060101010101" pitchFamily="2" charset="-122"/>
            </a:endParaRPr>
          </a:p>
        </p:txBody>
      </p:sp>
      <p:sp>
        <p:nvSpPr>
          <p:cNvPr id="12299" name="Line 12"/>
          <p:cNvSpPr>
            <a:spLocks noChangeShapeType="1"/>
          </p:cNvSpPr>
          <p:nvPr/>
        </p:nvSpPr>
        <p:spPr bwMode="auto">
          <a:xfrm>
            <a:off x="2574925" y="1878013"/>
            <a:ext cx="0" cy="99060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0" name="Line 13"/>
          <p:cNvSpPr>
            <a:spLocks noChangeShapeType="1"/>
          </p:cNvSpPr>
          <p:nvPr/>
        </p:nvSpPr>
        <p:spPr bwMode="auto">
          <a:xfrm flipH="1">
            <a:off x="1014413" y="3178175"/>
            <a:ext cx="457200" cy="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1" name="Line 14"/>
          <p:cNvSpPr>
            <a:spLocks noChangeShapeType="1"/>
          </p:cNvSpPr>
          <p:nvPr/>
        </p:nvSpPr>
        <p:spPr bwMode="auto">
          <a:xfrm flipV="1">
            <a:off x="1014413" y="1196975"/>
            <a:ext cx="0" cy="198120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2" name="Line 16"/>
          <p:cNvSpPr>
            <a:spLocks noChangeShapeType="1"/>
          </p:cNvSpPr>
          <p:nvPr/>
        </p:nvSpPr>
        <p:spPr bwMode="auto">
          <a:xfrm>
            <a:off x="2503488" y="941388"/>
            <a:ext cx="0" cy="45720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3" name="Line 17"/>
          <p:cNvSpPr>
            <a:spLocks noChangeShapeType="1"/>
          </p:cNvSpPr>
          <p:nvPr/>
        </p:nvSpPr>
        <p:spPr bwMode="auto">
          <a:xfrm>
            <a:off x="2574925" y="3462338"/>
            <a:ext cx="0" cy="38100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4" name="Text Box 18"/>
          <p:cNvSpPr txBox="1">
            <a:spLocks noChangeArrowheads="1"/>
          </p:cNvSpPr>
          <p:nvPr/>
        </p:nvSpPr>
        <p:spPr bwMode="auto">
          <a:xfrm>
            <a:off x="1125538" y="2716213"/>
            <a:ext cx="5334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b="1">
                <a:solidFill>
                  <a:schemeClr val="tx2"/>
                </a:solidFill>
                <a:ea typeface="黑体" panose="02010609060101010101" pitchFamily="2" charset="-122"/>
              </a:rPr>
              <a:t>真</a:t>
            </a:r>
            <a:endParaRPr lang="zh-CN" altLang="en-US" b="1">
              <a:solidFill>
                <a:schemeClr val="tx2"/>
              </a:solidFill>
              <a:ea typeface="黑体" panose="02010609060101010101" pitchFamily="2" charset="-122"/>
            </a:endParaRPr>
          </a:p>
        </p:txBody>
      </p:sp>
      <p:sp>
        <p:nvSpPr>
          <p:cNvPr id="12305" name="Text Box 19"/>
          <p:cNvSpPr txBox="1">
            <a:spLocks noChangeArrowheads="1"/>
          </p:cNvSpPr>
          <p:nvPr/>
        </p:nvSpPr>
        <p:spPr bwMode="auto">
          <a:xfrm>
            <a:off x="2622550" y="3633788"/>
            <a:ext cx="6096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b="1">
                <a:solidFill>
                  <a:schemeClr val="tx2"/>
                </a:solidFill>
                <a:ea typeface="黑体" panose="02010609060101010101" pitchFamily="2" charset="-122"/>
              </a:rPr>
              <a:t>假</a:t>
            </a:r>
            <a:endParaRPr lang="zh-CN" altLang="en-US" b="1">
              <a:solidFill>
                <a:schemeClr val="tx2"/>
              </a:solidFill>
              <a:ea typeface="黑体" panose="02010609060101010101" pitchFamily="2" charset="-122"/>
            </a:endParaRPr>
          </a:p>
        </p:txBody>
      </p:sp>
      <p:sp>
        <p:nvSpPr>
          <p:cNvPr id="12306" name="Text Box 20"/>
          <p:cNvSpPr txBox="1">
            <a:spLocks noChangeArrowheads="1"/>
          </p:cNvSpPr>
          <p:nvPr/>
        </p:nvSpPr>
        <p:spPr bwMode="auto">
          <a:xfrm>
            <a:off x="252413" y="4549775"/>
            <a:ext cx="441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chemeClr val="tx2"/>
                </a:solidFill>
                <a:ea typeface="黑体" panose="02010609060101010101" pitchFamily="2" charset="-122"/>
              </a:rPr>
              <a:t>图</a:t>
            </a:r>
            <a:r>
              <a:rPr lang="en-US" altLang="zh-CN" b="1">
                <a:solidFill>
                  <a:schemeClr val="tx2"/>
                </a:solidFill>
                <a:ea typeface="黑体" panose="02010609060101010101" pitchFamily="2" charset="-122"/>
              </a:rPr>
              <a:t>5-3  do…while</a:t>
            </a:r>
            <a:r>
              <a:rPr lang="zh-CN" altLang="en-US" b="1">
                <a:solidFill>
                  <a:schemeClr val="tx2"/>
                </a:solidFill>
                <a:ea typeface="黑体" panose="02010609060101010101" pitchFamily="2" charset="-122"/>
              </a:rPr>
              <a:t>循环结构流程图 </a:t>
            </a:r>
            <a:endParaRPr lang="zh-CN" altLang="en-US" b="1">
              <a:solidFill>
                <a:schemeClr val="tx2"/>
              </a:solidFill>
              <a:ea typeface="黑体" panose="02010609060101010101" pitchFamily="2" charset="-122"/>
            </a:endParaRPr>
          </a:p>
        </p:txBody>
      </p:sp>
      <p:sp>
        <p:nvSpPr>
          <p:cNvPr id="12307" name="Text Box 21"/>
          <p:cNvSpPr txBox="1">
            <a:spLocks noChangeArrowheads="1"/>
          </p:cNvSpPr>
          <p:nvPr/>
        </p:nvSpPr>
        <p:spPr bwMode="auto">
          <a:xfrm>
            <a:off x="4672013" y="4549775"/>
            <a:ext cx="396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tx2"/>
                </a:solidFill>
                <a:ea typeface="黑体" panose="02010609060101010101" pitchFamily="2" charset="-122"/>
                <a:cs typeface="Times New Roman" panose="02020603050405020304" pitchFamily="18" charset="0"/>
              </a:rPr>
              <a:t> </a:t>
            </a:r>
            <a:r>
              <a:rPr lang="zh-CN" altLang="en-US" b="1">
                <a:solidFill>
                  <a:schemeClr val="tx2"/>
                </a:solidFill>
                <a:ea typeface="黑体" panose="02010609060101010101" pitchFamily="2" charset="-122"/>
                <a:cs typeface="Times New Roman" panose="02020603050405020304" pitchFamily="18" charset="0"/>
              </a:rPr>
              <a:t>图</a:t>
            </a:r>
            <a:r>
              <a:rPr lang="en-US" altLang="zh-CN" b="1">
                <a:solidFill>
                  <a:schemeClr val="tx2"/>
                </a:solidFill>
                <a:ea typeface="黑体" panose="02010609060101010101" pitchFamily="2" charset="-122"/>
                <a:cs typeface="Times New Roman" panose="02020603050405020304" pitchFamily="18" charset="0"/>
              </a:rPr>
              <a:t>5-4  do…while</a:t>
            </a:r>
            <a:r>
              <a:rPr lang="zh-CN" altLang="en-US" b="1">
                <a:solidFill>
                  <a:schemeClr val="tx2"/>
                </a:solidFill>
                <a:ea typeface="黑体" panose="02010609060101010101" pitchFamily="2" charset="-122"/>
                <a:cs typeface="Times New Roman" panose="02020603050405020304" pitchFamily="18" charset="0"/>
              </a:rPr>
              <a:t>循环结构</a:t>
            </a:r>
            <a:r>
              <a:rPr lang="en-US" altLang="zh-CN" b="1">
                <a:solidFill>
                  <a:schemeClr val="tx2"/>
                </a:solidFill>
                <a:ea typeface="黑体" panose="02010609060101010101" pitchFamily="2" charset="-122"/>
                <a:cs typeface="Times New Roman" panose="02020603050405020304" pitchFamily="18" charset="0"/>
              </a:rPr>
              <a:t>N-S</a:t>
            </a:r>
            <a:r>
              <a:rPr lang="zh-CN" altLang="en-US" b="1">
                <a:solidFill>
                  <a:schemeClr val="tx2"/>
                </a:solidFill>
                <a:ea typeface="黑体" panose="02010609060101010101" pitchFamily="2" charset="-122"/>
                <a:cs typeface="Times New Roman" panose="02020603050405020304" pitchFamily="18" charset="0"/>
              </a:rPr>
              <a:t>图 </a:t>
            </a:r>
            <a:endParaRPr lang="zh-CN" altLang="en-US" b="1">
              <a:solidFill>
                <a:schemeClr val="tx2"/>
              </a:solidFill>
              <a:ea typeface="黑体" panose="02010609060101010101" pitchFamily="2" charset="-122"/>
              <a:cs typeface="Times New Roman" panose="02020603050405020304" pitchFamily="18" charset="0"/>
            </a:endParaRPr>
          </a:p>
        </p:txBody>
      </p:sp>
      <p:pic>
        <p:nvPicPr>
          <p:cNvPr id="198679" name="Picture 2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24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9" name="Line 24"/>
          <p:cNvSpPr>
            <a:spLocks noChangeShapeType="1"/>
          </p:cNvSpPr>
          <p:nvPr/>
        </p:nvSpPr>
        <p:spPr bwMode="auto">
          <a:xfrm>
            <a:off x="990600" y="1193800"/>
            <a:ext cx="1512888" cy="0"/>
          </a:xfrm>
          <a:prstGeom prst="line">
            <a:avLst/>
          </a:prstGeom>
          <a:noFill/>
          <a:ln w="28575">
            <a:solidFill>
              <a:schemeClr val="tx1"/>
            </a:solidFill>
            <a:miter lim="800000"/>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8681" name="Rectangle 25"/>
          <p:cNvSpPr>
            <a:spLocks noChangeArrowheads="1"/>
          </p:cNvSpPr>
          <p:nvPr/>
        </p:nvSpPr>
        <p:spPr bwMode="auto">
          <a:xfrm>
            <a:off x="1908175" y="260350"/>
            <a:ext cx="55626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1" hangingPunct="1"/>
            <a:r>
              <a:rPr lang="en-US" altLang="zh-CN" sz="3600" b="1">
                <a:solidFill>
                  <a:srgbClr val="A50021"/>
                </a:solidFill>
                <a:ea typeface="黑体" panose="02010609060101010101" pitchFamily="2" charset="-122"/>
              </a:rPr>
              <a:t>5.2  do…while</a:t>
            </a:r>
            <a:r>
              <a:rPr lang="zh-CN" altLang="en-US" sz="3600" b="1">
                <a:solidFill>
                  <a:srgbClr val="A50021"/>
                </a:solidFill>
                <a:ea typeface="黑体" panose="02010609060101010101" pitchFamily="2" charset="-122"/>
              </a:rPr>
              <a:t>循环语句</a:t>
            </a:r>
            <a:endParaRPr lang="zh-CN" altLang="en-US" sz="3600" b="1">
              <a:solidFill>
                <a:srgbClr val="A50021"/>
              </a:solidFill>
              <a:ea typeface="黑体" panose="02010609060101010101" pitchFamily="2" charset="-122"/>
            </a:endParaRP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8679"/>
                                        </p:tgtEl>
                                        <p:attrNameLst>
                                          <p:attrName>style.visibility</p:attrName>
                                        </p:attrNameLst>
                                      </p:cBhvr>
                                      <p:to>
                                        <p:strVal val="visible"/>
                                      </p:to>
                                    </p:set>
                                    <p:anim calcmode="lin" valueType="num">
                                      <p:cBhvr additive="base">
                                        <p:cTn id="7" dur="500" fill="hold"/>
                                        <p:tgtEl>
                                          <p:spTgt spid="198679"/>
                                        </p:tgtEl>
                                        <p:attrNameLst>
                                          <p:attrName>ppt_x</p:attrName>
                                        </p:attrNameLst>
                                      </p:cBhvr>
                                      <p:tavLst>
                                        <p:tav tm="0">
                                          <p:val>
                                            <p:strVal val="0-#ppt_w/2"/>
                                          </p:val>
                                        </p:tav>
                                        <p:tav tm="100000">
                                          <p:val>
                                            <p:strVal val="#ppt_x"/>
                                          </p:val>
                                        </p:tav>
                                      </p:tavLst>
                                    </p:anim>
                                    <p:anim calcmode="lin" valueType="num">
                                      <p:cBhvr additive="base">
                                        <p:cTn id="8" dur="500" fill="hold"/>
                                        <p:tgtEl>
                                          <p:spTgt spid="19867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98681"/>
                                        </p:tgtEl>
                                        <p:attrNameLst>
                                          <p:attrName>style.visibility</p:attrName>
                                        </p:attrNameLst>
                                      </p:cBhvr>
                                      <p:to>
                                        <p:strVal val="visible"/>
                                      </p:to>
                                    </p:set>
                                    <p:animEffect transition="in" filter="dissolve">
                                      <p:cBhvr>
                                        <p:cTn id="12" dur="500"/>
                                        <p:tgtEl>
                                          <p:spTgt spid="19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8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503238" y="1125538"/>
            <a:ext cx="8280400" cy="40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57175" algn="just" eaLnBrk="1" hangingPunct="1">
              <a:lnSpc>
                <a:spcPct val="120000"/>
              </a:lnSpc>
              <a:spcBef>
                <a:spcPct val="40000"/>
              </a:spcBef>
            </a:pPr>
            <a:r>
              <a:rPr lang="zh-CN" altLang="en-US" b="1">
                <a:ea typeface="黑体" panose="02010609060101010101" pitchFamily="2" charset="-122"/>
              </a:rPr>
              <a:t>比较：</a:t>
            </a:r>
            <a:endParaRPr lang="zh-CN" altLang="en-US" b="1">
              <a:ea typeface="黑体" panose="02010609060101010101" pitchFamily="2" charset="-122"/>
            </a:endParaRPr>
          </a:p>
          <a:p>
            <a:pPr indent="257175" algn="just" eaLnBrk="1" hangingPunct="1">
              <a:lnSpc>
                <a:spcPct val="120000"/>
              </a:lnSpc>
              <a:spcBef>
                <a:spcPct val="40000"/>
              </a:spcBef>
            </a:pPr>
            <a:r>
              <a:rPr lang="zh-CN" altLang="en-US" b="1">
                <a:ea typeface="黑体" panose="02010609060101010101" pitchFamily="2" charset="-122"/>
              </a:rPr>
              <a:t>① </a:t>
            </a:r>
            <a:r>
              <a:rPr lang="en-US" altLang="zh-CN" b="1">
                <a:solidFill>
                  <a:srgbClr val="FF3300"/>
                </a:solidFill>
                <a:ea typeface="黑体" panose="02010609060101010101" pitchFamily="2" charset="-122"/>
              </a:rPr>
              <a:t>do…while</a:t>
            </a:r>
            <a:r>
              <a:rPr lang="zh-CN" altLang="en-US" b="1">
                <a:ea typeface="黑体" panose="02010609060101010101" pitchFamily="2" charset="-122"/>
              </a:rPr>
              <a:t>语句最后的分号不可少，但</a:t>
            </a:r>
            <a:r>
              <a:rPr lang="en-US" altLang="zh-CN" b="1">
                <a:solidFill>
                  <a:srgbClr val="FF3300"/>
                </a:solidFill>
                <a:ea typeface="黑体" panose="02010609060101010101" pitchFamily="2" charset="-122"/>
              </a:rPr>
              <a:t>while</a:t>
            </a:r>
            <a:r>
              <a:rPr lang="zh-CN" altLang="en-US" b="1">
                <a:ea typeface="黑体" panose="02010609060101010101" pitchFamily="2" charset="-122"/>
              </a:rPr>
              <a:t>语句花括号后不可有分号。</a:t>
            </a:r>
            <a:endParaRPr lang="zh-CN" altLang="en-US" b="1">
              <a:ea typeface="黑体" panose="02010609060101010101" pitchFamily="2" charset="-122"/>
            </a:endParaRPr>
          </a:p>
          <a:p>
            <a:pPr indent="257175" algn="just" eaLnBrk="1" hangingPunct="1">
              <a:lnSpc>
                <a:spcPct val="120000"/>
              </a:lnSpc>
              <a:spcBef>
                <a:spcPct val="40000"/>
              </a:spcBef>
            </a:pPr>
            <a:r>
              <a:rPr lang="zh-CN" altLang="en-US" b="1">
                <a:ea typeface="黑体" panose="02010609060101010101" pitchFamily="2" charset="-122"/>
              </a:rPr>
              <a:t>② 当循环条件第一次判断条件就为真时，</a:t>
            </a:r>
            <a:r>
              <a:rPr lang="en-US" altLang="zh-CN" b="1">
                <a:solidFill>
                  <a:srgbClr val="FF3300"/>
                </a:solidFill>
                <a:ea typeface="黑体" panose="02010609060101010101" pitchFamily="2" charset="-122"/>
              </a:rPr>
              <a:t>while</a:t>
            </a:r>
            <a:r>
              <a:rPr lang="zh-CN" altLang="en-US" b="1">
                <a:ea typeface="黑体" panose="02010609060101010101" pitchFamily="2" charset="-122"/>
              </a:rPr>
              <a:t>和</a:t>
            </a:r>
            <a:r>
              <a:rPr lang="en-US" altLang="zh-CN" b="1">
                <a:solidFill>
                  <a:srgbClr val="FF3300"/>
                </a:solidFill>
                <a:ea typeface="黑体" panose="02010609060101010101" pitchFamily="2" charset="-122"/>
              </a:rPr>
              <a:t>do…while</a:t>
            </a:r>
            <a:r>
              <a:rPr lang="zh-CN" altLang="en-US" b="1">
                <a:ea typeface="黑体" panose="02010609060101010101" pitchFamily="2" charset="-122"/>
              </a:rPr>
              <a:t>语句在执行过程中没有什么区别；而当循环条件第一次判断条件就</a:t>
            </a:r>
            <a:r>
              <a:rPr lang="zh-CN" altLang="en-US" b="1">
                <a:solidFill>
                  <a:schemeClr val="accent2"/>
                </a:solidFill>
                <a:ea typeface="黑体" panose="02010609060101010101" pitchFamily="2" charset="-122"/>
              </a:rPr>
              <a:t>为假时</a:t>
            </a:r>
            <a:r>
              <a:rPr lang="zh-CN" altLang="en-US" b="1">
                <a:ea typeface="黑体" panose="02010609060101010101" pitchFamily="2" charset="-122"/>
              </a:rPr>
              <a:t>，</a:t>
            </a:r>
            <a:r>
              <a:rPr lang="en-US" altLang="zh-CN" b="1">
                <a:solidFill>
                  <a:srgbClr val="FF3300"/>
                </a:solidFill>
                <a:ea typeface="黑体" panose="02010609060101010101" pitchFamily="2" charset="-122"/>
              </a:rPr>
              <a:t>while</a:t>
            </a:r>
            <a:r>
              <a:rPr lang="zh-CN" altLang="en-US" b="1">
                <a:ea typeface="黑体" panose="02010609060101010101" pitchFamily="2" charset="-122"/>
              </a:rPr>
              <a:t>语句一次也不执行，而</a:t>
            </a:r>
            <a:r>
              <a:rPr lang="en-US" altLang="zh-CN" b="1">
                <a:solidFill>
                  <a:srgbClr val="FF3300"/>
                </a:solidFill>
                <a:ea typeface="黑体" panose="02010609060101010101" pitchFamily="2" charset="-122"/>
              </a:rPr>
              <a:t>do…while</a:t>
            </a:r>
            <a:r>
              <a:rPr lang="zh-CN" altLang="en-US" b="1">
                <a:ea typeface="黑体" panose="02010609060101010101" pitchFamily="2" charset="-122"/>
              </a:rPr>
              <a:t>语句至少执行一次。</a:t>
            </a:r>
            <a:endParaRPr lang="zh-CN" altLang="en-US" b="1">
              <a:ea typeface="黑体" panose="02010609060101010101" pitchFamily="2" charset="-122"/>
            </a:endParaRPr>
          </a:p>
        </p:txBody>
      </p:sp>
      <p:sp>
        <p:nvSpPr>
          <p:cNvPr id="201734" name="Rectangle 6"/>
          <p:cNvSpPr>
            <a:spLocks noChangeArrowheads="1"/>
          </p:cNvSpPr>
          <p:nvPr/>
        </p:nvSpPr>
        <p:spPr bwMode="auto">
          <a:xfrm>
            <a:off x="1908175" y="260350"/>
            <a:ext cx="55626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1" hangingPunct="1"/>
            <a:r>
              <a:rPr lang="en-US" altLang="zh-CN" sz="3600" b="1">
                <a:solidFill>
                  <a:srgbClr val="A50021"/>
                </a:solidFill>
                <a:ea typeface="黑体" panose="02010609060101010101" pitchFamily="2" charset="-122"/>
              </a:rPr>
              <a:t>5.2  do…while</a:t>
            </a:r>
            <a:r>
              <a:rPr lang="zh-CN" altLang="en-US" sz="3600" b="1">
                <a:solidFill>
                  <a:srgbClr val="A50021"/>
                </a:solidFill>
                <a:ea typeface="黑体" panose="02010609060101010101" pitchFamily="2" charset="-122"/>
              </a:rPr>
              <a:t>循环语句</a:t>
            </a:r>
            <a:endParaRPr lang="zh-CN" altLang="en-US" sz="3600" b="1">
              <a:solidFill>
                <a:srgbClr val="A50021"/>
              </a:solidFill>
              <a:ea typeface="黑体" panose="02010609060101010101" pitchFamily="2" charset="-122"/>
            </a:endParaRPr>
          </a:p>
        </p:txBody>
      </p:sp>
      <p:sp>
        <p:nvSpPr>
          <p:cNvPr id="4" name="矩形 3"/>
          <p:cNvSpPr/>
          <p:nvPr/>
        </p:nvSpPr>
        <p:spPr>
          <a:xfrm>
            <a:off x="269875" y="260350"/>
            <a:ext cx="3276600" cy="1373188"/>
          </a:xfrm>
          <a:prstGeom prst="rect">
            <a:avLst/>
          </a:prstGeom>
          <a:solidFill>
            <a:schemeClr val="accent4"/>
          </a:solidFill>
        </p:spPr>
        <p:txBody>
          <a:bodyPr>
            <a:spAutoFit/>
          </a:bodyPr>
          <a:lstStyle/>
          <a:p>
            <a:pPr indent="257175" algn="l" eaLnBrk="1" hangingPunct="1">
              <a:lnSpc>
                <a:spcPct val="120000"/>
              </a:lnSpc>
              <a:defRPr/>
            </a:pPr>
            <a:r>
              <a:rPr lang="en-US" altLang="zh-CN" sz="2400" b="1" dirty="0">
                <a:solidFill>
                  <a:srgbClr val="FF3300"/>
                </a:solidFill>
                <a:ea typeface="黑体" panose="02010609060101010101" pitchFamily="2" charset="-122"/>
              </a:rPr>
              <a:t>do</a:t>
            </a:r>
            <a:endParaRPr lang="en-US" altLang="zh-CN" sz="2400" b="1" dirty="0">
              <a:solidFill>
                <a:srgbClr val="FF3300"/>
              </a:solidFill>
              <a:ea typeface="黑体" panose="02010609060101010101" pitchFamily="2" charset="-122"/>
            </a:endParaRPr>
          </a:p>
          <a:p>
            <a:pPr indent="257175" algn="l" eaLnBrk="1" hangingPunct="1">
              <a:lnSpc>
                <a:spcPct val="120000"/>
              </a:lnSpc>
              <a:defRPr/>
            </a:pPr>
            <a:r>
              <a:rPr lang="zh-CN" altLang="en-US" sz="2400" b="1" dirty="0">
                <a:solidFill>
                  <a:srgbClr val="FFFF00"/>
                </a:solidFill>
                <a:ea typeface="黑体" panose="02010609060101010101" pitchFamily="2" charset="-122"/>
              </a:rPr>
              <a:t>语句</a:t>
            </a:r>
            <a:r>
              <a:rPr lang="en-US" altLang="zh-CN" sz="2400" b="1" dirty="0">
                <a:solidFill>
                  <a:srgbClr val="FFFF00"/>
                </a:solidFill>
                <a:ea typeface="黑体" panose="02010609060101010101" pitchFamily="2" charset="-122"/>
              </a:rPr>
              <a:t>;</a:t>
            </a:r>
            <a:r>
              <a:rPr lang="en-US" altLang="zh-CN" sz="2400" b="1" dirty="0">
                <a:solidFill>
                  <a:srgbClr val="C00000"/>
                </a:solidFill>
                <a:ea typeface="黑体" panose="02010609060101010101" pitchFamily="2" charset="-122"/>
              </a:rPr>
              <a:t>(</a:t>
            </a:r>
            <a:r>
              <a:rPr lang="zh-CN" altLang="en-US" sz="2400" b="1" dirty="0">
                <a:solidFill>
                  <a:srgbClr val="C00000"/>
                </a:solidFill>
                <a:ea typeface="黑体" panose="02010609060101010101" pitchFamily="2" charset="-122"/>
              </a:rPr>
              <a:t>循环体</a:t>
            </a:r>
            <a:r>
              <a:rPr lang="en-US" altLang="zh-CN" sz="2400" b="1" dirty="0">
                <a:solidFill>
                  <a:srgbClr val="C00000"/>
                </a:solidFill>
                <a:ea typeface="黑体" panose="02010609060101010101" pitchFamily="2" charset="-122"/>
              </a:rPr>
              <a:t>)</a:t>
            </a:r>
            <a:endParaRPr lang="en-US" altLang="zh-CN" sz="2400" b="1" dirty="0">
              <a:solidFill>
                <a:srgbClr val="C00000"/>
              </a:solidFill>
              <a:ea typeface="黑体" panose="02010609060101010101" pitchFamily="2" charset="-122"/>
            </a:endParaRPr>
          </a:p>
          <a:p>
            <a:pPr indent="257175" algn="l" eaLnBrk="1" hangingPunct="1">
              <a:lnSpc>
                <a:spcPct val="120000"/>
              </a:lnSpc>
              <a:defRPr/>
            </a:pPr>
            <a:r>
              <a:rPr lang="en-US" altLang="zh-CN" sz="2400" b="1" dirty="0">
                <a:solidFill>
                  <a:srgbClr val="FF3300"/>
                </a:solidFill>
                <a:ea typeface="黑体" panose="02010609060101010101" pitchFamily="2" charset="-122"/>
              </a:rPr>
              <a:t>while(</a:t>
            </a:r>
            <a:r>
              <a:rPr lang="zh-CN" altLang="en-US" sz="2400" b="1" dirty="0">
                <a:solidFill>
                  <a:srgbClr val="FF3300"/>
                </a:solidFill>
                <a:ea typeface="黑体" panose="02010609060101010101" pitchFamily="2" charset="-122"/>
              </a:rPr>
              <a:t>表达式</a:t>
            </a:r>
            <a:r>
              <a:rPr lang="en-US" altLang="zh-CN" sz="2400" b="1" dirty="0">
                <a:solidFill>
                  <a:srgbClr val="FF3300"/>
                </a:solidFill>
                <a:ea typeface="黑体" panose="02010609060101010101" pitchFamily="2" charset="-122"/>
              </a:rPr>
              <a:t>)</a:t>
            </a:r>
            <a:r>
              <a:rPr lang="en-US" altLang="zh-CN" sz="2400" b="1" dirty="0">
                <a:solidFill>
                  <a:srgbClr val="FFFF00"/>
                </a:solidFill>
                <a:ea typeface="黑体" panose="02010609060101010101" pitchFamily="2" charset="-122"/>
              </a:rPr>
              <a:t>;</a:t>
            </a:r>
            <a:endParaRPr lang="en-US" altLang="zh-CN" sz="2400" b="1" dirty="0">
              <a:solidFill>
                <a:srgbClr val="FFFF00"/>
              </a:solidFill>
              <a:ea typeface="黑体" panose="02010609060101010101" pitchFamily="2" charset="-122"/>
            </a:endParaRPr>
          </a:p>
        </p:txBody>
      </p:sp>
      <p:sp>
        <p:nvSpPr>
          <p:cNvPr id="5" name="矩形 4"/>
          <p:cNvSpPr/>
          <p:nvPr/>
        </p:nvSpPr>
        <p:spPr>
          <a:xfrm>
            <a:off x="4967288" y="161925"/>
            <a:ext cx="3276600" cy="1570038"/>
          </a:xfrm>
          <a:prstGeom prst="rect">
            <a:avLst/>
          </a:prstGeom>
          <a:solidFill>
            <a:schemeClr val="accent4"/>
          </a:solidFill>
        </p:spPr>
        <p:txBody>
          <a:bodyPr>
            <a:spAutoFit/>
          </a:bodyPr>
          <a:lstStyle/>
          <a:p>
            <a:pPr indent="257175" algn="l" eaLnBrk="1" hangingPunct="1">
              <a:defRPr/>
            </a:pPr>
            <a:r>
              <a:rPr lang="en-US" altLang="zh-CN" sz="2400" b="1" dirty="0">
                <a:solidFill>
                  <a:srgbClr val="FF3300"/>
                </a:solidFill>
                <a:ea typeface="黑体" panose="02010609060101010101" pitchFamily="2" charset="-122"/>
              </a:rPr>
              <a:t>while(</a:t>
            </a:r>
            <a:r>
              <a:rPr lang="zh-CN" altLang="en-US" sz="2400" b="1" dirty="0">
                <a:solidFill>
                  <a:srgbClr val="FF3300"/>
                </a:solidFill>
                <a:ea typeface="黑体" panose="02010609060101010101" pitchFamily="2" charset="-122"/>
              </a:rPr>
              <a:t>表达式</a:t>
            </a:r>
            <a:r>
              <a:rPr lang="en-US" altLang="zh-CN" sz="2400" b="1" dirty="0">
                <a:solidFill>
                  <a:srgbClr val="FF3300"/>
                </a:solidFill>
                <a:ea typeface="黑体" panose="02010609060101010101" pitchFamily="2" charset="-122"/>
              </a:rPr>
              <a:t>)</a:t>
            </a:r>
            <a:endParaRPr lang="en-US" altLang="zh-CN" sz="2400" b="1" dirty="0">
              <a:solidFill>
                <a:srgbClr val="FFFF00"/>
              </a:solidFill>
              <a:ea typeface="黑体" panose="02010609060101010101" pitchFamily="2" charset="-122"/>
            </a:endParaRPr>
          </a:p>
          <a:p>
            <a:pPr indent="257175" algn="l" eaLnBrk="1" hangingPunct="1">
              <a:defRPr/>
            </a:pPr>
            <a:r>
              <a:rPr lang="en-US" altLang="zh-CN" sz="2400" b="1" dirty="0">
                <a:solidFill>
                  <a:srgbClr val="FFFF00"/>
                </a:solidFill>
                <a:ea typeface="黑体" panose="02010609060101010101" pitchFamily="2" charset="-122"/>
              </a:rPr>
              <a:t>{</a:t>
            </a:r>
            <a:endParaRPr lang="en-US" altLang="zh-CN" sz="2400" b="1" dirty="0">
              <a:solidFill>
                <a:srgbClr val="FFFF00"/>
              </a:solidFill>
              <a:ea typeface="黑体" panose="02010609060101010101" pitchFamily="2" charset="-122"/>
            </a:endParaRPr>
          </a:p>
          <a:p>
            <a:pPr indent="257175" algn="l" eaLnBrk="1" hangingPunct="1">
              <a:defRPr/>
            </a:pPr>
            <a:r>
              <a:rPr lang="en-US" altLang="zh-CN" sz="2400" b="1" dirty="0">
                <a:solidFill>
                  <a:srgbClr val="FFFF00"/>
                </a:solidFill>
                <a:ea typeface="黑体" panose="02010609060101010101" pitchFamily="2" charset="-122"/>
              </a:rPr>
              <a:t>     </a:t>
            </a:r>
            <a:r>
              <a:rPr lang="zh-CN" altLang="en-US" sz="2400" b="1" dirty="0">
                <a:solidFill>
                  <a:srgbClr val="FFFF00"/>
                </a:solidFill>
                <a:ea typeface="黑体" panose="02010609060101010101" pitchFamily="2" charset="-122"/>
              </a:rPr>
              <a:t>语句</a:t>
            </a:r>
            <a:r>
              <a:rPr lang="en-US" altLang="zh-CN" sz="2400" b="1" dirty="0">
                <a:solidFill>
                  <a:srgbClr val="FFFF00"/>
                </a:solidFill>
                <a:ea typeface="黑体" panose="02010609060101010101" pitchFamily="2" charset="-122"/>
              </a:rPr>
              <a:t>;</a:t>
            </a:r>
            <a:r>
              <a:rPr lang="en-US" altLang="zh-CN" sz="2400" b="1" dirty="0">
                <a:solidFill>
                  <a:srgbClr val="C00000"/>
                </a:solidFill>
                <a:ea typeface="黑体" panose="02010609060101010101" pitchFamily="2" charset="-122"/>
              </a:rPr>
              <a:t>(</a:t>
            </a:r>
            <a:r>
              <a:rPr lang="zh-CN" altLang="en-US" sz="2400" b="1" dirty="0">
                <a:solidFill>
                  <a:srgbClr val="C00000"/>
                </a:solidFill>
                <a:ea typeface="黑体" panose="02010609060101010101" pitchFamily="2" charset="-122"/>
              </a:rPr>
              <a:t>循环体</a:t>
            </a:r>
            <a:r>
              <a:rPr lang="en-US" altLang="zh-CN" sz="2400" b="1" dirty="0">
                <a:solidFill>
                  <a:srgbClr val="C00000"/>
                </a:solidFill>
                <a:ea typeface="黑体" panose="02010609060101010101" pitchFamily="2" charset="-122"/>
              </a:rPr>
              <a:t>)</a:t>
            </a:r>
            <a:endParaRPr lang="en-US" altLang="zh-CN" sz="2400" b="1" dirty="0">
              <a:solidFill>
                <a:srgbClr val="C00000"/>
              </a:solidFill>
              <a:ea typeface="黑体" panose="02010609060101010101" pitchFamily="2" charset="-122"/>
            </a:endParaRPr>
          </a:p>
          <a:p>
            <a:pPr indent="257175" algn="l" eaLnBrk="1" hangingPunct="1">
              <a:defRPr/>
            </a:pPr>
            <a:r>
              <a:rPr lang="en-US" altLang="zh-CN" sz="2400" b="1" dirty="0">
                <a:solidFill>
                  <a:srgbClr val="FFFF00"/>
                </a:solidFill>
                <a:ea typeface="黑体" panose="02010609060101010101" pitchFamily="2" charset="-122"/>
              </a:rPr>
              <a:t>}</a:t>
            </a:r>
            <a:endParaRPr lang="en-US" altLang="zh-CN" sz="2400" b="1" dirty="0">
              <a:solidFill>
                <a:srgbClr val="FFFF00"/>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201730"/>
                                        </p:tgtEl>
                                        <p:attrNameLst>
                                          <p:attrName>style.visibility</p:attrName>
                                        </p:attrNameLst>
                                      </p:cBhvr>
                                      <p:to>
                                        <p:strVal val="visible"/>
                                      </p:to>
                                    </p:set>
                                    <p:animEffect transition="in" filter="dissolve">
                                      <p:cBhvr>
                                        <p:cTn id="7" dur="500"/>
                                        <p:tgtEl>
                                          <p:spTgt spid="201730"/>
                                        </p:tgtEl>
                                      </p:cBhvr>
                                    </p:animEffect>
                                  </p:childTnLst>
                                </p:cTn>
                              </p:par>
                            </p:childTnLst>
                          </p:cTn>
                        </p:par>
                        <p:par>
                          <p:cTn id="8" fill="hold">
                            <p:stCondLst>
                              <p:cond delay="1500"/>
                            </p:stCondLst>
                            <p:childTnLst>
                              <p:par>
                                <p:cTn id="9" presetID="9" presetClass="entr" presetSubtype="0" fill="hold" grpId="0" nodeType="afterEffect">
                                  <p:stCondLst>
                                    <p:cond delay="0"/>
                                  </p:stCondLst>
                                  <p:childTnLst>
                                    <p:set>
                                      <p:cBhvr>
                                        <p:cTn id="10" dur="1" fill="hold">
                                          <p:stCondLst>
                                            <p:cond delay="0"/>
                                          </p:stCondLst>
                                        </p:cTn>
                                        <p:tgtEl>
                                          <p:spTgt spid="201734"/>
                                        </p:tgtEl>
                                        <p:attrNameLst>
                                          <p:attrName>style.visibility</p:attrName>
                                        </p:attrNameLst>
                                      </p:cBhvr>
                                      <p:to>
                                        <p:strVal val="visible"/>
                                      </p:to>
                                    </p:set>
                                    <p:animEffect transition="in" filter="dissolve">
                                      <p:cBhvr>
                                        <p:cTn id="11" dur="500"/>
                                        <p:tgtEl>
                                          <p:spTgt spid="201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utoUpdateAnimBg="0"/>
      <p:bldP spid="2017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body" idx="1"/>
          </p:nvPr>
        </p:nvSpPr>
        <p:spPr>
          <a:xfrm>
            <a:off x="287338" y="1268413"/>
            <a:ext cx="4068762" cy="4500562"/>
          </a:xfrm>
          <a:solidFill>
            <a:srgbClr val="FFE7FF"/>
          </a:solidFill>
          <a:ln>
            <a:solidFill>
              <a:schemeClr val="tx1"/>
            </a:solidFill>
            <a:miter lim="800000"/>
          </a:ln>
        </p:spPr>
        <p:txBody>
          <a:bodyPr/>
          <a:lstStyle/>
          <a:p>
            <a:pPr eaLnBrk="1" hangingPunct="1">
              <a:lnSpc>
                <a:spcPct val="80000"/>
              </a:lnSpc>
              <a:buFontTx/>
              <a:buNone/>
            </a:pPr>
            <a:r>
              <a:rPr lang="en-US" altLang="zh-CN" sz="2400" b="1" smtClean="0">
                <a:latin typeface="Tahoma" panose="020B0604030504040204" pitchFamily="34" charset="0"/>
              </a:rPr>
              <a:t>#include "stdio.h"</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void main()                                                  </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  int sum=0,i;</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   printf("</a:t>
            </a:r>
            <a:r>
              <a:rPr lang="zh-CN" altLang="en-US" sz="2400" b="1" smtClean="0">
                <a:latin typeface="Tahoma" panose="020B0604030504040204" pitchFamily="34" charset="0"/>
              </a:rPr>
              <a:t>请输入 </a:t>
            </a:r>
            <a:r>
              <a:rPr lang="en-US" altLang="zh-CN" sz="2400" b="1" smtClean="0">
                <a:latin typeface="Tahoma" panose="020B0604030504040204" pitchFamily="34" charset="0"/>
              </a:rPr>
              <a:t>i=");                    </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   scanf("%d",&amp;i);                 </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solidFill>
                  <a:srgbClr val="FF0000"/>
                </a:solidFill>
                <a:latin typeface="Tahoma" panose="020B0604030504040204" pitchFamily="34" charset="0"/>
              </a:rPr>
              <a:t>   while(i&lt;=10)</a:t>
            </a:r>
            <a:r>
              <a:rPr lang="en-US" altLang="zh-CN" sz="2400" b="1" smtClean="0">
                <a:latin typeface="Tahoma" panose="020B0604030504040204" pitchFamily="34" charset="0"/>
              </a:rPr>
              <a:t>                  </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      { sum+=i; </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         i++;             </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      } </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printf(“i=%d,</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        sum=%d\n",i,sum);                  </a:t>
            </a:r>
            <a:endParaRPr lang="en-US" altLang="zh-CN" sz="2400" b="1" smtClean="0">
              <a:latin typeface="Tahoma" panose="020B0604030504040204" pitchFamily="34" charset="0"/>
            </a:endParaRPr>
          </a:p>
          <a:p>
            <a:pPr eaLnBrk="1" hangingPunct="1">
              <a:lnSpc>
                <a:spcPct val="80000"/>
              </a:lnSpc>
              <a:buFontTx/>
              <a:buNone/>
            </a:pPr>
            <a:r>
              <a:rPr lang="en-US" altLang="zh-CN" sz="2400" b="1" smtClean="0">
                <a:latin typeface="Tahoma" panose="020B0604030504040204" pitchFamily="34" charset="0"/>
              </a:rPr>
              <a:t>}</a:t>
            </a:r>
            <a:endParaRPr lang="en-US" altLang="zh-CN" sz="2400" b="1" smtClean="0">
              <a:latin typeface="Tahoma" panose="020B0604030504040204" pitchFamily="34" charset="0"/>
            </a:endParaRPr>
          </a:p>
        </p:txBody>
      </p:sp>
      <p:sp>
        <p:nvSpPr>
          <p:cNvPr id="199687" name="Rectangle 7"/>
          <p:cNvSpPr>
            <a:spLocks noChangeArrowheads="1"/>
          </p:cNvSpPr>
          <p:nvPr/>
        </p:nvSpPr>
        <p:spPr bwMode="auto">
          <a:xfrm>
            <a:off x="576263" y="260350"/>
            <a:ext cx="824388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lnSpc>
                <a:spcPct val="90000"/>
              </a:lnSpc>
            </a:pPr>
            <a:r>
              <a:rPr lang="en-US" altLang="zh-CN" b="1">
                <a:solidFill>
                  <a:srgbClr val="A50021"/>
                </a:solidFill>
                <a:ea typeface="黑体" panose="02010609060101010101" pitchFamily="2" charset="-122"/>
              </a:rPr>
              <a:t>【</a:t>
            </a:r>
            <a:r>
              <a:rPr lang="zh-CN" altLang="en-US" b="1">
                <a:solidFill>
                  <a:srgbClr val="A50021"/>
                </a:solidFill>
                <a:ea typeface="黑体" panose="02010609060101010101" pitchFamily="2" charset="-122"/>
              </a:rPr>
              <a:t>例</a:t>
            </a:r>
            <a:r>
              <a:rPr lang="en-US" altLang="zh-CN" b="1">
                <a:solidFill>
                  <a:srgbClr val="A50021"/>
                </a:solidFill>
                <a:ea typeface="黑体" panose="02010609060101010101" pitchFamily="2" charset="-122"/>
              </a:rPr>
              <a:t>5.3】</a:t>
            </a:r>
            <a:r>
              <a:rPr lang="zh-CN" altLang="en-US" b="1">
                <a:solidFill>
                  <a:srgbClr val="A50021"/>
                </a:solidFill>
                <a:ea typeface="黑体" panose="02010609060101010101" pitchFamily="2" charset="-122"/>
              </a:rPr>
              <a:t>比较分别用</a:t>
            </a:r>
            <a:r>
              <a:rPr lang="en-US" altLang="zh-CN" b="1">
                <a:solidFill>
                  <a:srgbClr val="A50021"/>
                </a:solidFill>
                <a:ea typeface="黑体" panose="02010609060101010101" pitchFamily="2" charset="-122"/>
              </a:rPr>
              <a:t>while</a:t>
            </a:r>
            <a:r>
              <a:rPr lang="zh-CN" altLang="en-US" b="1">
                <a:solidFill>
                  <a:srgbClr val="A50021"/>
                </a:solidFill>
                <a:ea typeface="黑体" panose="02010609060101010101" pitchFamily="2" charset="-122"/>
              </a:rPr>
              <a:t>和</a:t>
            </a:r>
            <a:r>
              <a:rPr lang="en-US" altLang="zh-CN" b="1">
                <a:solidFill>
                  <a:srgbClr val="A50021"/>
                </a:solidFill>
                <a:ea typeface="黑体" panose="02010609060101010101" pitchFamily="2" charset="-122"/>
              </a:rPr>
              <a:t>do…while</a:t>
            </a:r>
            <a:r>
              <a:rPr lang="zh-CN" altLang="en-US" b="1">
                <a:solidFill>
                  <a:srgbClr val="A50021"/>
                </a:solidFill>
                <a:ea typeface="黑体" panose="02010609060101010101" pitchFamily="2" charset="-122"/>
              </a:rPr>
              <a:t>循环语句实现</a:t>
            </a:r>
            <a:r>
              <a:rPr lang="en-US" altLang="zh-CN" b="1">
                <a:solidFill>
                  <a:srgbClr val="A50021"/>
                </a:solidFill>
                <a:ea typeface="黑体" panose="02010609060101010101" pitchFamily="2" charset="-122"/>
              </a:rPr>
              <a:t>10</a:t>
            </a:r>
            <a:r>
              <a:rPr lang="zh-CN" altLang="en-US" b="1">
                <a:solidFill>
                  <a:srgbClr val="A50021"/>
                </a:solidFill>
                <a:ea typeface="黑体" panose="02010609060101010101" pitchFamily="2" charset="-122"/>
              </a:rPr>
              <a:t>以内自然数的求和过程</a:t>
            </a:r>
            <a:r>
              <a:rPr lang="zh-CN" altLang="en-US">
                <a:solidFill>
                  <a:srgbClr val="A50021"/>
                </a:solidFill>
                <a:ea typeface="黑体" panose="02010609060101010101" pitchFamily="2" charset="-122"/>
              </a:rPr>
              <a:t>。 </a:t>
            </a:r>
            <a:endParaRPr lang="zh-CN" altLang="en-US">
              <a:solidFill>
                <a:srgbClr val="A50021"/>
              </a:solidFill>
              <a:ea typeface="黑体" panose="02010609060101010101" pitchFamily="2" charset="-122"/>
            </a:endParaRPr>
          </a:p>
        </p:txBody>
      </p:sp>
      <p:sp>
        <p:nvSpPr>
          <p:cNvPr id="199688" name="Rectangle 8"/>
          <p:cNvSpPr>
            <a:spLocks noChangeArrowheads="1"/>
          </p:cNvSpPr>
          <p:nvPr/>
        </p:nvSpPr>
        <p:spPr bwMode="auto">
          <a:xfrm>
            <a:off x="4535488" y="1268413"/>
            <a:ext cx="4249737" cy="4537075"/>
          </a:xfrm>
          <a:prstGeom prst="rect">
            <a:avLst/>
          </a:prstGeom>
          <a:solidFill>
            <a:srgbClr val="C5FFF4"/>
          </a:solidFill>
          <a:ln w="9525">
            <a:solidFill>
              <a:schemeClr val="tx1"/>
            </a:solidFill>
            <a:miter lim="800000"/>
          </a:ln>
        </p:spPr>
        <p:txBody>
          <a:bodyPr/>
          <a:lstStyle/>
          <a:p>
            <a:pPr marL="342900" indent="-342900" algn="l" eaLnBrk="1" hangingPunct="1"/>
            <a:r>
              <a:rPr lang="en-US" altLang="zh-CN" sz="2400" b="1"/>
              <a:t>#include "stdio.h"</a:t>
            </a:r>
            <a:endParaRPr lang="en-US" altLang="zh-CN" sz="2400" b="1"/>
          </a:p>
          <a:p>
            <a:pPr marL="342900" indent="-342900" algn="l" eaLnBrk="1" hangingPunct="1"/>
            <a:r>
              <a:rPr lang="en-US" altLang="zh-CN" sz="2400" b="1"/>
              <a:t>void main()                                                  </a:t>
            </a:r>
            <a:endParaRPr lang="en-US" altLang="zh-CN" sz="2400" b="1"/>
          </a:p>
          <a:p>
            <a:pPr marL="342900" indent="-342900" algn="l" eaLnBrk="1" hangingPunct="1"/>
            <a:r>
              <a:rPr lang="en-US" altLang="zh-CN" sz="2400" b="1"/>
              <a:t>{  int sum=0,k;</a:t>
            </a:r>
            <a:endParaRPr lang="en-US" altLang="zh-CN" sz="2400" b="1"/>
          </a:p>
          <a:p>
            <a:pPr marL="342900" indent="-342900" algn="l" eaLnBrk="1" hangingPunct="1"/>
            <a:r>
              <a:rPr lang="en-US" altLang="zh-CN" sz="2400" b="1"/>
              <a:t>   printf("</a:t>
            </a:r>
            <a:r>
              <a:rPr lang="zh-CN" altLang="en-US" sz="2400" b="1"/>
              <a:t>请输入 </a:t>
            </a:r>
            <a:r>
              <a:rPr lang="en-US" altLang="zh-CN" sz="2400" b="1"/>
              <a:t>k=");                    </a:t>
            </a:r>
            <a:endParaRPr lang="en-US" altLang="zh-CN" sz="2400" b="1"/>
          </a:p>
          <a:p>
            <a:pPr marL="342900" indent="-342900" algn="l" eaLnBrk="1" hangingPunct="1"/>
            <a:r>
              <a:rPr lang="en-US" altLang="zh-CN" sz="2400" b="1"/>
              <a:t>   scanf("%d",&amp;k);                 </a:t>
            </a:r>
            <a:endParaRPr lang="en-US" altLang="zh-CN" sz="2400" b="1"/>
          </a:p>
          <a:p>
            <a:pPr marL="342900" indent="-342900" algn="l" eaLnBrk="1" hangingPunct="1"/>
            <a:r>
              <a:rPr lang="en-US" altLang="zh-CN" sz="2400" b="1"/>
              <a:t>  </a:t>
            </a:r>
            <a:r>
              <a:rPr lang="en-US" altLang="zh-CN" sz="2400" b="1">
                <a:solidFill>
                  <a:srgbClr val="FF0000"/>
                </a:solidFill>
              </a:rPr>
              <a:t> do</a:t>
            </a:r>
            <a:endParaRPr lang="en-US" altLang="zh-CN" sz="2400" b="1">
              <a:solidFill>
                <a:srgbClr val="FF0000"/>
              </a:solidFill>
            </a:endParaRPr>
          </a:p>
          <a:p>
            <a:pPr marL="342900" indent="-342900" algn="l" eaLnBrk="1" hangingPunct="1"/>
            <a:r>
              <a:rPr lang="en-US" altLang="zh-CN" sz="2400" b="1"/>
              <a:t>       { sum+=k; </a:t>
            </a:r>
            <a:endParaRPr lang="en-US" altLang="zh-CN" sz="2400" b="1"/>
          </a:p>
          <a:p>
            <a:pPr marL="342900" indent="-342900" algn="l" eaLnBrk="1" hangingPunct="1"/>
            <a:r>
              <a:rPr lang="en-US" altLang="zh-CN" sz="2400" b="1"/>
              <a:t>          k++; }</a:t>
            </a:r>
            <a:endParaRPr lang="en-US" altLang="zh-CN" sz="2400" b="1"/>
          </a:p>
          <a:p>
            <a:pPr marL="342900" indent="-342900" algn="l" eaLnBrk="1" hangingPunct="1"/>
            <a:r>
              <a:rPr lang="en-US" altLang="zh-CN" sz="2400" b="1"/>
              <a:t>    </a:t>
            </a:r>
            <a:r>
              <a:rPr lang="en-US" altLang="zh-CN" sz="2400" b="1">
                <a:solidFill>
                  <a:srgbClr val="FF0000"/>
                </a:solidFill>
              </a:rPr>
              <a:t>while(k&lt;=10);</a:t>
            </a:r>
            <a:r>
              <a:rPr lang="en-US" altLang="zh-CN" sz="2400" b="1"/>
              <a:t> </a:t>
            </a:r>
            <a:r>
              <a:rPr lang="en-US" altLang="zh-CN" sz="2200" b="1"/>
              <a:t>printf("k=%d,</a:t>
            </a:r>
            <a:endParaRPr lang="en-US" altLang="zh-CN" sz="2200" b="1"/>
          </a:p>
          <a:p>
            <a:pPr marL="342900" indent="-342900" algn="l" eaLnBrk="1" hangingPunct="1"/>
            <a:r>
              <a:rPr lang="en-US" altLang="zh-CN" sz="2200" b="1"/>
              <a:t>             sum=%d\n",k,sum);</a:t>
            </a:r>
            <a:r>
              <a:rPr lang="en-US" altLang="zh-CN" sz="2400" b="1"/>
              <a:t>                  </a:t>
            </a:r>
            <a:endParaRPr lang="en-US" altLang="zh-CN" sz="2400" b="1"/>
          </a:p>
          <a:p>
            <a:pPr marL="342900" indent="-342900" algn="l" eaLnBrk="1" hangingPunct="1"/>
            <a:r>
              <a:rPr lang="en-US" altLang="zh-CN" sz="2400" b="1"/>
              <a:t>}</a:t>
            </a:r>
            <a:endParaRPr lang="en-US" altLang="zh-CN" sz="2400" b="1"/>
          </a:p>
        </p:txBody>
      </p:sp>
      <p:sp>
        <p:nvSpPr>
          <p:cNvPr id="199689" name="AutoShape 9"/>
          <p:cNvSpPr>
            <a:spLocks noChangeArrowheads="1"/>
          </p:cNvSpPr>
          <p:nvPr/>
        </p:nvSpPr>
        <p:spPr bwMode="auto">
          <a:xfrm>
            <a:off x="1150938" y="4257675"/>
            <a:ext cx="3429000" cy="863600"/>
          </a:xfrm>
          <a:prstGeom prst="wedgeRectCallout">
            <a:avLst>
              <a:gd name="adj1" fmla="val 70741"/>
              <a:gd name="adj2" fmla="val -75185"/>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2400" b="1">
                <a:latin typeface="Times New Roman" panose="02020603050405020304" pitchFamily="18" charset="0"/>
                <a:ea typeface="黑体" panose="02010609060101010101" pitchFamily="2" charset="-122"/>
              </a:rPr>
              <a:t>无论条件满足否，都先执行一次循环体</a:t>
            </a:r>
            <a:endParaRPr lang="zh-CN" altLang="en-US" sz="2400" b="1">
              <a:latin typeface="Times New Roman" panose="02020603050405020304" pitchFamily="18" charset="0"/>
              <a:ea typeface="黑体" panose="02010609060101010101" pitchFamily="2" charset="-122"/>
            </a:endParaRPr>
          </a:p>
        </p:txBody>
      </p:sp>
      <p:grpSp>
        <p:nvGrpSpPr>
          <p:cNvPr id="199696" name="Group 16"/>
          <p:cNvGrpSpPr/>
          <p:nvPr/>
        </p:nvGrpSpPr>
        <p:grpSpPr bwMode="auto">
          <a:xfrm>
            <a:off x="863600" y="260350"/>
            <a:ext cx="2844800" cy="2087563"/>
            <a:chOff x="771" y="1026"/>
            <a:chExt cx="1452" cy="1180"/>
          </a:xfrm>
        </p:grpSpPr>
        <p:pic>
          <p:nvPicPr>
            <p:cNvPr id="14346" name="Picture 10"/>
            <p:cNvPicPr>
              <a:picLocks noChangeAspect="1" noChangeArrowheads="1"/>
            </p:cNvPicPr>
            <p:nvPr/>
          </p:nvPicPr>
          <p:blipFill>
            <a:blip r:embed="rId1">
              <a:extLst>
                <a:ext uri="{28A0092B-C50C-407E-A947-70E740481C1C}">
                  <a14:useLocalDpi xmlns:a14="http://schemas.microsoft.com/office/drawing/2010/main" val="0"/>
                </a:ext>
              </a:extLst>
            </a:blip>
            <a:srcRect t="21794" r="24081" b="30930"/>
            <a:stretch>
              <a:fillRect/>
            </a:stretch>
          </p:blipFill>
          <p:spPr bwMode="auto">
            <a:xfrm>
              <a:off x="771" y="1026"/>
              <a:ext cx="1452" cy="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7" name="Picture 11"/>
            <p:cNvPicPr>
              <a:picLocks noChangeAspect="1" noChangeArrowheads="1"/>
            </p:cNvPicPr>
            <p:nvPr/>
          </p:nvPicPr>
          <p:blipFill>
            <a:blip r:embed="rId2">
              <a:extLst>
                <a:ext uri="{28A0092B-C50C-407E-A947-70E740481C1C}">
                  <a14:useLocalDpi xmlns:a14="http://schemas.microsoft.com/office/drawing/2010/main" val="0"/>
                </a:ext>
              </a:extLst>
            </a:blip>
            <a:srcRect t="21794" r="34502" b="30930"/>
            <a:stretch>
              <a:fillRect/>
            </a:stretch>
          </p:blipFill>
          <p:spPr bwMode="auto">
            <a:xfrm>
              <a:off x="771" y="1616"/>
              <a:ext cx="1451"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99695" name="Group 15"/>
          <p:cNvGrpSpPr/>
          <p:nvPr/>
        </p:nvGrpSpPr>
        <p:grpSpPr bwMode="auto">
          <a:xfrm>
            <a:off x="5292725" y="152400"/>
            <a:ext cx="2989263" cy="2124075"/>
            <a:chOff x="3651" y="1344"/>
            <a:chExt cx="1292" cy="1027"/>
          </a:xfrm>
        </p:grpSpPr>
        <p:pic>
          <p:nvPicPr>
            <p:cNvPr id="14344" name="Picture 13"/>
            <p:cNvPicPr>
              <a:picLocks noChangeAspect="1" noChangeArrowheads="1"/>
            </p:cNvPicPr>
            <p:nvPr/>
          </p:nvPicPr>
          <p:blipFill>
            <a:blip r:embed="rId3">
              <a:extLst>
                <a:ext uri="{28A0092B-C50C-407E-A947-70E740481C1C}">
                  <a14:useLocalDpi xmlns:a14="http://schemas.microsoft.com/office/drawing/2010/main" val="0"/>
                </a:ext>
              </a:extLst>
            </a:blip>
            <a:srcRect t="21956" r="25565" b="30930"/>
            <a:stretch>
              <a:fillRect/>
            </a:stretch>
          </p:blipFill>
          <p:spPr bwMode="auto">
            <a:xfrm>
              <a:off x="3651" y="1344"/>
              <a:ext cx="1292"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5" name="Picture 14"/>
            <p:cNvPicPr>
              <a:picLocks noChangeAspect="1" noChangeArrowheads="1"/>
            </p:cNvPicPr>
            <p:nvPr/>
          </p:nvPicPr>
          <p:blipFill>
            <a:blip r:embed="rId4">
              <a:extLst>
                <a:ext uri="{28A0092B-C50C-407E-A947-70E740481C1C}">
                  <a14:useLocalDpi xmlns:a14="http://schemas.microsoft.com/office/drawing/2010/main" val="0"/>
                </a:ext>
              </a:extLst>
            </a:blip>
            <a:srcRect t="21794" r="17426" b="31090"/>
            <a:stretch>
              <a:fillRect/>
            </a:stretch>
          </p:blipFill>
          <p:spPr bwMode="auto">
            <a:xfrm>
              <a:off x="3651" y="1865"/>
              <a:ext cx="1270"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ransition spd="med">
    <p:random/>
    <p:sndAc>
      <p:stSnd>
        <p:snd r:embed="rId5"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687"/>
                                        </p:tgtEl>
                                        <p:attrNameLst>
                                          <p:attrName>style.visibility</p:attrName>
                                        </p:attrNameLst>
                                      </p:cBhvr>
                                      <p:to>
                                        <p:strVal val="visible"/>
                                      </p:to>
                                    </p:set>
                                    <p:animEffect transition="in" filter="blinds(horizontal)">
                                      <p:cBhvr>
                                        <p:cTn id="7" dur="500"/>
                                        <p:tgtEl>
                                          <p:spTgt spid="19968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9682">
                                            <p:bg/>
                                          </p:spTgt>
                                        </p:tgtEl>
                                        <p:attrNameLst>
                                          <p:attrName>style.visibility</p:attrName>
                                        </p:attrNameLst>
                                      </p:cBhvr>
                                      <p:to>
                                        <p:strVal val="visible"/>
                                      </p:to>
                                    </p:set>
                                    <p:animEffect transition="in" filter="box(in)">
                                      <p:cBhvr>
                                        <p:cTn id="12" dur="500"/>
                                        <p:tgtEl>
                                          <p:spTgt spid="199682">
                                            <p:bg/>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9682">
                                            <p:txEl>
                                              <p:pRg st="0" end="0"/>
                                            </p:txEl>
                                          </p:spTgt>
                                        </p:tgtEl>
                                        <p:attrNameLst>
                                          <p:attrName>style.visibility</p:attrName>
                                        </p:attrNameLst>
                                      </p:cBhvr>
                                      <p:to>
                                        <p:strVal val="visible"/>
                                      </p:to>
                                    </p:set>
                                    <p:animEffect transition="in" filter="box(in)">
                                      <p:cBhvr>
                                        <p:cTn id="17" dur="500"/>
                                        <p:tgtEl>
                                          <p:spTgt spid="19968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9682">
                                            <p:txEl>
                                              <p:pRg st="1" end="1"/>
                                            </p:txEl>
                                          </p:spTgt>
                                        </p:tgtEl>
                                        <p:attrNameLst>
                                          <p:attrName>style.visibility</p:attrName>
                                        </p:attrNameLst>
                                      </p:cBhvr>
                                      <p:to>
                                        <p:strVal val="visible"/>
                                      </p:to>
                                    </p:set>
                                    <p:animEffect transition="in" filter="box(in)">
                                      <p:cBhvr>
                                        <p:cTn id="22" dur="500"/>
                                        <p:tgtEl>
                                          <p:spTgt spid="19968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9682">
                                            <p:txEl>
                                              <p:pRg st="2" end="2"/>
                                            </p:txEl>
                                          </p:spTgt>
                                        </p:tgtEl>
                                        <p:attrNameLst>
                                          <p:attrName>style.visibility</p:attrName>
                                        </p:attrNameLst>
                                      </p:cBhvr>
                                      <p:to>
                                        <p:strVal val="visible"/>
                                      </p:to>
                                    </p:set>
                                    <p:animEffect transition="in" filter="box(in)">
                                      <p:cBhvr>
                                        <p:cTn id="27" dur="500"/>
                                        <p:tgtEl>
                                          <p:spTgt spid="19968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9682">
                                            <p:txEl>
                                              <p:pRg st="3" end="3"/>
                                            </p:txEl>
                                          </p:spTgt>
                                        </p:tgtEl>
                                        <p:attrNameLst>
                                          <p:attrName>style.visibility</p:attrName>
                                        </p:attrNameLst>
                                      </p:cBhvr>
                                      <p:to>
                                        <p:strVal val="visible"/>
                                      </p:to>
                                    </p:set>
                                    <p:animEffect transition="in" filter="box(in)">
                                      <p:cBhvr>
                                        <p:cTn id="32" dur="500"/>
                                        <p:tgtEl>
                                          <p:spTgt spid="19968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99682">
                                            <p:txEl>
                                              <p:pRg st="4" end="4"/>
                                            </p:txEl>
                                          </p:spTgt>
                                        </p:tgtEl>
                                        <p:attrNameLst>
                                          <p:attrName>style.visibility</p:attrName>
                                        </p:attrNameLst>
                                      </p:cBhvr>
                                      <p:to>
                                        <p:strVal val="visible"/>
                                      </p:to>
                                    </p:set>
                                    <p:animEffect transition="in" filter="box(in)">
                                      <p:cBhvr>
                                        <p:cTn id="37" dur="500"/>
                                        <p:tgtEl>
                                          <p:spTgt spid="19968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99682">
                                            <p:txEl>
                                              <p:pRg st="5" end="5"/>
                                            </p:txEl>
                                          </p:spTgt>
                                        </p:tgtEl>
                                        <p:attrNameLst>
                                          <p:attrName>style.visibility</p:attrName>
                                        </p:attrNameLst>
                                      </p:cBhvr>
                                      <p:to>
                                        <p:strVal val="visible"/>
                                      </p:to>
                                    </p:set>
                                    <p:animEffect transition="in" filter="box(in)">
                                      <p:cBhvr>
                                        <p:cTn id="42" dur="500"/>
                                        <p:tgtEl>
                                          <p:spTgt spid="19968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99682">
                                            <p:txEl>
                                              <p:pRg st="6" end="6"/>
                                            </p:txEl>
                                          </p:spTgt>
                                        </p:tgtEl>
                                        <p:attrNameLst>
                                          <p:attrName>style.visibility</p:attrName>
                                        </p:attrNameLst>
                                      </p:cBhvr>
                                      <p:to>
                                        <p:strVal val="visible"/>
                                      </p:to>
                                    </p:set>
                                    <p:animEffect transition="in" filter="box(in)">
                                      <p:cBhvr>
                                        <p:cTn id="47" dur="500"/>
                                        <p:tgtEl>
                                          <p:spTgt spid="19968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99682">
                                            <p:txEl>
                                              <p:pRg st="7" end="7"/>
                                            </p:txEl>
                                          </p:spTgt>
                                        </p:tgtEl>
                                        <p:attrNameLst>
                                          <p:attrName>style.visibility</p:attrName>
                                        </p:attrNameLst>
                                      </p:cBhvr>
                                      <p:to>
                                        <p:strVal val="visible"/>
                                      </p:to>
                                    </p:set>
                                    <p:animEffect transition="in" filter="box(in)">
                                      <p:cBhvr>
                                        <p:cTn id="52" dur="500"/>
                                        <p:tgtEl>
                                          <p:spTgt spid="199682">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99682">
                                            <p:txEl>
                                              <p:pRg st="8" end="8"/>
                                            </p:txEl>
                                          </p:spTgt>
                                        </p:tgtEl>
                                        <p:attrNameLst>
                                          <p:attrName>style.visibility</p:attrName>
                                        </p:attrNameLst>
                                      </p:cBhvr>
                                      <p:to>
                                        <p:strVal val="visible"/>
                                      </p:to>
                                    </p:set>
                                    <p:animEffect transition="in" filter="box(in)">
                                      <p:cBhvr>
                                        <p:cTn id="57" dur="500"/>
                                        <p:tgtEl>
                                          <p:spTgt spid="199682">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99682">
                                            <p:txEl>
                                              <p:pRg st="9" end="9"/>
                                            </p:txEl>
                                          </p:spTgt>
                                        </p:tgtEl>
                                        <p:attrNameLst>
                                          <p:attrName>style.visibility</p:attrName>
                                        </p:attrNameLst>
                                      </p:cBhvr>
                                      <p:to>
                                        <p:strVal val="visible"/>
                                      </p:to>
                                    </p:set>
                                    <p:animEffect transition="in" filter="box(in)">
                                      <p:cBhvr>
                                        <p:cTn id="62" dur="500"/>
                                        <p:tgtEl>
                                          <p:spTgt spid="199682">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99682">
                                            <p:txEl>
                                              <p:pRg st="10" end="10"/>
                                            </p:txEl>
                                          </p:spTgt>
                                        </p:tgtEl>
                                        <p:attrNameLst>
                                          <p:attrName>style.visibility</p:attrName>
                                        </p:attrNameLst>
                                      </p:cBhvr>
                                      <p:to>
                                        <p:strVal val="visible"/>
                                      </p:to>
                                    </p:set>
                                    <p:animEffect transition="in" filter="box(in)">
                                      <p:cBhvr>
                                        <p:cTn id="67" dur="500"/>
                                        <p:tgtEl>
                                          <p:spTgt spid="199682">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99682">
                                            <p:txEl>
                                              <p:pRg st="11" end="11"/>
                                            </p:txEl>
                                          </p:spTgt>
                                        </p:tgtEl>
                                        <p:attrNameLst>
                                          <p:attrName>style.visibility</p:attrName>
                                        </p:attrNameLst>
                                      </p:cBhvr>
                                      <p:to>
                                        <p:strVal val="visible"/>
                                      </p:to>
                                    </p:set>
                                    <p:animEffect transition="in" filter="box(in)">
                                      <p:cBhvr>
                                        <p:cTn id="72" dur="500"/>
                                        <p:tgtEl>
                                          <p:spTgt spid="199682">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nodeType="clickEffect">
                                  <p:stCondLst>
                                    <p:cond delay="0"/>
                                  </p:stCondLst>
                                  <p:childTnLst>
                                    <p:set>
                                      <p:cBhvr>
                                        <p:cTn id="76" dur="1" fill="hold">
                                          <p:stCondLst>
                                            <p:cond delay="0"/>
                                          </p:stCondLst>
                                        </p:cTn>
                                        <p:tgtEl>
                                          <p:spTgt spid="199696"/>
                                        </p:tgtEl>
                                        <p:attrNameLst>
                                          <p:attrName>style.visibility</p:attrName>
                                        </p:attrNameLst>
                                      </p:cBhvr>
                                      <p:to>
                                        <p:strVal val="visible"/>
                                      </p:to>
                                    </p:set>
                                    <p:animEffect transition="in" filter="diamond(in)">
                                      <p:cBhvr>
                                        <p:cTn id="77" dur="2000"/>
                                        <p:tgtEl>
                                          <p:spTgt spid="199696"/>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grpId="0" nodeType="clickEffect">
                                  <p:stCondLst>
                                    <p:cond delay="0"/>
                                  </p:stCondLst>
                                  <p:childTnLst>
                                    <p:set>
                                      <p:cBhvr>
                                        <p:cTn id="81" dur="1" fill="hold">
                                          <p:stCondLst>
                                            <p:cond delay="0"/>
                                          </p:stCondLst>
                                        </p:cTn>
                                        <p:tgtEl>
                                          <p:spTgt spid="199688"/>
                                        </p:tgtEl>
                                        <p:attrNameLst>
                                          <p:attrName>style.visibility</p:attrName>
                                        </p:attrNameLst>
                                      </p:cBhvr>
                                      <p:to>
                                        <p:strVal val="visible"/>
                                      </p:to>
                                    </p:set>
                                    <p:animEffect transition="in" filter="diamond(in)">
                                      <p:cBhvr>
                                        <p:cTn id="82" dur="2000"/>
                                        <p:tgtEl>
                                          <p:spTgt spid="199688"/>
                                        </p:tgtEl>
                                      </p:cBhvr>
                                    </p:animEffect>
                                  </p:childTnLst>
                                </p:cTn>
                              </p:par>
                            </p:childTnLst>
                          </p:cTn>
                        </p:par>
                      </p:childTnLst>
                    </p:cTn>
                  </p:par>
                  <p:par>
                    <p:cTn id="83" fill="hold">
                      <p:stCondLst>
                        <p:cond delay="indefinite"/>
                      </p:stCondLst>
                      <p:childTnLst>
                        <p:par>
                          <p:cTn id="84" fill="hold">
                            <p:stCondLst>
                              <p:cond delay="0"/>
                            </p:stCondLst>
                            <p:childTnLst>
                              <p:par>
                                <p:cTn id="85" presetID="8" presetClass="entr" presetSubtype="16" fill="hold" nodeType="clickEffect">
                                  <p:stCondLst>
                                    <p:cond delay="0"/>
                                  </p:stCondLst>
                                  <p:childTnLst>
                                    <p:set>
                                      <p:cBhvr>
                                        <p:cTn id="86" dur="1" fill="hold">
                                          <p:stCondLst>
                                            <p:cond delay="0"/>
                                          </p:stCondLst>
                                        </p:cTn>
                                        <p:tgtEl>
                                          <p:spTgt spid="199695"/>
                                        </p:tgtEl>
                                        <p:attrNameLst>
                                          <p:attrName>style.visibility</p:attrName>
                                        </p:attrNameLst>
                                      </p:cBhvr>
                                      <p:to>
                                        <p:strVal val="visible"/>
                                      </p:to>
                                    </p:set>
                                    <p:animEffect transition="in" filter="diamond(in)">
                                      <p:cBhvr>
                                        <p:cTn id="87" dur="2000"/>
                                        <p:tgtEl>
                                          <p:spTgt spid="199695"/>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grpId="0" nodeType="clickEffect">
                                  <p:stCondLst>
                                    <p:cond delay="0"/>
                                  </p:stCondLst>
                                  <p:childTnLst>
                                    <p:set>
                                      <p:cBhvr>
                                        <p:cTn id="91" dur="1" fill="hold">
                                          <p:stCondLst>
                                            <p:cond delay="0"/>
                                          </p:stCondLst>
                                        </p:cTn>
                                        <p:tgtEl>
                                          <p:spTgt spid="199689"/>
                                        </p:tgtEl>
                                        <p:attrNameLst>
                                          <p:attrName>style.visibility</p:attrName>
                                        </p:attrNameLst>
                                      </p:cBhvr>
                                      <p:to>
                                        <p:strVal val="visible"/>
                                      </p:to>
                                    </p:set>
                                    <p:animEffect transition="in" filter="checkerboard(across)">
                                      <p:cBhvr>
                                        <p:cTn id="92" dur="500"/>
                                        <p:tgtEl>
                                          <p:spTgt spid="199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nimBg="1" build="p"/>
      <p:bldP spid="199687" grpId="0"/>
      <p:bldP spid="199688" grpId="0" animBg="1"/>
      <p:bldP spid="19968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539750" y="1376363"/>
            <a:ext cx="5545138" cy="451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pPr>
            <a:r>
              <a:rPr lang="en-US" altLang="zh-CN" sz="2400" b="1">
                <a:ea typeface="楷体_GB2312" pitchFamily="49" charset="-122"/>
              </a:rPr>
              <a:t>#include "stdio.h"</a:t>
            </a:r>
            <a:endParaRPr lang="en-US" altLang="zh-CN" sz="2400" b="1">
              <a:ea typeface="楷体_GB2312" pitchFamily="49" charset="-122"/>
            </a:endParaRPr>
          </a:p>
          <a:p>
            <a:pPr algn="just" eaLnBrk="1" hangingPunct="1">
              <a:lnSpc>
                <a:spcPct val="110000"/>
              </a:lnSpc>
            </a:pPr>
            <a:r>
              <a:rPr lang="en-US" altLang="zh-CN" sz="2400" b="1">
                <a:ea typeface="楷体_GB2312" pitchFamily="49" charset="-122"/>
              </a:rPr>
              <a:t>main()</a:t>
            </a:r>
            <a:endParaRPr lang="en-US" altLang="zh-CN" sz="2400" b="1">
              <a:ea typeface="楷体_GB2312" pitchFamily="49" charset="-122"/>
            </a:endParaRPr>
          </a:p>
          <a:p>
            <a:pPr algn="just" eaLnBrk="1" hangingPunct="1">
              <a:lnSpc>
                <a:spcPct val="110000"/>
              </a:lnSpc>
            </a:pPr>
            <a:r>
              <a:rPr lang="en-US" altLang="zh-CN" sz="2400" b="1">
                <a:ea typeface="楷体_GB2312" pitchFamily="49" charset="-122"/>
              </a:rPr>
              <a:t>{  int x=1,sum=1;</a:t>
            </a:r>
            <a:endParaRPr lang="en-US" altLang="zh-CN" sz="2400" b="1">
              <a:ea typeface="楷体_GB2312" pitchFamily="49" charset="-122"/>
            </a:endParaRPr>
          </a:p>
          <a:p>
            <a:pPr algn="just" eaLnBrk="1" hangingPunct="1">
              <a:lnSpc>
                <a:spcPct val="110000"/>
              </a:lnSpc>
            </a:pPr>
            <a:r>
              <a:rPr lang="en-US" altLang="zh-CN" sz="2400" b="1">
                <a:ea typeface="楷体_GB2312" pitchFamily="49" charset="-122"/>
              </a:rPr>
              <a:t>   do</a:t>
            </a:r>
            <a:endParaRPr lang="en-US" altLang="zh-CN" sz="2400" b="1">
              <a:ea typeface="楷体_GB2312" pitchFamily="49" charset="-122"/>
            </a:endParaRPr>
          </a:p>
          <a:p>
            <a:pPr algn="just" eaLnBrk="1" hangingPunct="1">
              <a:lnSpc>
                <a:spcPct val="110000"/>
              </a:lnSpc>
            </a:pPr>
            <a:r>
              <a:rPr lang="en-US" altLang="zh-CN" sz="2400" b="1">
                <a:ea typeface="楷体_GB2312" pitchFamily="49" charset="-122"/>
              </a:rPr>
              <a:t>      {  x=x+3;</a:t>
            </a:r>
            <a:endParaRPr lang="en-US" altLang="zh-CN" sz="2400" b="1">
              <a:ea typeface="楷体_GB2312" pitchFamily="49" charset="-122"/>
            </a:endParaRPr>
          </a:p>
          <a:p>
            <a:pPr algn="just" eaLnBrk="1" hangingPunct="1">
              <a:lnSpc>
                <a:spcPct val="110000"/>
              </a:lnSpc>
            </a:pPr>
            <a:r>
              <a:rPr lang="en-US" altLang="zh-CN" sz="2400" b="1">
                <a:ea typeface="楷体_GB2312" pitchFamily="49" charset="-122"/>
              </a:rPr>
              <a:t>         sum+=x;</a:t>
            </a:r>
            <a:endParaRPr lang="en-US" altLang="zh-CN" sz="2400" b="1">
              <a:ea typeface="楷体_GB2312" pitchFamily="49" charset="-122"/>
            </a:endParaRPr>
          </a:p>
          <a:p>
            <a:pPr algn="just" eaLnBrk="1" hangingPunct="1">
              <a:lnSpc>
                <a:spcPct val="110000"/>
              </a:lnSpc>
            </a:pPr>
            <a:r>
              <a:rPr lang="en-US" altLang="zh-CN" sz="2400" b="1"/>
              <a:t>         printf("sum=%d\n",sum);</a:t>
            </a:r>
            <a:endParaRPr lang="en-US" altLang="zh-CN" sz="2400" b="1"/>
          </a:p>
          <a:p>
            <a:pPr algn="just" eaLnBrk="1" hangingPunct="1">
              <a:lnSpc>
                <a:spcPct val="110000"/>
              </a:lnSpc>
            </a:pPr>
            <a:r>
              <a:rPr lang="en-US" altLang="zh-CN" sz="2400" b="1"/>
              <a:t>       </a:t>
            </a:r>
            <a:r>
              <a:rPr lang="en-US" altLang="zh-CN" sz="2400" b="1">
                <a:ea typeface="楷体_GB2312" pitchFamily="49" charset="-122"/>
              </a:rPr>
              <a:t>}</a:t>
            </a:r>
            <a:endParaRPr lang="en-US" altLang="zh-CN" sz="2400" b="1">
              <a:ea typeface="楷体_GB2312" pitchFamily="49" charset="-122"/>
            </a:endParaRPr>
          </a:p>
          <a:p>
            <a:pPr algn="just" eaLnBrk="1" hangingPunct="1">
              <a:lnSpc>
                <a:spcPct val="110000"/>
              </a:lnSpc>
            </a:pPr>
            <a:r>
              <a:rPr lang="en-US" altLang="zh-CN" sz="2400" b="1">
                <a:ea typeface="楷体_GB2312" pitchFamily="49" charset="-122"/>
              </a:rPr>
              <a:t>   while(sum&lt;=200);</a:t>
            </a:r>
            <a:endParaRPr lang="en-US" altLang="zh-CN" sz="2400" b="1">
              <a:ea typeface="楷体_GB2312" pitchFamily="49" charset="-122"/>
            </a:endParaRPr>
          </a:p>
          <a:p>
            <a:pPr algn="just" eaLnBrk="1" hangingPunct="1">
              <a:lnSpc>
                <a:spcPct val="110000"/>
              </a:lnSpc>
            </a:pPr>
            <a:r>
              <a:rPr lang="en-US" altLang="zh-CN" sz="2400" b="1">
                <a:ea typeface="楷体_GB2312" pitchFamily="49" charset="-122"/>
              </a:rPr>
              <a:t>   printf("x=%d\n",x-3);</a:t>
            </a:r>
            <a:endParaRPr lang="en-US" altLang="zh-CN" sz="2400" b="1">
              <a:ea typeface="楷体_GB2312" pitchFamily="49" charset="-122"/>
            </a:endParaRPr>
          </a:p>
          <a:p>
            <a:pPr algn="just" eaLnBrk="1" hangingPunct="1">
              <a:lnSpc>
                <a:spcPct val="110000"/>
              </a:lnSpc>
            </a:pPr>
            <a:r>
              <a:rPr lang="en-US" altLang="zh-CN" sz="2400" b="1">
                <a:ea typeface="楷体_GB2312" pitchFamily="49" charset="-122"/>
              </a:rPr>
              <a:t>}</a:t>
            </a:r>
            <a:endParaRPr lang="en-US" altLang="zh-CN" sz="2400" b="1">
              <a:ea typeface="楷体_GB2312" pitchFamily="49" charset="-122"/>
            </a:endParaRPr>
          </a:p>
        </p:txBody>
      </p:sp>
      <p:sp>
        <p:nvSpPr>
          <p:cNvPr id="202759" name="Rectangle 7"/>
          <p:cNvSpPr>
            <a:spLocks noChangeArrowheads="1"/>
          </p:cNvSpPr>
          <p:nvPr/>
        </p:nvSpPr>
        <p:spPr bwMode="auto">
          <a:xfrm>
            <a:off x="3635375" y="981075"/>
            <a:ext cx="3352800" cy="1600200"/>
          </a:xfrm>
          <a:prstGeom prst="rect">
            <a:avLst/>
          </a:prstGeom>
          <a:solidFill>
            <a:srgbClr val="FFE7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spcBef>
                <a:spcPct val="5000"/>
              </a:spcBef>
            </a:pPr>
            <a:r>
              <a:rPr lang="zh-CN" altLang="en-US" sz="2400" b="1">
                <a:solidFill>
                  <a:srgbClr val="A50021"/>
                </a:solidFill>
                <a:latin typeface="黑体" panose="02010609060101010101" pitchFamily="2" charset="-122"/>
                <a:ea typeface="黑体" panose="02010609060101010101" pitchFamily="2" charset="-122"/>
              </a:rPr>
              <a:t>注意：循环体中要有使</a:t>
            </a:r>
            <a:endParaRPr lang="zh-CN" altLang="en-US" sz="2400" b="1">
              <a:solidFill>
                <a:srgbClr val="A50021"/>
              </a:solidFill>
              <a:latin typeface="黑体" panose="02010609060101010101" pitchFamily="2" charset="-122"/>
              <a:ea typeface="黑体" panose="02010609060101010101" pitchFamily="2" charset="-122"/>
            </a:endParaRPr>
          </a:p>
          <a:p>
            <a:pPr algn="l" eaLnBrk="1" hangingPunct="1">
              <a:spcBef>
                <a:spcPct val="5000"/>
              </a:spcBef>
            </a:pPr>
            <a:r>
              <a:rPr lang="zh-CN" altLang="en-US" sz="2400" b="1">
                <a:latin typeface="黑体" panose="02010609060101010101" pitchFamily="2" charset="-122"/>
                <a:ea typeface="黑体" panose="02010609060101010101" pitchFamily="2" charset="-122"/>
              </a:rPr>
              <a:t>循环趋于结束的语句</a:t>
            </a:r>
            <a:r>
              <a:rPr lang="zh-CN" altLang="en-US" sz="2400" b="1">
                <a:solidFill>
                  <a:srgbClr val="A50021"/>
                </a:solidFill>
                <a:latin typeface="黑体" panose="02010609060101010101" pitchFamily="2" charset="-122"/>
                <a:ea typeface="黑体" panose="02010609060101010101" pitchFamily="2" charset="-122"/>
              </a:rPr>
              <a:t>，</a:t>
            </a:r>
            <a:endParaRPr lang="zh-CN" altLang="en-US" sz="2400" b="1">
              <a:solidFill>
                <a:srgbClr val="A50021"/>
              </a:solidFill>
              <a:latin typeface="黑体" panose="02010609060101010101" pitchFamily="2" charset="-122"/>
              <a:ea typeface="黑体" panose="02010609060101010101" pitchFamily="2" charset="-122"/>
            </a:endParaRPr>
          </a:p>
          <a:p>
            <a:pPr algn="l" eaLnBrk="1" hangingPunct="1">
              <a:spcBef>
                <a:spcPct val="5000"/>
              </a:spcBef>
            </a:pPr>
            <a:r>
              <a:rPr lang="zh-CN" altLang="en-US" sz="2400" b="1">
                <a:solidFill>
                  <a:srgbClr val="A50021"/>
                </a:solidFill>
                <a:latin typeface="黑体" panose="02010609060101010101" pitchFamily="2" charset="-122"/>
                <a:ea typeface="黑体" panose="02010609060101010101" pitchFamily="2" charset="-122"/>
              </a:rPr>
              <a:t>否则会导致死循环。</a:t>
            </a:r>
            <a:r>
              <a:rPr lang="zh-CN" altLang="en-US" sz="1400" b="1">
                <a:solidFill>
                  <a:srgbClr val="A50021"/>
                </a:solidFill>
                <a:latin typeface="黑体" panose="02010609060101010101" pitchFamily="2" charset="-122"/>
                <a:ea typeface="黑体" panose="02010609060101010101" pitchFamily="2" charset="-122"/>
              </a:rPr>
              <a:t> </a:t>
            </a:r>
            <a:endParaRPr lang="zh-CN" altLang="en-US" sz="1400" b="1">
              <a:solidFill>
                <a:srgbClr val="A50021"/>
              </a:solidFill>
              <a:latin typeface="黑体" panose="02010609060101010101" pitchFamily="2" charset="-122"/>
              <a:ea typeface="黑体" panose="02010609060101010101" pitchFamily="2" charset="-122"/>
            </a:endParaRPr>
          </a:p>
        </p:txBody>
      </p:sp>
      <p:sp>
        <p:nvSpPr>
          <p:cNvPr id="15364" name="Rectangle 8"/>
          <p:cNvSpPr>
            <a:spLocks noChangeArrowheads="1"/>
          </p:cNvSpPr>
          <p:nvPr/>
        </p:nvSpPr>
        <p:spPr bwMode="auto">
          <a:xfrm>
            <a:off x="468313" y="175260"/>
            <a:ext cx="8424862"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lnSpc>
                <a:spcPct val="110000"/>
              </a:lnSpc>
            </a:pPr>
            <a:r>
              <a:rPr lang="zh-CN" altLang="en-US" b="1">
                <a:solidFill>
                  <a:srgbClr val="A50021"/>
                </a:solidFill>
                <a:latin typeface="黑体" panose="02010609060101010101" pitchFamily="2" charset="-122"/>
                <a:ea typeface="黑体" panose="02010609060101010101" pitchFamily="2" charset="-122"/>
              </a:rPr>
              <a:t>例</a:t>
            </a:r>
            <a:r>
              <a:rPr lang="en-US" altLang="zh-CN" b="1">
                <a:solidFill>
                  <a:srgbClr val="A50021"/>
                </a:solidFill>
                <a:latin typeface="黑体" panose="02010609060101010101" pitchFamily="2" charset="-122"/>
                <a:ea typeface="黑体" panose="02010609060101010101" pitchFamily="2" charset="-122"/>
              </a:rPr>
              <a:t>5.4 </a:t>
            </a:r>
            <a:r>
              <a:rPr lang="zh-CN" altLang="en-US" b="1">
                <a:solidFill>
                  <a:srgbClr val="A50021"/>
                </a:solidFill>
                <a:latin typeface="黑体" panose="02010609060101010101" pitchFamily="2" charset="-122"/>
                <a:ea typeface="黑体" panose="02010609060101010101" pitchFamily="2" charset="-122"/>
              </a:rPr>
              <a:t>计算</a:t>
            </a:r>
            <a:r>
              <a:rPr lang="en-US" altLang="zh-CN" b="1" i="1">
                <a:solidFill>
                  <a:srgbClr val="A50021"/>
                </a:solidFill>
                <a:latin typeface="黑体" panose="02010609060101010101" pitchFamily="2" charset="-122"/>
                <a:ea typeface="黑体" panose="02010609060101010101" pitchFamily="2" charset="-122"/>
              </a:rPr>
              <a:t>x</a:t>
            </a:r>
            <a:r>
              <a:rPr lang="zh-CN" altLang="en-US" b="1">
                <a:solidFill>
                  <a:srgbClr val="A50021"/>
                </a:solidFill>
                <a:latin typeface="黑体" panose="02010609060101010101" pitchFamily="2" charset="-122"/>
                <a:ea typeface="黑体" panose="02010609060101010101" pitchFamily="2" charset="-122"/>
              </a:rPr>
              <a:t>的值使</a:t>
            </a:r>
            <a:r>
              <a:rPr lang="en-US" altLang="zh-CN" b="1">
                <a:solidFill>
                  <a:srgbClr val="A50021"/>
                </a:solidFill>
                <a:latin typeface="黑体" panose="02010609060101010101" pitchFamily="2" charset="-122"/>
                <a:ea typeface="黑体" panose="02010609060101010101" pitchFamily="2" charset="-122"/>
              </a:rPr>
              <a:t>1+4+7+10+13+</a:t>
            </a:r>
            <a:r>
              <a:rPr lang="en-US" altLang="zh-CN" b="1">
                <a:solidFill>
                  <a:srgbClr val="A50021"/>
                </a:solidFill>
                <a:latin typeface="Times New Roman" panose="02020603050405020304" pitchFamily="18" charset="0"/>
                <a:ea typeface="黑体" panose="02010609060101010101" pitchFamily="2" charset="-122"/>
              </a:rPr>
              <a:t>…</a:t>
            </a:r>
            <a:r>
              <a:rPr lang="en-US" altLang="zh-CN" b="1">
                <a:solidFill>
                  <a:srgbClr val="A50021"/>
                </a:solidFill>
                <a:latin typeface="黑体" panose="02010609060101010101" pitchFamily="2" charset="-122"/>
                <a:ea typeface="黑体" panose="02010609060101010101" pitchFamily="2" charset="-122"/>
              </a:rPr>
              <a:t>+</a:t>
            </a:r>
            <a:r>
              <a:rPr lang="en-US" altLang="zh-CN" b="1" i="1">
                <a:solidFill>
                  <a:srgbClr val="A50021"/>
                </a:solidFill>
                <a:latin typeface="黑体" panose="02010609060101010101" pitchFamily="2" charset="-122"/>
                <a:ea typeface="黑体" panose="02010609060101010101" pitchFamily="2" charset="-122"/>
              </a:rPr>
              <a:t>x</a:t>
            </a:r>
            <a:r>
              <a:rPr lang="zh-CN" altLang="en-US" b="1">
                <a:solidFill>
                  <a:srgbClr val="A50021"/>
                </a:solidFill>
                <a:latin typeface="黑体" panose="02010609060101010101" pitchFamily="2" charset="-122"/>
                <a:ea typeface="黑体" panose="02010609060101010101" pitchFamily="2" charset="-122"/>
              </a:rPr>
              <a:t>的和小于</a:t>
            </a:r>
            <a:r>
              <a:rPr lang="en-US" altLang="zh-CN" b="1">
                <a:solidFill>
                  <a:srgbClr val="A50021"/>
                </a:solidFill>
                <a:latin typeface="黑体" panose="02010609060101010101" pitchFamily="2" charset="-122"/>
                <a:ea typeface="黑体" panose="02010609060101010101" pitchFamily="2" charset="-122"/>
              </a:rPr>
              <a:t>200</a:t>
            </a:r>
            <a:r>
              <a:rPr lang="zh-CN" altLang="en-US" b="1">
                <a:solidFill>
                  <a:srgbClr val="A50021"/>
                </a:solidFill>
                <a:latin typeface="黑体" panose="02010609060101010101" pitchFamily="2" charset="-122"/>
                <a:ea typeface="黑体" panose="02010609060101010101" pitchFamily="2" charset="-122"/>
              </a:rPr>
              <a:t>，求出</a:t>
            </a:r>
            <a:r>
              <a:rPr lang="en-US" altLang="zh-CN" b="1">
                <a:solidFill>
                  <a:srgbClr val="A50021"/>
                </a:solidFill>
                <a:latin typeface="黑体" panose="02010609060101010101" pitchFamily="2" charset="-122"/>
                <a:ea typeface="黑体" panose="02010609060101010101" pitchFamily="2" charset="-122"/>
              </a:rPr>
              <a:t>x</a:t>
            </a:r>
            <a:r>
              <a:rPr lang="zh-CN" altLang="en-US" b="1">
                <a:solidFill>
                  <a:srgbClr val="A50021"/>
                </a:solidFill>
                <a:latin typeface="黑体" panose="02010609060101010101" pitchFamily="2" charset="-122"/>
                <a:ea typeface="黑体" panose="02010609060101010101" pitchFamily="2" charset="-122"/>
              </a:rPr>
              <a:t>的值。</a:t>
            </a:r>
            <a:endParaRPr lang="zh-CN" altLang="en-US" b="1">
              <a:solidFill>
                <a:srgbClr val="A50021"/>
              </a:solidFill>
              <a:latin typeface="黑体" panose="02010609060101010101" pitchFamily="2" charset="-122"/>
              <a:ea typeface="黑体" panose="02010609060101010101" pitchFamily="2" charset="-122"/>
            </a:endParaRPr>
          </a:p>
        </p:txBody>
      </p:sp>
      <p:pic>
        <p:nvPicPr>
          <p:cNvPr id="202761" name="Picture 9"/>
          <p:cNvPicPr>
            <a:picLocks noChangeAspect="1" noChangeArrowheads="1"/>
          </p:cNvPicPr>
          <p:nvPr/>
        </p:nvPicPr>
        <p:blipFill>
          <a:blip r:embed="rId1">
            <a:extLst>
              <a:ext uri="{28A0092B-C50C-407E-A947-70E740481C1C}">
                <a14:useLocalDpi xmlns:a14="http://schemas.microsoft.com/office/drawing/2010/main" val="0"/>
              </a:ext>
            </a:extLst>
          </a:blip>
          <a:srcRect t="9140" r="33247" b="7057"/>
          <a:stretch>
            <a:fillRect/>
          </a:stretch>
        </p:blipFill>
        <p:spPr bwMode="auto">
          <a:xfrm>
            <a:off x="7127875" y="908050"/>
            <a:ext cx="1703388"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blinds(horizontal)">
                                      <p:cBhvr>
                                        <p:cTn id="7" dur="500"/>
                                        <p:tgtEl>
                                          <p:spTgt spid="2027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2761"/>
                                        </p:tgtEl>
                                        <p:attrNameLst>
                                          <p:attrName>style.visibility</p:attrName>
                                        </p:attrNameLst>
                                      </p:cBhvr>
                                      <p:to>
                                        <p:strVal val="visible"/>
                                      </p:to>
                                    </p:set>
                                    <p:animEffect transition="in" filter="box(in)">
                                      <p:cBhvr>
                                        <p:cTn id="12" dur="500"/>
                                        <p:tgtEl>
                                          <p:spTgt spid="20276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02759"/>
                                        </p:tgtEl>
                                        <p:attrNameLst>
                                          <p:attrName>style.visibility</p:attrName>
                                        </p:attrNameLst>
                                      </p:cBhvr>
                                      <p:to>
                                        <p:strVal val="visible"/>
                                      </p:to>
                                    </p:set>
                                    <p:anim calcmode="lin" valueType="num">
                                      <p:cBhvr additive="base">
                                        <p:cTn id="17" dur="500" fill="hold"/>
                                        <p:tgtEl>
                                          <p:spTgt spid="202759"/>
                                        </p:tgtEl>
                                        <p:attrNameLst>
                                          <p:attrName>ppt_x</p:attrName>
                                        </p:attrNameLst>
                                      </p:cBhvr>
                                      <p:tavLst>
                                        <p:tav tm="0">
                                          <p:val>
                                            <p:strVal val="0-#ppt_w/2"/>
                                          </p:val>
                                        </p:tav>
                                        <p:tav tm="100000">
                                          <p:val>
                                            <p:strVal val="#ppt_x"/>
                                          </p:val>
                                        </p:tav>
                                      </p:tavLst>
                                    </p:anim>
                                    <p:anim calcmode="lin" valueType="num">
                                      <p:cBhvr additive="base">
                                        <p:cTn id="18" dur="500" fill="hold"/>
                                        <p:tgtEl>
                                          <p:spTgt spid="202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P spid="20275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539750" y="1628775"/>
            <a:ext cx="8382000" cy="289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5000"/>
              </a:lnSpc>
              <a:buFontTx/>
              <a:buChar char="•"/>
            </a:pPr>
            <a:r>
              <a:rPr lang="zh-CN" altLang="en-US" b="1">
                <a:ea typeface="黑体" panose="02010609060101010101" pitchFamily="2" charset="-122"/>
              </a:rPr>
              <a:t>　</a:t>
            </a:r>
            <a:r>
              <a:rPr lang="en-US" altLang="zh-CN" b="1">
                <a:ea typeface="黑体" panose="02010609060101010101" pitchFamily="2" charset="-122"/>
              </a:rPr>
              <a:t>C</a:t>
            </a:r>
            <a:r>
              <a:rPr lang="zh-CN" altLang="en-US" b="1">
                <a:ea typeface="黑体" panose="02010609060101010101" pitchFamily="2" charset="-122"/>
              </a:rPr>
              <a:t>语言中</a:t>
            </a:r>
            <a:r>
              <a:rPr lang="en-US" altLang="zh-CN" b="1">
                <a:ea typeface="黑体" panose="02010609060101010101" pitchFamily="2" charset="-122"/>
              </a:rPr>
              <a:t>for</a:t>
            </a:r>
            <a:r>
              <a:rPr lang="zh-CN" altLang="en-US" b="1">
                <a:ea typeface="黑体" panose="02010609060101010101" pitchFamily="2" charset="-122"/>
              </a:rPr>
              <a:t>循环语句的使用最为灵活：</a:t>
            </a:r>
            <a:endParaRPr lang="zh-CN" altLang="en-US" b="1">
              <a:ea typeface="黑体" panose="02010609060101010101" pitchFamily="2" charset="-122"/>
            </a:endParaRPr>
          </a:p>
          <a:p>
            <a:pPr lvl="1" algn="just" eaLnBrk="1" hangingPunct="1">
              <a:lnSpc>
                <a:spcPct val="135000"/>
              </a:lnSpc>
              <a:buFontTx/>
              <a:buChar char="•"/>
            </a:pPr>
            <a:r>
              <a:rPr lang="zh-CN" altLang="en-US" b="1">
                <a:ea typeface="黑体" panose="02010609060101010101" pitchFamily="2" charset="-122"/>
              </a:rPr>
              <a:t>　不仅可以用于循环次数</a:t>
            </a:r>
            <a:r>
              <a:rPr lang="zh-CN" altLang="en-US" b="1">
                <a:solidFill>
                  <a:srgbClr val="A50021"/>
                </a:solidFill>
                <a:ea typeface="黑体" panose="02010609060101010101" pitchFamily="2" charset="-122"/>
              </a:rPr>
              <a:t>已经确定</a:t>
            </a:r>
            <a:r>
              <a:rPr lang="zh-CN" altLang="en-US" b="1">
                <a:ea typeface="黑体" panose="02010609060101010101" pitchFamily="2" charset="-122"/>
              </a:rPr>
              <a:t>的情况</a:t>
            </a:r>
            <a:endParaRPr lang="zh-CN" altLang="en-US" b="1">
              <a:ea typeface="黑体" panose="02010609060101010101" pitchFamily="2" charset="-122"/>
            </a:endParaRPr>
          </a:p>
          <a:p>
            <a:pPr lvl="1" algn="just" eaLnBrk="1" hangingPunct="1">
              <a:lnSpc>
                <a:spcPct val="135000"/>
              </a:lnSpc>
              <a:buFontTx/>
              <a:buChar char="•"/>
            </a:pPr>
            <a:r>
              <a:rPr lang="zh-CN" altLang="en-US" b="1">
                <a:ea typeface="黑体" panose="02010609060101010101" pitchFamily="2" charset="-122"/>
              </a:rPr>
              <a:t>　而且可以用于循环次数</a:t>
            </a:r>
            <a:r>
              <a:rPr lang="zh-CN" altLang="en-US" b="1">
                <a:solidFill>
                  <a:srgbClr val="A50021"/>
                </a:solidFill>
                <a:ea typeface="黑体" panose="02010609060101010101" pitchFamily="2" charset="-122"/>
              </a:rPr>
              <a:t>不确定</a:t>
            </a:r>
            <a:r>
              <a:rPr lang="zh-CN" altLang="en-US" b="1">
                <a:ea typeface="黑体" panose="02010609060101010101" pitchFamily="2" charset="-122"/>
              </a:rPr>
              <a:t>的情况，</a:t>
            </a:r>
            <a:endParaRPr lang="zh-CN" altLang="en-US" b="1">
              <a:ea typeface="黑体" panose="02010609060101010101" pitchFamily="2" charset="-122"/>
            </a:endParaRPr>
          </a:p>
          <a:p>
            <a:pPr lvl="1" algn="just" eaLnBrk="1" hangingPunct="1">
              <a:lnSpc>
                <a:spcPct val="135000"/>
              </a:lnSpc>
              <a:buFontTx/>
              <a:buChar char="•"/>
            </a:pPr>
            <a:r>
              <a:rPr lang="zh-CN" altLang="en-US" b="1">
                <a:ea typeface="黑体" panose="02010609060101010101" pitchFamily="2" charset="-122"/>
              </a:rPr>
              <a:t>　它完全可以代替</a:t>
            </a:r>
            <a:r>
              <a:rPr lang="en-US" altLang="zh-CN" b="1">
                <a:ea typeface="黑体" panose="02010609060101010101" pitchFamily="2" charset="-122"/>
              </a:rPr>
              <a:t>while</a:t>
            </a:r>
            <a:r>
              <a:rPr lang="zh-CN" altLang="en-US" b="1">
                <a:ea typeface="黑体" panose="02010609060101010101" pitchFamily="2" charset="-122"/>
              </a:rPr>
              <a:t>循环。</a:t>
            </a:r>
            <a:endParaRPr lang="zh-CN" altLang="en-US" b="1">
              <a:ea typeface="黑体" panose="02010609060101010101" pitchFamily="2" charset="-122"/>
            </a:endParaRPr>
          </a:p>
          <a:p>
            <a:pPr algn="just" eaLnBrk="1" hangingPunct="1">
              <a:lnSpc>
                <a:spcPct val="135000"/>
              </a:lnSpc>
            </a:pPr>
            <a:endParaRPr lang="en-US" altLang="zh-CN" sz="2400">
              <a:solidFill>
                <a:srgbClr val="0000FF"/>
              </a:solidFill>
              <a:ea typeface="黑体" panose="02010609060101010101" pitchFamily="2" charset="-122"/>
            </a:endParaRPr>
          </a:p>
        </p:txBody>
      </p:sp>
      <p:sp>
        <p:nvSpPr>
          <p:cNvPr id="203779" name="Rectangle 3"/>
          <p:cNvSpPr>
            <a:spLocks noGrp="1" noChangeArrowheads="1"/>
          </p:cNvSpPr>
          <p:nvPr>
            <p:ph type="title" idx="4294967295"/>
          </p:nvPr>
        </p:nvSpPr>
        <p:spPr>
          <a:xfrm>
            <a:off x="2514600" y="457200"/>
            <a:ext cx="4572000" cy="533400"/>
          </a:xfrm>
        </p:spPr>
        <p:txBody>
          <a:bodyPr/>
          <a:lstStyle/>
          <a:p>
            <a:pPr eaLnBrk="1" hangingPunct="1"/>
            <a:br>
              <a:rPr lang="en-US" altLang="zh-CN" sz="2800" b="1" smtClean="0">
                <a:solidFill>
                  <a:srgbClr val="A50021"/>
                </a:solidFill>
                <a:latin typeface="黑体" panose="02010609060101010101" pitchFamily="2" charset="-122"/>
                <a:ea typeface="黑体" panose="02010609060101010101" pitchFamily="2" charset="-122"/>
                <a:cs typeface="Arial" panose="020B0604020202020204" pitchFamily="34" charset="0"/>
              </a:rPr>
            </a:br>
            <a:r>
              <a:rPr lang="en-US" altLang="zh-CN" sz="3600" b="1" smtClean="0">
                <a:solidFill>
                  <a:srgbClr val="A50021"/>
                </a:solidFill>
                <a:latin typeface="黑体" panose="02010609060101010101" pitchFamily="2" charset="-122"/>
                <a:ea typeface="黑体" panose="02010609060101010101" pitchFamily="2" charset="-122"/>
                <a:cs typeface="Arial" panose="020B0604020202020204" pitchFamily="34" charset="0"/>
              </a:rPr>
              <a:t>5.3  for</a:t>
            </a:r>
            <a:r>
              <a:rPr lang="zh-CN" altLang="en-US" sz="3600" b="1" smtClean="0">
                <a:solidFill>
                  <a:srgbClr val="A50021"/>
                </a:solidFill>
                <a:latin typeface="黑体" panose="02010609060101010101" pitchFamily="2" charset="-122"/>
                <a:ea typeface="黑体" panose="02010609060101010101" pitchFamily="2" charset="-122"/>
                <a:cs typeface="Arial" panose="020B0604020202020204" pitchFamily="34" charset="0"/>
              </a:rPr>
              <a:t>循环语句</a:t>
            </a:r>
            <a:br>
              <a:rPr lang="zh-CN" altLang="en-US" sz="2800" b="1" smtClean="0">
                <a:solidFill>
                  <a:srgbClr val="A50021"/>
                </a:solidFill>
                <a:latin typeface="黑体" panose="02010609060101010101" pitchFamily="2" charset="-122"/>
                <a:ea typeface="黑体" panose="02010609060101010101" pitchFamily="2" charset="-122"/>
                <a:cs typeface="Arial" panose="020B0604020202020204" pitchFamily="34" charset="0"/>
              </a:rPr>
            </a:br>
            <a:endParaRPr lang="zh-CN" altLang="en-US" sz="2800" b="1" smtClean="0">
              <a:solidFill>
                <a:srgbClr val="A50021"/>
              </a:solidFill>
              <a:latin typeface="黑体" panose="02010609060101010101" pitchFamily="2" charset="-122"/>
              <a:ea typeface="黑体" panose="02010609060101010101" pitchFamily="2" charset="-122"/>
              <a:cs typeface="Arial" panose="020B0604020202020204" pitchFamily="34" charset="0"/>
            </a:endParaRPr>
          </a:p>
        </p:txBody>
      </p:sp>
      <p:pic>
        <p:nvPicPr>
          <p:cNvPr id="203780" name="Picture 4"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0" y="6375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3779"/>
                                        </p:tgtEl>
                                        <p:attrNameLst>
                                          <p:attrName>style.visibility</p:attrName>
                                        </p:attrNameLst>
                                      </p:cBhvr>
                                      <p:to>
                                        <p:strVal val="visible"/>
                                      </p:to>
                                    </p:set>
                                    <p:animEffect transition="in" filter="dissolve">
                                      <p:cBhvr>
                                        <p:cTn id="7" dur="500"/>
                                        <p:tgtEl>
                                          <p:spTgt spid="20377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3778"/>
                                        </p:tgtEl>
                                        <p:attrNameLst>
                                          <p:attrName>style.visibility</p:attrName>
                                        </p:attrNameLst>
                                      </p:cBhvr>
                                      <p:to>
                                        <p:strVal val="visible"/>
                                      </p:to>
                                    </p:set>
                                    <p:animEffect transition="in" filter="wipe(up)">
                                      <p:cBhvr>
                                        <p:cTn id="11" dur="500"/>
                                        <p:tgtEl>
                                          <p:spTgt spid="203778"/>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203780"/>
                                        </p:tgtEl>
                                        <p:attrNameLst>
                                          <p:attrName>style.visibility</p:attrName>
                                        </p:attrNameLst>
                                      </p:cBhvr>
                                      <p:to>
                                        <p:strVal val="visible"/>
                                      </p:to>
                                    </p:set>
                                    <p:anim calcmode="lin" valueType="num">
                                      <p:cBhvr additive="base">
                                        <p:cTn id="15" dur="500" fill="hold"/>
                                        <p:tgtEl>
                                          <p:spTgt spid="203780"/>
                                        </p:tgtEl>
                                        <p:attrNameLst>
                                          <p:attrName>ppt_x</p:attrName>
                                        </p:attrNameLst>
                                      </p:cBhvr>
                                      <p:tavLst>
                                        <p:tav tm="0">
                                          <p:val>
                                            <p:strVal val="0-#ppt_w/2"/>
                                          </p:val>
                                        </p:tav>
                                        <p:tav tm="100000">
                                          <p:val>
                                            <p:strVal val="#ppt_x"/>
                                          </p:val>
                                        </p:tav>
                                      </p:tavLst>
                                    </p:anim>
                                    <p:anim calcmode="lin" valueType="num">
                                      <p:cBhvr additive="base">
                                        <p:cTn id="16" dur="500" fill="hold"/>
                                        <p:tgtEl>
                                          <p:spTgt spid="203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P spid="20377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533400" y="990600"/>
            <a:ext cx="838200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5000"/>
              </a:lnSpc>
              <a:defRPr/>
            </a:pPr>
            <a:r>
              <a:rPr lang="zh-CN" altLang="en-US" b="1" dirty="0">
                <a:solidFill>
                  <a:srgbClr val="A50021"/>
                </a:solidFill>
                <a:latin typeface="黑体" panose="02010609060101010101" pitchFamily="2" charset="-122"/>
                <a:ea typeface="黑体" panose="02010609060101010101" pitchFamily="2" charset="-122"/>
              </a:rPr>
              <a:t>格式：</a:t>
            </a:r>
            <a:r>
              <a:rPr lang="zh-CN" altLang="en-US" b="1" dirty="0">
                <a:solidFill>
                  <a:srgbClr val="FF0000"/>
                </a:solidFill>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for(</a:t>
            </a:r>
            <a:r>
              <a:rPr lang="zh-CN" altLang="en-US" b="1" dirty="0">
                <a:solidFill>
                  <a:srgbClr val="FF0000"/>
                </a:solidFill>
                <a:latin typeface="黑体" panose="02010609060101010101" pitchFamily="2" charset="-122"/>
                <a:ea typeface="黑体" panose="02010609060101010101" pitchFamily="2" charset="-122"/>
              </a:rPr>
              <a:t>表达式</a:t>
            </a:r>
            <a:r>
              <a:rPr lang="en-US" altLang="zh-CN" b="1" dirty="0">
                <a:solidFill>
                  <a:srgbClr val="FF0000"/>
                </a:solidFill>
                <a:latin typeface="黑体" panose="02010609060101010101" pitchFamily="2" charset="-122"/>
                <a:ea typeface="黑体" panose="02010609060101010101" pitchFamily="2" charset="-122"/>
              </a:rPr>
              <a:t>1;</a:t>
            </a:r>
            <a:r>
              <a:rPr lang="zh-CN" altLang="en-US" b="1" dirty="0">
                <a:solidFill>
                  <a:srgbClr val="FF0000"/>
                </a:solidFill>
                <a:latin typeface="黑体" panose="02010609060101010101" pitchFamily="2" charset="-122"/>
                <a:ea typeface="黑体" panose="02010609060101010101" pitchFamily="2" charset="-122"/>
              </a:rPr>
              <a:t>表达式</a:t>
            </a:r>
            <a:r>
              <a:rPr lang="en-US" altLang="zh-CN" b="1" dirty="0">
                <a:solidFill>
                  <a:srgbClr val="FF0000"/>
                </a:solidFill>
                <a:latin typeface="黑体" panose="02010609060101010101" pitchFamily="2" charset="-122"/>
                <a:ea typeface="黑体" panose="02010609060101010101" pitchFamily="2" charset="-122"/>
              </a:rPr>
              <a:t>2;</a:t>
            </a:r>
            <a:r>
              <a:rPr lang="zh-CN" altLang="en-US" b="1" dirty="0">
                <a:solidFill>
                  <a:srgbClr val="FF0000"/>
                </a:solidFill>
                <a:latin typeface="黑体" panose="02010609060101010101" pitchFamily="2" charset="-122"/>
                <a:ea typeface="黑体" panose="02010609060101010101" pitchFamily="2" charset="-122"/>
              </a:rPr>
              <a:t>表达式</a:t>
            </a:r>
            <a:r>
              <a:rPr lang="en-US" altLang="zh-CN" b="1" dirty="0">
                <a:solidFill>
                  <a:srgbClr val="FF0000"/>
                </a:solidFill>
                <a:latin typeface="黑体" panose="02010609060101010101" pitchFamily="2" charset="-122"/>
                <a:ea typeface="黑体" panose="02010609060101010101" pitchFamily="2" charset="-122"/>
              </a:rPr>
              <a:t>3)</a:t>
            </a:r>
            <a:r>
              <a:rPr lang="zh-CN" altLang="en-US" b="1" dirty="0">
                <a:solidFill>
                  <a:schemeClr val="accent2"/>
                </a:solidFill>
                <a:latin typeface="黑体" panose="02010609060101010101" pitchFamily="2" charset="-122"/>
                <a:ea typeface="黑体" panose="02010609060101010101" pitchFamily="2" charset="-122"/>
              </a:rPr>
              <a:t>语句</a:t>
            </a:r>
            <a:r>
              <a:rPr lang="en-US" altLang="zh-CN" b="1" dirty="0">
                <a:solidFill>
                  <a:schemeClr val="accent2"/>
                </a:solidFill>
                <a:latin typeface="黑体" panose="02010609060101010101" pitchFamily="2" charset="-122"/>
                <a:ea typeface="黑体" panose="02010609060101010101" pitchFamily="2" charset="-122"/>
              </a:rPr>
              <a:t>;</a:t>
            </a:r>
            <a:endParaRPr lang="en-US" altLang="zh-CN" b="1" dirty="0">
              <a:solidFill>
                <a:schemeClr val="accent2"/>
              </a:solidFill>
              <a:latin typeface="黑体" panose="02010609060101010101" pitchFamily="2" charset="-122"/>
              <a:ea typeface="黑体" panose="02010609060101010101" pitchFamily="2" charset="-122"/>
            </a:endParaRPr>
          </a:p>
          <a:p>
            <a:pPr algn="l" eaLnBrk="1" hangingPunct="1">
              <a:spcBef>
                <a:spcPct val="20000"/>
              </a:spcBef>
              <a:defRPr/>
            </a:pPr>
            <a:r>
              <a:rPr lang="zh-CN" altLang="en-US" sz="2600" b="1" dirty="0">
                <a:solidFill>
                  <a:schemeClr val="accent2"/>
                </a:solidFill>
                <a:latin typeface="黑体" panose="02010609060101010101" pitchFamily="2" charset="-122"/>
                <a:ea typeface="黑体" panose="02010609060101010101" pitchFamily="2" charset="-122"/>
              </a:rPr>
              <a:t>该语句的执行顺序是：</a:t>
            </a:r>
            <a:endParaRPr lang="zh-CN" altLang="en-US" sz="2600" b="1" dirty="0">
              <a:solidFill>
                <a:schemeClr val="accent2"/>
              </a:solidFill>
              <a:latin typeface="黑体" panose="02010609060101010101" pitchFamily="2" charset="-122"/>
              <a:ea typeface="黑体" panose="02010609060101010101" pitchFamily="2" charset="-122"/>
            </a:endParaRPr>
          </a:p>
          <a:p>
            <a:pPr marL="0" lvl="1" algn="l" eaLnBrk="1" hangingPunct="1">
              <a:spcBef>
                <a:spcPct val="20000"/>
              </a:spcBef>
              <a:defRPr/>
            </a:pPr>
            <a:r>
              <a:rPr lang="zh-CN" altLang="en-US" sz="2600" b="1" dirty="0">
                <a:latin typeface="黑体" panose="02010609060101010101" pitchFamily="2" charset="-122"/>
                <a:ea typeface="黑体" panose="02010609060101010101" pitchFamily="2" charset="-122"/>
              </a:rPr>
              <a:t>第</a:t>
            </a:r>
            <a:r>
              <a:rPr lang="en-US" altLang="zh-CN" sz="2600" b="1" dirty="0">
                <a:latin typeface="黑体" panose="02010609060101010101" pitchFamily="2" charset="-122"/>
                <a:ea typeface="黑体" panose="02010609060101010101" pitchFamily="2" charset="-122"/>
              </a:rPr>
              <a:t>1</a:t>
            </a:r>
            <a:r>
              <a:rPr lang="zh-CN" altLang="en-US" sz="2600" b="1" dirty="0">
                <a:latin typeface="黑体" panose="02010609060101010101" pitchFamily="2" charset="-122"/>
                <a:ea typeface="黑体" panose="02010609060101010101" pitchFamily="2" charset="-122"/>
              </a:rPr>
              <a:t>步：先计算表达式</a:t>
            </a:r>
            <a:r>
              <a:rPr lang="en-US" altLang="zh-CN" sz="2600" b="1" dirty="0">
                <a:latin typeface="黑体" panose="02010609060101010101" pitchFamily="2" charset="-122"/>
                <a:ea typeface="黑体" panose="02010609060101010101" pitchFamily="2" charset="-122"/>
              </a:rPr>
              <a:t>1</a:t>
            </a:r>
            <a:r>
              <a:rPr lang="zh-CN" altLang="en-US" sz="2600" b="1" dirty="0">
                <a:latin typeface="黑体" panose="02010609060101010101" pitchFamily="2" charset="-122"/>
                <a:ea typeface="黑体" panose="02010609060101010101" pitchFamily="2" charset="-122"/>
              </a:rPr>
              <a:t>（</a:t>
            </a:r>
            <a:r>
              <a:rPr lang="zh-CN" altLang="en-US" sz="2600" b="1" dirty="0">
                <a:solidFill>
                  <a:srgbClr val="FF5050"/>
                </a:solidFill>
                <a:latin typeface="黑体" panose="02010609060101010101" pitchFamily="2" charset="-122"/>
                <a:ea typeface="黑体" panose="02010609060101010101" pitchFamily="2" charset="-122"/>
              </a:rPr>
              <a:t>只执行一次</a:t>
            </a:r>
            <a:r>
              <a:rPr lang="zh-CN" altLang="en-US" sz="2600" b="1" dirty="0">
                <a:latin typeface="黑体" panose="02010609060101010101" pitchFamily="2" charset="-122"/>
                <a:ea typeface="黑体" panose="02010609060101010101" pitchFamily="2" charset="-122"/>
              </a:rPr>
              <a:t>）</a:t>
            </a:r>
            <a:endParaRPr lang="en-US" altLang="zh-CN" sz="2600" b="1" dirty="0">
              <a:latin typeface="黑体" panose="02010609060101010101" pitchFamily="2" charset="-122"/>
              <a:ea typeface="黑体" panose="02010609060101010101" pitchFamily="2" charset="-122"/>
            </a:endParaRPr>
          </a:p>
          <a:p>
            <a:pPr marL="0" lvl="1" algn="l" eaLnBrk="1" hangingPunct="1">
              <a:spcBef>
                <a:spcPct val="20000"/>
              </a:spcBef>
              <a:defRPr/>
            </a:pPr>
            <a:r>
              <a:rPr lang="zh-CN" altLang="en-US" sz="2600" b="1" dirty="0">
                <a:solidFill>
                  <a:srgbClr val="C00000"/>
                </a:solidFill>
                <a:latin typeface="黑体" panose="02010609060101010101" pitchFamily="2" charset="-122"/>
                <a:ea typeface="黑体" panose="02010609060101010101" pitchFamily="2" charset="-122"/>
              </a:rPr>
              <a:t>第</a:t>
            </a:r>
            <a:r>
              <a:rPr lang="en-US" altLang="zh-CN" sz="2600" b="1" dirty="0">
                <a:solidFill>
                  <a:srgbClr val="C00000"/>
                </a:solidFill>
                <a:latin typeface="黑体" panose="02010609060101010101" pitchFamily="2" charset="-122"/>
                <a:ea typeface="黑体" panose="02010609060101010101" pitchFamily="2" charset="-122"/>
              </a:rPr>
              <a:t>2</a:t>
            </a:r>
            <a:r>
              <a:rPr lang="zh-CN" altLang="en-US" sz="2600" b="1" dirty="0">
                <a:solidFill>
                  <a:srgbClr val="C00000"/>
                </a:solidFill>
                <a:latin typeface="黑体" panose="02010609060101010101" pitchFamily="2" charset="-122"/>
                <a:ea typeface="黑体" panose="02010609060101010101" pitchFamily="2" charset="-122"/>
              </a:rPr>
              <a:t>步：</a:t>
            </a:r>
            <a:r>
              <a:rPr lang="zh-CN" altLang="en-US" sz="2600" b="1" dirty="0">
                <a:latin typeface="黑体" panose="02010609060101010101" pitchFamily="2" charset="-122"/>
                <a:ea typeface="黑体" panose="02010609060101010101" pitchFamily="2" charset="-122"/>
              </a:rPr>
              <a:t>接着判断表达式</a:t>
            </a:r>
            <a:r>
              <a:rPr lang="en-US" altLang="zh-CN" sz="2600" b="1" dirty="0">
                <a:latin typeface="黑体" panose="02010609060101010101" pitchFamily="2" charset="-122"/>
                <a:ea typeface="黑体" panose="02010609060101010101" pitchFamily="2" charset="-122"/>
              </a:rPr>
              <a:t>2</a:t>
            </a:r>
            <a:r>
              <a:rPr lang="zh-CN" altLang="en-US" sz="2600" b="1" dirty="0">
                <a:latin typeface="黑体" panose="02010609060101010101" pitchFamily="2" charset="-122"/>
                <a:ea typeface="黑体" panose="02010609060101010101" pitchFamily="2" charset="-122"/>
              </a:rPr>
              <a:t>值的真假：</a:t>
            </a:r>
            <a:endParaRPr lang="en-US" altLang="zh-CN" sz="2600" b="1" dirty="0">
              <a:latin typeface="黑体" panose="02010609060101010101" pitchFamily="2" charset="-122"/>
              <a:ea typeface="黑体" panose="02010609060101010101" pitchFamily="2" charset="-122"/>
            </a:endParaRPr>
          </a:p>
          <a:p>
            <a:pPr lvl="1" algn="l" eaLnBrk="1" hangingPunct="1">
              <a:spcBef>
                <a:spcPct val="20000"/>
              </a:spcBef>
              <a:defRPr/>
            </a:pPr>
            <a:r>
              <a:rPr lang="zh-CN" altLang="en-US" sz="2600" b="1" dirty="0">
                <a:latin typeface="黑体" panose="02010609060101010101" pitchFamily="2" charset="-122"/>
                <a:ea typeface="黑体" panose="02010609060101010101" pitchFamily="2" charset="-122"/>
              </a:rPr>
              <a:t>（</a:t>
            </a:r>
            <a:r>
              <a:rPr lang="en-US" altLang="zh-CN" sz="2600" b="1" dirty="0">
                <a:latin typeface="黑体" panose="02010609060101010101" pitchFamily="2" charset="-122"/>
                <a:ea typeface="黑体" panose="02010609060101010101" pitchFamily="2" charset="-122"/>
              </a:rPr>
              <a:t>1</a:t>
            </a:r>
            <a:r>
              <a:rPr lang="zh-CN" altLang="en-US" sz="2600" b="1" dirty="0">
                <a:latin typeface="黑体" panose="02010609060101010101" pitchFamily="2" charset="-122"/>
                <a:ea typeface="黑体" panose="02010609060101010101" pitchFamily="2" charset="-122"/>
              </a:rPr>
              <a:t>）若值为真</a:t>
            </a:r>
            <a:r>
              <a:rPr lang="en-US" altLang="zh-CN" sz="2600" b="1" dirty="0">
                <a:latin typeface="黑体" panose="02010609060101010101" pitchFamily="2" charset="-122"/>
                <a:ea typeface="黑体" panose="02010609060101010101" pitchFamily="2" charset="-122"/>
              </a:rPr>
              <a:t>(</a:t>
            </a:r>
            <a:r>
              <a:rPr lang="zh-CN" altLang="en-US" sz="2600" b="1" dirty="0">
                <a:solidFill>
                  <a:srgbClr val="FF0000"/>
                </a:solidFill>
                <a:latin typeface="黑体" panose="02010609060101010101" pitchFamily="2" charset="-122"/>
                <a:ea typeface="黑体" panose="02010609060101010101" pitchFamily="2" charset="-122"/>
              </a:rPr>
              <a:t>非</a:t>
            </a:r>
            <a:r>
              <a:rPr lang="en-US" altLang="zh-CN" sz="2600" b="1" dirty="0">
                <a:solidFill>
                  <a:srgbClr val="FF0000"/>
                </a:solidFill>
                <a:latin typeface="黑体" panose="02010609060101010101" pitchFamily="2" charset="-122"/>
                <a:ea typeface="黑体" panose="02010609060101010101" pitchFamily="2" charset="-122"/>
              </a:rPr>
              <a:t>0)</a:t>
            </a:r>
            <a:r>
              <a:rPr lang="zh-CN" altLang="en-US" sz="2600" b="1" dirty="0">
                <a:latin typeface="黑体" panose="02010609060101010101" pitchFamily="2" charset="-122"/>
                <a:ea typeface="黑体" panose="02010609060101010101" pitchFamily="2" charset="-122"/>
              </a:rPr>
              <a:t>，则</a:t>
            </a:r>
            <a:r>
              <a:rPr lang="zh-CN" altLang="en-US" sz="2600" b="1" dirty="0">
                <a:solidFill>
                  <a:srgbClr val="FF0000"/>
                </a:solidFill>
                <a:latin typeface="黑体" panose="02010609060101010101" pitchFamily="2" charset="-122"/>
                <a:ea typeface="黑体" panose="02010609060101010101" pitchFamily="2" charset="-122"/>
              </a:rPr>
              <a:t>执行</a:t>
            </a:r>
            <a:r>
              <a:rPr lang="zh-CN" altLang="en-US" sz="2600" b="1" dirty="0">
                <a:latin typeface="黑体" panose="02010609060101010101" pitchFamily="2" charset="-122"/>
                <a:ea typeface="黑体" panose="02010609060101010101" pitchFamily="2" charset="-122"/>
              </a:rPr>
              <a:t>循环体</a:t>
            </a:r>
            <a:r>
              <a:rPr lang="en-US" altLang="zh-CN" sz="2600" b="1" dirty="0">
                <a:latin typeface="黑体" panose="02010609060101010101" pitchFamily="2" charset="-122"/>
                <a:ea typeface="黑体" panose="02010609060101010101" pitchFamily="2" charset="-122"/>
              </a:rPr>
              <a:t>,</a:t>
            </a:r>
            <a:r>
              <a:rPr lang="zh-CN" altLang="en-US" sz="2600" b="1" dirty="0">
                <a:latin typeface="黑体" panose="02010609060101010101" pitchFamily="2" charset="-122"/>
                <a:ea typeface="黑体" panose="02010609060101010101" pitchFamily="2" charset="-122"/>
              </a:rPr>
              <a:t>然后</a:t>
            </a:r>
            <a:r>
              <a:rPr lang="zh-CN" altLang="en-US" sz="2600" b="1" dirty="0">
                <a:solidFill>
                  <a:schemeClr val="tx2"/>
                </a:solidFill>
                <a:latin typeface="黑体" panose="02010609060101010101" pitchFamily="2" charset="-122"/>
                <a:ea typeface="黑体" panose="02010609060101010101" pitchFamily="2" charset="-122"/>
              </a:rPr>
              <a:t>执行</a:t>
            </a:r>
            <a:r>
              <a:rPr lang="zh-CN" altLang="en-US" sz="2600" b="1" dirty="0">
                <a:solidFill>
                  <a:srgbClr val="009900"/>
                </a:solidFill>
                <a:latin typeface="黑体" panose="02010609060101010101" pitchFamily="2" charset="-122"/>
                <a:ea typeface="黑体" panose="02010609060101010101" pitchFamily="2" charset="-122"/>
              </a:rPr>
              <a:t>第</a:t>
            </a:r>
            <a:r>
              <a:rPr lang="en-US" altLang="zh-CN" sz="2600" b="1" dirty="0">
                <a:solidFill>
                  <a:srgbClr val="009900"/>
                </a:solidFill>
                <a:latin typeface="黑体" panose="02010609060101010101" pitchFamily="2" charset="-122"/>
                <a:ea typeface="黑体" panose="02010609060101010101" pitchFamily="2" charset="-122"/>
              </a:rPr>
              <a:t>3</a:t>
            </a:r>
            <a:r>
              <a:rPr lang="zh-CN" altLang="en-US" sz="2600" b="1" dirty="0">
                <a:solidFill>
                  <a:srgbClr val="009900"/>
                </a:solidFill>
                <a:latin typeface="黑体" panose="02010609060101010101" pitchFamily="2" charset="-122"/>
                <a:ea typeface="黑体" panose="02010609060101010101" pitchFamily="2" charset="-122"/>
              </a:rPr>
              <a:t>步</a:t>
            </a:r>
            <a:r>
              <a:rPr lang="zh-CN" altLang="en-US" sz="2600" b="1" dirty="0">
                <a:latin typeface="黑体" panose="02010609060101010101" pitchFamily="2" charset="-122"/>
                <a:ea typeface="黑体" panose="02010609060101010101" pitchFamily="2" charset="-122"/>
              </a:rPr>
              <a:t>；</a:t>
            </a:r>
            <a:endParaRPr lang="en-US" altLang="zh-CN" sz="2600" b="1" dirty="0">
              <a:latin typeface="黑体" panose="02010609060101010101" pitchFamily="2" charset="-122"/>
              <a:ea typeface="黑体" panose="02010609060101010101" pitchFamily="2" charset="-122"/>
            </a:endParaRPr>
          </a:p>
          <a:p>
            <a:pPr lvl="1" algn="l" eaLnBrk="1" hangingPunct="1">
              <a:spcBef>
                <a:spcPct val="20000"/>
              </a:spcBef>
              <a:defRPr/>
            </a:pPr>
            <a:r>
              <a:rPr lang="zh-CN" altLang="en-US" sz="2600" b="1" dirty="0">
                <a:latin typeface="黑体" panose="02010609060101010101" pitchFamily="2" charset="-122"/>
                <a:ea typeface="黑体" panose="02010609060101010101" pitchFamily="2" charset="-122"/>
              </a:rPr>
              <a:t>（</a:t>
            </a:r>
            <a:r>
              <a:rPr lang="en-US" altLang="zh-CN" sz="2600" b="1" dirty="0">
                <a:latin typeface="黑体" panose="02010609060101010101" pitchFamily="2" charset="-122"/>
                <a:ea typeface="黑体" panose="02010609060101010101" pitchFamily="2" charset="-122"/>
              </a:rPr>
              <a:t>2</a:t>
            </a:r>
            <a:r>
              <a:rPr lang="zh-CN" altLang="en-US" sz="2600" b="1" dirty="0">
                <a:latin typeface="黑体" panose="02010609060101010101" pitchFamily="2" charset="-122"/>
                <a:ea typeface="黑体" panose="02010609060101010101" pitchFamily="2" charset="-122"/>
              </a:rPr>
              <a:t>）若值</a:t>
            </a:r>
            <a:r>
              <a:rPr lang="zh-CN" altLang="en-US" sz="2600" b="1" dirty="0">
                <a:solidFill>
                  <a:srgbClr val="FF0000"/>
                </a:solidFill>
                <a:latin typeface="黑体" panose="02010609060101010101" pitchFamily="2" charset="-122"/>
                <a:ea typeface="黑体" panose="02010609060101010101" pitchFamily="2" charset="-122"/>
              </a:rPr>
              <a:t>为</a:t>
            </a:r>
            <a:r>
              <a:rPr lang="zh-CN" altLang="en-US" sz="2600" b="1" dirty="0">
                <a:latin typeface="黑体" panose="02010609060101010101" pitchFamily="2" charset="-122"/>
                <a:ea typeface="黑体" panose="02010609060101010101" pitchFamily="2" charset="-122"/>
              </a:rPr>
              <a:t>假</a:t>
            </a:r>
            <a:r>
              <a:rPr lang="en-US" altLang="zh-CN" sz="2600" b="1" dirty="0">
                <a:latin typeface="黑体" panose="02010609060101010101" pitchFamily="2" charset="-122"/>
                <a:ea typeface="黑体" panose="02010609060101010101" pitchFamily="2" charset="-122"/>
              </a:rPr>
              <a:t>(</a:t>
            </a:r>
            <a:r>
              <a:rPr lang="en-US" altLang="zh-CN" sz="2600" b="1" dirty="0">
                <a:solidFill>
                  <a:srgbClr val="FF0000"/>
                </a:solidFill>
                <a:latin typeface="黑体" panose="02010609060101010101" pitchFamily="2" charset="-122"/>
                <a:ea typeface="黑体" panose="02010609060101010101" pitchFamily="2" charset="-122"/>
              </a:rPr>
              <a:t>0)</a:t>
            </a:r>
            <a:r>
              <a:rPr lang="zh-CN" altLang="en-US" sz="2600" b="1" dirty="0">
                <a:latin typeface="黑体" panose="02010609060101010101" pitchFamily="2" charset="-122"/>
                <a:ea typeface="黑体" panose="02010609060101010101" pitchFamily="2" charset="-122"/>
              </a:rPr>
              <a:t>，则</a:t>
            </a:r>
            <a:r>
              <a:rPr lang="zh-CN" altLang="en-US" sz="2600" b="1" dirty="0">
                <a:solidFill>
                  <a:schemeClr val="tx2"/>
                </a:solidFill>
                <a:latin typeface="黑体" panose="02010609060101010101" pitchFamily="2" charset="-122"/>
                <a:ea typeface="黑体" panose="02010609060101010101" pitchFamily="2" charset="-122"/>
              </a:rPr>
              <a:t>执行</a:t>
            </a:r>
            <a:r>
              <a:rPr lang="zh-CN" altLang="en-US" sz="2600" b="1" dirty="0">
                <a:solidFill>
                  <a:srgbClr val="FF00FF"/>
                </a:solidFill>
                <a:latin typeface="黑体" panose="02010609060101010101" pitchFamily="2" charset="-122"/>
                <a:ea typeface="黑体" panose="02010609060101010101" pitchFamily="2" charset="-122"/>
              </a:rPr>
              <a:t>第</a:t>
            </a:r>
            <a:r>
              <a:rPr lang="en-US" altLang="zh-CN" sz="2600" b="1" dirty="0">
                <a:solidFill>
                  <a:srgbClr val="FF00FF"/>
                </a:solidFill>
                <a:latin typeface="黑体" panose="02010609060101010101" pitchFamily="2" charset="-122"/>
                <a:ea typeface="黑体" panose="02010609060101010101" pitchFamily="2" charset="-122"/>
              </a:rPr>
              <a:t>4</a:t>
            </a:r>
            <a:r>
              <a:rPr lang="zh-CN" altLang="en-US" sz="2600" b="1" dirty="0">
                <a:solidFill>
                  <a:srgbClr val="FF00FF"/>
                </a:solidFill>
                <a:latin typeface="黑体" panose="02010609060101010101" pitchFamily="2" charset="-122"/>
                <a:ea typeface="黑体" panose="02010609060101010101" pitchFamily="2" charset="-122"/>
              </a:rPr>
              <a:t>步</a:t>
            </a:r>
            <a:r>
              <a:rPr lang="zh-CN" altLang="en-US" sz="2600" b="1" dirty="0">
                <a:solidFill>
                  <a:schemeClr val="tx2"/>
                </a:solidFill>
                <a:latin typeface="黑体" panose="02010609060101010101" pitchFamily="2" charset="-122"/>
                <a:ea typeface="黑体" panose="02010609060101010101" pitchFamily="2" charset="-122"/>
              </a:rPr>
              <a:t>退出</a:t>
            </a:r>
            <a:r>
              <a:rPr lang="zh-CN" altLang="en-US" sz="2600" b="1" dirty="0">
                <a:latin typeface="黑体" panose="02010609060101010101" pitchFamily="2" charset="-122"/>
                <a:ea typeface="黑体" panose="02010609060101010101" pitchFamily="2" charset="-122"/>
              </a:rPr>
              <a:t>循环。</a:t>
            </a:r>
            <a:endParaRPr lang="zh-CN" altLang="en-US" sz="2600" b="1" dirty="0">
              <a:latin typeface="黑体" panose="02010609060101010101" pitchFamily="2" charset="-122"/>
              <a:ea typeface="黑体" panose="02010609060101010101" pitchFamily="2" charset="-122"/>
            </a:endParaRPr>
          </a:p>
          <a:p>
            <a:pPr marL="0" lvl="1" algn="l" eaLnBrk="1" hangingPunct="1">
              <a:spcBef>
                <a:spcPct val="20000"/>
              </a:spcBef>
              <a:defRPr/>
            </a:pPr>
            <a:r>
              <a:rPr lang="zh-CN" altLang="en-US" sz="2600" b="1" dirty="0">
                <a:solidFill>
                  <a:srgbClr val="009900"/>
                </a:solidFill>
                <a:latin typeface="黑体" panose="02010609060101010101" pitchFamily="2" charset="-122"/>
                <a:ea typeface="黑体" panose="02010609060101010101" pitchFamily="2" charset="-122"/>
              </a:rPr>
              <a:t>第</a:t>
            </a:r>
            <a:r>
              <a:rPr lang="en-US" altLang="zh-CN" sz="2600" b="1" dirty="0">
                <a:solidFill>
                  <a:srgbClr val="009900"/>
                </a:solidFill>
                <a:latin typeface="黑体" panose="02010609060101010101" pitchFamily="2" charset="-122"/>
                <a:ea typeface="黑体" panose="02010609060101010101" pitchFamily="2" charset="-122"/>
              </a:rPr>
              <a:t>3</a:t>
            </a:r>
            <a:r>
              <a:rPr lang="zh-CN" altLang="en-US" sz="2600" b="1" dirty="0">
                <a:solidFill>
                  <a:srgbClr val="009900"/>
                </a:solidFill>
                <a:latin typeface="黑体" panose="02010609060101010101" pitchFamily="2" charset="-122"/>
                <a:ea typeface="黑体" panose="02010609060101010101" pitchFamily="2" charset="-122"/>
              </a:rPr>
              <a:t>步：</a:t>
            </a:r>
            <a:r>
              <a:rPr lang="zh-CN" altLang="en-US" sz="2600" b="1" dirty="0">
                <a:latin typeface="黑体" panose="02010609060101010101" pitchFamily="2" charset="-122"/>
                <a:ea typeface="黑体" panose="02010609060101010101" pitchFamily="2" charset="-122"/>
              </a:rPr>
              <a:t>计算表达式</a:t>
            </a:r>
            <a:r>
              <a:rPr lang="en-US" altLang="zh-CN" sz="2600" b="1" dirty="0">
                <a:latin typeface="黑体" panose="02010609060101010101" pitchFamily="2" charset="-122"/>
                <a:ea typeface="黑体" panose="02010609060101010101" pitchFamily="2" charset="-122"/>
              </a:rPr>
              <a:t>3</a:t>
            </a:r>
            <a:r>
              <a:rPr lang="zh-CN" altLang="en-US" sz="2600" b="1" dirty="0">
                <a:latin typeface="黑体" panose="02010609060101010101" pitchFamily="2" charset="-122"/>
                <a:ea typeface="黑体" panose="02010609060101010101" pitchFamily="2" charset="-122"/>
              </a:rPr>
              <a:t>，再回到</a:t>
            </a:r>
            <a:r>
              <a:rPr lang="zh-CN" altLang="en-US" sz="2600" b="1" dirty="0">
                <a:solidFill>
                  <a:srgbClr val="C00000"/>
                </a:solidFill>
                <a:latin typeface="黑体" panose="02010609060101010101" pitchFamily="2" charset="-122"/>
                <a:ea typeface="黑体" panose="02010609060101010101" pitchFamily="2" charset="-122"/>
              </a:rPr>
              <a:t>第</a:t>
            </a:r>
            <a:r>
              <a:rPr lang="en-US" altLang="zh-CN" sz="2600" b="1" dirty="0">
                <a:solidFill>
                  <a:srgbClr val="C00000"/>
                </a:solidFill>
                <a:latin typeface="黑体" panose="02010609060101010101" pitchFamily="2" charset="-122"/>
                <a:ea typeface="黑体" panose="02010609060101010101" pitchFamily="2" charset="-122"/>
              </a:rPr>
              <a:t>2</a:t>
            </a:r>
            <a:r>
              <a:rPr lang="zh-CN" altLang="en-US" sz="2600" b="1" dirty="0">
                <a:solidFill>
                  <a:srgbClr val="C00000"/>
                </a:solidFill>
                <a:latin typeface="黑体" panose="02010609060101010101" pitchFamily="2" charset="-122"/>
                <a:ea typeface="黑体" panose="02010609060101010101" pitchFamily="2" charset="-122"/>
              </a:rPr>
              <a:t>步</a:t>
            </a:r>
            <a:endParaRPr lang="en-US" altLang="zh-CN" sz="2600" b="1" dirty="0">
              <a:solidFill>
                <a:srgbClr val="C00000"/>
              </a:solidFill>
              <a:latin typeface="黑体" panose="02010609060101010101" pitchFamily="2" charset="-122"/>
              <a:ea typeface="黑体" panose="02010609060101010101" pitchFamily="2" charset="-122"/>
            </a:endParaRPr>
          </a:p>
          <a:p>
            <a:pPr marL="0" lvl="1" algn="l" eaLnBrk="1" hangingPunct="1">
              <a:spcBef>
                <a:spcPct val="20000"/>
              </a:spcBef>
              <a:defRPr/>
            </a:pPr>
            <a:r>
              <a:rPr lang="zh-CN" altLang="en-US" sz="2600" b="1" dirty="0">
                <a:solidFill>
                  <a:srgbClr val="CC00CC"/>
                </a:solidFill>
                <a:latin typeface="黑体" panose="02010609060101010101" pitchFamily="2" charset="-122"/>
                <a:ea typeface="黑体" panose="02010609060101010101" pitchFamily="2" charset="-122"/>
              </a:rPr>
              <a:t>第</a:t>
            </a:r>
            <a:r>
              <a:rPr lang="en-US" altLang="zh-CN" sz="2600" b="1" dirty="0">
                <a:solidFill>
                  <a:srgbClr val="CC00CC"/>
                </a:solidFill>
                <a:latin typeface="黑体" panose="02010609060101010101" pitchFamily="2" charset="-122"/>
                <a:ea typeface="黑体" panose="02010609060101010101" pitchFamily="2" charset="-122"/>
              </a:rPr>
              <a:t>4</a:t>
            </a:r>
            <a:r>
              <a:rPr lang="zh-CN" altLang="en-US" sz="2600" b="1" dirty="0">
                <a:solidFill>
                  <a:srgbClr val="CC00CC"/>
                </a:solidFill>
                <a:latin typeface="黑体" panose="02010609060101010101" pitchFamily="2" charset="-122"/>
                <a:ea typeface="黑体" panose="02010609060101010101" pitchFamily="2" charset="-122"/>
              </a:rPr>
              <a:t>步：</a:t>
            </a:r>
            <a:r>
              <a:rPr lang="zh-CN" altLang="en-US" sz="2600" b="1" dirty="0">
                <a:latin typeface="黑体" panose="02010609060101010101" pitchFamily="2" charset="-122"/>
                <a:ea typeface="黑体" panose="02010609060101010101" pitchFamily="2" charset="-122"/>
              </a:rPr>
              <a:t>退出循环</a:t>
            </a:r>
            <a:endParaRPr lang="zh-CN" altLang="en-US" sz="2600" b="1" dirty="0">
              <a:latin typeface="黑体" panose="02010609060101010101" pitchFamily="2" charset="-122"/>
              <a:ea typeface="黑体" panose="02010609060101010101" pitchFamily="2" charset="-122"/>
            </a:endParaRPr>
          </a:p>
          <a:p>
            <a:pPr algn="l" eaLnBrk="1" hangingPunct="1">
              <a:spcBef>
                <a:spcPct val="20000"/>
              </a:spcBef>
              <a:defRPr/>
            </a:pPr>
            <a:r>
              <a:rPr lang="zh-CN" altLang="en-US" sz="2600" b="1" dirty="0">
                <a:latin typeface="黑体" panose="02010609060101010101" pitchFamily="2" charset="-122"/>
                <a:ea typeface="黑体" panose="02010609060101010101" pitchFamily="2" charset="-122"/>
                <a:hlinkClick r:id="rId1" action="ppaction://hlinksldjump"/>
              </a:rPr>
              <a:t>其</a:t>
            </a:r>
            <a:r>
              <a:rPr lang="zh-CN" altLang="en-US" sz="2600" b="1">
                <a:latin typeface="黑体" panose="02010609060101010101" pitchFamily="2" charset="-122"/>
                <a:ea typeface="黑体" panose="02010609060101010101" pitchFamily="2" charset="-122"/>
                <a:hlinkClick r:id="rId1" action="ppaction://hlinksldjump"/>
              </a:rPr>
              <a:t>流程图和</a:t>
            </a:r>
            <a:r>
              <a:rPr lang="en-US" altLang="zh-CN" sz="2600" b="1">
                <a:latin typeface="黑体" panose="02010609060101010101" pitchFamily="2" charset="-122"/>
                <a:ea typeface="黑体" panose="02010609060101010101" pitchFamily="2" charset="-122"/>
                <a:hlinkClick r:id="rId1" action="ppaction://hlinksldjump"/>
              </a:rPr>
              <a:t>N-S</a:t>
            </a:r>
            <a:r>
              <a:rPr lang="zh-CN" altLang="en-US" sz="2600" b="1" dirty="0">
                <a:latin typeface="黑体" panose="02010609060101010101" pitchFamily="2" charset="-122"/>
                <a:ea typeface="黑体" panose="02010609060101010101" pitchFamily="2" charset="-122"/>
                <a:hlinkClick r:id="rId1" action="ppaction://hlinksldjump"/>
              </a:rPr>
              <a:t>图分别如图</a:t>
            </a:r>
            <a:r>
              <a:rPr lang="en-US" altLang="zh-CN" sz="2600" b="1" dirty="0">
                <a:latin typeface="黑体" panose="02010609060101010101" pitchFamily="2" charset="-122"/>
                <a:ea typeface="黑体" panose="02010609060101010101" pitchFamily="2" charset="-122"/>
                <a:hlinkClick r:id="rId1" action="ppaction://hlinksldjump"/>
              </a:rPr>
              <a:t>5-5</a:t>
            </a:r>
            <a:r>
              <a:rPr lang="zh-CN" altLang="en-US" sz="2600" b="1" dirty="0">
                <a:latin typeface="黑体" panose="02010609060101010101" pitchFamily="2" charset="-122"/>
                <a:ea typeface="黑体" panose="02010609060101010101" pitchFamily="2" charset="-122"/>
                <a:hlinkClick r:id="rId1" action="ppaction://hlinksldjump"/>
              </a:rPr>
              <a:t>和</a:t>
            </a:r>
            <a:r>
              <a:rPr lang="en-US" altLang="zh-CN" sz="2600" b="1" dirty="0">
                <a:latin typeface="黑体" panose="02010609060101010101" pitchFamily="2" charset="-122"/>
                <a:ea typeface="黑体" panose="02010609060101010101" pitchFamily="2" charset="-122"/>
                <a:hlinkClick r:id="rId1" action="ppaction://hlinksldjump"/>
              </a:rPr>
              <a:t>5-6</a:t>
            </a:r>
            <a:r>
              <a:rPr lang="zh-CN" altLang="en-US" sz="2600" b="1" dirty="0">
                <a:latin typeface="黑体" panose="02010609060101010101" pitchFamily="2" charset="-122"/>
                <a:ea typeface="黑体" panose="02010609060101010101" pitchFamily="2" charset="-122"/>
                <a:hlinkClick r:id="rId1" action="ppaction://hlinksldjump"/>
              </a:rPr>
              <a:t>所示。</a:t>
            </a:r>
            <a:endParaRPr lang="zh-CN" altLang="en-US" sz="2600" b="1" dirty="0">
              <a:latin typeface="黑体" panose="02010609060101010101" pitchFamily="2" charset="-122"/>
              <a:ea typeface="黑体" panose="02010609060101010101" pitchFamily="2" charset="-122"/>
            </a:endParaRPr>
          </a:p>
        </p:txBody>
      </p:sp>
      <p:sp>
        <p:nvSpPr>
          <p:cNvPr id="204803" name="Rectangle 3"/>
          <p:cNvSpPr>
            <a:spLocks noGrp="1" noChangeArrowheads="1"/>
          </p:cNvSpPr>
          <p:nvPr>
            <p:ph type="title" idx="4294967295"/>
          </p:nvPr>
        </p:nvSpPr>
        <p:spPr>
          <a:xfrm>
            <a:off x="2339975" y="333375"/>
            <a:ext cx="4572000" cy="533400"/>
          </a:xfrm>
        </p:spPr>
        <p:txBody>
          <a:bodyPr/>
          <a:lstStyle/>
          <a:p>
            <a:pPr eaLnBrk="1" hangingPunct="1"/>
            <a:r>
              <a:rPr lang="en-US" altLang="zh-CN" sz="3600" b="1" smtClean="0">
                <a:solidFill>
                  <a:srgbClr val="A50021"/>
                </a:solidFill>
                <a:latin typeface="黑体" panose="02010609060101010101" pitchFamily="2" charset="-122"/>
                <a:ea typeface="黑体" panose="02010609060101010101" pitchFamily="2" charset="-122"/>
              </a:rPr>
              <a:t>5.3  for</a:t>
            </a:r>
            <a:r>
              <a:rPr lang="zh-CN" altLang="en-US" sz="3600" b="1" smtClean="0">
                <a:solidFill>
                  <a:srgbClr val="A50021"/>
                </a:solidFill>
                <a:latin typeface="黑体" panose="02010609060101010101" pitchFamily="2" charset="-122"/>
                <a:ea typeface="黑体" panose="02010609060101010101" pitchFamily="2" charset="-122"/>
              </a:rPr>
              <a:t>循环语句</a:t>
            </a:r>
            <a:endParaRPr lang="zh-CN" altLang="en-US" sz="2800" b="1" smtClean="0">
              <a:solidFill>
                <a:srgbClr val="A50021"/>
              </a:solidFill>
              <a:latin typeface="黑体" panose="02010609060101010101" pitchFamily="2" charset="-122"/>
              <a:ea typeface="黑体" panose="02010609060101010101" pitchFamily="2" charset="-122"/>
              <a:cs typeface="Arial" panose="020B0604020202020204" pitchFamily="34" charset="0"/>
            </a:endParaRP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dissolve">
                                      <p:cBhvr>
                                        <p:cTn id="7" dur="500"/>
                                        <p:tgtEl>
                                          <p:spTgt spid="20480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4802"/>
                                        </p:tgtEl>
                                        <p:attrNameLst>
                                          <p:attrName>style.visibility</p:attrName>
                                        </p:attrNameLst>
                                      </p:cBhvr>
                                      <p:to>
                                        <p:strVal val="visible"/>
                                      </p:to>
                                    </p:set>
                                    <p:animEffect transition="in" filter="wipe(up)">
                                      <p:cBhvr>
                                        <p:cTn id="11" dur="500"/>
                                        <p:tgtEl>
                                          <p:spTgt spid="20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0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1066800" y="3316288"/>
            <a:ext cx="1905000" cy="457200"/>
          </a:xfrm>
          <a:prstGeom prst="rect">
            <a:avLst/>
          </a:prstGeom>
          <a:solidFill>
            <a:srgbClr val="FFE7FF"/>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语句</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18435" name="Rectangle 6"/>
          <p:cNvSpPr>
            <a:spLocks noChangeArrowheads="1"/>
          </p:cNvSpPr>
          <p:nvPr/>
        </p:nvSpPr>
        <p:spPr bwMode="auto">
          <a:xfrm>
            <a:off x="1079500" y="4221163"/>
            <a:ext cx="1981200" cy="533400"/>
          </a:xfrm>
          <a:prstGeom prst="rect">
            <a:avLst/>
          </a:prstGeom>
          <a:solidFill>
            <a:srgbClr val="FFE7FF"/>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计算表达式</a:t>
            </a:r>
            <a:r>
              <a:rPr lang="en-US" altLang="zh-CN" sz="2400" b="1">
                <a:solidFill>
                  <a:schemeClr val="tx2"/>
                </a:solidFill>
                <a:latin typeface="黑体" panose="02010609060101010101" pitchFamily="2" charset="-122"/>
                <a:ea typeface="黑体" panose="02010609060101010101" pitchFamily="2" charset="-122"/>
              </a:rPr>
              <a:t>3</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18436" name="Rectangle 7"/>
          <p:cNvSpPr>
            <a:spLocks noChangeArrowheads="1"/>
          </p:cNvSpPr>
          <p:nvPr/>
        </p:nvSpPr>
        <p:spPr bwMode="auto">
          <a:xfrm>
            <a:off x="1066800" y="1106488"/>
            <a:ext cx="1981200" cy="533400"/>
          </a:xfrm>
          <a:prstGeom prst="rect">
            <a:avLst/>
          </a:prstGeom>
          <a:solidFill>
            <a:srgbClr val="FFE7FF"/>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1" hangingPunct="1"/>
            <a:r>
              <a:rPr lang="zh-CN" altLang="en-US" sz="2400" b="1">
                <a:solidFill>
                  <a:schemeClr val="tx2"/>
                </a:solidFill>
                <a:latin typeface="黑体" panose="02010609060101010101" pitchFamily="2" charset="-122"/>
                <a:ea typeface="黑体" panose="02010609060101010101" pitchFamily="2" charset="-122"/>
              </a:rPr>
              <a:t>计算表达式</a:t>
            </a:r>
            <a:r>
              <a:rPr lang="en-US" altLang="zh-CN" sz="2400" b="1">
                <a:solidFill>
                  <a:schemeClr val="tx2"/>
                </a:solidFill>
                <a:latin typeface="黑体" panose="02010609060101010101" pitchFamily="2" charset="-122"/>
                <a:ea typeface="黑体" panose="02010609060101010101" pitchFamily="2" charset="-122"/>
              </a:rPr>
              <a:t>1</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18437" name="AutoShape 8"/>
          <p:cNvSpPr>
            <a:spLocks noChangeArrowheads="1"/>
          </p:cNvSpPr>
          <p:nvPr/>
        </p:nvSpPr>
        <p:spPr bwMode="auto">
          <a:xfrm>
            <a:off x="1150938" y="2168525"/>
            <a:ext cx="1828800" cy="609600"/>
          </a:xfrm>
          <a:prstGeom prst="diamond">
            <a:avLst/>
          </a:prstGeom>
          <a:solidFill>
            <a:srgbClr val="FFE7FF"/>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表达式</a:t>
            </a:r>
            <a:r>
              <a:rPr lang="en-US" altLang="zh-CN" sz="2400" b="1">
                <a:solidFill>
                  <a:schemeClr val="tx2"/>
                </a:solidFill>
                <a:latin typeface="黑体" panose="02010609060101010101" pitchFamily="2" charset="-122"/>
                <a:ea typeface="黑体" panose="02010609060101010101" pitchFamily="2" charset="-122"/>
              </a:rPr>
              <a:t>2</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18438" name="Line 9"/>
          <p:cNvSpPr>
            <a:spLocks noChangeShapeType="1"/>
          </p:cNvSpPr>
          <p:nvPr/>
        </p:nvSpPr>
        <p:spPr bwMode="auto">
          <a:xfrm>
            <a:off x="2057400" y="1639888"/>
            <a:ext cx="0" cy="533400"/>
          </a:xfrm>
          <a:prstGeom prst="line">
            <a:avLst/>
          </a:prstGeom>
          <a:noFill/>
          <a:ln w="190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9" name="Line 10"/>
          <p:cNvSpPr>
            <a:spLocks noChangeShapeType="1"/>
          </p:cNvSpPr>
          <p:nvPr/>
        </p:nvSpPr>
        <p:spPr bwMode="auto">
          <a:xfrm>
            <a:off x="2057400" y="649288"/>
            <a:ext cx="0" cy="457200"/>
          </a:xfrm>
          <a:prstGeom prst="line">
            <a:avLst/>
          </a:prstGeom>
          <a:noFill/>
          <a:ln w="190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0" name="Line 11"/>
          <p:cNvSpPr>
            <a:spLocks noChangeShapeType="1"/>
          </p:cNvSpPr>
          <p:nvPr/>
        </p:nvSpPr>
        <p:spPr bwMode="auto">
          <a:xfrm>
            <a:off x="2895600" y="2478088"/>
            <a:ext cx="609600" cy="0"/>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1" name="Line 12"/>
          <p:cNvSpPr>
            <a:spLocks noChangeShapeType="1"/>
          </p:cNvSpPr>
          <p:nvPr/>
        </p:nvSpPr>
        <p:spPr bwMode="auto">
          <a:xfrm>
            <a:off x="3505200" y="2478088"/>
            <a:ext cx="0" cy="2743200"/>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2" name="Line 13"/>
          <p:cNvSpPr>
            <a:spLocks noChangeShapeType="1"/>
          </p:cNvSpPr>
          <p:nvPr/>
        </p:nvSpPr>
        <p:spPr bwMode="auto">
          <a:xfrm>
            <a:off x="2057400" y="2782888"/>
            <a:ext cx="0" cy="533400"/>
          </a:xfrm>
          <a:prstGeom prst="line">
            <a:avLst/>
          </a:prstGeom>
          <a:noFill/>
          <a:ln w="190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3" name="Line 14"/>
          <p:cNvSpPr>
            <a:spLocks noChangeShapeType="1"/>
          </p:cNvSpPr>
          <p:nvPr/>
        </p:nvSpPr>
        <p:spPr bwMode="auto">
          <a:xfrm>
            <a:off x="2057400" y="3773488"/>
            <a:ext cx="0" cy="533400"/>
          </a:xfrm>
          <a:prstGeom prst="line">
            <a:avLst/>
          </a:prstGeom>
          <a:noFill/>
          <a:ln w="190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4" name="Line 15"/>
          <p:cNvSpPr>
            <a:spLocks noChangeShapeType="1"/>
          </p:cNvSpPr>
          <p:nvPr/>
        </p:nvSpPr>
        <p:spPr bwMode="auto">
          <a:xfrm>
            <a:off x="2057400" y="4764088"/>
            <a:ext cx="0" cy="304800"/>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5" name="Line 16"/>
          <p:cNvSpPr>
            <a:spLocks noChangeShapeType="1"/>
          </p:cNvSpPr>
          <p:nvPr/>
        </p:nvSpPr>
        <p:spPr bwMode="auto">
          <a:xfrm flipH="1">
            <a:off x="609600" y="5068888"/>
            <a:ext cx="1447800" cy="0"/>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6" name="Line 17"/>
          <p:cNvSpPr>
            <a:spLocks noChangeShapeType="1"/>
          </p:cNvSpPr>
          <p:nvPr/>
        </p:nvSpPr>
        <p:spPr bwMode="auto">
          <a:xfrm flipH="1">
            <a:off x="2057400" y="5221288"/>
            <a:ext cx="1447800" cy="0"/>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7" name="Line 18"/>
          <p:cNvSpPr>
            <a:spLocks noChangeShapeType="1"/>
          </p:cNvSpPr>
          <p:nvPr/>
        </p:nvSpPr>
        <p:spPr bwMode="auto">
          <a:xfrm>
            <a:off x="2057400" y="5221288"/>
            <a:ext cx="0" cy="304800"/>
          </a:xfrm>
          <a:prstGeom prst="line">
            <a:avLst/>
          </a:prstGeom>
          <a:noFill/>
          <a:ln w="190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8" name="Line 19"/>
          <p:cNvSpPr>
            <a:spLocks noChangeShapeType="1"/>
          </p:cNvSpPr>
          <p:nvPr/>
        </p:nvSpPr>
        <p:spPr bwMode="auto">
          <a:xfrm flipV="1">
            <a:off x="609600" y="1944688"/>
            <a:ext cx="0" cy="3124200"/>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9" name="Line 20"/>
          <p:cNvSpPr>
            <a:spLocks noChangeShapeType="1"/>
          </p:cNvSpPr>
          <p:nvPr/>
        </p:nvSpPr>
        <p:spPr bwMode="auto">
          <a:xfrm>
            <a:off x="609600" y="1944688"/>
            <a:ext cx="1447800" cy="0"/>
          </a:xfrm>
          <a:prstGeom prst="line">
            <a:avLst/>
          </a:prstGeom>
          <a:noFill/>
          <a:ln w="190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0" name="Text Box 21"/>
          <p:cNvSpPr txBox="1">
            <a:spLocks noChangeArrowheads="1"/>
          </p:cNvSpPr>
          <p:nvPr/>
        </p:nvSpPr>
        <p:spPr bwMode="auto">
          <a:xfrm>
            <a:off x="2971800" y="2249488"/>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假</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18451" name="Text Box 22"/>
          <p:cNvSpPr txBox="1">
            <a:spLocks noChangeArrowheads="1"/>
          </p:cNvSpPr>
          <p:nvPr/>
        </p:nvSpPr>
        <p:spPr bwMode="auto">
          <a:xfrm>
            <a:off x="2057400" y="2935288"/>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真</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18452" name="Rectangle 23"/>
          <p:cNvSpPr>
            <a:spLocks noChangeArrowheads="1"/>
          </p:cNvSpPr>
          <p:nvPr/>
        </p:nvSpPr>
        <p:spPr bwMode="auto">
          <a:xfrm>
            <a:off x="4876800" y="2097088"/>
            <a:ext cx="3657600" cy="2971800"/>
          </a:xfrm>
          <a:prstGeom prst="rect">
            <a:avLst/>
          </a:prstGeom>
          <a:solidFill>
            <a:srgbClr val="FFE7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50000"/>
              </a:lnSpc>
              <a:spcBef>
                <a:spcPct val="50000"/>
              </a:spcBef>
            </a:pPr>
            <a:endParaRPr lang="zh-CN" altLang="zh-CN" sz="2400" b="1">
              <a:solidFill>
                <a:schemeClr val="tx2"/>
              </a:solidFill>
              <a:latin typeface="黑体" panose="02010609060101010101" pitchFamily="2" charset="-122"/>
              <a:ea typeface="黑体" panose="02010609060101010101" pitchFamily="2" charset="-122"/>
            </a:endParaRPr>
          </a:p>
        </p:txBody>
      </p:sp>
      <p:sp>
        <p:nvSpPr>
          <p:cNvPr id="18453" name="Line 24"/>
          <p:cNvSpPr>
            <a:spLocks noChangeShapeType="1"/>
          </p:cNvSpPr>
          <p:nvPr/>
        </p:nvSpPr>
        <p:spPr bwMode="auto">
          <a:xfrm>
            <a:off x="4876800" y="2859088"/>
            <a:ext cx="3657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4" name="Line 25"/>
          <p:cNvSpPr>
            <a:spLocks noChangeShapeType="1"/>
          </p:cNvSpPr>
          <p:nvPr/>
        </p:nvSpPr>
        <p:spPr bwMode="auto">
          <a:xfrm>
            <a:off x="5867400" y="3697288"/>
            <a:ext cx="26670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5" name="Line 26"/>
          <p:cNvSpPr>
            <a:spLocks noChangeShapeType="1"/>
          </p:cNvSpPr>
          <p:nvPr/>
        </p:nvSpPr>
        <p:spPr bwMode="auto">
          <a:xfrm>
            <a:off x="5867400" y="3697288"/>
            <a:ext cx="0" cy="13716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6" name="Line 27"/>
          <p:cNvSpPr>
            <a:spLocks noChangeShapeType="1"/>
          </p:cNvSpPr>
          <p:nvPr/>
        </p:nvSpPr>
        <p:spPr bwMode="auto">
          <a:xfrm>
            <a:off x="5867400" y="4154488"/>
            <a:ext cx="26670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7" name="Text Box 28"/>
          <p:cNvSpPr txBox="1">
            <a:spLocks noChangeArrowheads="1"/>
          </p:cNvSpPr>
          <p:nvPr/>
        </p:nvSpPr>
        <p:spPr bwMode="auto">
          <a:xfrm>
            <a:off x="5791200" y="2401888"/>
            <a:ext cx="2667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计算表达式</a:t>
            </a:r>
            <a:r>
              <a:rPr lang="en-US" altLang="zh-CN" sz="2400" b="1">
                <a:solidFill>
                  <a:schemeClr val="tx2"/>
                </a:solidFill>
                <a:latin typeface="黑体" panose="02010609060101010101" pitchFamily="2" charset="-122"/>
                <a:ea typeface="黑体" panose="02010609060101010101" pitchFamily="2" charset="-122"/>
              </a:rPr>
              <a:t>1</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18458" name="Text Box 29"/>
          <p:cNvSpPr txBox="1">
            <a:spLocks noChangeArrowheads="1"/>
          </p:cNvSpPr>
          <p:nvPr/>
        </p:nvSpPr>
        <p:spPr bwMode="auto">
          <a:xfrm>
            <a:off x="5867400" y="3163888"/>
            <a:ext cx="2590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表达式</a:t>
            </a:r>
            <a:r>
              <a:rPr lang="en-US" altLang="zh-CN" sz="2400" b="1">
                <a:solidFill>
                  <a:schemeClr val="tx2"/>
                </a:solidFill>
                <a:latin typeface="黑体" panose="02010609060101010101" pitchFamily="2" charset="-122"/>
                <a:ea typeface="黑体" panose="02010609060101010101" pitchFamily="2" charset="-122"/>
              </a:rPr>
              <a:t>2</a:t>
            </a:r>
            <a:r>
              <a:rPr lang="zh-CN" altLang="en-US" sz="2400" b="1">
                <a:solidFill>
                  <a:schemeClr val="tx2"/>
                </a:solidFill>
                <a:latin typeface="黑体" panose="02010609060101010101" pitchFamily="2" charset="-122"/>
                <a:ea typeface="黑体" panose="02010609060101010101" pitchFamily="2" charset="-122"/>
              </a:rPr>
              <a:t>为真</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18459" name="Text Box 30"/>
          <p:cNvSpPr txBox="1">
            <a:spLocks noChangeArrowheads="1"/>
          </p:cNvSpPr>
          <p:nvPr/>
        </p:nvSpPr>
        <p:spPr bwMode="auto">
          <a:xfrm>
            <a:off x="6477000" y="3849688"/>
            <a:ext cx="1676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语句</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18460" name="Text Box 31"/>
          <p:cNvSpPr txBox="1">
            <a:spLocks noChangeArrowheads="1"/>
          </p:cNvSpPr>
          <p:nvPr/>
        </p:nvSpPr>
        <p:spPr bwMode="auto">
          <a:xfrm>
            <a:off x="6172200" y="4535488"/>
            <a:ext cx="2209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计算表达式</a:t>
            </a:r>
            <a:r>
              <a:rPr lang="en-US" altLang="zh-CN" sz="2400" b="1">
                <a:solidFill>
                  <a:schemeClr val="tx2"/>
                </a:solidFill>
                <a:latin typeface="黑体" panose="02010609060101010101" pitchFamily="2" charset="-122"/>
                <a:ea typeface="黑体" panose="02010609060101010101" pitchFamily="2" charset="-122"/>
              </a:rPr>
              <a:t>3</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18461" name="Text Box 32"/>
          <p:cNvSpPr txBox="1">
            <a:spLocks noChangeArrowheads="1"/>
          </p:cNvSpPr>
          <p:nvPr/>
        </p:nvSpPr>
        <p:spPr bwMode="auto">
          <a:xfrm>
            <a:off x="0" y="5678488"/>
            <a:ext cx="4038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en-US" altLang="zh-CN" sz="2400" b="1">
                <a:solidFill>
                  <a:schemeClr val="tx2"/>
                </a:solidFill>
                <a:latin typeface="黑体" panose="02010609060101010101" pitchFamily="2" charset="-122"/>
                <a:ea typeface="黑体" panose="02010609060101010101" pitchFamily="2" charset="-122"/>
              </a:rPr>
              <a:t> </a:t>
            </a:r>
            <a:r>
              <a:rPr lang="zh-CN" altLang="en-US" sz="2400" b="1">
                <a:solidFill>
                  <a:schemeClr val="tx2"/>
                </a:solidFill>
                <a:latin typeface="黑体" panose="02010609060101010101" pitchFamily="2" charset="-122"/>
                <a:ea typeface="黑体" panose="02010609060101010101" pitchFamily="2" charset="-122"/>
              </a:rPr>
              <a:t>图</a:t>
            </a:r>
            <a:r>
              <a:rPr lang="en-US" altLang="zh-CN" sz="2400" b="1">
                <a:solidFill>
                  <a:schemeClr val="tx2"/>
                </a:solidFill>
                <a:latin typeface="黑体" panose="02010609060101010101" pitchFamily="2" charset="-122"/>
                <a:ea typeface="黑体" panose="02010609060101010101" pitchFamily="2" charset="-122"/>
              </a:rPr>
              <a:t>5-5  for</a:t>
            </a:r>
            <a:r>
              <a:rPr lang="zh-CN" altLang="en-US" sz="2400" b="1">
                <a:solidFill>
                  <a:schemeClr val="tx2"/>
                </a:solidFill>
                <a:latin typeface="黑体" panose="02010609060101010101" pitchFamily="2" charset="-122"/>
                <a:ea typeface="黑体" panose="02010609060101010101" pitchFamily="2" charset="-122"/>
              </a:rPr>
              <a:t>循环结构流程图</a:t>
            </a:r>
            <a:r>
              <a:rPr lang="zh-CN" altLang="en-US" sz="1400" b="1">
                <a:solidFill>
                  <a:schemeClr val="tx2"/>
                </a:solidFill>
                <a:latin typeface="黑体" panose="02010609060101010101" pitchFamily="2" charset="-122"/>
                <a:ea typeface="黑体" panose="02010609060101010101" pitchFamily="2" charset="-122"/>
                <a:cs typeface="Times New Roman" panose="02020603050405020304" pitchFamily="18" charset="0"/>
              </a:rPr>
              <a:t> </a:t>
            </a:r>
            <a:endParaRPr lang="zh-CN" altLang="en-US" sz="1400" b="1">
              <a:solidFill>
                <a:schemeClr val="tx2"/>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18462" name="Text Box 33"/>
          <p:cNvSpPr txBox="1">
            <a:spLocks noChangeArrowheads="1"/>
          </p:cNvSpPr>
          <p:nvPr/>
        </p:nvSpPr>
        <p:spPr bwMode="auto">
          <a:xfrm>
            <a:off x="4648200" y="5678488"/>
            <a:ext cx="388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图</a:t>
            </a:r>
            <a:r>
              <a:rPr lang="en-US" altLang="zh-CN" sz="2400" b="1">
                <a:solidFill>
                  <a:schemeClr val="tx2"/>
                </a:solidFill>
                <a:latin typeface="黑体" panose="02010609060101010101" pitchFamily="2" charset="-122"/>
                <a:ea typeface="黑体" panose="02010609060101010101" pitchFamily="2" charset="-122"/>
              </a:rPr>
              <a:t>5-6  for</a:t>
            </a:r>
            <a:r>
              <a:rPr lang="zh-CN" altLang="en-US" sz="2400" b="1">
                <a:solidFill>
                  <a:schemeClr val="tx2"/>
                </a:solidFill>
                <a:latin typeface="黑体" panose="02010609060101010101" pitchFamily="2" charset="-122"/>
                <a:ea typeface="黑体" panose="02010609060101010101" pitchFamily="2" charset="-122"/>
              </a:rPr>
              <a:t>循环结构</a:t>
            </a:r>
            <a:r>
              <a:rPr lang="en-US" altLang="zh-CN" sz="2400" b="1">
                <a:solidFill>
                  <a:schemeClr val="tx2"/>
                </a:solidFill>
                <a:latin typeface="黑体" panose="02010609060101010101" pitchFamily="2" charset="-122"/>
                <a:ea typeface="黑体" panose="02010609060101010101" pitchFamily="2" charset="-122"/>
              </a:rPr>
              <a:t>N-S</a:t>
            </a:r>
            <a:r>
              <a:rPr lang="zh-CN" altLang="en-US" sz="2400" b="1">
                <a:solidFill>
                  <a:schemeClr val="tx2"/>
                </a:solidFill>
                <a:latin typeface="黑体" panose="02010609060101010101" pitchFamily="2" charset="-122"/>
                <a:ea typeface="黑体" panose="02010609060101010101" pitchFamily="2" charset="-122"/>
              </a:rPr>
              <a:t>图 </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205858" name="Rectangle 34"/>
          <p:cNvSpPr>
            <a:spLocks noChangeArrowheads="1"/>
          </p:cNvSpPr>
          <p:nvPr/>
        </p:nvSpPr>
        <p:spPr bwMode="auto">
          <a:xfrm>
            <a:off x="1042988" y="188913"/>
            <a:ext cx="75247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just" eaLnBrk="1" hangingPunct="1">
              <a:lnSpc>
                <a:spcPct val="135000"/>
              </a:lnSpc>
            </a:pPr>
            <a:r>
              <a:rPr lang="en-US" altLang="zh-CN" sz="3200" b="1">
                <a:solidFill>
                  <a:srgbClr val="CC0000"/>
                </a:solidFill>
                <a:latin typeface="黑体" panose="02010609060101010101" pitchFamily="2" charset="-122"/>
                <a:ea typeface="黑体" panose="02010609060101010101" pitchFamily="2" charset="-122"/>
              </a:rPr>
              <a:t>for(</a:t>
            </a:r>
            <a:r>
              <a:rPr lang="zh-CN" altLang="en-US" sz="3200" b="1">
                <a:solidFill>
                  <a:srgbClr val="CC0000"/>
                </a:solidFill>
                <a:latin typeface="黑体" panose="02010609060101010101" pitchFamily="2" charset="-122"/>
                <a:ea typeface="黑体" panose="02010609060101010101" pitchFamily="2" charset="-122"/>
              </a:rPr>
              <a:t>表达式</a:t>
            </a:r>
            <a:r>
              <a:rPr lang="en-US" altLang="zh-CN" sz="3200" b="1">
                <a:solidFill>
                  <a:srgbClr val="CC0000"/>
                </a:solidFill>
                <a:latin typeface="黑体" panose="02010609060101010101" pitchFamily="2" charset="-122"/>
                <a:ea typeface="黑体" panose="02010609060101010101" pitchFamily="2" charset="-122"/>
              </a:rPr>
              <a:t>1;</a:t>
            </a:r>
            <a:r>
              <a:rPr lang="zh-CN" altLang="en-US" sz="3200" b="1">
                <a:solidFill>
                  <a:srgbClr val="CC0000"/>
                </a:solidFill>
                <a:latin typeface="黑体" panose="02010609060101010101" pitchFamily="2" charset="-122"/>
                <a:ea typeface="黑体" panose="02010609060101010101" pitchFamily="2" charset="-122"/>
              </a:rPr>
              <a:t>表达式</a:t>
            </a:r>
            <a:r>
              <a:rPr lang="en-US" altLang="zh-CN" sz="3200" b="1">
                <a:solidFill>
                  <a:srgbClr val="CC0000"/>
                </a:solidFill>
                <a:latin typeface="黑体" panose="02010609060101010101" pitchFamily="2" charset="-122"/>
                <a:ea typeface="黑体" panose="02010609060101010101" pitchFamily="2" charset="-122"/>
              </a:rPr>
              <a:t>2;</a:t>
            </a:r>
            <a:r>
              <a:rPr lang="zh-CN" altLang="en-US" sz="3200" b="1">
                <a:solidFill>
                  <a:srgbClr val="CC0000"/>
                </a:solidFill>
                <a:latin typeface="黑体" panose="02010609060101010101" pitchFamily="2" charset="-122"/>
                <a:ea typeface="黑体" panose="02010609060101010101" pitchFamily="2" charset="-122"/>
              </a:rPr>
              <a:t>表达式</a:t>
            </a:r>
            <a:r>
              <a:rPr lang="en-US" altLang="zh-CN" sz="3200" b="1">
                <a:solidFill>
                  <a:srgbClr val="CC0000"/>
                </a:solidFill>
                <a:latin typeface="黑体" panose="02010609060101010101" pitchFamily="2" charset="-122"/>
                <a:ea typeface="黑体" panose="02010609060101010101" pitchFamily="2" charset="-122"/>
              </a:rPr>
              <a:t>3)</a:t>
            </a:r>
            <a:r>
              <a:rPr lang="zh-CN" altLang="en-US" sz="3200" b="1">
                <a:solidFill>
                  <a:schemeClr val="accent2"/>
                </a:solidFill>
                <a:latin typeface="黑体" panose="02010609060101010101" pitchFamily="2" charset="-122"/>
                <a:ea typeface="黑体" panose="02010609060101010101" pitchFamily="2" charset="-122"/>
              </a:rPr>
              <a:t>语句</a:t>
            </a:r>
            <a:r>
              <a:rPr lang="en-US" altLang="zh-CN" sz="3200" b="1">
                <a:solidFill>
                  <a:schemeClr val="accent2"/>
                </a:solidFill>
                <a:latin typeface="黑体" panose="02010609060101010101" pitchFamily="2" charset="-122"/>
                <a:ea typeface="黑体" panose="02010609060101010101" pitchFamily="2" charset="-122"/>
              </a:rPr>
              <a:t>;</a:t>
            </a:r>
            <a:endParaRPr lang="en-US" altLang="zh-CN" sz="3200" b="1">
              <a:solidFill>
                <a:schemeClr val="accent2"/>
              </a:solidFill>
              <a:latin typeface="黑体" panose="02010609060101010101" pitchFamily="2" charset="-122"/>
              <a:ea typeface="黑体" panose="02010609060101010101" pitchFamily="2" charset="-122"/>
            </a:endParaRPr>
          </a:p>
        </p:txBody>
      </p:sp>
      <p:pic>
        <p:nvPicPr>
          <p:cNvPr id="18464" name="Picture 35" descr="Next">
            <a:hlinkClick r:id="rId1" action="ppaction://hlinksldjump"/>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188913"/>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858"/>
                                        </p:tgtEl>
                                        <p:attrNameLst>
                                          <p:attrName>style.visibility</p:attrName>
                                        </p:attrNameLst>
                                      </p:cBhvr>
                                      <p:to>
                                        <p:strVal val="visible"/>
                                      </p:to>
                                    </p:set>
                                    <p:animEffect transition="in" filter="dissolve">
                                      <p:cBhvr>
                                        <p:cTn id="7" dur="500"/>
                                        <p:tgtEl>
                                          <p:spTgt spid="205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ChangeArrowheads="1"/>
          </p:cNvSpPr>
          <p:nvPr/>
        </p:nvSpPr>
        <p:spPr bwMode="auto">
          <a:xfrm>
            <a:off x="533400" y="990600"/>
            <a:ext cx="83820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5000"/>
              </a:lnSpc>
            </a:pPr>
            <a:r>
              <a:rPr lang="zh-CN" altLang="en-US" b="1">
                <a:solidFill>
                  <a:srgbClr val="A50021"/>
                </a:solidFill>
                <a:latin typeface="黑体" panose="02010609060101010101" pitchFamily="2" charset="-122"/>
                <a:ea typeface="黑体" panose="02010609060101010101" pitchFamily="2" charset="-122"/>
              </a:rPr>
              <a:t>格式：</a:t>
            </a:r>
            <a:r>
              <a:rPr lang="zh-CN" altLang="en-US" b="1">
                <a:solidFill>
                  <a:srgbClr val="FF0000"/>
                </a:solidFill>
                <a:latin typeface="黑体" panose="02010609060101010101" pitchFamily="2" charset="-122"/>
                <a:ea typeface="黑体" panose="02010609060101010101" pitchFamily="2" charset="-122"/>
              </a:rPr>
              <a:t> </a:t>
            </a:r>
            <a:r>
              <a:rPr lang="en-US" altLang="zh-CN" b="1">
                <a:solidFill>
                  <a:srgbClr val="FF0000"/>
                </a:solidFill>
                <a:latin typeface="黑体" panose="02010609060101010101" pitchFamily="2" charset="-122"/>
                <a:ea typeface="黑体" panose="02010609060101010101" pitchFamily="2" charset="-122"/>
              </a:rPr>
              <a:t>for(</a:t>
            </a:r>
            <a:r>
              <a:rPr lang="zh-CN" altLang="en-US" b="1">
                <a:solidFill>
                  <a:srgbClr val="FF0000"/>
                </a:solidFill>
                <a:latin typeface="黑体" panose="02010609060101010101" pitchFamily="2" charset="-122"/>
                <a:ea typeface="黑体" panose="02010609060101010101" pitchFamily="2" charset="-122"/>
              </a:rPr>
              <a:t>表达式</a:t>
            </a:r>
            <a:r>
              <a:rPr lang="en-US" altLang="zh-CN" b="1">
                <a:solidFill>
                  <a:srgbClr val="FF0000"/>
                </a:solidFill>
                <a:latin typeface="黑体" panose="02010609060101010101" pitchFamily="2" charset="-122"/>
                <a:ea typeface="黑体" panose="02010609060101010101" pitchFamily="2" charset="-122"/>
              </a:rPr>
              <a:t>1;</a:t>
            </a:r>
            <a:r>
              <a:rPr lang="zh-CN" altLang="en-US" b="1">
                <a:solidFill>
                  <a:srgbClr val="FF0000"/>
                </a:solidFill>
                <a:latin typeface="黑体" panose="02010609060101010101" pitchFamily="2" charset="-122"/>
                <a:ea typeface="黑体" panose="02010609060101010101" pitchFamily="2" charset="-122"/>
              </a:rPr>
              <a:t>表达式</a:t>
            </a:r>
            <a:r>
              <a:rPr lang="en-US" altLang="zh-CN" b="1">
                <a:solidFill>
                  <a:srgbClr val="FF0000"/>
                </a:solidFill>
                <a:latin typeface="黑体" panose="02010609060101010101" pitchFamily="2" charset="-122"/>
                <a:ea typeface="黑体" panose="02010609060101010101" pitchFamily="2" charset="-122"/>
              </a:rPr>
              <a:t>2;</a:t>
            </a:r>
            <a:r>
              <a:rPr lang="zh-CN" altLang="en-US" b="1">
                <a:solidFill>
                  <a:srgbClr val="FF0000"/>
                </a:solidFill>
                <a:latin typeface="黑体" panose="02010609060101010101" pitchFamily="2" charset="-122"/>
                <a:ea typeface="黑体" panose="02010609060101010101" pitchFamily="2" charset="-122"/>
              </a:rPr>
              <a:t>表达式</a:t>
            </a:r>
            <a:r>
              <a:rPr lang="en-US" altLang="zh-CN" b="1">
                <a:solidFill>
                  <a:srgbClr val="FF0000"/>
                </a:solidFill>
                <a:latin typeface="黑体" panose="02010609060101010101" pitchFamily="2" charset="-122"/>
                <a:ea typeface="黑体" panose="02010609060101010101" pitchFamily="2" charset="-122"/>
              </a:rPr>
              <a:t>3)</a:t>
            </a:r>
            <a:r>
              <a:rPr lang="zh-CN" altLang="en-US" b="1">
                <a:solidFill>
                  <a:schemeClr val="accent2"/>
                </a:solidFill>
                <a:latin typeface="黑体" panose="02010609060101010101" pitchFamily="2" charset="-122"/>
                <a:ea typeface="黑体" panose="02010609060101010101" pitchFamily="2" charset="-122"/>
              </a:rPr>
              <a:t>语句</a:t>
            </a:r>
            <a:r>
              <a:rPr lang="en-US" altLang="zh-CN" b="1">
                <a:solidFill>
                  <a:schemeClr val="accent2"/>
                </a:solidFill>
                <a:latin typeface="黑体" panose="02010609060101010101" pitchFamily="2" charset="-122"/>
                <a:ea typeface="黑体" panose="02010609060101010101" pitchFamily="2" charset="-122"/>
              </a:rPr>
              <a:t>;</a:t>
            </a:r>
            <a:endParaRPr lang="en-US" altLang="zh-CN" b="1">
              <a:solidFill>
                <a:schemeClr val="accent2"/>
              </a:solidFill>
              <a:latin typeface="黑体" panose="02010609060101010101" pitchFamily="2" charset="-122"/>
              <a:ea typeface="黑体" panose="02010609060101010101" pitchFamily="2" charset="-122"/>
            </a:endParaRPr>
          </a:p>
          <a:p>
            <a:pPr algn="l">
              <a:spcBef>
                <a:spcPct val="20000"/>
              </a:spcBef>
            </a:pPr>
            <a:r>
              <a:rPr lang="zh-CN" altLang="en-US" sz="2600" b="1">
                <a:solidFill>
                  <a:srgbClr val="CC0000"/>
                </a:solidFill>
                <a:latin typeface="黑体" panose="02010609060101010101" pitchFamily="2" charset="-122"/>
                <a:ea typeface="黑体" panose="02010609060101010101" pitchFamily="2" charset="-122"/>
              </a:rPr>
              <a:t>说明：</a:t>
            </a:r>
            <a:endParaRPr lang="zh-CN" altLang="en-US" sz="2600" b="1">
              <a:solidFill>
                <a:srgbClr val="CC0000"/>
              </a:solidFill>
              <a:latin typeface="黑体" panose="02010609060101010101" pitchFamily="2" charset="-122"/>
              <a:ea typeface="黑体" panose="02010609060101010101" pitchFamily="2" charset="-122"/>
            </a:endParaRPr>
          </a:p>
          <a:p>
            <a:pPr algn="l">
              <a:spcBef>
                <a:spcPct val="20000"/>
              </a:spcBef>
            </a:pPr>
            <a:r>
              <a:rPr lang="zh-CN" altLang="en-US" sz="2600" b="1">
                <a:latin typeface="黑体" panose="02010609060101010101" pitchFamily="2" charset="-122"/>
                <a:ea typeface="黑体" panose="02010609060101010101" pitchFamily="2" charset="-122"/>
              </a:rPr>
              <a:t>（</a:t>
            </a:r>
            <a:r>
              <a:rPr lang="en-US" altLang="zh-CN" sz="2600" b="1">
                <a:latin typeface="黑体" panose="02010609060101010101" pitchFamily="2" charset="-122"/>
                <a:ea typeface="黑体" panose="02010609060101010101" pitchFamily="2" charset="-122"/>
              </a:rPr>
              <a:t>1</a:t>
            </a:r>
            <a:r>
              <a:rPr lang="zh-CN" altLang="en-US" sz="2600" b="1">
                <a:latin typeface="黑体" panose="02010609060101010101" pitchFamily="2" charset="-122"/>
                <a:ea typeface="黑体" panose="02010609060101010101" pitchFamily="2" charset="-122"/>
              </a:rPr>
              <a:t>）循环体中要有使循环趋于结束的语句。</a:t>
            </a:r>
            <a:endParaRPr lang="zh-CN" altLang="en-US" sz="2600" b="1">
              <a:latin typeface="黑体" panose="02010609060101010101" pitchFamily="2" charset="-122"/>
              <a:ea typeface="黑体" panose="02010609060101010101" pitchFamily="2" charset="-122"/>
            </a:endParaRPr>
          </a:p>
          <a:p>
            <a:pPr algn="l">
              <a:spcBef>
                <a:spcPct val="55000"/>
              </a:spcBef>
            </a:pPr>
            <a:r>
              <a:rPr lang="zh-CN" altLang="en-US" sz="2600" b="1">
                <a:latin typeface="黑体" panose="02010609060101010101" pitchFamily="2" charset="-122"/>
                <a:ea typeface="黑体" panose="02010609060101010101" pitchFamily="2" charset="-122"/>
              </a:rPr>
              <a:t>（</a:t>
            </a:r>
            <a:r>
              <a:rPr lang="en-US" altLang="zh-CN" sz="2600" b="1">
                <a:latin typeface="黑体" panose="02010609060101010101" pitchFamily="2" charset="-122"/>
                <a:ea typeface="黑体" panose="02010609060101010101" pitchFamily="2" charset="-122"/>
              </a:rPr>
              <a:t>2</a:t>
            </a:r>
            <a:r>
              <a:rPr lang="zh-CN" altLang="en-US" sz="2600" b="1">
                <a:latin typeface="黑体" panose="02010609060101010101" pitchFamily="2" charset="-122"/>
                <a:ea typeface="黑体" panose="02010609060101010101" pitchFamily="2" charset="-122"/>
              </a:rPr>
              <a:t>）最简单的应用形式：</a:t>
            </a:r>
            <a:endParaRPr lang="zh-CN" altLang="en-US" sz="2600" b="1">
              <a:latin typeface="黑体" panose="02010609060101010101" pitchFamily="2" charset="-122"/>
              <a:ea typeface="黑体" panose="02010609060101010101" pitchFamily="2" charset="-122"/>
            </a:endParaRPr>
          </a:p>
          <a:p>
            <a:pPr algn="l">
              <a:spcBef>
                <a:spcPct val="20000"/>
              </a:spcBef>
            </a:pPr>
            <a:endParaRPr lang="zh-CN" altLang="en-US" sz="2600" b="1">
              <a:latin typeface="黑体" panose="02010609060101010101" pitchFamily="2" charset="-122"/>
              <a:ea typeface="黑体" panose="02010609060101010101" pitchFamily="2" charset="-122"/>
            </a:endParaRPr>
          </a:p>
          <a:p>
            <a:pPr algn="l">
              <a:spcBef>
                <a:spcPct val="20000"/>
              </a:spcBef>
            </a:pPr>
            <a:r>
              <a:rPr lang="en-US" altLang="zh-CN" sz="2600" b="1">
                <a:solidFill>
                  <a:schemeClr val="accent2"/>
                </a:solidFill>
                <a:latin typeface="黑体" panose="02010609060101010101" pitchFamily="2" charset="-122"/>
                <a:ea typeface="黑体" panose="02010609060101010101" pitchFamily="2" charset="-122"/>
              </a:rPr>
              <a:t>for(</a:t>
            </a:r>
            <a:r>
              <a:rPr lang="zh-CN" altLang="en-US" sz="2600" b="1">
                <a:solidFill>
                  <a:schemeClr val="accent2"/>
                </a:solidFill>
                <a:latin typeface="黑体" panose="02010609060101010101" pitchFamily="2" charset="-122"/>
                <a:ea typeface="黑体" panose="02010609060101010101" pitchFamily="2" charset="-122"/>
              </a:rPr>
              <a:t>循环变量赋初值；循环条件；循环变量增值</a:t>
            </a:r>
            <a:r>
              <a:rPr lang="en-US" altLang="zh-CN" sz="2600" b="1">
                <a:solidFill>
                  <a:schemeClr val="accent2"/>
                </a:solidFill>
                <a:latin typeface="黑体" panose="02010609060101010101" pitchFamily="2" charset="-122"/>
                <a:ea typeface="黑体" panose="02010609060101010101" pitchFamily="2" charset="-122"/>
              </a:rPr>
              <a:t>)</a:t>
            </a:r>
            <a:r>
              <a:rPr lang="zh-CN" altLang="en-US" sz="2600" b="1">
                <a:solidFill>
                  <a:srgbClr val="CC00CC"/>
                </a:solidFill>
                <a:latin typeface="黑体" panose="02010609060101010101" pitchFamily="2" charset="-122"/>
                <a:ea typeface="黑体" panose="02010609060101010101" pitchFamily="2" charset="-122"/>
              </a:rPr>
              <a:t>循环体</a:t>
            </a:r>
            <a:endParaRPr lang="zh-CN" altLang="en-US" sz="2600" b="1">
              <a:solidFill>
                <a:srgbClr val="CC00CC"/>
              </a:solidFill>
              <a:latin typeface="黑体" panose="02010609060101010101" pitchFamily="2" charset="-122"/>
              <a:ea typeface="黑体" panose="02010609060101010101" pitchFamily="2" charset="-122"/>
            </a:endParaRPr>
          </a:p>
          <a:p>
            <a:pPr algn="l">
              <a:spcBef>
                <a:spcPct val="50000"/>
              </a:spcBef>
            </a:pPr>
            <a:r>
              <a:rPr lang="zh-CN" altLang="en-US" sz="2600" b="1">
                <a:latin typeface="黑体" panose="02010609060101010101" pitchFamily="2" charset="-122"/>
                <a:ea typeface="黑体" panose="02010609060101010101" pitchFamily="2" charset="-122"/>
              </a:rPr>
              <a:t> 例如：</a:t>
            </a:r>
            <a:r>
              <a:rPr lang="en-US" altLang="zh-CN" sz="2600" b="1">
                <a:solidFill>
                  <a:srgbClr val="CC0000"/>
                </a:solidFill>
                <a:ea typeface="黑体" panose="02010609060101010101" pitchFamily="2" charset="-122"/>
              </a:rPr>
              <a:t>for(i=1;i&lt;=10;i++) sum=sum+i;</a:t>
            </a:r>
            <a:endParaRPr lang="en-US" altLang="zh-CN" sz="2600" b="1">
              <a:solidFill>
                <a:srgbClr val="CC0000"/>
              </a:solidFill>
              <a:ea typeface="黑体" panose="02010609060101010101" pitchFamily="2" charset="-122"/>
            </a:endParaRPr>
          </a:p>
          <a:p>
            <a:pPr algn="l">
              <a:spcBef>
                <a:spcPct val="20000"/>
              </a:spcBef>
            </a:pPr>
            <a:endParaRPr lang="en-US" altLang="zh-CN" sz="2600" b="1">
              <a:latin typeface="黑体" panose="02010609060101010101" pitchFamily="2" charset="-122"/>
              <a:ea typeface="黑体" panose="02010609060101010101" pitchFamily="2" charset="-122"/>
            </a:endParaRPr>
          </a:p>
          <a:p>
            <a:pPr algn="l" eaLnBrk="1" hangingPunct="1">
              <a:spcBef>
                <a:spcPct val="20000"/>
              </a:spcBef>
            </a:pPr>
            <a:endParaRPr lang="en-US" altLang="zh-CN" sz="2600" b="1">
              <a:latin typeface="黑体" panose="02010609060101010101" pitchFamily="2" charset="-122"/>
              <a:ea typeface="黑体" panose="02010609060101010101" pitchFamily="2" charset="-122"/>
            </a:endParaRPr>
          </a:p>
        </p:txBody>
      </p:sp>
      <p:sp>
        <p:nvSpPr>
          <p:cNvPr id="285699" name="Rectangle 3"/>
          <p:cNvSpPr>
            <a:spLocks noGrp="1" noChangeArrowheads="1"/>
          </p:cNvSpPr>
          <p:nvPr>
            <p:ph type="title" idx="4294967295"/>
          </p:nvPr>
        </p:nvSpPr>
        <p:spPr>
          <a:xfrm>
            <a:off x="2339975" y="333375"/>
            <a:ext cx="4572000" cy="533400"/>
          </a:xfrm>
        </p:spPr>
        <p:txBody>
          <a:bodyPr/>
          <a:lstStyle/>
          <a:p>
            <a:pPr eaLnBrk="1" hangingPunct="1"/>
            <a:r>
              <a:rPr lang="en-US" altLang="zh-CN" sz="3600" b="1" smtClean="0">
                <a:solidFill>
                  <a:srgbClr val="A50021"/>
                </a:solidFill>
                <a:latin typeface="黑体" panose="02010609060101010101" pitchFamily="2" charset="-122"/>
                <a:ea typeface="黑体" panose="02010609060101010101" pitchFamily="2" charset="-122"/>
              </a:rPr>
              <a:t>5.3  for</a:t>
            </a:r>
            <a:r>
              <a:rPr lang="zh-CN" altLang="en-US" sz="3600" b="1" smtClean="0">
                <a:solidFill>
                  <a:srgbClr val="A50021"/>
                </a:solidFill>
                <a:latin typeface="黑体" panose="02010609060101010101" pitchFamily="2" charset="-122"/>
                <a:ea typeface="黑体" panose="02010609060101010101" pitchFamily="2" charset="-122"/>
              </a:rPr>
              <a:t>循环语句</a:t>
            </a:r>
            <a:endParaRPr lang="zh-CN" altLang="en-US" sz="2800" b="1" smtClean="0">
              <a:solidFill>
                <a:srgbClr val="A50021"/>
              </a:solidFill>
              <a:latin typeface="黑体" panose="02010609060101010101" pitchFamily="2" charset="-122"/>
              <a:ea typeface="黑体" panose="02010609060101010101" pitchFamily="2" charset="-122"/>
              <a:cs typeface="Arial" panose="020B0604020202020204" pitchFamily="34" charset="0"/>
            </a:endParaRPr>
          </a:p>
        </p:txBody>
      </p:sp>
    </p:spTree>
  </p:cSld>
  <p:clrMapOvr>
    <a:masterClrMapping/>
  </p:clrMapOvr>
  <p:transition spd="med">
    <p:random/>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dissolve">
                                      <p:cBhvr>
                                        <p:cTn id="7" dur="500"/>
                                        <p:tgtEl>
                                          <p:spTgt spid="28569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5698"/>
                                        </p:tgtEl>
                                        <p:attrNameLst>
                                          <p:attrName>style.visibility</p:attrName>
                                        </p:attrNameLst>
                                      </p:cBhvr>
                                      <p:to>
                                        <p:strVal val="visible"/>
                                      </p:to>
                                    </p:set>
                                    <p:animEffect transition="in" filter="wipe(up)">
                                      <p:cBhvr>
                                        <p:cTn id="11" dur="500"/>
                                        <p:tgtEl>
                                          <p:spTgt spid="285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utoUpdateAnimBg="0"/>
      <p:bldP spid="28569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304800" y="381000"/>
            <a:ext cx="8839200"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pPr>
            <a:r>
              <a:rPr lang="zh-CN" altLang="en-US" sz="2600" b="1">
                <a:solidFill>
                  <a:srgbClr val="FF0000"/>
                </a:solidFill>
                <a:ea typeface="黑体" panose="02010609060101010101" pitchFamily="2" charset="-122"/>
              </a:rPr>
              <a:t>说明：</a:t>
            </a:r>
            <a:endParaRPr lang="zh-CN" altLang="en-US" sz="2600" b="1">
              <a:solidFill>
                <a:srgbClr val="FF0000"/>
              </a:solidFill>
              <a:ea typeface="黑体" panose="02010609060101010101" pitchFamily="2" charset="-122"/>
            </a:endParaRPr>
          </a:p>
          <a:p>
            <a:pPr marL="342900" indent="-342900" algn="l" eaLnBrk="1" hangingPunct="1">
              <a:spcBef>
                <a:spcPct val="20000"/>
              </a:spcBef>
            </a:pPr>
            <a:r>
              <a:rPr lang="zh-CN" altLang="en-US" sz="2600" b="1">
                <a:latin typeface="黑体" panose="02010609060101010101" pitchFamily="2" charset="-122"/>
                <a:ea typeface="黑体" panose="02010609060101010101" pitchFamily="2" charset="-122"/>
              </a:rPr>
              <a:t>（</a:t>
            </a:r>
            <a:r>
              <a:rPr lang="en-US" altLang="zh-CN" sz="2600" b="1">
                <a:latin typeface="黑体" panose="02010609060101010101" pitchFamily="2" charset="-122"/>
                <a:ea typeface="黑体" panose="02010609060101010101" pitchFamily="2" charset="-122"/>
              </a:rPr>
              <a:t>3</a:t>
            </a:r>
            <a:r>
              <a:rPr lang="zh-CN" altLang="en-US" sz="2600" b="1">
                <a:latin typeface="黑体" panose="02010609060101010101" pitchFamily="2" charset="-122"/>
                <a:ea typeface="黑体" panose="02010609060101010101" pitchFamily="2" charset="-122"/>
              </a:rPr>
              <a:t>）</a:t>
            </a:r>
            <a:r>
              <a:rPr lang="zh-CN" altLang="en-US" sz="2600" b="1">
                <a:ea typeface="黑体" panose="02010609060101010101" pitchFamily="2" charset="-122"/>
              </a:rPr>
              <a:t>三个表达式均可缺省，但起分割作用的两个</a:t>
            </a:r>
            <a:r>
              <a:rPr lang="zh-CN" altLang="en-US" sz="2600" b="1">
                <a:solidFill>
                  <a:srgbClr val="CC0000"/>
                </a:solidFill>
                <a:ea typeface="黑体" panose="02010609060101010101" pitchFamily="2" charset="-122"/>
              </a:rPr>
              <a:t>分号</a:t>
            </a:r>
            <a:r>
              <a:rPr lang="zh-CN" altLang="en-US" sz="2600" b="1">
                <a:ea typeface="黑体" panose="02010609060101010101" pitchFamily="2" charset="-122"/>
              </a:rPr>
              <a:t>不可省略。    例如：</a:t>
            </a:r>
            <a:r>
              <a:rPr lang="en-US" altLang="zh-CN" sz="2600" b="1">
                <a:solidFill>
                  <a:srgbClr val="CC00CC"/>
                </a:solidFill>
                <a:ea typeface="黑体" panose="02010609060101010101" pitchFamily="2" charset="-122"/>
              </a:rPr>
              <a:t>for(  ;   ;  )</a:t>
            </a:r>
            <a:endParaRPr lang="en-US" altLang="zh-CN" sz="2600" b="1">
              <a:solidFill>
                <a:srgbClr val="CC00CC"/>
              </a:solidFill>
              <a:ea typeface="黑体" panose="02010609060101010101" pitchFamily="2" charset="-122"/>
            </a:endParaRPr>
          </a:p>
          <a:p>
            <a:pPr marL="342900" indent="-342900" algn="l" eaLnBrk="1" hangingPunct="1">
              <a:spcBef>
                <a:spcPct val="50000"/>
              </a:spcBef>
              <a:buFontTx/>
              <a:buChar char="•"/>
            </a:pPr>
            <a:r>
              <a:rPr lang="zh-CN" altLang="en-US" sz="2600" b="1">
                <a:ea typeface="黑体" panose="02010609060101010101" pitchFamily="2" charset="-122"/>
              </a:rPr>
              <a:t>表达式</a:t>
            </a:r>
            <a:r>
              <a:rPr lang="en-US" altLang="zh-CN" sz="2600" b="1">
                <a:ea typeface="黑体" panose="02010609060101010101" pitchFamily="2" charset="-122"/>
              </a:rPr>
              <a:t>1</a:t>
            </a:r>
            <a:r>
              <a:rPr lang="zh-CN" altLang="en-US" sz="2600" b="1">
                <a:ea typeface="黑体" panose="02010609060101010101" pitchFamily="2" charset="-122"/>
              </a:rPr>
              <a:t>省略，应在</a:t>
            </a:r>
            <a:r>
              <a:rPr lang="en-US" altLang="zh-CN" sz="2600" b="1">
                <a:ea typeface="黑体" panose="02010609060101010101" pitchFamily="2" charset="-122"/>
              </a:rPr>
              <a:t>for</a:t>
            </a:r>
            <a:r>
              <a:rPr lang="zh-CN" altLang="en-US" sz="2600" b="1">
                <a:ea typeface="黑体" panose="02010609060101010101" pitchFamily="2" charset="-122"/>
              </a:rPr>
              <a:t>之前对循环变量赋初值</a:t>
            </a:r>
            <a:endParaRPr lang="zh-CN" altLang="en-US" sz="2600" b="1">
              <a:ea typeface="黑体" panose="02010609060101010101" pitchFamily="2" charset="-122"/>
            </a:endParaRPr>
          </a:p>
          <a:p>
            <a:pPr marL="342900" indent="-342900" algn="l" eaLnBrk="1" hangingPunct="1">
              <a:spcBef>
                <a:spcPct val="20000"/>
              </a:spcBef>
            </a:pPr>
            <a:r>
              <a:rPr lang="zh-CN" altLang="en-US" sz="2600" b="1">
                <a:ea typeface="黑体" panose="02010609060101010101" pitchFamily="2" charset="-122"/>
              </a:rPr>
              <a:t>           </a:t>
            </a:r>
            <a:r>
              <a:rPr lang="en-US" altLang="zh-CN" sz="2600" b="1">
                <a:solidFill>
                  <a:schemeClr val="accent2"/>
                </a:solidFill>
                <a:ea typeface="黑体" panose="02010609060101010101" pitchFamily="2" charset="-122"/>
              </a:rPr>
              <a:t>i=1;</a:t>
            </a:r>
            <a:r>
              <a:rPr lang="en-US" altLang="zh-CN" sz="2600" b="1">
                <a:solidFill>
                  <a:srgbClr val="CC0000"/>
                </a:solidFill>
                <a:ea typeface="黑体" panose="02010609060101010101" pitchFamily="2" charset="-122"/>
              </a:rPr>
              <a:t>for(;i&lt;=10;i++) </a:t>
            </a:r>
            <a:r>
              <a:rPr lang="en-US" altLang="zh-CN" sz="2600" b="1">
                <a:solidFill>
                  <a:schemeClr val="accent2"/>
                </a:solidFill>
                <a:ea typeface="黑体" panose="02010609060101010101" pitchFamily="2" charset="-122"/>
              </a:rPr>
              <a:t>sum=sum+i;</a:t>
            </a:r>
            <a:endParaRPr lang="en-US" altLang="zh-CN" sz="2600" b="1">
              <a:solidFill>
                <a:schemeClr val="accent2"/>
              </a:solidFill>
              <a:ea typeface="黑体" panose="02010609060101010101" pitchFamily="2" charset="-122"/>
            </a:endParaRPr>
          </a:p>
          <a:p>
            <a:pPr marL="342900" indent="-342900" algn="l" eaLnBrk="1" hangingPunct="1">
              <a:spcBef>
                <a:spcPct val="50000"/>
              </a:spcBef>
              <a:buFontTx/>
              <a:buChar char="•"/>
            </a:pPr>
            <a:r>
              <a:rPr lang="zh-CN" altLang="en-US" sz="2600" b="1">
                <a:ea typeface="黑体" panose="02010609060101010101" pitchFamily="2" charset="-122"/>
              </a:rPr>
              <a:t>表达式</a:t>
            </a:r>
            <a:r>
              <a:rPr lang="en-US" altLang="zh-CN" sz="2600" b="1">
                <a:ea typeface="黑体" panose="02010609060101010101" pitchFamily="2" charset="-122"/>
              </a:rPr>
              <a:t>2</a:t>
            </a:r>
            <a:r>
              <a:rPr lang="zh-CN" altLang="en-US" sz="2600" b="1">
                <a:ea typeface="黑体" panose="02010609060101010101" pitchFamily="2" charset="-122"/>
              </a:rPr>
              <a:t>省略，则不判断条件，循环</a:t>
            </a:r>
            <a:r>
              <a:rPr lang="zh-CN" altLang="en-US" sz="2600" b="1">
                <a:solidFill>
                  <a:srgbClr val="FF0000"/>
                </a:solidFill>
                <a:ea typeface="黑体" panose="02010609060101010101" pitchFamily="2" charset="-122"/>
              </a:rPr>
              <a:t>无终止</a:t>
            </a:r>
            <a:r>
              <a:rPr lang="zh-CN" altLang="en-US" sz="2600" b="1">
                <a:ea typeface="黑体" panose="02010609060101010101" pitchFamily="2" charset="-122"/>
              </a:rPr>
              <a:t>进行下去，则应另设法保证循环的结束</a:t>
            </a:r>
            <a:endParaRPr lang="zh-CN" altLang="en-US" sz="2600" b="1">
              <a:ea typeface="黑体" panose="02010609060101010101" pitchFamily="2" charset="-122"/>
            </a:endParaRPr>
          </a:p>
          <a:p>
            <a:pPr marL="342900" indent="-342900" algn="l" eaLnBrk="1" hangingPunct="1">
              <a:spcBef>
                <a:spcPct val="20000"/>
              </a:spcBef>
            </a:pPr>
            <a:r>
              <a:rPr lang="zh-CN" altLang="en-US" sz="2600" b="1">
                <a:solidFill>
                  <a:srgbClr val="CC0000"/>
                </a:solidFill>
                <a:ea typeface="黑体" panose="02010609060101010101" pitchFamily="2" charset="-122"/>
              </a:rPr>
              <a:t>           </a:t>
            </a:r>
            <a:r>
              <a:rPr lang="en-US" altLang="zh-CN" sz="2600" b="1">
                <a:solidFill>
                  <a:srgbClr val="CC0000"/>
                </a:solidFill>
                <a:ea typeface="黑体" panose="02010609060101010101" pitchFamily="2" charset="-122"/>
              </a:rPr>
              <a:t>for(i=1; ;i++) </a:t>
            </a:r>
            <a:r>
              <a:rPr lang="en-US" altLang="zh-CN" sz="2600" b="1">
                <a:solidFill>
                  <a:schemeClr val="accent2"/>
                </a:solidFill>
                <a:ea typeface="黑体" panose="02010609060101010101" pitchFamily="2" charset="-122"/>
              </a:rPr>
              <a:t>sum=sum+i;</a:t>
            </a:r>
            <a:endParaRPr lang="en-US" altLang="zh-CN" sz="2600" b="1">
              <a:ea typeface="黑体" panose="02010609060101010101" pitchFamily="2" charset="-122"/>
            </a:endParaRPr>
          </a:p>
          <a:p>
            <a:pPr marL="342900" indent="-342900" algn="l" eaLnBrk="1" hangingPunct="1">
              <a:spcBef>
                <a:spcPct val="50000"/>
              </a:spcBef>
              <a:buFontTx/>
              <a:buChar char="•"/>
            </a:pPr>
            <a:r>
              <a:rPr lang="zh-CN" altLang="en-US" sz="2600" b="1">
                <a:ea typeface="黑体" panose="02010609060101010101" pitchFamily="2" charset="-122"/>
              </a:rPr>
              <a:t>表达式</a:t>
            </a:r>
            <a:r>
              <a:rPr lang="en-US" altLang="zh-CN" sz="2600" b="1">
                <a:ea typeface="黑体" panose="02010609060101010101" pitchFamily="2" charset="-122"/>
              </a:rPr>
              <a:t>3</a:t>
            </a:r>
            <a:r>
              <a:rPr lang="zh-CN" altLang="en-US" sz="2600" b="1">
                <a:ea typeface="黑体" panose="02010609060101010101" pitchFamily="2" charset="-122"/>
              </a:rPr>
              <a:t>省略，则应将循环变量的增减放在循环内</a:t>
            </a:r>
            <a:endParaRPr lang="en-US" altLang="en-US" sz="2600" b="1">
              <a:ea typeface="黑体" panose="02010609060101010101" pitchFamily="2" charset="-122"/>
            </a:endParaRPr>
          </a:p>
          <a:p>
            <a:pPr marL="342900" indent="-342900" algn="l" eaLnBrk="1" hangingPunct="1">
              <a:spcBef>
                <a:spcPct val="20000"/>
              </a:spcBef>
            </a:pPr>
            <a:r>
              <a:rPr lang="zh-CN" altLang="en-US" sz="2600" b="1">
                <a:solidFill>
                  <a:srgbClr val="CC0000"/>
                </a:solidFill>
                <a:ea typeface="黑体" panose="02010609060101010101" pitchFamily="2" charset="-122"/>
              </a:rPr>
              <a:t>          </a:t>
            </a:r>
            <a:r>
              <a:rPr lang="en-US" altLang="zh-CN" sz="2600" b="1">
                <a:solidFill>
                  <a:srgbClr val="CC0000"/>
                </a:solidFill>
                <a:ea typeface="黑体" panose="02010609060101010101" pitchFamily="2" charset="-122"/>
              </a:rPr>
              <a:t>for(i=1;i&lt;=10;) </a:t>
            </a:r>
            <a:r>
              <a:rPr lang="en-US" altLang="zh-CN" sz="2600" b="1">
                <a:solidFill>
                  <a:schemeClr val="accent2"/>
                </a:solidFill>
                <a:ea typeface="黑体" panose="02010609060101010101" pitchFamily="2" charset="-122"/>
              </a:rPr>
              <a:t>{sum=sum+i;i++;}</a:t>
            </a:r>
            <a:endParaRPr lang="en-US" altLang="zh-CN" sz="2600" b="1">
              <a:solidFill>
                <a:schemeClr val="accent2"/>
              </a:solidFill>
              <a:ea typeface="黑体" panose="02010609060101010101" pitchFamily="2" charset="-122"/>
            </a:endParaRPr>
          </a:p>
          <a:p>
            <a:pPr marL="342900" indent="-342900" algn="l" eaLnBrk="1" hangingPunct="1">
              <a:spcBef>
                <a:spcPct val="20000"/>
              </a:spcBef>
            </a:pPr>
            <a:r>
              <a:rPr lang="en-US" altLang="en-US" sz="2600" b="1">
                <a:ea typeface="黑体" panose="02010609060101010101" pitchFamily="2" charset="-122"/>
              </a:rPr>
              <a:t>  </a:t>
            </a:r>
            <a:endParaRPr lang="en-US" altLang="zh-CN" sz="2600" b="1">
              <a:ea typeface="黑体" panose="02010609060101010101" pitchFamily="2" charset="-122"/>
            </a:endParaRPr>
          </a:p>
        </p:txBody>
      </p:sp>
      <p:pic>
        <p:nvPicPr>
          <p:cNvPr id="20483" name="Picture 3" descr="Next">
            <a:hlinkClick r:id="rId1" action="ppaction://hlinksldjump"/>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85113" y="188913"/>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4674">
                                            <p:txEl>
                                              <p:pRg st="0" end="0"/>
                                            </p:txEl>
                                          </p:spTgt>
                                        </p:tgtEl>
                                        <p:attrNameLst>
                                          <p:attrName>style.visibility</p:attrName>
                                        </p:attrNameLst>
                                      </p:cBhvr>
                                      <p:to>
                                        <p:strVal val="visible"/>
                                      </p:to>
                                    </p:set>
                                    <p:anim calcmode="lin" valueType="num">
                                      <p:cBhvr additive="base">
                                        <p:cTn id="7" dur="500" fill="hold"/>
                                        <p:tgtEl>
                                          <p:spTgt spid="28467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46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4674">
                                            <p:txEl>
                                              <p:pRg st="1" end="1"/>
                                            </p:txEl>
                                          </p:spTgt>
                                        </p:tgtEl>
                                        <p:attrNameLst>
                                          <p:attrName>style.visibility</p:attrName>
                                        </p:attrNameLst>
                                      </p:cBhvr>
                                      <p:to>
                                        <p:strVal val="visible"/>
                                      </p:to>
                                    </p:set>
                                    <p:anim calcmode="lin" valueType="num">
                                      <p:cBhvr additive="base">
                                        <p:cTn id="13" dur="500" fill="hold"/>
                                        <p:tgtEl>
                                          <p:spTgt spid="28467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46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4674">
                                            <p:txEl>
                                              <p:pRg st="2" end="2"/>
                                            </p:txEl>
                                          </p:spTgt>
                                        </p:tgtEl>
                                        <p:attrNameLst>
                                          <p:attrName>style.visibility</p:attrName>
                                        </p:attrNameLst>
                                      </p:cBhvr>
                                      <p:to>
                                        <p:strVal val="visible"/>
                                      </p:to>
                                    </p:set>
                                    <p:anim calcmode="lin" valueType="num">
                                      <p:cBhvr additive="base">
                                        <p:cTn id="19" dur="500" fill="hold"/>
                                        <p:tgtEl>
                                          <p:spTgt spid="28467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846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84674">
                                            <p:txEl>
                                              <p:pRg st="3" end="3"/>
                                            </p:txEl>
                                          </p:spTgt>
                                        </p:tgtEl>
                                        <p:attrNameLst>
                                          <p:attrName>style.visibility</p:attrName>
                                        </p:attrNameLst>
                                      </p:cBhvr>
                                      <p:to>
                                        <p:strVal val="visible"/>
                                      </p:to>
                                    </p:set>
                                    <p:anim calcmode="lin" valueType="num">
                                      <p:cBhvr additive="base">
                                        <p:cTn id="25" dur="500" fill="hold"/>
                                        <p:tgtEl>
                                          <p:spTgt spid="28467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8467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84674">
                                            <p:txEl>
                                              <p:pRg st="4" end="4"/>
                                            </p:txEl>
                                          </p:spTgt>
                                        </p:tgtEl>
                                        <p:attrNameLst>
                                          <p:attrName>style.visibility</p:attrName>
                                        </p:attrNameLst>
                                      </p:cBhvr>
                                      <p:to>
                                        <p:strVal val="visible"/>
                                      </p:to>
                                    </p:set>
                                    <p:anim calcmode="lin" valueType="num">
                                      <p:cBhvr additive="base">
                                        <p:cTn id="31" dur="500" fill="hold"/>
                                        <p:tgtEl>
                                          <p:spTgt spid="28467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8467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84674">
                                            <p:txEl>
                                              <p:pRg st="5" end="5"/>
                                            </p:txEl>
                                          </p:spTgt>
                                        </p:tgtEl>
                                        <p:attrNameLst>
                                          <p:attrName>style.visibility</p:attrName>
                                        </p:attrNameLst>
                                      </p:cBhvr>
                                      <p:to>
                                        <p:strVal val="visible"/>
                                      </p:to>
                                    </p:set>
                                    <p:anim calcmode="lin" valueType="num">
                                      <p:cBhvr additive="base">
                                        <p:cTn id="37" dur="500" fill="hold"/>
                                        <p:tgtEl>
                                          <p:spTgt spid="28467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8467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84674">
                                            <p:txEl>
                                              <p:pRg st="6" end="6"/>
                                            </p:txEl>
                                          </p:spTgt>
                                        </p:tgtEl>
                                        <p:attrNameLst>
                                          <p:attrName>style.visibility</p:attrName>
                                        </p:attrNameLst>
                                      </p:cBhvr>
                                      <p:to>
                                        <p:strVal val="visible"/>
                                      </p:to>
                                    </p:set>
                                    <p:anim calcmode="lin" valueType="num">
                                      <p:cBhvr additive="base">
                                        <p:cTn id="43" dur="500" fill="hold"/>
                                        <p:tgtEl>
                                          <p:spTgt spid="28467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8467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84674">
                                            <p:txEl>
                                              <p:pRg st="7" end="7"/>
                                            </p:txEl>
                                          </p:spTgt>
                                        </p:tgtEl>
                                        <p:attrNameLst>
                                          <p:attrName>style.visibility</p:attrName>
                                        </p:attrNameLst>
                                      </p:cBhvr>
                                      <p:to>
                                        <p:strVal val="visible"/>
                                      </p:to>
                                    </p:set>
                                    <p:anim calcmode="lin" valueType="num">
                                      <p:cBhvr additive="base">
                                        <p:cTn id="49" dur="500" fill="hold"/>
                                        <p:tgtEl>
                                          <p:spTgt spid="284674">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8467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84674">
                                            <p:txEl>
                                              <p:pRg st="8" end="8"/>
                                            </p:txEl>
                                          </p:spTgt>
                                        </p:tgtEl>
                                        <p:attrNameLst>
                                          <p:attrName>style.visibility</p:attrName>
                                        </p:attrNameLst>
                                      </p:cBhvr>
                                      <p:to>
                                        <p:strVal val="visible"/>
                                      </p:to>
                                    </p:set>
                                    <p:anim calcmode="lin" valueType="num">
                                      <p:cBhvr additive="base">
                                        <p:cTn id="55" dur="500" fill="hold"/>
                                        <p:tgtEl>
                                          <p:spTgt spid="284674">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467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81000"/>
            <a:ext cx="7772400" cy="1219200"/>
          </a:xfrm>
        </p:spPr>
        <p:txBody>
          <a:bodyPr/>
          <a:lstStyle/>
          <a:p>
            <a:pPr eaLnBrk="1" hangingPunct="1"/>
            <a:r>
              <a:rPr lang="zh-CN" altLang="en-US" sz="4000" b="1" smtClean="0">
                <a:latin typeface="黑体" panose="02010609060101010101" pitchFamily="2" charset="-122"/>
                <a:ea typeface="黑体" panose="02010609060101010101" pitchFamily="2" charset="-122"/>
              </a:rPr>
              <a:t>第</a:t>
            </a:r>
            <a:r>
              <a:rPr lang="en-US" altLang="zh-CN" sz="4000" b="1" smtClean="0">
                <a:latin typeface="黑体" panose="02010609060101010101" pitchFamily="2" charset="-122"/>
                <a:ea typeface="黑体" panose="02010609060101010101" pitchFamily="2" charset="-122"/>
              </a:rPr>
              <a:t>5</a:t>
            </a:r>
            <a:r>
              <a:rPr lang="zh-CN" altLang="en-US" sz="4000" b="1" smtClean="0">
                <a:latin typeface="黑体" panose="02010609060101010101" pitchFamily="2" charset="-122"/>
                <a:ea typeface="黑体" panose="02010609060101010101" pitchFamily="2" charset="-122"/>
              </a:rPr>
              <a:t>章 循环结构程序设计</a:t>
            </a:r>
            <a:endParaRPr lang="zh-CN" altLang="en-US" sz="4000" b="1" smtClean="0">
              <a:latin typeface="黑体" panose="02010609060101010101" pitchFamily="2" charset="-122"/>
              <a:ea typeface="黑体" panose="02010609060101010101" pitchFamily="2" charset="-122"/>
            </a:endParaRPr>
          </a:p>
        </p:txBody>
      </p:sp>
      <p:sp>
        <p:nvSpPr>
          <p:cNvPr id="3075" name="Rectangle 3"/>
          <p:cNvSpPr>
            <a:spLocks noGrp="1" noChangeArrowheads="1"/>
          </p:cNvSpPr>
          <p:nvPr>
            <p:ph type="body" idx="1"/>
          </p:nvPr>
        </p:nvSpPr>
        <p:spPr>
          <a:xfrm>
            <a:off x="381000" y="1676400"/>
            <a:ext cx="8382000" cy="4953000"/>
          </a:xfrm>
        </p:spPr>
        <p:txBody>
          <a:bodyPr/>
          <a:lstStyle/>
          <a:p>
            <a:pPr eaLnBrk="1" hangingPunct="1">
              <a:buFontTx/>
              <a:buNone/>
            </a:pPr>
            <a:endParaRPr lang="zh-CN" altLang="zh-CN" sz="1000" smtClean="0"/>
          </a:p>
        </p:txBody>
      </p:sp>
      <p:graphicFrame>
        <p:nvGraphicFramePr>
          <p:cNvPr id="3076" name="Object 4"/>
          <p:cNvGraphicFramePr>
            <a:graphicFrameLocks noChangeAspect="1"/>
          </p:cNvGraphicFramePr>
          <p:nvPr/>
        </p:nvGraphicFramePr>
        <p:xfrm>
          <a:off x="3276600" y="2590800"/>
          <a:ext cx="4495800" cy="3535363"/>
        </p:xfrm>
        <a:graphic>
          <a:graphicData uri="http://schemas.openxmlformats.org/presentationml/2006/ole">
            <mc:AlternateContent xmlns:mc="http://schemas.openxmlformats.org/markup-compatibility/2006">
              <mc:Choice xmlns:v="urn:schemas-microsoft-com:vml" Requires="v">
                <p:oleObj spid="_x0000_s3079" name="剪辑" r:id="rId1" imgW="3764280" imgH="3535680" progId="MS_ClipArt_Gallery.2">
                  <p:embed/>
                </p:oleObj>
              </mc:Choice>
              <mc:Fallback>
                <p:oleObj name="剪辑" r:id="rId1" imgW="3764280" imgH="3535680" progId="MS_ClipArt_Gallery.2">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90800"/>
                        <a:ext cx="4495800" cy="353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AutoShape 5"/>
          <p:cNvSpPr>
            <a:spLocks noChangeArrowheads="1"/>
          </p:cNvSpPr>
          <p:nvPr/>
        </p:nvSpPr>
        <p:spPr bwMode="auto">
          <a:xfrm>
            <a:off x="609600" y="2057400"/>
            <a:ext cx="4038600" cy="1905000"/>
          </a:xfrm>
          <a:prstGeom prst="cloudCallout">
            <a:avLst>
              <a:gd name="adj1" fmla="val 46579"/>
              <a:gd name="adj2" fmla="val 66833"/>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a:latin typeface="Times New Roman" panose="02020603050405020304" pitchFamily="18" charset="0"/>
            </a:endParaRPr>
          </a:p>
        </p:txBody>
      </p:sp>
      <p:sp>
        <p:nvSpPr>
          <p:cNvPr id="3078" name="Text Box 6"/>
          <p:cNvSpPr txBox="1">
            <a:spLocks noChangeArrowheads="1"/>
          </p:cNvSpPr>
          <p:nvPr/>
        </p:nvSpPr>
        <p:spPr bwMode="auto">
          <a:xfrm>
            <a:off x="990600" y="2590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3600" b="1">
                <a:solidFill>
                  <a:srgbClr val="FFFF00"/>
                </a:solidFill>
                <a:latin typeface="Times New Roman" panose="02020603050405020304" pitchFamily="18" charset="0"/>
              </a:rPr>
              <a:t>Hi, everyone!</a:t>
            </a:r>
            <a:endParaRPr lang="en-US" altLang="zh-CN" sz="3600" b="1">
              <a:solidFill>
                <a:srgbClr val="FFFF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358775" y="1233488"/>
            <a:ext cx="8435975" cy="462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eaLnBrk="1" hangingPunct="1">
              <a:spcBef>
                <a:spcPct val="20000"/>
              </a:spcBef>
            </a:pPr>
            <a:r>
              <a:rPr lang="en-US" altLang="zh-CN" b="1">
                <a:ea typeface="黑体" panose="02010609060101010101" pitchFamily="2" charset="-122"/>
              </a:rPr>
              <a:t>【</a:t>
            </a:r>
            <a:r>
              <a:rPr lang="zh-CN" altLang="en-US" b="1">
                <a:ea typeface="黑体" panose="02010609060101010101" pitchFamily="2" charset="-122"/>
              </a:rPr>
              <a:t>例</a:t>
            </a:r>
            <a:r>
              <a:rPr lang="en-US" altLang="zh-CN" b="1">
                <a:ea typeface="黑体" panose="02010609060101010101" pitchFamily="2" charset="-122"/>
              </a:rPr>
              <a:t>5.5】</a:t>
            </a:r>
            <a:r>
              <a:rPr lang="zh-CN" altLang="en-US" b="1">
                <a:ea typeface="黑体" panose="02010609060101010101" pitchFamily="2" charset="-122"/>
              </a:rPr>
              <a:t>计算</a:t>
            </a:r>
            <a:r>
              <a:rPr lang="en-US" altLang="zh-CN" b="1">
                <a:ea typeface="黑体" panose="02010609060101010101" pitchFamily="2" charset="-122"/>
              </a:rPr>
              <a:t>n!</a:t>
            </a:r>
            <a:r>
              <a:rPr lang="zh-CN" altLang="en-US" b="1">
                <a:ea typeface="黑体" panose="02010609060101010101" pitchFamily="2" charset="-122"/>
              </a:rPr>
              <a:t>的值。</a:t>
            </a:r>
            <a:endParaRPr lang="zh-CN" altLang="en-US" b="1">
              <a:ea typeface="黑体" panose="02010609060101010101" pitchFamily="2" charset="-122"/>
            </a:endParaRPr>
          </a:p>
          <a:p>
            <a:pPr indent="276225" algn="just" eaLnBrk="1" hangingPunct="1">
              <a:spcBef>
                <a:spcPct val="20000"/>
              </a:spcBef>
            </a:pPr>
            <a:r>
              <a:rPr lang="zh-CN" altLang="en-US" b="1">
                <a:ea typeface="黑体" panose="02010609060101010101" pitchFamily="2" charset="-122"/>
              </a:rPr>
              <a:t>程序如下：</a:t>
            </a:r>
            <a:endParaRPr lang="zh-CN" altLang="en-US" b="1">
              <a:ea typeface="黑体" panose="02010609060101010101" pitchFamily="2" charset="-122"/>
            </a:endParaRPr>
          </a:p>
          <a:p>
            <a:pPr indent="276225" algn="just" eaLnBrk="1" hangingPunct="1">
              <a:spcBef>
                <a:spcPct val="20000"/>
              </a:spcBef>
            </a:pPr>
            <a:r>
              <a:rPr lang="en-US" altLang="zh-CN" b="1">
                <a:ea typeface="黑体" panose="02010609060101010101" pitchFamily="2" charset="-122"/>
              </a:rPr>
              <a:t>#include "stdio.h"</a:t>
            </a:r>
            <a:endParaRPr lang="en-US" altLang="zh-CN" b="1">
              <a:ea typeface="黑体" panose="02010609060101010101" pitchFamily="2" charset="-122"/>
            </a:endParaRPr>
          </a:p>
          <a:p>
            <a:pPr indent="276225" algn="just" eaLnBrk="1" hangingPunct="1">
              <a:spcBef>
                <a:spcPct val="20000"/>
              </a:spcBef>
            </a:pPr>
            <a:r>
              <a:rPr lang="en-US" altLang="zh-CN" b="1">
                <a:ea typeface="黑体" panose="02010609060101010101" pitchFamily="2" charset="-122"/>
              </a:rPr>
              <a:t>void main()</a:t>
            </a:r>
            <a:endParaRPr lang="en-US" altLang="zh-CN" b="1">
              <a:ea typeface="黑体" panose="02010609060101010101" pitchFamily="2" charset="-122"/>
            </a:endParaRPr>
          </a:p>
          <a:p>
            <a:pPr indent="276225" algn="just" eaLnBrk="1" hangingPunct="1">
              <a:spcBef>
                <a:spcPct val="20000"/>
              </a:spcBef>
            </a:pPr>
            <a:r>
              <a:rPr lang="en-US" altLang="zh-CN" b="1">
                <a:ea typeface="黑体" panose="02010609060101010101" pitchFamily="2" charset="-122"/>
              </a:rPr>
              <a:t>{ int </a:t>
            </a:r>
            <a:r>
              <a:rPr lang="en-US" altLang="zh-CN" b="1">
                <a:solidFill>
                  <a:srgbClr val="FF3300"/>
                </a:solidFill>
                <a:ea typeface="黑体" panose="02010609060101010101" pitchFamily="2" charset="-122"/>
              </a:rPr>
              <a:t>mup=1</a:t>
            </a:r>
            <a:r>
              <a:rPr lang="en-US" altLang="zh-CN" b="1">
                <a:ea typeface="黑体" panose="02010609060101010101" pitchFamily="2" charset="-122"/>
              </a:rPr>
              <a:t>,i,n;</a:t>
            </a:r>
            <a:endParaRPr lang="en-US" altLang="zh-CN" b="1">
              <a:ea typeface="黑体" panose="02010609060101010101" pitchFamily="2" charset="-122"/>
            </a:endParaRPr>
          </a:p>
          <a:p>
            <a:pPr indent="276225" algn="just" eaLnBrk="1" hangingPunct="1">
              <a:spcBef>
                <a:spcPct val="20000"/>
              </a:spcBef>
            </a:pPr>
            <a:r>
              <a:rPr lang="en-US" altLang="zh-CN" b="1">
                <a:ea typeface="黑体" panose="02010609060101010101" pitchFamily="2" charset="-122"/>
              </a:rPr>
              <a:t>   scanf("%d ",&amp;n);</a:t>
            </a:r>
            <a:endParaRPr lang="en-US" altLang="zh-CN" b="1">
              <a:ea typeface="黑体" panose="02010609060101010101" pitchFamily="2" charset="-122"/>
            </a:endParaRPr>
          </a:p>
          <a:p>
            <a:pPr indent="276225" algn="just" eaLnBrk="1" hangingPunct="1">
              <a:spcBef>
                <a:spcPct val="20000"/>
              </a:spcBef>
            </a:pPr>
            <a:r>
              <a:rPr lang="en-US" altLang="zh-CN" b="1">
                <a:ea typeface="黑体" panose="02010609060101010101" pitchFamily="2" charset="-122"/>
              </a:rPr>
              <a:t>   for(i=1;i&lt;=n;i++)</a:t>
            </a:r>
            <a:r>
              <a:rPr lang="en-US" altLang="zh-CN" b="1">
                <a:solidFill>
                  <a:srgbClr val="FF3300"/>
                </a:solidFill>
                <a:ea typeface="黑体" panose="02010609060101010101" pitchFamily="2" charset="-122"/>
              </a:rPr>
              <a:t>mup*=i</a:t>
            </a:r>
            <a:r>
              <a:rPr lang="en-US" altLang="zh-CN" b="1">
                <a:ea typeface="黑体" panose="02010609060101010101" pitchFamily="2" charset="-122"/>
              </a:rPr>
              <a:t>;</a:t>
            </a:r>
            <a:endParaRPr lang="en-US" altLang="zh-CN" b="1">
              <a:ea typeface="黑体" panose="02010609060101010101" pitchFamily="2" charset="-122"/>
            </a:endParaRPr>
          </a:p>
          <a:p>
            <a:pPr indent="276225" algn="just" eaLnBrk="1" hangingPunct="1">
              <a:spcBef>
                <a:spcPct val="20000"/>
              </a:spcBef>
            </a:pPr>
            <a:r>
              <a:rPr lang="en-US" altLang="zh-CN" b="1">
                <a:ea typeface="黑体" panose="02010609060101010101" pitchFamily="2" charset="-122"/>
              </a:rPr>
              <a:t>   printf(“mup=%d”,mup);</a:t>
            </a:r>
            <a:endParaRPr lang="en-US" altLang="zh-CN" b="1">
              <a:ea typeface="黑体" panose="02010609060101010101" pitchFamily="2" charset="-122"/>
            </a:endParaRPr>
          </a:p>
          <a:p>
            <a:pPr indent="276225" algn="just" eaLnBrk="1" hangingPunct="1">
              <a:spcBef>
                <a:spcPct val="20000"/>
              </a:spcBef>
            </a:pPr>
            <a:r>
              <a:rPr lang="en-US" altLang="zh-CN" b="1">
                <a:ea typeface="黑体" panose="02010609060101010101" pitchFamily="2" charset="-122"/>
              </a:rPr>
              <a:t>}</a:t>
            </a:r>
            <a:endParaRPr lang="en-US" altLang="zh-CN" b="1">
              <a:ea typeface="黑体" panose="02010609060101010101" pitchFamily="2" charset="-122"/>
            </a:endParaRPr>
          </a:p>
        </p:txBody>
      </p:sp>
      <p:sp>
        <p:nvSpPr>
          <p:cNvPr id="206854" name="Rectangle 6"/>
          <p:cNvSpPr>
            <a:spLocks noChangeArrowheads="1"/>
          </p:cNvSpPr>
          <p:nvPr/>
        </p:nvSpPr>
        <p:spPr bwMode="auto">
          <a:xfrm>
            <a:off x="2339975" y="333375"/>
            <a:ext cx="4572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1" hangingPunct="1"/>
            <a:r>
              <a:rPr lang="en-US" altLang="zh-CN" sz="3600" b="1">
                <a:solidFill>
                  <a:srgbClr val="A50021"/>
                </a:solidFill>
                <a:latin typeface="黑体" panose="02010609060101010101" pitchFamily="2" charset="-122"/>
                <a:ea typeface="黑体" panose="02010609060101010101" pitchFamily="2" charset="-122"/>
              </a:rPr>
              <a:t>5.3  for</a:t>
            </a:r>
            <a:r>
              <a:rPr lang="zh-CN" altLang="en-US" sz="3600" b="1">
                <a:solidFill>
                  <a:srgbClr val="A50021"/>
                </a:solidFill>
                <a:latin typeface="黑体" panose="02010609060101010101" pitchFamily="2" charset="-122"/>
                <a:ea typeface="黑体" panose="02010609060101010101" pitchFamily="2" charset="-122"/>
              </a:rPr>
              <a:t>循环语句</a:t>
            </a:r>
            <a:endParaRPr lang="zh-CN" altLang="en-US" b="1">
              <a:solidFill>
                <a:srgbClr val="A50021"/>
              </a:solidFill>
              <a:latin typeface="黑体" panose="02010609060101010101" pitchFamily="2" charset="-122"/>
              <a:ea typeface="黑体" panose="02010609060101010101" pitchFamily="2" charset="-122"/>
              <a:cs typeface="Arial" panose="020B0604020202020204" pitchFamily="34" charset="0"/>
            </a:endParaRPr>
          </a:p>
        </p:txBody>
      </p:sp>
      <p:pic>
        <p:nvPicPr>
          <p:cNvPr id="206856" name="Picture 8"/>
          <p:cNvPicPr>
            <a:picLocks noChangeAspect="1" noChangeArrowheads="1"/>
          </p:cNvPicPr>
          <p:nvPr/>
        </p:nvPicPr>
        <p:blipFill>
          <a:blip r:embed="rId1">
            <a:extLst>
              <a:ext uri="{28A0092B-C50C-407E-A947-70E740481C1C}">
                <a14:useLocalDpi xmlns:a14="http://schemas.microsoft.com/office/drawing/2010/main" val="0"/>
              </a:ext>
            </a:extLst>
          </a:blip>
          <a:srcRect t="21591" r="24680" b="22728"/>
          <a:stretch>
            <a:fillRect/>
          </a:stretch>
        </p:blipFill>
        <p:spPr bwMode="auto">
          <a:xfrm>
            <a:off x="4716463" y="1089025"/>
            <a:ext cx="3527425" cy="176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0-#ppt_w/2"/>
                                          </p:val>
                                        </p:tav>
                                        <p:tav tm="100000">
                                          <p:val>
                                            <p:strVal val="#ppt_x"/>
                                          </p:val>
                                        </p:tav>
                                      </p:tavLst>
                                    </p:anim>
                                    <p:anim calcmode="lin" valueType="num">
                                      <p:cBhvr additive="base">
                                        <p:cTn id="8" dur="500" fill="hold"/>
                                        <p:tgtEl>
                                          <p:spTgt spid="2068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6854"/>
                                        </p:tgtEl>
                                        <p:attrNameLst>
                                          <p:attrName>style.visibility</p:attrName>
                                        </p:attrNameLst>
                                      </p:cBhvr>
                                      <p:to>
                                        <p:strVal val="visible"/>
                                      </p:to>
                                    </p:set>
                                    <p:animEffect transition="in" filter="dissolve">
                                      <p:cBhvr>
                                        <p:cTn id="12" dur="500"/>
                                        <p:tgtEl>
                                          <p:spTgt spid="20685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06856"/>
                                        </p:tgtEl>
                                        <p:attrNameLst>
                                          <p:attrName>style.visibility</p:attrName>
                                        </p:attrNameLst>
                                      </p:cBhvr>
                                      <p:to>
                                        <p:strVal val="visible"/>
                                      </p:to>
                                    </p:set>
                                    <p:animEffect transition="in" filter="diamond(in)">
                                      <p:cBhvr>
                                        <p:cTn id="17" dur="2000"/>
                                        <p:tgtEl>
                                          <p:spTgt spid="206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P spid="20685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468313" y="296863"/>
            <a:ext cx="83169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l"/>
            <a:r>
              <a:rPr lang="en-US" altLang="zh-CN" sz="3200" b="1">
                <a:solidFill>
                  <a:srgbClr val="CC0000"/>
                </a:solidFill>
                <a:ea typeface="黑体" panose="02010609060101010101" pitchFamily="2" charset="-122"/>
              </a:rPr>
              <a:t>【</a:t>
            </a:r>
            <a:r>
              <a:rPr lang="zh-CN" altLang="en-US" sz="3200" b="1">
                <a:solidFill>
                  <a:srgbClr val="CC0000"/>
                </a:solidFill>
                <a:ea typeface="黑体" panose="02010609060101010101" pitchFamily="2" charset="-122"/>
              </a:rPr>
              <a:t>例</a:t>
            </a:r>
            <a:r>
              <a:rPr lang="en-US" altLang="zh-CN" sz="3200" b="1">
                <a:solidFill>
                  <a:srgbClr val="CC0000"/>
                </a:solidFill>
                <a:ea typeface="黑体" panose="02010609060101010101" pitchFamily="2" charset="-122"/>
              </a:rPr>
              <a:t>5.6】</a:t>
            </a:r>
            <a:r>
              <a:rPr lang="zh-CN" altLang="en-US" sz="3200" b="1">
                <a:solidFill>
                  <a:srgbClr val="CC0000"/>
                </a:solidFill>
                <a:ea typeface="黑体" panose="02010609060101010101" pitchFamily="2" charset="-122"/>
              </a:rPr>
              <a:t>输出</a:t>
            </a:r>
            <a:r>
              <a:rPr lang="en-US" altLang="zh-CN" sz="3200" b="1">
                <a:solidFill>
                  <a:srgbClr val="CC0000"/>
                </a:solidFill>
                <a:ea typeface="黑体" panose="02010609060101010101" pitchFamily="2" charset="-122"/>
              </a:rPr>
              <a:t>Fibonacci</a:t>
            </a:r>
            <a:r>
              <a:rPr lang="zh-CN" altLang="en-US" sz="3200" b="1">
                <a:solidFill>
                  <a:srgbClr val="CC0000"/>
                </a:solidFill>
                <a:ea typeface="黑体" panose="02010609060101010101" pitchFamily="2" charset="-122"/>
              </a:rPr>
              <a:t>数列的前</a:t>
            </a:r>
            <a:r>
              <a:rPr lang="en-US" altLang="zh-CN" sz="3200" b="1">
                <a:solidFill>
                  <a:srgbClr val="CC0000"/>
                </a:solidFill>
                <a:ea typeface="黑体" panose="02010609060101010101" pitchFamily="2" charset="-122"/>
              </a:rPr>
              <a:t>20</a:t>
            </a:r>
            <a:r>
              <a:rPr lang="zh-CN" altLang="en-US" sz="3200" b="1">
                <a:solidFill>
                  <a:srgbClr val="CC0000"/>
                </a:solidFill>
                <a:ea typeface="黑体" panose="02010609060101010101" pitchFamily="2" charset="-122"/>
              </a:rPr>
              <a:t>个数。</a:t>
            </a:r>
            <a:endParaRPr lang="zh-CN" altLang="en-US" sz="3200" b="1">
              <a:solidFill>
                <a:srgbClr val="CC0000"/>
              </a:solidFill>
              <a:ea typeface="黑体" panose="02010609060101010101" pitchFamily="2" charset="-122"/>
            </a:endParaRPr>
          </a:p>
        </p:txBody>
      </p:sp>
      <p:pic>
        <p:nvPicPr>
          <p:cNvPr id="208902" name="Picture 6"/>
          <p:cNvPicPr>
            <a:picLocks noChangeAspect="1" noChangeArrowheads="1"/>
          </p:cNvPicPr>
          <p:nvPr/>
        </p:nvPicPr>
        <p:blipFill>
          <a:blip r:embed="rId1">
            <a:extLst>
              <a:ext uri="{28A0092B-C50C-407E-A947-70E740481C1C}">
                <a14:useLocalDpi xmlns:a14="http://schemas.microsoft.com/office/drawing/2010/main" val="0"/>
              </a:ext>
            </a:extLst>
          </a:blip>
          <a:srcRect l="10365" t="16469" r="9528" b="28261"/>
          <a:stretch>
            <a:fillRect/>
          </a:stretch>
        </p:blipFill>
        <p:spPr bwMode="auto">
          <a:xfrm>
            <a:off x="684213" y="873125"/>
            <a:ext cx="81724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7"/>
          <p:cNvSpPr>
            <a:spLocks noChangeArrowheads="1"/>
          </p:cNvSpPr>
          <p:nvPr/>
        </p:nvSpPr>
        <p:spPr bwMode="auto">
          <a:xfrm>
            <a:off x="719138" y="3105150"/>
            <a:ext cx="810101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ea typeface="黑体" panose="02010609060101010101" pitchFamily="2" charset="-122"/>
              </a:rPr>
              <a:t>该数列第</a:t>
            </a:r>
            <a:r>
              <a:rPr lang="en-US" altLang="zh-CN" b="1">
                <a:ea typeface="黑体" panose="02010609060101010101" pitchFamily="2" charset="-122"/>
              </a:rPr>
              <a:t>1</a:t>
            </a:r>
            <a:r>
              <a:rPr lang="zh-CN" altLang="en-US" b="1">
                <a:ea typeface="黑体" panose="02010609060101010101" pitchFamily="2" charset="-122"/>
              </a:rPr>
              <a:t>、第</a:t>
            </a:r>
            <a:r>
              <a:rPr lang="en-US" altLang="zh-CN" b="1">
                <a:ea typeface="黑体" panose="02010609060101010101" pitchFamily="2" charset="-122"/>
              </a:rPr>
              <a:t>2</a:t>
            </a:r>
            <a:r>
              <a:rPr lang="zh-CN" altLang="en-US" b="1">
                <a:ea typeface="黑体" panose="02010609060101010101" pitchFamily="2" charset="-122"/>
              </a:rPr>
              <a:t>两个数都是</a:t>
            </a:r>
            <a:r>
              <a:rPr lang="en-US" altLang="zh-CN" b="1">
                <a:ea typeface="黑体" panose="02010609060101010101" pitchFamily="2" charset="-122"/>
              </a:rPr>
              <a:t>1</a:t>
            </a:r>
            <a:r>
              <a:rPr lang="zh-CN" altLang="en-US" b="1">
                <a:ea typeface="黑体" panose="02010609060101010101" pitchFamily="2" charset="-122"/>
              </a:rPr>
              <a:t>；由第</a:t>
            </a:r>
            <a:r>
              <a:rPr lang="en-US" altLang="zh-CN" b="1">
                <a:ea typeface="黑体" panose="02010609060101010101" pitchFamily="2" charset="-122"/>
              </a:rPr>
              <a:t>3</a:t>
            </a:r>
            <a:r>
              <a:rPr lang="zh-CN" altLang="en-US" b="1">
                <a:ea typeface="黑体" panose="02010609060101010101" pitchFamily="2" charset="-122"/>
              </a:rPr>
              <a:t>个数开始，其后每个数都是其前两个数之和。</a:t>
            </a:r>
            <a:r>
              <a:rPr lang="zh-CN" altLang="en-US">
                <a:ea typeface="黑体" panose="02010609060101010101" pitchFamily="2" charset="-122"/>
              </a:rPr>
              <a:t> </a:t>
            </a:r>
            <a:endParaRPr lang="zh-CN" altLang="en-US" b="1">
              <a:ea typeface="黑体" panose="02010609060101010101" pitchFamily="2" charset="-122"/>
            </a:endParaRPr>
          </a:p>
          <a:p>
            <a:pPr algn="l"/>
            <a:r>
              <a:rPr lang="zh-CN" altLang="en-US" b="1">
                <a:ea typeface="黑体" panose="02010609060101010101" pitchFamily="2" charset="-122"/>
              </a:rPr>
              <a:t>    </a:t>
            </a:r>
            <a:r>
              <a:rPr lang="en-US" altLang="zh-CN" b="1">
                <a:ea typeface="黑体" panose="02010609060101010101" pitchFamily="2" charset="-122"/>
              </a:rPr>
              <a:t>F1=1		(n=1)</a:t>
            </a:r>
            <a:endParaRPr lang="en-US" altLang="zh-CN" b="1">
              <a:ea typeface="黑体" panose="02010609060101010101" pitchFamily="2" charset="-122"/>
            </a:endParaRPr>
          </a:p>
          <a:p>
            <a:pPr algn="l"/>
            <a:r>
              <a:rPr lang="en-US" altLang="zh-CN" b="1">
                <a:ea typeface="黑体" panose="02010609060101010101" pitchFamily="2" charset="-122"/>
              </a:rPr>
              <a:t>    F2=1		(n=2)</a:t>
            </a:r>
            <a:endParaRPr lang="en-US" altLang="zh-CN" b="1">
              <a:ea typeface="黑体" panose="02010609060101010101" pitchFamily="2" charset="-122"/>
            </a:endParaRPr>
          </a:p>
          <a:p>
            <a:pPr algn="l"/>
            <a:r>
              <a:rPr lang="en-US" altLang="zh-CN" b="1">
                <a:ea typeface="黑体" panose="02010609060101010101" pitchFamily="2" charset="-122"/>
              </a:rPr>
              <a:t>    Fn=Fn-1+Fn-2 (n&gt;=3)</a:t>
            </a:r>
            <a:endParaRPr lang="en-US" altLang="zh-CN" b="1">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box(out)">
                                      <p:cBhvr>
                                        <p:cTn id="7" dur="500"/>
                                        <p:tgtEl>
                                          <p:spTgt spid="20889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08902"/>
                                        </p:tgtEl>
                                        <p:attrNameLst>
                                          <p:attrName>style.visibility</p:attrName>
                                        </p:attrNameLst>
                                      </p:cBhvr>
                                      <p:to>
                                        <p:strVal val="visible"/>
                                      </p:to>
                                    </p:set>
                                    <p:anim calcmode="lin" valueType="num">
                                      <p:cBhvr additive="base">
                                        <p:cTn id="11" dur="500" fill="hold"/>
                                        <p:tgtEl>
                                          <p:spTgt spid="208902"/>
                                        </p:tgtEl>
                                        <p:attrNameLst>
                                          <p:attrName>ppt_x</p:attrName>
                                        </p:attrNameLst>
                                      </p:cBhvr>
                                      <p:tavLst>
                                        <p:tav tm="0">
                                          <p:val>
                                            <p:strVal val="0-#ppt_w/2"/>
                                          </p:val>
                                        </p:tav>
                                        <p:tav tm="100000">
                                          <p:val>
                                            <p:strVal val="#ppt_x"/>
                                          </p:val>
                                        </p:tav>
                                      </p:tavLst>
                                    </p:anim>
                                    <p:anim calcmode="lin" valueType="num">
                                      <p:cBhvr additive="base">
                                        <p:cTn id="12" dur="500" fill="hold"/>
                                        <p:tgtEl>
                                          <p:spTgt spid="2089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468313" y="873125"/>
            <a:ext cx="8459787"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l" eaLnBrk="1" hangingPunct="1">
              <a:lnSpc>
                <a:spcPct val="90000"/>
              </a:lnSpc>
            </a:pPr>
            <a:r>
              <a:rPr lang="en-US" altLang="zh-CN" b="1">
                <a:ea typeface="楷体_GB2312" pitchFamily="49" charset="-122"/>
              </a:rPr>
              <a:t>#include "stdio.h"</a:t>
            </a:r>
            <a:endParaRPr lang="en-US" altLang="zh-CN" b="1">
              <a:ea typeface="楷体_GB2312" pitchFamily="49" charset="-122"/>
            </a:endParaRPr>
          </a:p>
          <a:p>
            <a:pPr indent="276225" algn="just">
              <a:lnSpc>
                <a:spcPct val="90000"/>
              </a:lnSpc>
            </a:pPr>
            <a:r>
              <a:rPr lang="en-US" altLang="zh-CN" b="1">
                <a:ea typeface="楷体_GB2312" pitchFamily="49" charset="-122"/>
              </a:rPr>
              <a:t>main()</a:t>
            </a:r>
            <a:endParaRPr lang="en-US" altLang="zh-CN" b="1">
              <a:ea typeface="楷体_GB2312" pitchFamily="49" charset="-122"/>
            </a:endParaRPr>
          </a:p>
          <a:p>
            <a:pPr indent="276225" algn="just">
              <a:lnSpc>
                <a:spcPct val="90000"/>
              </a:lnSpc>
            </a:pPr>
            <a:r>
              <a:rPr lang="en-US" altLang="zh-CN" b="1">
                <a:ea typeface="楷体_GB2312" pitchFamily="49" charset="-122"/>
              </a:rPr>
              <a:t>{     long int n1,n2;</a:t>
            </a:r>
            <a:endParaRPr lang="en-US" altLang="zh-CN" b="1">
              <a:ea typeface="楷体_GB2312" pitchFamily="49" charset="-122"/>
            </a:endParaRPr>
          </a:p>
          <a:p>
            <a:pPr lvl="2" algn="just">
              <a:lnSpc>
                <a:spcPct val="90000"/>
              </a:lnSpc>
            </a:pPr>
            <a:r>
              <a:rPr lang="en-US" altLang="zh-CN" b="1">
                <a:ea typeface="楷体_GB2312" pitchFamily="49" charset="-122"/>
              </a:rPr>
              <a:t> int i;</a:t>
            </a:r>
            <a:endParaRPr lang="en-US" altLang="zh-CN" b="1">
              <a:ea typeface="楷体_GB2312" pitchFamily="49" charset="-122"/>
            </a:endParaRPr>
          </a:p>
          <a:p>
            <a:pPr lvl="2" algn="just">
              <a:lnSpc>
                <a:spcPct val="90000"/>
              </a:lnSpc>
            </a:pPr>
            <a:r>
              <a:rPr lang="en-US" altLang="zh-CN" b="1">
                <a:ea typeface="楷体_GB2312" pitchFamily="49" charset="-122"/>
              </a:rPr>
              <a:t> n1=1; n2=1;</a:t>
            </a:r>
            <a:endParaRPr lang="en-US" altLang="zh-CN" b="1">
              <a:ea typeface="楷体_GB2312" pitchFamily="49" charset="-122"/>
            </a:endParaRPr>
          </a:p>
          <a:p>
            <a:pPr lvl="2" algn="just">
              <a:lnSpc>
                <a:spcPct val="90000"/>
              </a:lnSpc>
            </a:pPr>
            <a:r>
              <a:rPr lang="en-US" altLang="zh-CN" b="1">
                <a:ea typeface="楷体_GB2312" pitchFamily="49" charset="-122"/>
              </a:rPr>
              <a:t> for ( i=1; i&lt;=10; i++)</a:t>
            </a:r>
            <a:endParaRPr lang="en-US" altLang="zh-CN" b="1">
              <a:ea typeface="楷体_GB2312" pitchFamily="49" charset="-122"/>
            </a:endParaRPr>
          </a:p>
          <a:p>
            <a:pPr lvl="2" algn="just">
              <a:lnSpc>
                <a:spcPct val="90000"/>
              </a:lnSpc>
            </a:pPr>
            <a:r>
              <a:rPr lang="en-US" altLang="zh-CN" b="1">
                <a:ea typeface="楷体_GB2312" pitchFamily="49" charset="-122"/>
              </a:rPr>
              <a:t>     {</a:t>
            </a:r>
            <a:endParaRPr lang="en-US" altLang="zh-CN" b="1">
              <a:ea typeface="楷体_GB2312" pitchFamily="49" charset="-122"/>
            </a:endParaRPr>
          </a:p>
          <a:p>
            <a:pPr lvl="4" algn="just">
              <a:lnSpc>
                <a:spcPct val="90000"/>
              </a:lnSpc>
            </a:pPr>
            <a:r>
              <a:rPr lang="en-US" altLang="zh-CN" b="1">
                <a:ea typeface="楷体_GB2312" pitchFamily="49" charset="-122"/>
              </a:rPr>
              <a:t>  printf("%10ld  %10ld",n1,n2);</a:t>
            </a:r>
            <a:endParaRPr lang="en-US" altLang="zh-CN" b="1">
              <a:ea typeface="楷体_GB2312" pitchFamily="49" charset="-122"/>
            </a:endParaRPr>
          </a:p>
          <a:p>
            <a:pPr lvl="4" algn="just">
              <a:lnSpc>
                <a:spcPct val="90000"/>
              </a:lnSpc>
            </a:pPr>
            <a:r>
              <a:rPr lang="en-US" altLang="zh-CN" b="1">
                <a:ea typeface="楷体_GB2312" pitchFamily="49" charset="-122"/>
              </a:rPr>
              <a:t>  </a:t>
            </a:r>
            <a:r>
              <a:rPr lang="en-US" altLang="zh-CN" b="1">
                <a:solidFill>
                  <a:srgbClr val="FF0000"/>
                </a:solidFill>
                <a:ea typeface="楷体_GB2312" pitchFamily="49" charset="-122"/>
              </a:rPr>
              <a:t>if (i%2==0) printf("\n");</a:t>
            </a:r>
            <a:endParaRPr lang="en-US" altLang="zh-CN" b="1">
              <a:solidFill>
                <a:srgbClr val="FF0000"/>
              </a:solidFill>
              <a:ea typeface="楷体_GB2312" pitchFamily="49" charset="-122"/>
            </a:endParaRPr>
          </a:p>
          <a:p>
            <a:pPr lvl="4" algn="just">
              <a:lnSpc>
                <a:spcPct val="90000"/>
              </a:lnSpc>
            </a:pPr>
            <a:r>
              <a:rPr lang="en-US" altLang="zh-CN" b="1">
                <a:ea typeface="楷体_GB2312" pitchFamily="49" charset="-122"/>
              </a:rPr>
              <a:t>  n1=n1+n2;</a:t>
            </a:r>
            <a:endParaRPr lang="en-US" altLang="zh-CN" b="1">
              <a:ea typeface="楷体_GB2312" pitchFamily="49" charset="-122"/>
            </a:endParaRPr>
          </a:p>
          <a:p>
            <a:pPr lvl="4" algn="just">
              <a:lnSpc>
                <a:spcPct val="90000"/>
              </a:lnSpc>
            </a:pPr>
            <a:r>
              <a:rPr lang="en-US" altLang="zh-CN" b="1">
                <a:ea typeface="楷体_GB2312" pitchFamily="49" charset="-122"/>
              </a:rPr>
              <a:t>  n2=n2+n1; </a:t>
            </a:r>
            <a:endParaRPr lang="en-US" altLang="zh-CN" b="1">
              <a:ea typeface="楷体_GB2312" pitchFamily="49" charset="-122"/>
            </a:endParaRPr>
          </a:p>
          <a:p>
            <a:pPr lvl="4" algn="just">
              <a:lnSpc>
                <a:spcPct val="90000"/>
              </a:lnSpc>
            </a:pPr>
            <a:r>
              <a:rPr lang="en-US" altLang="zh-CN" b="1">
                <a:ea typeface="楷体_GB2312" pitchFamily="49" charset="-122"/>
              </a:rPr>
              <a:t>}</a:t>
            </a:r>
            <a:endParaRPr lang="en-US" altLang="zh-CN" b="1">
              <a:ea typeface="楷体_GB2312" pitchFamily="49" charset="-122"/>
            </a:endParaRPr>
          </a:p>
          <a:p>
            <a:pPr indent="276225" algn="just">
              <a:lnSpc>
                <a:spcPct val="90000"/>
              </a:lnSpc>
            </a:pPr>
            <a:r>
              <a:rPr lang="en-US" altLang="zh-CN" b="1">
                <a:ea typeface="楷体_GB2312" pitchFamily="49" charset="-122"/>
              </a:rPr>
              <a:t>}</a:t>
            </a:r>
            <a:endParaRPr lang="en-US" altLang="zh-CN" b="1">
              <a:ea typeface="楷体_GB2312" pitchFamily="49" charset="-122"/>
            </a:endParaRPr>
          </a:p>
        </p:txBody>
      </p:sp>
      <p:sp>
        <p:nvSpPr>
          <p:cNvPr id="209926" name="Rectangle 6"/>
          <p:cNvSpPr>
            <a:spLocks noChangeArrowheads="1"/>
          </p:cNvSpPr>
          <p:nvPr/>
        </p:nvSpPr>
        <p:spPr bwMode="auto">
          <a:xfrm>
            <a:off x="4895850" y="1196975"/>
            <a:ext cx="3886200" cy="1295400"/>
          </a:xfrm>
          <a:prstGeom prst="rect">
            <a:avLst/>
          </a:prstGeom>
          <a:solidFill>
            <a:srgbClr val="FFE7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spcBef>
                <a:spcPct val="20000"/>
              </a:spcBef>
            </a:pPr>
            <a:r>
              <a:rPr lang="zh-CN" altLang="en-US" sz="2400" b="1">
                <a:solidFill>
                  <a:schemeClr val="tx2"/>
                </a:solidFill>
                <a:latin typeface="黑体" panose="02010609060101010101" pitchFamily="2" charset="-122"/>
                <a:ea typeface="黑体" panose="02010609060101010101" pitchFamily="2" charset="-122"/>
              </a:rPr>
              <a:t>注意：循环</a:t>
            </a:r>
            <a:r>
              <a:rPr lang="en-US" altLang="zh-CN" sz="2400" b="1">
                <a:solidFill>
                  <a:schemeClr val="tx2"/>
                </a:solidFill>
                <a:latin typeface="黑体" panose="02010609060101010101" pitchFamily="2" charset="-122"/>
                <a:ea typeface="黑体" panose="02010609060101010101" pitchFamily="2" charset="-122"/>
              </a:rPr>
              <a:t>10</a:t>
            </a:r>
            <a:r>
              <a:rPr lang="zh-CN" altLang="en-US" sz="2400" b="1">
                <a:solidFill>
                  <a:schemeClr val="tx2"/>
                </a:solidFill>
                <a:latin typeface="黑体" panose="02010609060101010101" pitchFamily="2" charset="-122"/>
                <a:ea typeface="黑体" panose="02010609060101010101" pitchFamily="2" charset="-122"/>
              </a:rPr>
              <a:t>次，每次输</a:t>
            </a:r>
            <a:endParaRPr lang="zh-CN" altLang="en-US" sz="2400" b="1">
              <a:solidFill>
                <a:schemeClr val="tx2"/>
              </a:solidFill>
              <a:latin typeface="黑体" panose="02010609060101010101" pitchFamily="2" charset="-122"/>
              <a:ea typeface="黑体" panose="02010609060101010101" pitchFamily="2" charset="-122"/>
            </a:endParaRPr>
          </a:p>
          <a:p>
            <a:pPr algn="l" eaLnBrk="1" hangingPunct="1">
              <a:spcBef>
                <a:spcPct val="20000"/>
              </a:spcBef>
            </a:pPr>
            <a:r>
              <a:rPr lang="zh-CN" altLang="en-US" sz="2400" b="1">
                <a:solidFill>
                  <a:schemeClr val="tx2"/>
                </a:solidFill>
                <a:latin typeface="黑体" panose="02010609060101010101" pitchFamily="2" charset="-122"/>
                <a:ea typeface="黑体" panose="02010609060101010101" pitchFamily="2" charset="-122"/>
              </a:rPr>
              <a:t>出一对数。每行输出</a:t>
            </a:r>
            <a:r>
              <a:rPr lang="en-US" altLang="zh-CN" sz="2400" b="1">
                <a:solidFill>
                  <a:schemeClr val="tx2"/>
                </a:solidFill>
                <a:latin typeface="黑体" panose="02010609060101010101" pitchFamily="2" charset="-122"/>
                <a:ea typeface="黑体" panose="02010609060101010101" pitchFamily="2" charset="-122"/>
              </a:rPr>
              <a:t>4</a:t>
            </a:r>
            <a:r>
              <a:rPr lang="zh-CN" altLang="en-US" sz="2400" b="1">
                <a:solidFill>
                  <a:schemeClr val="tx2"/>
                </a:solidFill>
                <a:latin typeface="黑体" panose="02010609060101010101" pitchFamily="2" charset="-122"/>
                <a:ea typeface="黑体" panose="02010609060101010101" pitchFamily="2" charset="-122"/>
              </a:rPr>
              <a:t>个数。 </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209927" name="Rectangle 7"/>
          <p:cNvSpPr>
            <a:spLocks noChangeArrowheads="1"/>
          </p:cNvSpPr>
          <p:nvPr/>
        </p:nvSpPr>
        <p:spPr bwMode="auto">
          <a:xfrm>
            <a:off x="503238" y="260350"/>
            <a:ext cx="83169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l"/>
            <a:r>
              <a:rPr lang="en-US" altLang="zh-CN" sz="3200" b="1">
                <a:solidFill>
                  <a:srgbClr val="CC0000"/>
                </a:solidFill>
                <a:ea typeface="黑体" panose="02010609060101010101" pitchFamily="2" charset="-122"/>
              </a:rPr>
              <a:t>【</a:t>
            </a:r>
            <a:r>
              <a:rPr lang="zh-CN" altLang="en-US" sz="3200" b="1">
                <a:solidFill>
                  <a:srgbClr val="CC0000"/>
                </a:solidFill>
                <a:ea typeface="黑体" panose="02010609060101010101" pitchFamily="2" charset="-122"/>
              </a:rPr>
              <a:t>例</a:t>
            </a:r>
            <a:r>
              <a:rPr lang="en-US" altLang="zh-CN" sz="3200" b="1">
                <a:solidFill>
                  <a:srgbClr val="CC0000"/>
                </a:solidFill>
                <a:ea typeface="黑体" panose="02010609060101010101" pitchFamily="2" charset="-122"/>
              </a:rPr>
              <a:t>5.6】</a:t>
            </a:r>
            <a:r>
              <a:rPr lang="zh-CN" altLang="en-US" sz="3200" b="1">
                <a:solidFill>
                  <a:srgbClr val="CC0000"/>
                </a:solidFill>
                <a:ea typeface="黑体" panose="02010609060101010101" pitchFamily="2" charset="-122"/>
              </a:rPr>
              <a:t>输出</a:t>
            </a:r>
            <a:r>
              <a:rPr lang="en-US" altLang="zh-CN" sz="3200" b="1">
                <a:solidFill>
                  <a:srgbClr val="CC0000"/>
                </a:solidFill>
                <a:ea typeface="黑体" panose="02010609060101010101" pitchFamily="2" charset="-122"/>
              </a:rPr>
              <a:t>Fibonacci</a:t>
            </a:r>
            <a:r>
              <a:rPr lang="zh-CN" altLang="en-US" sz="3200" b="1">
                <a:solidFill>
                  <a:srgbClr val="CC0000"/>
                </a:solidFill>
                <a:ea typeface="黑体" panose="02010609060101010101" pitchFamily="2" charset="-122"/>
              </a:rPr>
              <a:t>数列的前</a:t>
            </a:r>
            <a:r>
              <a:rPr lang="en-US" altLang="zh-CN" sz="3200" b="1">
                <a:solidFill>
                  <a:srgbClr val="CC0000"/>
                </a:solidFill>
                <a:ea typeface="黑体" panose="02010609060101010101" pitchFamily="2" charset="-122"/>
              </a:rPr>
              <a:t>20</a:t>
            </a:r>
            <a:r>
              <a:rPr lang="zh-CN" altLang="en-US" sz="3200" b="1">
                <a:solidFill>
                  <a:srgbClr val="CC0000"/>
                </a:solidFill>
                <a:ea typeface="黑体" panose="02010609060101010101" pitchFamily="2" charset="-122"/>
              </a:rPr>
              <a:t>个数。</a:t>
            </a:r>
            <a:endParaRPr lang="zh-CN" altLang="en-US" sz="3200" b="1">
              <a:solidFill>
                <a:srgbClr val="CC0000"/>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9927"/>
                                        </p:tgtEl>
                                        <p:attrNameLst>
                                          <p:attrName>style.visibility</p:attrName>
                                        </p:attrNameLst>
                                      </p:cBhvr>
                                      <p:to>
                                        <p:strVal val="visible"/>
                                      </p:to>
                                    </p:set>
                                    <p:animEffect transition="in" filter="box(out)">
                                      <p:cBhvr>
                                        <p:cTn id="7" dur="500"/>
                                        <p:tgtEl>
                                          <p:spTgt spid="209927"/>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09922"/>
                                        </p:tgtEl>
                                        <p:attrNameLst>
                                          <p:attrName>style.visibility</p:attrName>
                                        </p:attrNameLst>
                                      </p:cBhvr>
                                      <p:to>
                                        <p:strVal val="visible"/>
                                      </p:to>
                                    </p:set>
                                    <p:animEffect transition="in" filter="box(out)">
                                      <p:cBhvr>
                                        <p:cTn id="11" dur="500"/>
                                        <p:tgtEl>
                                          <p:spTgt spid="20992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09926"/>
                                        </p:tgtEl>
                                        <p:attrNameLst>
                                          <p:attrName>style.visibility</p:attrName>
                                        </p:attrNameLst>
                                      </p:cBhvr>
                                      <p:to>
                                        <p:strVal val="visible"/>
                                      </p:to>
                                    </p:set>
                                    <p:anim calcmode="lin" valueType="num">
                                      <p:cBhvr additive="base">
                                        <p:cTn id="16" dur="500" fill="hold"/>
                                        <p:tgtEl>
                                          <p:spTgt spid="209926"/>
                                        </p:tgtEl>
                                        <p:attrNameLst>
                                          <p:attrName>ppt_x</p:attrName>
                                        </p:attrNameLst>
                                      </p:cBhvr>
                                      <p:tavLst>
                                        <p:tav tm="0">
                                          <p:val>
                                            <p:strVal val="0-#ppt_w/2"/>
                                          </p:val>
                                        </p:tav>
                                        <p:tav tm="100000">
                                          <p:val>
                                            <p:strVal val="#ppt_x"/>
                                          </p:val>
                                        </p:tav>
                                      </p:tavLst>
                                    </p:anim>
                                    <p:anim calcmode="lin" valueType="num">
                                      <p:cBhvr additive="base">
                                        <p:cTn id="17"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26" grpId="0" animBg="1" autoUpdateAnimBg="0"/>
      <p:bldP spid="2099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468313" y="1089025"/>
            <a:ext cx="8318500"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a:ea typeface="黑体" panose="02010609060101010101" pitchFamily="2" charset="-122"/>
              </a:rPr>
              <a:t>一个循环体内又包含另一个完整的循环结构称为循环的嵌套。</a:t>
            </a:r>
            <a:endParaRPr lang="zh-CN" altLang="en-US" b="1">
              <a:ea typeface="黑体" panose="02010609060101010101" pitchFamily="2" charset="-122"/>
            </a:endParaRPr>
          </a:p>
          <a:p>
            <a:pPr algn="just">
              <a:spcBef>
                <a:spcPct val="50000"/>
              </a:spcBef>
            </a:pPr>
            <a:endParaRPr lang="zh-CN" altLang="en-US" b="1">
              <a:ea typeface="黑体" panose="02010609060101010101" pitchFamily="2" charset="-122"/>
            </a:endParaRPr>
          </a:p>
          <a:p>
            <a:pPr lvl="1" algn="just">
              <a:spcBef>
                <a:spcPct val="20000"/>
              </a:spcBef>
            </a:pPr>
            <a:r>
              <a:rPr lang="zh-CN" altLang="en-US" sz="2400" b="1">
                <a:ea typeface="黑体" panose="02010609060101010101" pitchFamily="2" charset="-122"/>
              </a:rPr>
              <a:t>① </a:t>
            </a:r>
            <a:r>
              <a:rPr lang="en-US" altLang="zh-CN" sz="2400" b="1">
                <a:solidFill>
                  <a:srgbClr val="CC0000"/>
                </a:solidFill>
                <a:ea typeface="黑体" panose="02010609060101010101" pitchFamily="2" charset="-122"/>
              </a:rPr>
              <a:t>while</a:t>
            </a:r>
            <a:r>
              <a:rPr lang="zh-CN" altLang="en-US" sz="2400" b="1">
                <a:solidFill>
                  <a:srgbClr val="CC0000"/>
                </a:solidFill>
                <a:ea typeface="黑体" panose="02010609060101010101" pitchFamily="2" charset="-122"/>
              </a:rPr>
              <a:t>（）</a:t>
            </a:r>
            <a:r>
              <a:rPr lang="zh-CN" altLang="en-US" sz="2400" b="1">
                <a:ea typeface="黑体" panose="02010609060101010101" pitchFamily="2" charset="-122"/>
              </a:rPr>
              <a:t>             ② </a:t>
            </a:r>
            <a:r>
              <a:rPr lang="en-US" altLang="zh-CN" sz="2400" b="1">
                <a:solidFill>
                  <a:srgbClr val="CC0000"/>
                </a:solidFill>
                <a:ea typeface="黑体" panose="02010609060101010101" pitchFamily="2" charset="-122"/>
              </a:rPr>
              <a:t>do</a:t>
            </a:r>
            <a:r>
              <a:rPr lang="en-US" altLang="zh-CN" sz="2400" b="1">
                <a:ea typeface="黑体" panose="02010609060101010101" pitchFamily="2" charset="-122"/>
              </a:rPr>
              <a:t>           	      ③ </a:t>
            </a:r>
            <a:r>
              <a:rPr lang="en-US" altLang="zh-CN" sz="2400" b="1">
                <a:solidFill>
                  <a:srgbClr val="CC0000"/>
                </a:solidFill>
                <a:ea typeface="黑体" panose="02010609060101010101" pitchFamily="2" charset="-122"/>
              </a:rPr>
              <a:t>for(;;)</a:t>
            </a:r>
            <a:r>
              <a:rPr lang="en-US" altLang="zh-CN" sz="2400" b="1">
                <a:ea typeface="黑体" panose="02010609060101010101" pitchFamily="2" charset="-122"/>
              </a:rPr>
              <a:t> </a:t>
            </a:r>
            <a:endParaRPr lang="en-US" altLang="zh-CN" sz="2400" b="1">
              <a:ea typeface="黑体" panose="02010609060101010101" pitchFamily="2" charset="-122"/>
            </a:endParaRPr>
          </a:p>
          <a:p>
            <a:pPr lvl="1" algn="just">
              <a:spcBef>
                <a:spcPct val="20000"/>
              </a:spcBef>
            </a:pPr>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 {…</a:t>
            </a:r>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a:t>
            </a:r>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 {</a:t>
            </a:r>
            <a:r>
              <a:rPr lang="en-US" altLang="zh-CN" sz="2400" b="1">
                <a:ea typeface="黑体" panose="02010609060101010101" pitchFamily="2" charset="-122"/>
              </a:rPr>
              <a:t>  </a:t>
            </a:r>
            <a:endParaRPr lang="en-US" altLang="zh-CN" sz="2400" b="1">
              <a:ea typeface="黑体" panose="02010609060101010101" pitchFamily="2" charset="-122"/>
            </a:endParaRPr>
          </a:p>
          <a:p>
            <a:pPr lvl="1" algn="just">
              <a:spcBef>
                <a:spcPct val="20000"/>
              </a:spcBef>
            </a:pPr>
            <a:r>
              <a:rPr lang="en-US" altLang="zh-CN" sz="2400" b="1">
                <a:ea typeface="黑体" panose="02010609060101010101" pitchFamily="2" charset="-122"/>
              </a:rPr>
              <a:t>      while</a:t>
            </a:r>
            <a:r>
              <a:rPr lang="zh-CN" altLang="en-US" sz="2400" b="1">
                <a:ea typeface="黑体" panose="02010609060101010101" pitchFamily="2" charset="-122"/>
              </a:rPr>
              <a:t>（）                      </a:t>
            </a:r>
            <a:r>
              <a:rPr lang="en-US" altLang="zh-CN" sz="2400" b="1">
                <a:ea typeface="黑体" panose="02010609060101010101" pitchFamily="2" charset="-122"/>
              </a:rPr>
              <a:t>do                    for(;;)</a:t>
            </a:r>
            <a:endParaRPr lang="en-US" altLang="zh-CN" sz="2400" b="1">
              <a:ea typeface="黑体" panose="02010609060101010101" pitchFamily="2" charset="-122"/>
            </a:endParaRPr>
          </a:p>
          <a:p>
            <a:pPr lvl="1" algn="just">
              <a:spcBef>
                <a:spcPct val="20000"/>
              </a:spcBef>
            </a:pPr>
            <a:r>
              <a:rPr lang="en-US" altLang="zh-CN" sz="2400" b="1">
                <a:ea typeface="黑体" panose="02010609060101010101" pitchFamily="2" charset="-122"/>
              </a:rPr>
              <a:t>        {…}                          {…}            	    {…}</a:t>
            </a:r>
            <a:endParaRPr lang="en-US" altLang="zh-CN" sz="2400" b="1">
              <a:ea typeface="黑体" panose="02010609060101010101" pitchFamily="2" charset="-122"/>
            </a:endParaRPr>
          </a:p>
          <a:p>
            <a:pPr lvl="1" algn="just">
              <a:spcBef>
                <a:spcPct val="20000"/>
              </a:spcBef>
            </a:pPr>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 </a:t>
            </a:r>
            <a:r>
              <a:rPr lang="en-US" altLang="zh-CN" sz="2400" b="1">
                <a:ea typeface="黑体" panose="02010609060101010101" pitchFamily="2" charset="-122"/>
              </a:rPr>
              <a:t>                                    while();             </a:t>
            </a:r>
            <a:r>
              <a:rPr lang="en-US" altLang="zh-CN" sz="2400" b="1">
                <a:solidFill>
                  <a:srgbClr val="CC0000"/>
                </a:solidFill>
                <a:ea typeface="黑体" panose="02010609060101010101" pitchFamily="2" charset="-122"/>
              </a:rPr>
              <a:t>}</a:t>
            </a:r>
            <a:endParaRPr lang="en-US" altLang="zh-CN" sz="2400" b="1">
              <a:solidFill>
                <a:srgbClr val="CC0000"/>
              </a:solidFill>
              <a:ea typeface="黑体" panose="02010609060101010101" pitchFamily="2" charset="-122"/>
            </a:endParaRPr>
          </a:p>
          <a:p>
            <a:pPr lvl="1" algn="just">
              <a:spcBef>
                <a:spcPct val="20000"/>
              </a:spcBef>
            </a:pPr>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 while() ;</a:t>
            </a:r>
            <a:r>
              <a:rPr lang="en-US" altLang="zh-CN" sz="2400">
                <a:solidFill>
                  <a:schemeClr val="tx2"/>
                </a:solidFill>
                <a:ea typeface="黑体" panose="02010609060101010101" pitchFamily="2" charset="-122"/>
              </a:rPr>
              <a:t> </a:t>
            </a:r>
            <a:endParaRPr lang="en-US" altLang="zh-CN" sz="2400">
              <a:solidFill>
                <a:schemeClr val="tx2"/>
              </a:solidFill>
              <a:ea typeface="黑体" panose="02010609060101010101" pitchFamily="2" charset="-122"/>
            </a:endParaRPr>
          </a:p>
        </p:txBody>
      </p:sp>
      <p:pic>
        <p:nvPicPr>
          <p:cNvPr id="211971"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1638" y="6375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74" name="Rectangle 6"/>
          <p:cNvSpPr>
            <a:spLocks noChangeArrowheads="1"/>
          </p:cNvSpPr>
          <p:nvPr/>
        </p:nvSpPr>
        <p:spPr bwMode="auto">
          <a:xfrm>
            <a:off x="1908175" y="296863"/>
            <a:ext cx="457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r>
              <a:rPr lang="en-US" altLang="zh-CN" b="1">
                <a:solidFill>
                  <a:srgbClr val="CC0000"/>
                </a:solidFill>
                <a:latin typeface="黑体" panose="02010609060101010101" pitchFamily="2" charset="-122"/>
                <a:ea typeface="黑体" panose="02010609060101010101" pitchFamily="2" charset="-122"/>
                <a:cs typeface="Arial" panose="020B0604020202020204" pitchFamily="34" charset="0"/>
              </a:rPr>
            </a:br>
            <a:r>
              <a:rPr lang="en-US" altLang="zh-CN" sz="3600" b="1">
                <a:solidFill>
                  <a:srgbClr val="CC0000"/>
                </a:solidFill>
                <a:latin typeface="黑体" panose="02010609060101010101" pitchFamily="2" charset="-122"/>
                <a:ea typeface="黑体" panose="02010609060101010101" pitchFamily="2" charset="-122"/>
                <a:cs typeface="Arial" panose="020B0604020202020204" pitchFamily="34" charset="0"/>
              </a:rPr>
              <a:t>5.4  </a:t>
            </a:r>
            <a:r>
              <a:rPr lang="zh-CN" altLang="en-US" sz="3600" b="1">
                <a:solidFill>
                  <a:srgbClr val="CC0000"/>
                </a:solidFill>
                <a:latin typeface="黑体" panose="02010609060101010101" pitchFamily="2" charset="-122"/>
                <a:ea typeface="黑体" panose="02010609060101010101" pitchFamily="2" charset="-122"/>
                <a:cs typeface="Arial" panose="020B0604020202020204" pitchFamily="34" charset="0"/>
              </a:rPr>
              <a:t>循环的嵌套</a:t>
            </a:r>
            <a:br>
              <a:rPr lang="zh-CN" altLang="en-US" b="1">
                <a:solidFill>
                  <a:srgbClr val="CC0000"/>
                </a:solidFill>
                <a:latin typeface="黑体" panose="02010609060101010101" pitchFamily="2" charset="-122"/>
                <a:ea typeface="黑体" panose="02010609060101010101" pitchFamily="2" charset="-122"/>
                <a:cs typeface="Arial" panose="020B0604020202020204" pitchFamily="34" charset="0"/>
              </a:rPr>
            </a:br>
            <a:endParaRPr lang="zh-CN" altLang="en-US" b="1">
              <a:solidFill>
                <a:srgbClr val="CC0000"/>
              </a:solidFill>
              <a:latin typeface="黑体" panose="02010609060101010101" pitchFamily="2" charset="-122"/>
              <a:ea typeface="黑体" panose="02010609060101010101" pitchFamily="2"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1974"/>
                                        </p:tgtEl>
                                        <p:attrNameLst>
                                          <p:attrName>style.visibility</p:attrName>
                                        </p:attrNameLst>
                                      </p:cBhvr>
                                      <p:to>
                                        <p:strVal val="visible"/>
                                      </p:to>
                                    </p:set>
                                    <p:animEffect transition="in" filter="dissolve">
                                      <p:cBhvr>
                                        <p:cTn id="7" dur="500"/>
                                        <p:tgtEl>
                                          <p:spTgt spid="211974"/>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211970"/>
                                        </p:tgtEl>
                                        <p:attrNameLst>
                                          <p:attrName>style.visibility</p:attrName>
                                        </p:attrNameLst>
                                      </p:cBhvr>
                                      <p:to>
                                        <p:strVal val="visible"/>
                                      </p:to>
                                    </p:set>
                                    <p:anim calcmode="lin" valueType="num">
                                      <p:cBhvr>
                                        <p:cTn id="11" dur="1000" fill="hold"/>
                                        <p:tgtEl>
                                          <p:spTgt spid="211970"/>
                                        </p:tgtEl>
                                        <p:attrNameLst>
                                          <p:attrName>ppt_w</p:attrName>
                                        </p:attrNameLst>
                                      </p:cBhvr>
                                      <p:tavLst>
                                        <p:tav tm="0">
                                          <p:val>
                                            <p:fltVal val="0"/>
                                          </p:val>
                                        </p:tav>
                                        <p:tav tm="100000">
                                          <p:val>
                                            <p:strVal val="#ppt_w"/>
                                          </p:val>
                                        </p:tav>
                                      </p:tavLst>
                                    </p:anim>
                                    <p:anim calcmode="lin" valueType="num">
                                      <p:cBhvr>
                                        <p:cTn id="12" dur="1000" fill="hold"/>
                                        <p:tgtEl>
                                          <p:spTgt spid="211970"/>
                                        </p:tgtEl>
                                        <p:attrNameLst>
                                          <p:attrName>ppt_h</p:attrName>
                                        </p:attrNameLst>
                                      </p:cBhvr>
                                      <p:tavLst>
                                        <p:tav tm="0">
                                          <p:val>
                                            <p:fltVal val="0"/>
                                          </p:val>
                                        </p:tav>
                                        <p:tav tm="100000">
                                          <p:val>
                                            <p:strVal val="#ppt_h"/>
                                          </p:val>
                                        </p:tav>
                                      </p:tavLst>
                                    </p:anim>
                                    <p:anim calcmode="lin" valueType="num">
                                      <p:cBhvr>
                                        <p:cTn id="13" dur="1000" fill="hold"/>
                                        <p:tgtEl>
                                          <p:spTgt spid="211970"/>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11970"/>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211971"/>
                                        </p:tgtEl>
                                        <p:attrNameLst>
                                          <p:attrName>style.visibility</p:attrName>
                                        </p:attrNameLst>
                                      </p:cBhvr>
                                      <p:to>
                                        <p:strVal val="visible"/>
                                      </p:to>
                                    </p:set>
                                    <p:anim calcmode="lin" valueType="num">
                                      <p:cBhvr additive="base">
                                        <p:cTn id="18" dur="500" fill="hold"/>
                                        <p:tgtEl>
                                          <p:spTgt spid="211971"/>
                                        </p:tgtEl>
                                        <p:attrNameLst>
                                          <p:attrName>ppt_x</p:attrName>
                                        </p:attrNameLst>
                                      </p:cBhvr>
                                      <p:tavLst>
                                        <p:tav tm="0">
                                          <p:val>
                                            <p:strVal val="0-#ppt_w/2"/>
                                          </p:val>
                                        </p:tav>
                                        <p:tav tm="100000">
                                          <p:val>
                                            <p:strVal val="#ppt_x"/>
                                          </p:val>
                                        </p:tav>
                                      </p:tavLst>
                                    </p:anim>
                                    <p:anim calcmode="lin" valueType="num">
                                      <p:cBhvr additive="base">
                                        <p:cTn id="19" dur="500" fill="hold"/>
                                        <p:tgtEl>
                                          <p:spTgt spid="2119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p:bldP spid="21197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503238" y="1196975"/>
            <a:ext cx="8389937"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ea typeface="黑体" panose="02010609060101010101" pitchFamily="2" charset="-122"/>
              </a:rPr>
              <a:t>④ </a:t>
            </a:r>
            <a:r>
              <a:rPr lang="en-US" altLang="zh-CN" sz="2400" b="1">
                <a:solidFill>
                  <a:srgbClr val="CC0000"/>
                </a:solidFill>
                <a:ea typeface="黑体" panose="02010609060101010101" pitchFamily="2" charset="-122"/>
              </a:rPr>
              <a:t>while()</a:t>
            </a:r>
            <a:r>
              <a:rPr lang="en-US" altLang="zh-CN" sz="2400" b="1">
                <a:ea typeface="黑体" panose="02010609060101010101" pitchFamily="2" charset="-122"/>
              </a:rPr>
              <a:t>                ⑤ </a:t>
            </a:r>
            <a:r>
              <a:rPr lang="en-US" altLang="zh-CN" sz="2400" b="1">
                <a:solidFill>
                  <a:srgbClr val="CC0000"/>
                </a:solidFill>
                <a:ea typeface="黑体" panose="02010609060101010101" pitchFamily="2" charset="-122"/>
              </a:rPr>
              <a:t>for(;;)</a:t>
            </a:r>
            <a:r>
              <a:rPr lang="en-US" altLang="zh-CN" sz="2400" b="1">
                <a:ea typeface="黑体" panose="02010609060101010101" pitchFamily="2" charset="-122"/>
              </a:rPr>
              <a:t>                   ⑥ </a:t>
            </a:r>
            <a:r>
              <a:rPr lang="en-US" altLang="zh-CN" sz="2400" b="1">
                <a:solidFill>
                  <a:srgbClr val="CC0000"/>
                </a:solidFill>
                <a:ea typeface="黑体" panose="02010609060101010101" pitchFamily="2" charset="-122"/>
              </a:rPr>
              <a:t>do</a:t>
            </a:r>
            <a:endParaRPr lang="en-US" altLang="zh-CN" sz="2400" b="1">
              <a:solidFill>
                <a:srgbClr val="CC0000"/>
              </a:solidFill>
              <a:ea typeface="黑体" panose="02010609060101010101" pitchFamily="2" charset="-122"/>
            </a:endParaRPr>
          </a:p>
          <a:p>
            <a:pPr algn="just"/>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a:t>
            </a:r>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 {</a:t>
            </a:r>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a:t>
            </a:r>
            <a:endParaRPr lang="en-US" altLang="zh-CN" sz="2400" b="1">
              <a:solidFill>
                <a:srgbClr val="CC0000"/>
              </a:solidFill>
              <a:ea typeface="黑体" panose="02010609060101010101" pitchFamily="2" charset="-122"/>
            </a:endParaRPr>
          </a:p>
          <a:p>
            <a:pPr algn="just"/>
            <a:r>
              <a:rPr lang="en-US" altLang="zh-CN" sz="2400" b="1">
                <a:ea typeface="黑体" panose="02010609060101010101" pitchFamily="2" charset="-122"/>
              </a:rPr>
              <a:t>   do                                  while()                         …</a:t>
            </a:r>
            <a:endParaRPr lang="en-US" altLang="zh-CN" sz="2400" b="1">
              <a:ea typeface="黑体" panose="02010609060101010101" pitchFamily="2" charset="-122"/>
            </a:endParaRPr>
          </a:p>
          <a:p>
            <a:pPr algn="just"/>
            <a:r>
              <a:rPr lang="en-US" altLang="zh-CN" sz="2400" b="1">
                <a:ea typeface="黑体" panose="02010609060101010101" pitchFamily="2" charset="-122"/>
              </a:rPr>
              <a:t>   {…}                               {}                             for(;;)</a:t>
            </a:r>
            <a:endParaRPr lang="en-US" altLang="zh-CN" sz="2400" b="1">
              <a:ea typeface="黑体" panose="02010609060101010101" pitchFamily="2" charset="-122"/>
            </a:endParaRPr>
          </a:p>
          <a:p>
            <a:pPr algn="just"/>
            <a:r>
              <a:rPr lang="en-US" altLang="zh-CN" sz="2400" b="1">
                <a:ea typeface="黑体" panose="02010609060101010101" pitchFamily="2" charset="-122"/>
              </a:rPr>
              <a:t>   while();                         …                               {}</a:t>
            </a:r>
            <a:endParaRPr lang="en-US" altLang="zh-CN" sz="2400" b="1">
              <a:ea typeface="黑体" panose="02010609060101010101" pitchFamily="2" charset="-122"/>
            </a:endParaRPr>
          </a:p>
          <a:p>
            <a:pPr algn="just"/>
            <a:r>
              <a:rPr lang="en-US" altLang="zh-CN" sz="2400" b="1">
                <a:ea typeface="黑体" panose="02010609060101010101" pitchFamily="2" charset="-122"/>
              </a:rPr>
              <a:t>   …       </a:t>
            </a:r>
            <a:r>
              <a:rPr lang="en-US" altLang="zh-CN" sz="2400" b="1">
                <a:solidFill>
                  <a:srgbClr val="CC0000"/>
                </a:solidFill>
                <a:ea typeface="黑体" panose="02010609060101010101" pitchFamily="2" charset="-122"/>
              </a:rPr>
              <a:t>}</a:t>
            </a:r>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a:t>
            </a:r>
            <a:r>
              <a:rPr lang="en-US" altLang="zh-CN" sz="2400" b="1">
                <a:ea typeface="黑体" panose="02010609060101010101" pitchFamily="2" charset="-122"/>
              </a:rPr>
              <a:t>                                 </a:t>
            </a:r>
            <a:r>
              <a:rPr lang="en-US" altLang="zh-CN" sz="2400" b="1">
                <a:solidFill>
                  <a:srgbClr val="CC0000"/>
                </a:solidFill>
                <a:ea typeface="黑体" panose="02010609060101010101" pitchFamily="2" charset="-122"/>
              </a:rPr>
              <a:t>}while();</a:t>
            </a:r>
            <a:endParaRPr lang="en-US" altLang="zh-CN" sz="2400" b="1">
              <a:solidFill>
                <a:srgbClr val="CC0000"/>
              </a:solidFill>
              <a:ea typeface="黑体" panose="02010609060101010101" pitchFamily="2" charset="-122"/>
            </a:endParaRPr>
          </a:p>
          <a:p>
            <a:pPr algn="l">
              <a:spcBef>
                <a:spcPct val="30000"/>
              </a:spcBef>
            </a:pPr>
            <a:r>
              <a:rPr lang="zh-CN" altLang="en-US" sz="2400" b="1">
                <a:ea typeface="黑体" panose="02010609060101010101" pitchFamily="2" charset="-122"/>
              </a:rPr>
              <a:t>说明</a:t>
            </a:r>
            <a:r>
              <a:rPr lang="en-US" altLang="zh-CN" sz="2400" b="1">
                <a:ea typeface="黑体" panose="02010609060101010101" pitchFamily="2" charset="-122"/>
              </a:rPr>
              <a:t>: </a:t>
            </a:r>
            <a:endParaRPr lang="en-US" altLang="zh-CN" sz="2400" b="1">
              <a:ea typeface="黑体" panose="02010609060101010101" pitchFamily="2" charset="-122"/>
            </a:endParaRPr>
          </a:p>
          <a:p>
            <a:pPr algn="l">
              <a:spcBef>
                <a:spcPct val="30000"/>
              </a:spcBef>
            </a:pPr>
            <a:r>
              <a:rPr lang="en-US" altLang="zh-CN" sz="2400" b="1">
                <a:ea typeface="黑体" panose="02010609060101010101" pitchFamily="2" charset="-122"/>
              </a:rPr>
              <a:t>      (1) </a:t>
            </a:r>
            <a:r>
              <a:rPr lang="zh-CN" altLang="en-US" sz="2400" b="1">
                <a:ea typeface="黑体" panose="02010609060101010101" pitchFamily="2" charset="-122"/>
              </a:rPr>
              <a:t>嵌套的</a:t>
            </a:r>
            <a:r>
              <a:rPr lang="zh-CN" altLang="en-US" sz="2400" b="1">
                <a:solidFill>
                  <a:srgbClr val="CC0000"/>
                </a:solidFill>
                <a:ea typeface="黑体" panose="02010609060101010101" pitchFamily="2" charset="-122"/>
              </a:rPr>
              <a:t>循环控制变量</a:t>
            </a:r>
            <a:r>
              <a:rPr lang="zh-CN" altLang="en-US" sz="2400" b="1">
                <a:ea typeface="黑体" panose="02010609060101010101" pitchFamily="2" charset="-122"/>
              </a:rPr>
              <a:t>一般</a:t>
            </a:r>
            <a:r>
              <a:rPr lang="zh-CN" altLang="en-US" sz="2400" b="1">
                <a:solidFill>
                  <a:schemeClr val="accent2"/>
                </a:solidFill>
                <a:ea typeface="黑体" panose="02010609060101010101" pitchFamily="2" charset="-122"/>
              </a:rPr>
              <a:t>不应同名</a:t>
            </a:r>
            <a:r>
              <a:rPr lang="zh-CN" altLang="en-US" sz="2400" b="1">
                <a:ea typeface="黑体" panose="02010609060101010101" pitchFamily="2" charset="-122"/>
              </a:rPr>
              <a:t>，以免造成混乱。</a:t>
            </a:r>
            <a:endParaRPr lang="zh-CN" altLang="en-US" sz="2400" b="1">
              <a:ea typeface="黑体" panose="02010609060101010101" pitchFamily="2" charset="-122"/>
            </a:endParaRPr>
          </a:p>
          <a:p>
            <a:pPr algn="l">
              <a:spcBef>
                <a:spcPct val="30000"/>
              </a:spcBef>
            </a:pPr>
            <a:r>
              <a:rPr lang="zh-CN" altLang="en-US" sz="2400" b="1">
                <a:ea typeface="黑体" panose="02010609060101010101" pitchFamily="2" charset="-122"/>
              </a:rPr>
              <a:t>      </a:t>
            </a:r>
            <a:r>
              <a:rPr lang="en-US" altLang="zh-CN" sz="2400" b="1">
                <a:ea typeface="黑体" panose="02010609060101010101" pitchFamily="2" charset="-122"/>
              </a:rPr>
              <a:t>(2) </a:t>
            </a:r>
            <a:r>
              <a:rPr lang="zh-CN" altLang="en-US" sz="2400" b="1">
                <a:ea typeface="黑体" panose="02010609060101010101" pitchFamily="2" charset="-122"/>
              </a:rPr>
              <a:t>循环嵌套要注意正确地使用缩进式书写格式来明确循环嵌套的层次关系，以增加程序的可读性。</a:t>
            </a:r>
            <a:endParaRPr lang="zh-CN" altLang="en-US" sz="2400" b="1">
              <a:ea typeface="黑体" panose="02010609060101010101" pitchFamily="2" charset="-122"/>
            </a:endParaRPr>
          </a:p>
        </p:txBody>
      </p:sp>
      <p:pic>
        <p:nvPicPr>
          <p:cNvPr id="212995"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1638" y="6375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8" name="Rectangle 6"/>
          <p:cNvSpPr>
            <a:spLocks noChangeArrowheads="1"/>
          </p:cNvSpPr>
          <p:nvPr/>
        </p:nvSpPr>
        <p:spPr bwMode="auto">
          <a:xfrm>
            <a:off x="1908175" y="225425"/>
            <a:ext cx="457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r>
              <a:rPr lang="en-US" altLang="zh-CN" b="1">
                <a:solidFill>
                  <a:srgbClr val="CC0000"/>
                </a:solidFill>
                <a:latin typeface="黑体" panose="02010609060101010101" pitchFamily="2" charset="-122"/>
                <a:ea typeface="黑体" panose="02010609060101010101" pitchFamily="2" charset="-122"/>
                <a:cs typeface="Arial" panose="020B0604020202020204" pitchFamily="34" charset="0"/>
              </a:rPr>
            </a:br>
            <a:r>
              <a:rPr lang="en-US" altLang="zh-CN" sz="3600" b="1">
                <a:solidFill>
                  <a:srgbClr val="CC0000"/>
                </a:solidFill>
                <a:latin typeface="黑体" panose="02010609060101010101" pitchFamily="2" charset="-122"/>
                <a:ea typeface="黑体" panose="02010609060101010101" pitchFamily="2" charset="-122"/>
                <a:cs typeface="Arial" panose="020B0604020202020204" pitchFamily="34" charset="0"/>
              </a:rPr>
              <a:t>5.4  </a:t>
            </a:r>
            <a:r>
              <a:rPr lang="zh-CN" altLang="en-US" sz="3600" b="1">
                <a:solidFill>
                  <a:srgbClr val="CC0000"/>
                </a:solidFill>
                <a:latin typeface="黑体" panose="02010609060101010101" pitchFamily="2" charset="-122"/>
                <a:ea typeface="黑体" panose="02010609060101010101" pitchFamily="2" charset="-122"/>
                <a:cs typeface="Arial" panose="020B0604020202020204" pitchFamily="34" charset="0"/>
              </a:rPr>
              <a:t>循环的嵌套</a:t>
            </a:r>
            <a:br>
              <a:rPr lang="zh-CN" altLang="en-US" b="1">
                <a:solidFill>
                  <a:srgbClr val="CC0000"/>
                </a:solidFill>
                <a:latin typeface="黑体" panose="02010609060101010101" pitchFamily="2" charset="-122"/>
                <a:ea typeface="黑体" panose="02010609060101010101" pitchFamily="2" charset="-122"/>
                <a:cs typeface="Arial" panose="020B0604020202020204" pitchFamily="34" charset="0"/>
              </a:rPr>
            </a:br>
            <a:endParaRPr lang="zh-CN" altLang="en-US" b="1">
              <a:solidFill>
                <a:srgbClr val="CC0000"/>
              </a:solidFill>
              <a:latin typeface="黑体" panose="02010609060101010101" pitchFamily="2" charset="-122"/>
              <a:ea typeface="黑体" panose="02010609060101010101" pitchFamily="2"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randombar(horizontal)">
                                      <p:cBhvr>
                                        <p:cTn id="7" dur="500"/>
                                        <p:tgtEl>
                                          <p:spTgt spid="21299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12995"/>
                                        </p:tgtEl>
                                        <p:attrNameLst>
                                          <p:attrName>style.visibility</p:attrName>
                                        </p:attrNameLst>
                                      </p:cBhvr>
                                      <p:to>
                                        <p:strVal val="visible"/>
                                      </p:to>
                                    </p:set>
                                    <p:anim calcmode="lin" valueType="num">
                                      <p:cBhvr additive="base">
                                        <p:cTn id="11" dur="500" fill="hold"/>
                                        <p:tgtEl>
                                          <p:spTgt spid="212995"/>
                                        </p:tgtEl>
                                        <p:attrNameLst>
                                          <p:attrName>ppt_x</p:attrName>
                                        </p:attrNameLst>
                                      </p:cBhvr>
                                      <p:tavLst>
                                        <p:tav tm="0">
                                          <p:val>
                                            <p:strVal val="0-#ppt_w/2"/>
                                          </p:val>
                                        </p:tav>
                                        <p:tav tm="100000">
                                          <p:val>
                                            <p:strVal val="#ppt_x"/>
                                          </p:val>
                                        </p:tav>
                                      </p:tavLst>
                                    </p:anim>
                                    <p:anim calcmode="lin" valueType="num">
                                      <p:cBhvr additive="base">
                                        <p:cTn id="12" dur="500" fill="hold"/>
                                        <p:tgtEl>
                                          <p:spTgt spid="21299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212998"/>
                                        </p:tgtEl>
                                        <p:attrNameLst>
                                          <p:attrName>style.visibility</p:attrName>
                                        </p:attrNameLst>
                                      </p:cBhvr>
                                      <p:to>
                                        <p:strVal val="visible"/>
                                      </p:to>
                                    </p:set>
                                    <p:animEffect transition="in" filter="dissolve">
                                      <p:cBhvr>
                                        <p:cTn id="16" dur="500"/>
                                        <p:tgtEl>
                                          <p:spTgt spid="21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autoUpdateAnimBg="0"/>
      <p:bldP spid="21299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323850" y="188913"/>
            <a:ext cx="849630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t>#include &lt;stdio.h&gt;</a:t>
            </a:r>
            <a:endParaRPr lang="en-US" altLang="zh-CN" sz="2400" b="1"/>
          </a:p>
          <a:p>
            <a:pPr algn="l"/>
            <a:r>
              <a:rPr lang="en-US" altLang="zh-CN" sz="2400" b="1"/>
              <a:t>void main()</a:t>
            </a:r>
            <a:endParaRPr lang="en-US" altLang="zh-CN" sz="2400" b="1"/>
          </a:p>
          <a:p>
            <a:pPr algn="l"/>
            <a:r>
              <a:rPr lang="en-US" altLang="zh-CN" sz="2400" b="1">
                <a:solidFill>
                  <a:srgbClr val="CC0000"/>
                </a:solidFill>
                <a:ea typeface="楷体_GB2312" pitchFamily="49" charset="-122"/>
              </a:rPr>
              <a:t>{</a:t>
            </a:r>
            <a:r>
              <a:rPr lang="en-US" altLang="zh-CN" sz="2400" b="1"/>
              <a:t> </a:t>
            </a:r>
            <a:endParaRPr lang="en-US" altLang="zh-CN" sz="2400" b="1"/>
          </a:p>
          <a:p>
            <a:pPr algn="l"/>
            <a:r>
              <a:rPr lang="en-US" altLang="zh-CN" sz="2400" b="1"/>
              <a:t>     int i,j=1;</a:t>
            </a:r>
            <a:endParaRPr lang="en-US" altLang="zh-CN" sz="2400" b="1"/>
          </a:p>
          <a:p>
            <a:pPr algn="l"/>
            <a:r>
              <a:rPr lang="en-US" altLang="zh-CN" sz="2400" b="1">
                <a:solidFill>
                  <a:schemeClr val="accent2"/>
                </a:solidFill>
                <a:ea typeface="楷体_GB2312" pitchFamily="49" charset="-122"/>
              </a:rPr>
              <a:t>     while</a:t>
            </a:r>
            <a:r>
              <a:rPr lang="en-US" altLang="zh-CN" sz="2400" b="1"/>
              <a:t>(j&lt;=2)</a:t>
            </a:r>
            <a:endParaRPr lang="en-US" altLang="zh-CN" sz="2400" b="1"/>
          </a:p>
          <a:p>
            <a:pPr algn="l"/>
            <a:r>
              <a:rPr lang="en-US" altLang="zh-CN" sz="2400" b="1"/>
              <a:t>     </a:t>
            </a:r>
            <a:r>
              <a:rPr lang="en-US" altLang="zh-CN" sz="2400" b="1">
                <a:solidFill>
                  <a:schemeClr val="accent2"/>
                </a:solidFill>
                <a:ea typeface="楷体_GB2312" pitchFamily="49" charset="-122"/>
              </a:rPr>
              <a:t>{</a:t>
            </a:r>
            <a:endParaRPr lang="en-US" altLang="zh-CN" sz="2400" b="1">
              <a:solidFill>
                <a:schemeClr val="accent2"/>
              </a:solidFill>
              <a:ea typeface="楷体_GB2312" pitchFamily="49" charset="-122"/>
            </a:endParaRPr>
          </a:p>
          <a:p>
            <a:pPr algn="l"/>
            <a:r>
              <a:rPr lang="en-US" altLang="zh-CN" sz="2400" b="1"/>
              <a:t>	</a:t>
            </a:r>
            <a:r>
              <a:rPr lang="en-US" altLang="zh-CN" sz="2400" b="1">
                <a:solidFill>
                  <a:srgbClr val="FF0000"/>
                </a:solidFill>
                <a:ea typeface="楷体_GB2312" pitchFamily="49" charset="-122"/>
              </a:rPr>
              <a:t>for</a:t>
            </a:r>
            <a:r>
              <a:rPr lang="en-US" altLang="zh-CN" sz="2400" b="1"/>
              <a:t>(i=1;i&lt;=3;i++)</a:t>
            </a:r>
            <a:endParaRPr lang="en-US" altLang="zh-CN" sz="2400" b="1"/>
          </a:p>
          <a:p>
            <a:pPr algn="l"/>
            <a:r>
              <a:rPr lang="en-US" altLang="zh-CN" sz="2400" b="1"/>
              <a:t>	</a:t>
            </a:r>
            <a:r>
              <a:rPr lang="en-US" altLang="zh-CN" sz="2400" b="1">
                <a:solidFill>
                  <a:srgbClr val="FF0000"/>
                </a:solidFill>
                <a:ea typeface="楷体_GB2312" pitchFamily="49" charset="-122"/>
              </a:rPr>
              <a:t>{</a:t>
            </a:r>
            <a:endParaRPr lang="en-US" altLang="zh-CN" sz="2400" b="1">
              <a:solidFill>
                <a:srgbClr val="FF0000"/>
              </a:solidFill>
              <a:ea typeface="楷体_GB2312" pitchFamily="49" charset="-122"/>
            </a:endParaRPr>
          </a:p>
          <a:p>
            <a:pPr algn="l"/>
            <a:r>
              <a:rPr lang="en-US" altLang="zh-CN" sz="2400" b="1"/>
              <a:t>	printf("</a:t>
            </a:r>
            <a:r>
              <a:rPr lang="zh-CN" altLang="en-US" sz="2400" b="1"/>
              <a:t>内循环里：变量</a:t>
            </a:r>
            <a:r>
              <a:rPr lang="en-US" altLang="zh-CN" sz="2400" b="1"/>
              <a:t>j=%d  </a:t>
            </a:r>
            <a:r>
              <a:rPr lang="zh-CN" altLang="en-US" sz="2400" b="1"/>
              <a:t>变量</a:t>
            </a:r>
            <a:r>
              <a:rPr lang="en-US" altLang="zh-CN" sz="2400" b="1"/>
              <a:t>i=%d\n",j,i);</a:t>
            </a:r>
            <a:endParaRPr lang="en-US" altLang="zh-CN" sz="2400" b="1"/>
          </a:p>
          <a:p>
            <a:pPr algn="l"/>
            <a:r>
              <a:rPr lang="en-US" altLang="zh-CN" sz="2400" b="1"/>
              <a:t>	</a:t>
            </a:r>
            <a:r>
              <a:rPr lang="en-US" altLang="zh-CN" sz="2400" b="1">
                <a:solidFill>
                  <a:srgbClr val="FF0000"/>
                </a:solidFill>
                <a:ea typeface="楷体_GB2312" pitchFamily="49" charset="-122"/>
              </a:rPr>
              <a:t>}</a:t>
            </a:r>
            <a:endParaRPr lang="en-US" altLang="zh-CN" sz="2400" b="1">
              <a:solidFill>
                <a:srgbClr val="FF0000"/>
              </a:solidFill>
              <a:ea typeface="楷体_GB2312" pitchFamily="49" charset="-122"/>
            </a:endParaRPr>
          </a:p>
          <a:p>
            <a:pPr algn="l"/>
            <a:r>
              <a:rPr lang="en-US" altLang="zh-CN" sz="2400" b="1"/>
              <a:t>	printf("\n</a:t>
            </a:r>
            <a:r>
              <a:rPr lang="zh-CN" altLang="en-US" sz="2400" b="1"/>
              <a:t>外循环里：变量</a:t>
            </a:r>
            <a:r>
              <a:rPr lang="en-US" altLang="zh-CN" sz="2400" b="1"/>
              <a:t>j=%d  </a:t>
            </a:r>
            <a:r>
              <a:rPr lang="zh-CN" altLang="en-US" sz="2400" b="1"/>
              <a:t>变量</a:t>
            </a:r>
            <a:r>
              <a:rPr lang="en-US" altLang="zh-CN" sz="2400" b="1"/>
              <a:t>i=%d",j,i);</a:t>
            </a:r>
            <a:endParaRPr lang="en-US" altLang="zh-CN" sz="2400" b="1"/>
          </a:p>
          <a:p>
            <a:pPr algn="l"/>
            <a:r>
              <a:rPr lang="en-US" altLang="zh-CN" sz="2400" b="1"/>
              <a:t>	printf(“\n\n”);</a:t>
            </a:r>
            <a:endParaRPr lang="en-US" altLang="zh-CN" sz="2400" b="1"/>
          </a:p>
          <a:p>
            <a:pPr algn="l"/>
            <a:r>
              <a:rPr lang="en-US" altLang="zh-CN" sz="2400" b="1"/>
              <a:t>	j++; </a:t>
            </a:r>
            <a:endParaRPr lang="en-US" altLang="zh-CN" sz="2400" b="1"/>
          </a:p>
          <a:p>
            <a:pPr algn="l"/>
            <a:r>
              <a:rPr lang="en-US" altLang="zh-CN" sz="2400" b="1"/>
              <a:t>     </a:t>
            </a:r>
            <a:r>
              <a:rPr lang="en-US" altLang="zh-CN" sz="2400" b="1">
                <a:solidFill>
                  <a:schemeClr val="accent2"/>
                </a:solidFill>
                <a:ea typeface="楷体_GB2312" pitchFamily="49" charset="-122"/>
              </a:rPr>
              <a:t>} </a:t>
            </a:r>
            <a:endParaRPr lang="en-US" altLang="zh-CN" sz="2400" b="1">
              <a:solidFill>
                <a:schemeClr val="accent2"/>
              </a:solidFill>
              <a:ea typeface="楷体_GB2312" pitchFamily="49" charset="-122"/>
            </a:endParaRPr>
          </a:p>
          <a:p>
            <a:pPr algn="l"/>
            <a:r>
              <a:rPr lang="en-US" altLang="zh-CN" sz="2400" b="1">
                <a:solidFill>
                  <a:schemeClr val="accent2"/>
                </a:solidFill>
                <a:ea typeface="楷体_GB2312" pitchFamily="49" charset="-122"/>
              </a:rPr>
              <a:t>     </a:t>
            </a:r>
            <a:r>
              <a:rPr lang="en-US" altLang="zh-CN" sz="2400" b="1"/>
              <a:t>printf(“\n</a:t>
            </a:r>
            <a:r>
              <a:rPr lang="zh-CN" altLang="en-US" sz="2400" b="1"/>
              <a:t>循环结束：变量</a:t>
            </a:r>
            <a:r>
              <a:rPr lang="en-US" altLang="zh-CN" sz="2400" b="1"/>
              <a:t>j=%d  </a:t>
            </a:r>
            <a:r>
              <a:rPr lang="zh-CN" altLang="en-US" sz="2400" b="1"/>
              <a:t>变量</a:t>
            </a:r>
            <a:r>
              <a:rPr lang="en-US" altLang="zh-CN" sz="2400" b="1"/>
              <a:t>i=%d",j,i);</a:t>
            </a:r>
            <a:endParaRPr lang="en-US" altLang="zh-CN" sz="2400" b="1"/>
          </a:p>
          <a:p>
            <a:pPr algn="l"/>
            <a:r>
              <a:rPr lang="en-US" altLang="zh-CN" sz="2400" b="1">
                <a:solidFill>
                  <a:srgbClr val="CC0000"/>
                </a:solidFill>
                <a:ea typeface="楷体_GB2312" pitchFamily="49" charset="-122"/>
              </a:rPr>
              <a:t>}</a:t>
            </a:r>
            <a:r>
              <a:rPr lang="en-US" altLang="zh-CN" sz="2400" b="1"/>
              <a:t>  </a:t>
            </a:r>
            <a:endParaRPr lang="en-US" altLang="zh-CN" sz="2400" b="1"/>
          </a:p>
          <a:p>
            <a:pPr algn="l"/>
            <a:endParaRPr lang="en-US" altLang="zh-CN" sz="2400" b="1"/>
          </a:p>
        </p:txBody>
      </p:sp>
      <p:pic>
        <p:nvPicPr>
          <p:cNvPr id="286723"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4663" y="61658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4"/>
          <p:cNvSpPr txBox="1">
            <a:spLocks noChangeArrowheads="1"/>
          </p:cNvSpPr>
          <p:nvPr/>
        </p:nvSpPr>
        <p:spPr bwMode="auto">
          <a:xfrm>
            <a:off x="5940425" y="1773238"/>
            <a:ext cx="23034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endParaRPr lang="zh-CN" altLang="zh-CN" sz="2400">
              <a:solidFill>
                <a:schemeClr val="tx2"/>
              </a:solidFill>
              <a:latin typeface="宋体" panose="02010600030101010101" pitchFamily="2" charset="-122"/>
            </a:endParaRPr>
          </a:p>
        </p:txBody>
      </p:sp>
      <p:sp>
        <p:nvSpPr>
          <p:cNvPr id="286725" name="Rectangle 5"/>
          <p:cNvSpPr>
            <a:spLocks noChangeArrowheads="1"/>
          </p:cNvSpPr>
          <p:nvPr/>
        </p:nvSpPr>
        <p:spPr bwMode="auto">
          <a:xfrm>
            <a:off x="4716463" y="45720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ea typeface="黑体" panose="02010609060101010101" pitchFamily="2" charset="-122"/>
              </a:rPr>
              <a:t>   </a:t>
            </a:r>
            <a:endParaRPr lang="en-US" altLang="zh-CN" sz="2400" b="1">
              <a:ea typeface="黑体" panose="02010609060101010101" pitchFamily="2" charset="-122"/>
            </a:endParaRPr>
          </a:p>
        </p:txBody>
      </p:sp>
      <p:pic>
        <p:nvPicPr>
          <p:cNvPr id="286730" name="Picture 10"/>
          <p:cNvPicPr>
            <a:picLocks noChangeAspect="1" noChangeArrowheads="1"/>
          </p:cNvPicPr>
          <p:nvPr/>
        </p:nvPicPr>
        <p:blipFill>
          <a:blip r:embed="rId2">
            <a:extLst>
              <a:ext uri="{28A0092B-C50C-407E-A947-70E740481C1C}">
                <a14:useLocalDpi xmlns:a14="http://schemas.microsoft.com/office/drawing/2010/main" val="0"/>
              </a:ext>
            </a:extLst>
          </a:blip>
          <a:srcRect t="9465" r="12257" b="10893"/>
          <a:stretch>
            <a:fillRect/>
          </a:stretch>
        </p:blipFill>
        <p:spPr bwMode="auto">
          <a:xfrm>
            <a:off x="4248150" y="217488"/>
            <a:ext cx="4716463"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31" name="Line 11"/>
          <p:cNvSpPr>
            <a:spLocks noChangeShapeType="1"/>
          </p:cNvSpPr>
          <p:nvPr/>
        </p:nvSpPr>
        <p:spPr bwMode="auto">
          <a:xfrm>
            <a:off x="4319588" y="1412875"/>
            <a:ext cx="4537075" cy="0"/>
          </a:xfrm>
          <a:prstGeom prst="line">
            <a:avLst/>
          </a:prstGeom>
          <a:noFill/>
          <a:ln w="28575">
            <a:solidFill>
              <a:srgbClr val="FF0000"/>
            </a:solidFill>
            <a:miter lim="800000"/>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2" name="Line 12"/>
          <p:cNvSpPr>
            <a:spLocks noChangeShapeType="1"/>
          </p:cNvSpPr>
          <p:nvPr/>
        </p:nvSpPr>
        <p:spPr bwMode="auto">
          <a:xfrm>
            <a:off x="4319588" y="2636838"/>
            <a:ext cx="4537075" cy="0"/>
          </a:xfrm>
          <a:prstGeom prst="line">
            <a:avLst/>
          </a:prstGeom>
          <a:noFill/>
          <a:ln w="28575">
            <a:solidFill>
              <a:srgbClr val="FF0000"/>
            </a:solidFill>
            <a:miter lim="800000"/>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6722"/>
                                        </p:tgtEl>
                                        <p:attrNameLst>
                                          <p:attrName>style.visibility</p:attrName>
                                        </p:attrNameLst>
                                      </p:cBhvr>
                                      <p:to>
                                        <p:strVal val="visible"/>
                                      </p:to>
                                    </p:set>
                                    <p:animEffect transition="in" filter="dissolve">
                                      <p:cBhvr>
                                        <p:cTn id="7" dur="500"/>
                                        <p:tgtEl>
                                          <p:spTgt spid="28672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6723"/>
                                        </p:tgtEl>
                                        <p:attrNameLst>
                                          <p:attrName>style.visibility</p:attrName>
                                        </p:attrNameLst>
                                      </p:cBhvr>
                                      <p:to>
                                        <p:strVal val="visible"/>
                                      </p:to>
                                    </p:set>
                                    <p:anim calcmode="lin" valueType="num">
                                      <p:cBhvr additive="base">
                                        <p:cTn id="11" dur="500" fill="hold"/>
                                        <p:tgtEl>
                                          <p:spTgt spid="286723"/>
                                        </p:tgtEl>
                                        <p:attrNameLst>
                                          <p:attrName>ppt_x</p:attrName>
                                        </p:attrNameLst>
                                      </p:cBhvr>
                                      <p:tavLst>
                                        <p:tav tm="0">
                                          <p:val>
                                            <p:strVal val="0-#ppt_w/2"/>
                                          </p:val>
                                        </p:tav>
                                        <p:tav tm="100000">
                                          <p:val>
                                            <p:strVal val="#ppt_x"/>
                                          </p:val>
                                        </p:tav>
                                      </p:tavLst>
                                    </p:anim>
                                    <p:anim calcmode="lin" valueType="num">
                                      <p:cBhvr additive="base">
                                        <p:cTn id="12" dur="500" fill="hold"/>
                                        <p:tgtEl>
                                          <p:spTgt spid="28672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5" fill="hold" grpId="0" nodeType="afterEffect">
                                  <p:stCondLst>
                                    <p:cond delay="0"/>
                                  </p:stCondLst>
                                  <p:childTnLst>
                                    <p:set>
                                      <p:cBhvr>
                                        <p:cTn id="15" dur="1" fill="hold">
                                          <p:stCondLst>
                                            <p:cond delay="0"/>
                                          </p:stCondLst>
                                        </p:cTn>
                                        <p:tgtEl>
                                          <p:spTgt spid="286725"/>
                                        </p:tgtEl>
                                        <p:attrNameLst>
                                          <p:attrName>style.visibility</p:attrName>
                                        </p:attrNameLst>
                                      </p:cBhvr>
                                      <p:to>
                                        <p:strVal val="visible"/>
                                      </p:to>
                                    </p:set>
                                    <p:animEffect transition="in" filter="randombar(vertical)">
                                      <p:cBhvr>
                                        <p:cTn id="16" dur="500"/>
                                        <p:tgtEl>
                                          <p:spTgt spid="28672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86730"/>
                                        </p:tgtEl>
                                        <p:attrNameLst>
                                          <p:attrName>style.visibility</p:attrName>
                                        </p:attrNameLst>
                                      </p:cBhvr>
                                      <p:to>
                                        <p:strVal val="visible"/>
                                      </p:to>
                                    </p:set>
                                    <p:anim calcmode="lin" valueType="num">
                                      <p:cBhvr additive="base">
                                        <p:cTn id="21" dur="500" fill="hold"/>
                                        <p:tgtEl>
                                          <p:spTgt spid="286730"/>
                                        </p:tgtEl>
                                        <p:attrNameLst>
                                          <p:attrName>ppt_x</p:attrName>
                                        </p:attrNameLst>
                                      </p:cBhvr>
                                      <p:tavLst>
                                        <p:tav tm="0">
                                          <p:val>
                                            <p:strVal val="#ppt_x"/>
                                          </p:val>
                                        </p:tav>
                                        <p:tav tm="100000">
                                          <p:val>
                                            <p:strVal val="#ppt_x"/>
                                          </p:val>
                                        </p:tav>
                                      </p:tavLst>
                                    </p:anim>
                                    <p:anim calcmode="lin" valueType="num">
                                      <p:cBhvr additive="base">
                                        <p:cTn id="22" dur="500" fill="hold"/>
                                        <p:tgtEl>
                                          <p:spTgt spid="286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utoUpdateAnimBg="0"/>
      <p:bldP spid="28672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611188" y="333375"/>
            <a:ext cx="8101012"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r>
              <a:rPr lang="en-US" altLang="zh-CN" b="1">
                <a:solidFill>
                  <a:srgbClr val="CC0000"/>
                </a:solidFill>
                <a:latin typeface="黑体" panose="02010609060101010101" pitchFamily="2" charset="-122"/>
                <a:ea typeface="黑体" panose="02010609060101010101" pitchFamily="2" charset="-122"/>
              </a:rPr>
              <a:t>【</a:t>
            </a:r>
            <a:r>
              <a:rPr lang="zh-CN" altLang="en-US" b="1">
                <a:solidFill>
                  <a:srgbClr val="CC0000"/>
                </a:solidFill>
                <a:latin typeface="黑体" panose="02010609060101010101" pitchFamily="2" charset="-122"/>
                <a:ea typeface="黑体" panose="02010609060101010101" pitchFamily="2" charset="-122"/>
              </a:rPr>
              <a:t>例</a:t>
            </a:r>
            <a:r>
              <a:rPr lang="en-US" altLang="zh-CN" b="1">
                <a:solidFill>
                  <a:srgbClr val="CC0000"/>
                </a:solidFill>
                <a:latin typeface="黑体" panose="02010609060101010101" pitchFamily="2" charset="-122"/>
                <a:ea typeface="黑体" panose="02010609060101010101" pitchFamily="2" charset="-122"/>
              </a:rPr>
              <a:t>5.7】</a:t>
            </a:r>
            <a:r>
              <a:rPr lang="zh-CN" altLang="en-US" b="1">
                <a:solidFill>
                  <a:srgbClr val="CC0000"/>
                </a:solidFill>
                <a:latin typeface="黑体" panose="02010609060101010101" pitchFamily="2" charset="-122"/>
                <a:ea typeface="黑体" panose="02010609060101010101" pitchFamily="2" charset="-122"/>
              </a:rPr>
              <a:t>全班有</a:t>
            </a:r>
            <a:r>
              <a:rPr lang="en-US" altLang="zh-CN" b="1">
                <a:solidFill>
                  <a:srgbClr val="CC0000"/>
                </a:solidFill>
                <a:latin typeface="黑体" panose="02010609060101010101" pitchFamily="2" charset="-122"/>
                <a:ea typeface="黑体" panose="02010609060101010101" pitchFamily="2" charset="-122"/>
              </a:rPr>
              <a:t>20</a:t>
            </a:r>
            <a:r>
              <a:rPr lang="zh-CN" altLang="en-US" b="1">
                <a:solidFill>
                  <a:srgbClr val="CC0000"/>
                </a:solidFill>
                <a:latin typeface="黑体" panose="02010609060101010101" pitchFamily="2" charset="-122"/>
                <a:ea typeface="黑体" panose="02010609060101010101" pitchFamily="2" charset="-122"/>
              </a:rPr>
              <a:t>个学生，每个学生考</a:t>
            </a:r>
            <a:r>
              <a:rPr lang="en-US" altLang="zh-CN" b="1">
                <a:solidFill>
                  <a:srgbClr val="CC0000"/>
                </a:solidFill>
                <a:latin typeface="黑体" panose="02010609060101010101" pitchFamily="2" charset="-122"/>
                <a:ea typeface="黑体" panose="02010609060101010101" pitchFamily="2" charset="-122"/>
              </a:rPr>
              <a:t>5</a:t>
            </a:r>
            <a:r>
              <a:rPr lang="zh-CN" altLang="en-US" b="1">
                <a:solidFill>
                  <a:srgbClr val="CC0000"/>
                </a:solidFill>
                <a:latin typeface="黑体" panose="02010609060101010101" pitchFamily="2" charset="-122"/>
                <a:ea typeface="黑体" panose="02010609060101010101" pitchFamily="2" charset="-122"/>
              </a:rPr>
              <a:t>门课程，要求分别统计出每个学生各门课的平均成绩。</a:t>
            </a:r>
            <a:endParaRPr lang="zh-CN" altLang="en-US" b="1">
              <a:solidFill>
                <a:srgbClr val="CC0000"/>
              </a:solidFill>
              <a:latin typeface="黑体" panose="02010609060101010101" pitchFamily="2" charset="-122"/>
              <a:ea typeface="黑体" panose="02010609060101010101" pitchFamily="2" charset="-122"/>
            </a:endParaRPr>
          </a:p>
          <a:p>
            <a:pPr marL="457200" indent="-457200" algn="l"/>
            <a:endParaRPr lang="zh-CN" altLang="en-US" b="1">
              <a:solidFill>
                <a:srgbClr val="CC0000"/>
              </a:solidFill>
              <a:latin typeface="黑体" panose="02010609060101010101" pitchFamily="2" charset="-122"/>
              <a:ea typeface="黑体" panose="02010609060101010101" pitchFamily="2" charset="-122"/>
            </a:endParaRPr>
          </a:p>
          <a:p>
            <a:pPr marL="457200" indent="-457200" algn="l">
              <a:spcBef>
                <a:spcPct val="30000"/>
              </a:spcBef>
            </a:pPr>
            <a:r>
              <a:rPr lang="zh-CN" altLang="en-US" b="1">
                <a:latin typeface="黑体" panose="02010609060101010101" pitchFamily="2" charset="-122"/>
                <a:ea typeface="黑体" panose="02010609060101010101" pitchFamily="2" charset="-122"/>
              </a:rPr>
              <a:t>分析：</a:t>
            </a:r>
            <a:endParaRPr lang="zh-CN" altLang="en-US" b="1">
              <a:latin typeface="黑体" panose="02010609060101010101" pitchFamily="2" charset="-122"/>
              <a:ea typeface="黑体" panose="02010609060101010101" pitchFamily="2" charset="-122"/>
            </a:endParaRPr>
          </a:p>
          <a:p>
            <a:pPr marL="457200" indent="-457200" algn="l">
              <a:spcBef>
                <a:spcPct val="30000"/>
              </a:spcBef>
              <a:buFontTx/>
              <a:buAutoNum type="arabicPeriod"/>
            </a:pPr>
            <a:r>
              <a:rPr lang="zh-CN" altLang="en-US" b="1">
                <a:latin typeface="黑体" panose="02010609060101010101" pitchFamily="2" charset="-122"/>
                <a:ea typeface="黑体" panose="02010609060101010101" pitchFamily="2" charset="-122"/>
              </a:rPr>
              <a:t>首先考虑求一个学生各门课的平均成绩，</a:t>
            </a:r>
            <a:endParaRPr lang="zh-CN" altLang="en-US" b="1">
              <a:latin typeface="黑体" panose="02010609060101010101" pitchFamily="2" charset="-122"/>
              <a:ea typeface="黑体" panose="02010609060101010101" pitchFamily="2" charset="-122"/>
            </a:endParaRPr>
          </a:p>
          <a:p>
            <a:pPr marL="457200" indent="-457200" algn="l">
              <a:spcBef>
                <a:spcPct val="30000"/>
              </a:spcBef>
              <a:buFontTx/>
              <a:buAutoNum type="arabicPeriod"/>
            </a:pPr>
            <a:r>
              <a:rPr lang="zh-CN" altLang="en-US" b="1">
                <a:latin typeface="黑体" panose="02010609060101010101" pitchFamily="2" charset="-122"/>
                <a:ea typeface="黑体" panose="02010609060101010101" pitchFamily="2" charset="-122"/>
              </a:rPr>
              <a:t>设置循环控制变量</a:t>
            </a:r>
            <a:r>
              <a:rPr lang="en-US" altLang="zh-CN" b="1">
                <a:latin typeface="黑体" panose="02010609060101010101" pitchFamily="2" charset="-122"/>
                <a:ea typeface="黑体" panose="02010609060101010101" pitchFamily="2" charset="-122"/>
              </a:rPr>
              <a:t>i</a:t>
            </a:r>
            <a:r>
              <a:rPr lang="zh-CN" altLang="en-US" b="1">
                <a:latin typeface="黑体" panose="02010609060101010101" pitchFamily="2" charset="-122"/>
                <a:ea typeface="黑体" panose="02010609060101010101" pitchFamily="2" charset="-122"/>
              </a:rPr>
              <a:t>控制课程数，其变化从</a:t>
            </a:r>
            <a:r>
              <a:rPr lang="en-US" altLang="zh-CN" b="1">
                <a:latin typeface="黑体" panose="02010609060101010101" pitchFamily="2" charset="-122"/>
                <a:ea typeface="黑体" panose="02010609060101010101" pitchFamily="2" charset="-122"/>
              </a:rPr>
              <a:t>1</a:t>
            </a:r>
            <a:r>
              <a:rPr lang="zh-CN" altLang="en-US" b="1">
                <a:latin typeface="黑体" panose="02010609060101010101" pitchFamily="2" charset="-122"/>
                <a:ea typeface="黑体" panose="02010609060101010101" pitchFamily="2" charset="-122"/>
              </a:rPr>
              <a:t>到</a:t>
            </a:r>
            <a:r>
              <a:rPr lang="en-US" altLang="zh-CN" b="1">
                <a:latin typeface="黑体" panose="02010609060101010101" pitchFamily="2" charset="-122"/>
                <a:ea typeface="黑体" panose="02010609060101010101" pitchFamily="2" charset="-122"/>
              </a:rPr>
              <a:t>5</a:t>
            </a:r>
            <a:r>
              <a:rPr lang="zh-CN" altLang="en-US" b="1">
                <a:latin typeface="黑体" panose="02010609060101010101" pitchFamily="2" charset="-122"/>
                <a:ea typeface="黑体" panose="02010609060101010101" pitchFamily="2" charset="-122"/>
              </a:rPr>
              <a:t>，每次增量为</a:t>
            </a:r>
            <a:r>
              <a:rPr lang="en-US" altLang="zh-CN" b="1">
                <a:latin typeface="黑体" panose="02010609060101010101" pitchFamily="2" charset="-122"/>
                <a:ea typeface="黑体" panose="02010609060101010101" pitchFamily="2" charset="-122"/>
              </a:rPr>
              <a:t>1</a:t>
            </a:r>
            <a:r>
              <a:rPr lang="zh-CN" altLang="en-US" b="1">
                <a:latin typeface="黑体" panose="02010609060101010101" pitchFamily="2" charset="-122"/>
                <a:ea typeface="黑体" panose="02010609060101010101" pitchFamily="2" charset="-122"/>
              </a:rPr>
              <a:t>。</a:t>
            </a:r>
            <a:endParaRPr lang="zh-CN" altLang="en-US" b="1">
              <a:latin typeface="黑体" panose="02010609060101010101" pitchFamily="2" charset="-122"/>
              <a:ea typeface="黑体" panose="02010609060101010101" pitchFamily="2" charset="-122"/>
            </a:endParaRPr>
          </a:p>
          <a:p>
            <a:pPr marL="457200" indent="-457200" algn="l">
              <a:spcBef>
                <a:spcPct val="30000"/>
              </a:spcBef>
              <a:buFontTx/>
              <a:buAutoNum type="arabicPeriod"/>
            </a:pPr>
            <a:r>
              <a:rPr lang="zh-CN" altLang="en-US" b="1">
                <a:latin typeface="黑体" panose="02010609060101010101" pitchFamily="2" charset="-122"/>
                <a:ea typeface="黑体" panose="02010609060101010101" pitchFamily="2" charset="-122"/>
              </a:rPr>
              <a:t>每个学生的处理过程都一样，因此只需对上述流程重复执行</a:t>
            </a:r>
            <a:r>
              <a:rPr lang="en-US" altLang="zh-CN" b="1">
                <a:latin typeface="黑体" panose="02010609060101010101" pitchFamily="2" charset="-122"/>
                <a:ea typeface="黑体" panose="02010609060101010101" pitchFamily="2" charset="-122"/>
              </a:rPr>
              <a:t>20</a:t>
            </a:r>
            <a:r>
              <a:rPr lang="zh-CN" altLang="en-US" b="1">
                <a:latin typeface="黑体" panose="02010609060101010101" pitchFamily="2" charset="-122"/>
                <a:ea typeface="黑体" panose="02010609060101010101" pitchFamily="2" charset="-122"/>
              </a:rPr>
              <a:t>遍即可。　</a:t>
            </a:r>
            <a:endParaRPr lang="zh-CN" altLang="en-US" b="1">
              <a:latin typeface="黑体" panose="02010609060101010101" pitchFamily="2" charset="-122"/>
              <a:ea typeface="黑体" panose="02010609060101010101" pitchFamily="2" charset="-122"/>
            </a:endParaRPr>
          </a:p>
          <a:p>
            <a:pPr marL="457200" indent="-457200" algn="l">
              <a:spcBef>
                <a:spcPct val="30000"/>
              </a:spcBef>
              <a:buFontTx/>
              <a:buAutoNum type="arabicPeriod"/>
            </a:pPr>
            <a:r>
              <a:rPr lang="zh-CN" altLang="en-US" b="1">
                <a:latin typeface="黑体" panose="02010609060101010101" pitchFamily="2" charset="-122"/>
                <a:ea typeface="黑体" panose="02010609060101010101" pitchFamily="2" charset="-122"/>
              </a:rPr>
              <a:t>设置循环变量</a:t>
            </a:r>
            <a:r>
              <a:rPr lang="en-US" altLang="zh-CN" b="1">
                <a:latin typeface="黑体" panose="02010609060101010101" pitchFamily="2" charset="-122"/>
                <a:ea typeface="黑体" panose="02010609060101010101" pitchFamily="2" charset="-122"/>
              </a:rPr>
              <a:t>j</a:t>
            </a:r>
            <a:r>
              <a:rPr lang="zh-CN" altLang="en-US" b="1">
                <a:latin typeface="黑体" panose="02010609060101010101" pitchFamily="2" charset="-122"/>
                <a:ea typeface="黑体" panose="02010609060101010101" pitchFamily="2" charset="-122"/>
              </a:rPr>
              <a:t>控制学生人数，其变化从</a:t>
            </a:r>
            <a:r>
              <a:rPr lang="en-US" altLang="zh-CN" b="1">
                <a:latin typeface="黑体" panose="02010609060101010101" pitchFamily="2" charset="-122"/>
                <a:ea typeface="黑体" panose="02010609060101010101" pitchFamily="2" charset="-122"/>
              </a:rPr>
              <a:t>1</a:t>
            </a:r>
            <a:r>
              <a:rPr lang="zh-CN" altLang="en-US" b="1">
                <a:latin typeface="黑体" panose="02010609060101010101" pitchFamily="2" charset="-122"/>
                <a:ea typeface="黑体" panose="02010609060101010101" pitchFamily="2" charset="-122"/>
              </a:rPr>
              <a:t>到</a:t>
            </a:r>
            <a:r>
              <a:rPr lang="en-US" altLang="zh-CN" b="1">
                <a:latin typeface="黑体" panose="02010609060101010101" pitchFamily="2" charset="-122"/>
                <a:ea typeface="黑体" panose="02010609060101010101" pitchFamily="2" charset="-122"/>
              </a:rPr>
              <a:t>20</a:t>
            </a:r>
            <a:r>
              <a:rPr lang="zh-CN" altLang="en-US" b="1">
                <a:latin typeface="黑体" panose="02010609060101010101" pitchFamily="2" charset="-122"/>
                <a:ea typeface="黑体" panose="02010609060101010101" pitchFamily="2" charset="-122"/>
              </a:rPr>
              <a:t>，每次增量也为</a:t>
            </a:r>
            <a:r>
              <a:rPr lang="en-US" altLang="zh-CN" b="1">
                <a:latin typeface="黑体" panose="02010609060101010101" pitchFamily="2" charset="-122"/>
                <a:ea typeface="黑体" panose="02010609060101010101" pitchFamily="2" charset="-122"/>
              </a:rPr>
              <a:t>1</a:t>
            </a:r>
            <a:r>
              <a:rPr lang="zh-CN" altLang="en-US" b="1">
                <a:latin typeface="黑体" panose="02010609060101010101" pitchFamily="2" charset="-122"/>
                <a:ea typeface="黑体" panose="02010609060101010101" pitchFamily="2" charset="-122"/>
              </a:rPr>
              <a:t>。 </a:t>
            </a:r>
            <a:endParaRPr lang="zh-CN" altLang="en-US" b="1">
              <a:latin typeface="黑体" panose="02010609060101010101" pitchFamily="2" charset="-122"/>
              <a:ea typeface="黑体" panose="02010609060101010101" pitchFamily="2" charset="-122"/>
            </a:endParaRPr>
          </a:p>
        </p:txBody>
      </p:sp>
      <p:pic>
        <p:nvPicPr>
          <p:cNvPr id="214019"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4663" y="61658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dissolve">
                                      <p:cBhvr>
                                        <p:cTn id="7" dur="500"/>
                                        <p:tgtEl>
                                          <p:spTgt spid="21401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14019"/>
                                        </p:tgtEl>
                                        <p:attrNameLst>
                                          <p:attrName>style.visibility</p:attrName>
                                        </p:attrNameLst>
                                      </p:cBhvr>
                                      <p:to>
                                        <p:strVal val="visible"/>
                                      </p:to>
                                    </p:set>
                                    <p:anim calcmode="lin" valueType="num">
                                      <p:cBhvr additive="base">
                                        <p:cTn id="11" dur="500" fill="hold"/>
                                        <p:tgtEl>
                                          <p:spTgt spid="214019"/>
                                        </p:tgtEl>
                                        <p:attrNameLst>
                                          <p:attrName>ppt_x</p:attrName>
                                        </p:attrNameLst>
                                      </p:cBhvr>
                                      <p:tavLst>
                                        <p:tav tm="0">
                                          <p:val>
                                            <p:strVal val="0-#ppt_w/2"/>
                                          </p:val>
                                        </p:tav>
                                        <p:tav tm="100000">
                                          <p:val>
                                            <p:strVal val="#ppt_x"/>
                                          </p:val>
                                        </p:tav>
                                      </p:tavLst>
                                    </p:anim>
                                    <p:anim calcmode="lin" valueType="num">
                                      <p:cBhvr additive="base">
                                        <p:cTn id="12" dur="500" fill="hold"/>
                                        <p:tgtEl>
                                          <p:spTgt spid="2140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323850" y="188913"/>
            <a:ext cx="84963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ea typeface="楷体_GB2312" pitchFamily="49" charset="-122"/>
              </a:rPr>
              <a:t>#include "stdio.h"</a:t>
            </a:r>
            <a:endParaRPr lang="en-US" altLang="zh-CN" sz="2400" b="1">
              <a:ea typeface="楷体_GB2312" pitchFamily="49" charset="-122"/>
            </a:endParaRPr>
          </a:p>
          <a:p>
            <a:pPr algn="l"/>
            <a:r>
              <a:rPr lang="en-US" altLang="zh-CN" sz="2400" b="1">
                <a:ea typeface="楷体_GB2312" pitchFamily="49" charset="-122"/>
              </a:rPr>
              <a:t>  main()</a:t>
            </a:r>
            <a:endParaRPr lang="en-US" altLang="zh-CN" sz="2400" b="1">
              <a:ea typeface="楷体_GB2312" pitchFamily="49" charset="-122"/>
            </a:endParaRPr>
          </a:p>
          <a:p>
            <a:pPr algn="l"/>
            <a:r>
              <a:rPr lang="en-US" altLang="zh-CN" sz="2400" b="1">
                <a:solidFill>
                  <a:srgbClr val="CC0000"/>
                </a:solidFill>
                <a:ea typeface="楷体_GB2312" pitchFamily="49" charset="-122"/>
              </a:rPr>
              <a:t>{ </a:t>
            </a:r>
            <a:r>
              <a:rPr lang="en-US" altLang="zh-CN" sz="2400" b="1">
                <a:ea typeface="楷体_GB2312" pitchFamily="49" charset="-122"/>
              </a:rPr>
              <a:t>int i,j,score,sum;</a:t>
            </a:r>
            <a:endParaRPr lang="en-US" altLang="zh-CN" sz="2400" b="1">
              <a:ea typeface="楷体_GB2312" pitchFamily="49" charset="-122"/>
            </a:endParaRPr>
          </a:p>
          <a:p>
            <a:pPr algn="l"/>
            <a:r>
              <a:rPr lang="en-US" altLang="zh-CN" sz="2400" b="1">
                <a:ea typeface="楷体_GB2312" pitchFamily="49" charset="-122"/>
              </a:rPr>
              <a:t>  float aver;</a:t>
            </a:r>
            <a:endParaRPr lang="en-US" altLang="zh-CN" sz="2400" b="1">
              <a:ea typeface="楷体_GB2312" pitchFamily="49" charset="-122"/>
            </a:endParaRPr>
          </a:p>
          <a:p>
            <a:pPr algn="l"/>
            <a:r>
              <a:rPr lang="en-US" altLang="zh-CN" sz="2400" b="1">
                <a:ea typeface="楷体_GB2312" pitchFamily="49" charset="-122"/>
              </a:rPr>
              <a:t>  j=1;</a:t>
            </a:r>
            <a:endParaRPr lang="en-US" altLang="zh-CN" sz="2400" b="1">
              <a:ea typeface="楷体_GB2312" pitchFamily="49" charset="-122"/>
            </a:endParaRPr>
          </a:p>
          <a:p>
            <a:pPr algn="l"/>
            <a:r>
              <a:rPr lang="en-US" altLang="zh-CN" sz="2400" b="1">
                <a:ea typeface="楷体_GB2312" pitchFamily="49" charset="-122"/>
              </a:rPr>
              <a:t>  </a:t>
            </a:r>
            <a:r>
              <a:rPr lang="en-US" altLang="zh-CN" sz="2400" b="1">
                <a:solidFill>
                  <a:schemeClr val="accent2"/>
                </a:solidFill>
                <a:ea typeface="楷体_GB2312" pitchFamily="49" charset="-122"/>
              </a:rPr>
              <a:t>while</a:t>
            </a:r>
            <a:r>
              <a:rPr lang="en-US" altLang="zh-CN" sz="2400" b="1">
                <a:ea typeface="楷体_GB2312" pitchFamily="49" charset="-122"/>
              </a:rPr>
              <a:t>(j&lt;=20)</a:t>
            </a:r>
            <a:endParaRPr lang="en-US" altLang="zh-CN" sz="2400" b="1">
              <a:ea typeface="楷体_GB2312" pitchFamily="49" charset="-122"/>
            </a:endParaRPr>
          </a:p>
          <a:p>
            <a:pPr algn="l"/>
            <a:r>
              <a:rPr lang="en-US" altLang="zh-CN" sz="2400" b="1">
                <a:ea typeface="楷体_GB2312" pitchFamily="49" charset="-122"/>
              </a:rPr>
              <a:t>      </a:t>
            </a:r>
            <a:r>
              <a:rPr lang="en-US" altLang="zh-CN" sz="2400" b="1">
                <a:solidFill>
                  <a:schemeClr val="accent2"/>
                </a:solidFill>
                <a:ea typeface="楷体_GB2312" pitchFamily="49" charset="-122"/>
              </a:rPr>
              <a:t>{</a:t>
            </a:r>
            <a:r>
              <a:rPr lang="en-US" altLang="zh-CN" sz="2400" b="1">
                <a:ea typeface="楷体_GB2312" pitchFamily="49" charset="-122"/>
              </a:rPr>
              <a:t> sum=0;</a:t>
            </a:r>
            <a:endParaRPr lang="en-US" altLang="zh-CN" sz="2400" b="1">
              <a:ea typeface="楷体_GB2312" pitchFamily="49" charset="-122"/>
            </a:endParaRPr>
          </a:p>
          <a:p>
            <a:pPr algn="l"/>
            <a:r>
              <a:rPr lang="zh-CN" altLang="en-US" sz="2400" b="1">
                <a:ea typeface="楷体_GB2312" pitchFamily="49" charset="-122"/>
              </a:rPr>
              <a:t>　     </a:t>
            </a:r>
            <a:r>
              <a:rPr lang="en-US" altLang="zh-CN" sz="2400" b="1">
                <a:solidFill>
                  <a:srgbClr val="FF0000"/>
                </a:solidFill>
                <a:ea typeface="楷体_GB2312" pitchFamily="49" charset="-122"/>
              </a:rPr>
              <a:t>for</a:t>
            </a:r>
            <a:r>
              <a:rPr lang="en-US" altLang="zh-CN" sz="2400" b="1">
                <a:ea typeface="楷体_GB2312" pitchFamily="49" charset="-122"/>
              </a:rPr>
              <a:t>(i=1;i&lt;=5;i++)</a:t>
            </a:r>
            <a:endParaRPr lang="en-US" altLang="zh-CN" sz="2400" b="1">
              <a:ea typeface="楷体_GB2312" pitchFamily="49" charset="-122"/>
            </a:endParaRPr>
          </a:p>
          <a:p>
            <a:pPr algn="l"/>
            <a:r>
              <a:rPr lang="en-US" altLang="zh-CN" sz="2400" b="1"/>
              <a:t>              </a:t>
            </a:r>
            <a:r>
              <a:rPr lang="en-US" altLang="zh-CN" sz="2400" b="1">
                <a:solidFill>
                  <a:srgbClr val="FF0000"/>
                </a:solidFill>
              </a:rPr>
              <a:t>{</a:t>
            </a:r>
            <a:r>
              <a:rPr lang="en-US" altLang="zh-CN" sz="2400">
                <a:solidFill>
                  <a:schemeClr val="tx2"/>
                </a:solidFill>
              </a:rPr>
              <a:t> </a:t>
            </a:r>
            <a:r>
              <a:rPr lang="en-US" altLang="zh-CN" sz="2400" b="1"/>
              <a:t>printf("Enter No.%d the score %d:",j,i); </a:t>
            </a:r>
            <a:endParaRPr lang="en-US" altLang="zh-CN" sz="2400" b="1"/>
          </a:p>
          <a:p>
            <a:pPr algn="l"/>
            <a:r>
              <a:rPr lang="en-US" altLang="zh-CN" sz="2400" b="1"/>
              <a:t>                 scanf("%d",&amp;score); </a:t>
            </a:r>
            <a:endParaRPr lang="en-US" altLang="zh-CN" sz="2400" b="1"/>
          </a:p>
          <a:p>
            <a:pPr algn="l"/>
            <a:r>
              <a:rPr lang="en-US" altLang="zh-CN" sz="2400" b="1"/>
              <a:t>                 </a:t>
            </a:r>
            <a:r>
              <a:rPr lang="en-US" altLang="zh-CN" sz="2400" b="1">
                <a:solidFill>
                  <a:srgbClr val="CC0000"/>
                </a:solidFill>
              </a:rPr>
              <a:t>sum=sum+score</a:t>
            </a:r>
            <a:r>
              <a:rPr lang="en-US" altLang="zh-CN" sz="2400" b="1"/>
              <a:t>; </a:t>
            </a:r>
            <a:r>
              <a:rPr lang="en-US" altLang="zh-CN" sz="2400" b="1">
                <a:solidFill>
                  <a:srgbClr val="FF0000"/>
                </a:solidFill>
              </a:rPr>
              <a:t>}</a:t>
            </a:r>
            <a:endParaRPr lang="en-US" altLang="zh-CN" sz="2400" b="1">
              <a:solidFill>
                <a:srgbClr val="FF0000"/>
              </a:solidFill>
            </a:endParaRPr>
          </a:p>
          <a:p>
            <a:pPr algn="l"/>
            <a:r>
              <a:rPr lang="en-US" altLang="zh-CN" sz="2400" b="1"/>
              <a:t>         </a:t>
            </a:r>
            <a:r>
              <a:rPr lang="en-US" altLang="zh-CN" sz="2400" b="1">
                <a:solidFill>
                  <a:srgbClr val="CC00CC"/>
                </a:solidFill>
              </a:rPr>
              <a:t>aver=sum/5.0</a:t>
            </a:r>
            <a:r>
              <a:rPr lang="en-US" altLang="zh-CN" sz="2400" b="1"/>
              <a:t>        </a:t>
            </a:r>
            <a:endParaRPr lang="en-US" altLang="zh-CN" sz="2400" b="1"/>
          </a:p>
          <a:p>
            <a:pPr algn="l"/>
            <a:r>
              <a:rPr lang="en-US" altLang="zh-CN" sz="2400" b="1"/>
              <a:t>         printf("No.%d aver=%f\n",j,aver);        </a:t>
            </a:r>
            <a:endParaRPr lang="en-US" altLang="zh-CN" sz="2400" b="1"/>
          </a:p>
          <a:p>
            <a:pPr algn="l"/>
            <a:r>
              <a:rPr lang="en-US" altLang="zh-CN" sz="2400" b="1"/>
              <a:t>         j++; </a:t>
            </a:r>
            <a:r>
              <a:rPr lang="en-US" altLang="zh-CN" sz="2400" b="1">
                <a:solidFill>
                  <a:schemeClr val="accent2"/>
                </a:solidFill>
              </a:rPr>
              <a:t>}</a:t>
            </a:r>
            <a:endParaRPr lang="en-US" altLang="zh-CN" sz="2400" b="1">
              <a:solidFill>
                <a:schemeClr val="accent2"/>
              </a:solidFill>
            </a:endParaRPr>
          </a:p>
          <a:p>
            <a:pPr algn="l"/>
            <a:r>
              <a:rPr lang="en-US" altLang="zh-CN" sz="2400" b="1">
                <a:solidFill>
                  <a:srgbClr val="CC0000"/>
                </a:solidFill>
              </a:rPr>
              <a:t>}</a:t>
            </a:r>
            <a:r>
              <a:rPr lang="en-US" altLang="zh-CN" sz="2400" b="1">
                <a:ea typeface="楷体_GB2312" pitchFamily="49" charset="-122"/>
              </a:rPr>
              <a:t>  </a:t>
            </a:r>
            <a:endParaRPr lang="en-US" altLang="zh-CN" sz="2400" b="1">
              <a:ea typeface="楷体_GB2312" pitchFamily="49" charset="-122"/>
            </a:endParaRPr>
          </a:p>
        </p:txBody>
      </p:sp>
      <p:pic>
        <p:nvPicPr>
          <p:cNvPr id="216067"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4663" y="61658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6"/>
          <p:cNvSpPr txBox="1">
            <a:spLocks noChangeArrowheads="1"/>
          </p:cNvSpPr>
          <p:nvPr/>
        </p:nvSpPr>
        <p:spPr bwMode="auto">
          <a:xfrm>
            <a:off x="5940425" y="1773238"/>
            <a:ext cx="23034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endParaRPr lang="zh-CN" altLang="zh-CN" sz="2400">
              <a:solidFill>
                <a:schemeClr val="tx2"/>
              </a:solidFill>
              <a:latin typeface="宋体" panose="02010600030101010101" pitchFamily="2" charset="-122"/>
            </a:endParaRPr>
          </a:p>
        </p:txBody>
      </p:sp>
      <p:sp>
        <p:nvSpPr>
          <p:cNvPr id="216071" name="Rectangle 7"/>
          <p:cNvSpPr>
            <a:spLocks noChangeArrowheads="1"/>
          </p:cNvSpPr>
          <p:nvPr/>
        </p:nvSpPr>
        <p:spPr bwMode="auto">
          <a:xfrm>
            <a:off x="4716463" y="45720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ea typeface="黑体" panose="02010609060101010101" pitchFamily="2" charset="-122"/>
              </a:rPr>
              <a:t>   </a:t>
            </a:r>
            <a:endParaRPr lang="en-US" altLang="zh-CN" sz="2400" b="1">
              <a:ea typeface="黑体" panose="02010609060101010101" pitchFamily="2" charset="-122"/>
            </a:endParaRPr>
          </a:p>
        </p:txBody>
      </p:sp>
      <p:pic>
        <p:nvPicPr>
          <p:cNvPr id="216072" name="Picture 8"/>
          <p:cNvPicPr>
            <a:picLocks noChangeAspect="1" noChangeArrowheads="1"/>
          </p:cNvPicPr>
          <p:nvPr/>
        </p:nvPicPr>
        <p:blipFill>
          <a:blip r:embed="rId2">
            <a:extLst>
              <a:ext uri="{28A0092B-C50C-407E-A947-70E740481C1C}">
                <a14:useLocalDpi xmlns:a14="http://schemas.microsoft.com/office/drawing/2010/main" val="0"/>
              </a:ext>
            </a:extLst>
          </a:blip>
          <a:srcRect t="13210" r="24754" b="24467"/>
          <a:stretch>
            <a:fillRect/>
          </a:stretch>
        </p:blipFill>
        <p:spPr bwMode="auto">
          <a:xfrm>
            <a:off x="431800" y="260350"/>
            <a:ext cx="8366125"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073" name="Rectangle 9"/>
          <p:cNvSpPr>
            <a:spLocks noChangeArrowheads="1"/>
          </p:cNvSpPr>
          <p:nvPr/>
        </p:nvSpPr>
        <p:spPr bwMode="auto">
          <a:xfrm>
            <a:off x="503238" y="4076700"/>
            <a:ext cx="8208962" cy="1873250"/>
          </a:xfrm>
          <a:prstGeom prst="rect">
            <a:avLst/>
          </a:prstGeom>
          <a:solidFill>
            <a:srgbClr val="FFE7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spcBef>
                <a:spcPct val="50000"/>
              </a:spcBef>
            </a:pPr>
            <a:r>
              <a:rPr lang="zh-CN" altLang="en-US" sz="2400" b="1">
                <a:latin typeface="Arial" panose="020B0604020202020204" pitchFamily="34" charset="0"/>
                <a:ea typeface="黑体" panose="02010609060101010101" pitchFamily="2" charset="-122"/>
              </a:rPr>
              <a:t>注意：</a:t>
            </a:r>
            <a:r>
              <a:rPr lang="zh-CN" altLang="en-US" sz="2400" b="1">
                <a:latin typeface="Times New Roman" panose="02020603050405020304" pitchFamily="18" charset="0"/>
                <a:ea typeface="黑体" panose="02010609060101010101" pitchFamily="2" charset="-122"/>
              </a:rPr>
              <a:t>外层循环应</a:t>
            </a:r>
            <a:r>
              <a:rPr lang="zh-CN" altLang="en-US" sz="2400" b="1">
                <a:latin typeface="宋体" panose="02010600030101010101" pitchFamily="2" charset="-122"/>
                <a:ea typeface="黑体" panose="02010609060101010101" pitchFamily="2" charset="-122"/>
              </a:rPr>
              <a:t>“</a:t>
            </a:r>
            <a:r>
              <a:rPr lang="zh-CN" altLang="en-US" sz="2400" b="1">
                <a:latin typeface="Times New Roman" panose="02020603050405020304" pitchFamily="18" charset="0"/>
                <a:ea typeface="黑体" panose="02010609060101010101" pitchFamily="2" charset="-122"/>
              </a:rPr>
              <a:t>完全包含</a:t>
            </a:r>
            <a:r>
              <a:rPr lang="zh-CN" altLang="en-US" sz="2400" b="1">
                <a:latin typeface="宋体" panose="02010600030101010101" pitchFamily="2" charset="-122"/>
                <a:ea typeface="黑体" panose="02010609060101010101" pitchFamily="2" charset="-122"/>
              </a:rPr>
              <a:t>”</a:t>
            </a:r>
            <a:r>
              <a:rPr lang="zh-CN" altLang="en-US" sz="2400" b="1">
                <a:latin typeface="Times New Roman" panose="02020603050405020304" pitchFamily="18" charset="0"/>
                <a:ea typeface="黑体" panose="02010609060101010101" pitchFamily="2" charset="-122"/>
              </a:rPr>
              <a:t>内层循环，不能发生交叉。</a:t>
            </a:r>
            <a:endParaRPr lang="zh-CN" altLang="en-US" sz="2400" b="1">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dissolve">
                                      <p:cBhvr>
                                        <p:cTn id="7" dur="500"/>
                                        <p:tgtEl>
                                          <p:spTgt spid="21606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16067"/>
                                        </p:tgtEl>
                                        <p:attrNameLst>
                                          <p:attrName>style.visibility</p:attrName>
                                        </p:attrNameLst>
                                      </p:cBhvr>
                                      <p:to>
                                        <p:strVal val="visible"/>
                                      </p:to>
                                    </p:set>
                                    <p:anim calcmode="lin" valueType="num">
                                      <p:cBhvr additive="base">
                                        <p:cTn id="11" dur="500" fill="hold"/>
                                        <p:tgtEl>
                                          <p:spTgt spid="216067"/>
                                        </p:tgtEl>
                                        <p:attrNameLst>
                                          <p:attrName>ppt_x</p:attrName>
                                        </p:attrNameLst>
                                      </p:cBhvr>
                                      <p:tavLst>
                                        <p:tav tm="0">
                                          <p:val>
                                            <p:strVal val="0-#ppt_w/2"/>
                                          </p:val>
                                        </p:tav>
                                        <p:tav tm="100000">
                                          <p:val>
                                            <p:strVal val="#ppt_x"/>
                                          </p:val>
                                        </p:tav>
                                      </p:tavLst>
                                    </p:anim>
                                    <p:anim calcmode="lin" valueType="num">
                                      <p:cBhvr additive="base">
                                        <p:cTn id="12" dur="500" fill="hold"/>
                                        <p:tgtEl>
                                          <p:spTgt spid="21606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5" fill="hold" grpId="0" nodeType="afterEffect">
                                  <p:stCondLst>
                                    <p:cond delay="0"/>
                                  </p:stCondLst>
                                  <p:childTnLst>
                                    <p:set>
                                      <p:cBhvr>
                                        <p:cTn id="15" dur="1" fill="hold">
                                          <p:stCondLst>
                                            <p:cond delay="0"/>
                                          </p:stCondLst>
                                        </p:cTn>
                                        <p:tgtEl>
                                          <p:spTgt spid="216071"/>
                                        </p:tgtEl>
                                        <p:attrNameLst>
                                          <p:attrName>style.visibility</p:attrName>
                                        </p:attrNameLst>
                                      </p:cBhvr>
                                      <p:to>
                                        <p:strVal val="visible"/>
                                      </p:to>
                                    </p:set>
                                    <p:animEffect transition="in" filter="randombar(vertical)">
                                      <p:cBhvr>
                                        <p:cTn id="16" dur="500"/>
                                        <p:tgtEl>
                                          <p:spTgt spid="21607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16072"/>
                                        </p:tgtEl>
                                        <p:attrNameLst>
                                          <p:attrName>style.visibility</p:attrName>
                                        </p:attrNameLst>
                                      </p:cBhvr>
                                      <p:to>
                                        <p:strVal val="visible"/>
                                      </p:to>
                                    </p:set>
                                    <p:anim calcmode="lin" valueType="num">
                                      <p:cBhvr additive="base">
                                        <p:cTn id="21" dur="500" fill="hold"/>
                                        <p:tgtEl>
                                          <p:spTgt spid="216072"/>
                                        </p:tgtEl>
                                        <p:attrNameLst>
                                          <p:attrName>ppt_x</p:attrName>
                                        </p:attrNameLst>
                                      </p:cBhvr>
                                      <p:tavLst>
                                        <p:tav tm="0">
                                          <p:val>
                                            <p:strVal val="0-#ppt_w/2"/>
                                          </p:val>
                                        </p:tav>
                                        <p:tav tm="100000">
                                          <p:val>
                                            <p:strVal val="#ppt_x"/>
                                          </p:val>
                                        </p:tav>
                                      </p:tavLst>
                                    </p:anim>
                                    <p:anim calcmode="lin" valueType="num">
                                      <p:cBhvr additive="base">
                                        <p:cTn id="22" dur="500" fill="hold"/>
                                        <p:tgtEl>
                                          <p:spTgt spid="21607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6073"/>
                                        </p:tgtEl>
                                        <p:attrNameLst>
                                          <p:attrName>style.visibility</p:attrName>
                                        </p:attrNameLst>
                                      </p:cBhvr>
                                      <p:to>
                                        <p:strVal val="visible"/>
                                      </p:to>
                                    </p:set>
                                    <p:anim calcmode="lin" valueType="num">
                                      <p:cBhvr additive="base">
                                        <p:cTn id="27" dur="500" fill="hold"/>
                                        <p:tgtEl>
                                          <p:spTgt spid="216073"/>
                                        </p:tgtEl>
                                        <p:attrNameLst>
                                          <p:attrName>ppt_x</p:attrName>
                                        </p:attrNameLst>
                                      </p:cBhvr>
                                      <p:tavLst>
                                        <p:tav tm="0">
                                          <p:val>
                                            <p:strVal val="0-#ppt_w/2"/>
                                          </p:val>
                                        </p:tav>
                                        <p:tav tm="100000">
                                          <p:val>
                                            <p:strVal val="#ppt_x"/>
                                          </p:val>
                                        </p:tav>
                                      </p:tavLst>
                                    </p:anim>
                                    <p:anim calcmode="lin" valueType="num">
                                      <p:cBhvr additive="base">
                                        <p:cTn id="28" dur="500" fill="hold"/>
                                        <p:tgtEl>
                                          <p:spTgt spid="2160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autoUpdateAnimBg="0"/>
      <p:bldP spid="216071" grpId="0" autoUpdateAnimBg="0"/>
      <p:bldP spid="21607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358775" y="1376363"/>
            <a:ext cx="8351838" cy="407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10000"/>
              </a:spcBef>
            </a:pPr>
            <a:r>
              <a:rPr lang="en-US" altLang="zh-CN" sz="2400" b="1">
                <a:cs typeface="Courier New" panose="02070309020205020404" pitchFamily="49" charset="0"/>
              </a:rPr>
              <a:t>#include "stdio.h"</a:t>
            </a:r>
            <a:endParaRPr lang="en-US" altLang="zh-CN" sz="2400" b="1">
              <a:cs typeface="Courier New" panose="02070309020205020404" pitchFamily="49" charset="0"/>
            </a:endParaRPr>
          </a:p>
          <a:p>
            <a:pPr algn="just" eaLnBrk="1" hangingPunct="1">
              <a:spcBef>
                <a:spcPct val="10000"/>
              </a:spcBef>
            </a:pPr>
            <a:r>
              <a:rPr lang="en-US" altLang="zh-CN" sz="2400" b="1">
                <a:cs typeface="Courier New" panose="02070309020205020404" pitchFamily="49" charset="0"/>
              </a:rPr>
              <a:t>void main()</a:t>
            </a:r>
            <a:endParaRPr lang="en-US" altLang="zh-CN" sz="2400" b="1">
              <a:cs typeface="Courier New" panose="02070309020205020404" pitchFamily="49" charset="0"/>
            </a:endParaRPr>
          </a:p>
          <a:p>
            <a:pPr algn="just" eaLnBrk="1" hangingPunct="1">
              <a:spcBef>
                <a:spcPct val="10000"/>
              </a:spcBef>
            </a:pPr>
            <a:r>
              <a:rPr lang="en-US" altLang="zh-CN" sz="2400" b="1">
                <a:cs typeface="Courier New" panose="02070309020205020404" pitchFamily="49" charset="0"/>
              </a:rPr>
              <a:t>   {  int i,j,k,n=0;</a:t>
            </a:r>
            <a:endParaRPr lang="en-US" altLang="zh-CN" sz="2400" b="1">
              <a:cs typeface="Courier New" panose="02070309020205020404" pitchFamily="49" charset="0"/>
            </a:endParaRPr>
          </a:p>
          <a:p>
            <a:pPr algn="just" eaLnBrk="1" hangingPunct="1">
              <a:spcBef>
                <a:spcPct val="10000"/>
              </a:spcBef>
            </a:pPr>
            <a:r>
              <a:rPr lang="en-US" altLang="zh-CN" sz="2400" b="1">
                <a:cs typeface="Courier New" panose="02070309020205020404" pitchFamily="49" charset="0"/>
              </a:rPr>
              <a:t>     </a:t>
            </a:r>
            <a:r>
              <a:rPr lang="en-US" altLang="zh-CN" sz="2400" b="1">
                <a:solidFill>
                  <a:srgbClr val="CC0000"/>
                </a:solidFill>
                <a:cs typeface="Courier New" panose="02070309020205020404" pitchFamily="49" charset="0"/>
              </a:rPr>
              <a:t> for</a:t>
            </a:r>
            <a:r>
              <a:rPr lang="en-US" altLang="zh-CN" sz="2400" b="1">
                <a:cs typeface="Courier New" panose="02070309020205020404" pitchFamily="49" charset="0"/>
              </a:rPr>
              <a:t>(i=1;i&lt;=5;i++)</a:t>
            </a:r>
            <a:endParaRPr lang="en-US" altLang="zh-CN" sz="2400" b="1">
              <a:cs typeface="Courier New" panose="02070309020205020404" pitchFamily="49" charset="0"/>
            </a:endParaRPr>
          </a:p>
          <a:p>
            <a:pPr algn="just" eaLnBrk="1" hangingPunct="1">
              <a:spcBef>
                <a:spcPct val="10000"/>
              </a:spcBef>
            </a:pPr>
            <a:r>
              <a:rPr lang="en-US" altLang="zh-CN" sz="2400" b="1">
                <a:cs typeface="Courier New" panose="02070309020205020404" pitchFamily="49" charset="0"/>
              </a:rPr>
              <a:t>           </a:t>
            </a:r>
            <a:r>
              <a:rPr lang="en-US" altLang="zh-CN" sz="2400" b="1">
                <a:solidFill>
                  <a:schemeClr val="accent2"/>
                </a:solidFill>
                <a:cs typeface="Courier New" panose="02070309020205020404" pitchFamily="49" charset="0"/>
              </a:rPr>
              <a:t>for</a:t>
            </a:r>
            <a:r>
              <a:rPr lang="en-US" altLang="zh-CN" sz="2400" b="1">
                <a:cs typeface="Courier New" panose="02070309020205020404" pitchFamily="49" charset="0"/>
              </a:rPr>
              <a:t>(j=i+1;j&lt;=5;j++)</a:t>
            </a:r>
            <a:endParaRPr lang="en-US" altLang="zh-CN" sz="2400" b="1">
              <a:cs typeface="Courier New" panose="02070309020205020404" pitchFamily="49" charset="0"/>
            </a:endParaRPr>
          </a:p>
          <a:p>
            <a:pPr algn="just" eaLnBrk="1" hangingPunct="1">
              <a:spcBef>
                <a:spcPct val="10000"/>
              </a:spcBef>
            </a:pPr>
            <a:r>
              <a:rPr lang="en-US" altLang="zh-CN" sz="2400" b="1">
                <a:cs typeface="Courier New" panose="02070309020205020404" pitchFamily="49" charset="0"/>
              </a:rPr>
              <a:t>                </a:t>
            </a:r>
            <a:r>
              <a:rPr lang="en-US" altLang="zh-CN" sz="2400" b="1">
                <a:solidFill>
                  <a:srgbClr val="CC00CC"/>
                </a:solidFill>
                <a:cs typeface="Courier New" panose="02070309020205020404" pitchFamily="49" charset="0"/>
              </a:rPr>
              <a:t>for</a:t>
            </a:r>
            <a:r>
              <a:rPr lang="en-US" altLang="zh-CN" sz="2400" b="1">
                <a:cs typeface="Courier New" panose="02070309020205020404" pitchFamily="49" charset="0"/>
              </a:rPr>
              <a:t>(k=j+1;k&lt;=5;k++)</a:t>
            </a:r>
            <a:endParaRPr lang="en-US" altLang="zh-CN" sz="2400" b="1">
              <a:cs typeface="Courier New" panose="02070309020205020404" pitchFamily="49" charset="0"/>
            </a:endParaRPr>
          </a:p>
          <a:p>
            <a:pPr algn="just" eaLnBrk="1" hangingPunct="1">
              <a:spcBef>
                <a:spcPct val="10000"/>
              </a:spcBef>
            </a:pPr>
            <a:r>
              <a:rPr lang="en-US" altLang="zh-CN" sz="2400" b="1">
                <a:cs typeface="Courier New" panose="02070309020205020404" pitchFamily="49" charset="0"/>
              </a:rPr>
              <a:t>                     </a:t>
            </a:r>
            <a:r>
              <a:rPr lang="en-US" altLang="zh-CN" sz="2400" b="1">
                <a:solidFill>
                  <a:srgbClr val="009900"/>
                </a:solidFill>
                <a:cs typeface="Courier New" panose="02070309020205020404" pitchFamily="49" charset="0"/>
              </a:rPr>
              <a:t>if</a:t>
            </a:r>
            <a:r>
              <a:rPr lang="en-US" altLang="zh-CN" sz="2400" b="1">
                <a:cs typeface="Courier New" panose="02070309020205020404" pitchFamily="49" charset="0"/>
              </a:rPr>
              <a:t>((i+j+k)%4==0)   </a:t>
            </a:r>
            <a:endParaRPr lang="en-US" altLang="zh-CN" sz="2400" b="1">
              <a:cs typeface="Courier New" panose="02070309020205020404" pitchFamily="49" charset="0"/>
            </a:endParaRPr>
          </a:p>
          <a:p>
            <a:pPr algn="just" eaLnBrk="1" hangingPunct="1">
              <a:spcBef>
                <a:spcPct val="10000"/>
              </a:spcBef>
            </a:pPr>
            <a:r>
              <a:rPr lang="en-US" altLang="zh-CN" sz="2400" b="1">
                <a:cs typeface="Courier New" panose="02070309020205020404" pitchFamily="49" charset="0"/>
              </a:rPr>
              <a:t>                         </a:t>
            </a:r>
            <a:r>
              <a:rPr lang="en-US" altLang="zh-CN" sz="2400" b="1">
                <a:solidFill>
                  <a:srgbClr val="009900"/>
                </a:solidFill>
                <a:cs typeface="Courier New" panose="02070309020205020404" pitchFamily="49" charset="0"/>
              </a:rPr>
              <a:t>{</a:t>
            </a:r>
            <a:r>
              <a:rPr lang="en-US" altLang="zh-CN" sz="2400" b="1">
                <a:cs typeface="Courier New" panose="02070309020205020404" pitchFamily="49" charset="0"/>
              </a:rPr>
              <a:t>n++; </a:t>
            </a:r>
            <a:endParaRPr lang="en-US" altLang="zh-CN" sz="2400" b="1">
              <a:cs typeface="Courier New" panose="02070309020205020404" pitchFamily="49" charset="0"/>
            </a:endParaRPr>
          </a:p>
          <a:p>
            <a:pPr algn="just" eaLnBrk="1" hangingPunct="1">
              <a:spcBef>
                <a:spcPct val="10000"/>
              </a:spcBef>
            </a:pPr>
            <a:r>
              <a:rPr lang="en-US" altLang="zh-CN" sz="2400" b="1">
                <a:cs typeface="Courier New" panose="02070309020205020404" pitchFamily="49" charset="0"/>
              </a:rPr>
              <a:t>                           printf("i=%d j=%d k=%d \n",i,j,k);</a:t>
            </a:r>
            <a:r>
              <a:rPr lang="en-US" altLang="zh-CN" sz="2400" b="1">
                <a:solidFill>
                  <a:srgbClr val="009900"/>
                </a:solidFill>
                <a:cs typeface="Courier New" panose="02070309020205020404" pitchFamily="49" charset="0"/>
              </a:rPr>
              <a:t>}</a:t>
            </a:r>
            <a:endParaRPr lang="en-US" altLang="zh-CN" sz="2400" b="1">
              <a:solidFill>
                <a:srgbClr val="009900"/>
              </a:solidFill>
              <a:cs typeface="Courier New" panose="02070309020205020404" pitchFamily="49" charset="0"/>
            </a:endParaRPr>
          </a:p>
          <a:p>
            <a:pPr algn="just" eaLnBrk="1" hangingPunct="1">
              <a:spcBef>
                <a:spcPct val="10000"/>
              </a:spcBef>
            </a:pPr>
            <a:r>
              <a:rPr lang="en-US" altLang="zh-CN" sz="2400" b="1">
                <a:cs typeface="Courier New" panose="02070309020205020404" pitchFamily="49" charset="0"/>
              </a:rPr>
              <a:t>      printf("n=%d\n ",n);  }</a:t>
            </a:r>
            <a:endParaRPr lang="en-US" altLang="zh-CN" sz="2400" b="1">
              <a:ea typeface="黑体" panose="02010609060101010101" pitchFamily="2" charset="-122"/>
            </a:endParaRPr>
          </a:p>
        </p:txBody>
      </p:sp>
      <p:pic>
        <p:nvPicPr>
          <p:cNvPr id="219139"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67200" y="60960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2" name="Rectangle 6"/>
          <p:cNvSpPr>
            <a:spLocks noChangeArrowheads="1"/>
          </p:cNvSpPr>
          <p:nvPr/>
        </p:nvSpPr>
        <p:spPr bwMode="auto">
          <a:xfrm>
            <a:off x="647700" y="0"/>
            <a:ext cx="80645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lnSpc>
                <a:spcPct val="115000"/>
              </a:lnSpc>
              <a:spcBef>
                <a:spcPct val="50000"/>
              </a:spcBef>
            </a:pPr>
            <a:r>
              <a:rPr lang="en-US" altLang="zh-CN" b="1">
                <a:solidFill>
                  <a:srgbClr val="CC0000"/>
                </a:solidFill>
                <a:latin typeface="黑体" panose="02010609060101010101" pitchFamily="2" charset="-122"/>
                <a:ea typeface="黑体" panose="02010609060101010101" pitchFamily="2" charset="-122"/>
              </a:rPr>
              <a:t>【</a:t>
            </a:r>
            <a:r>
              <a:rPr lang="zh-CN" altLang="en-US" b="1">
                <a:solidFill>
                  <a:srgbClr val="CC0000"/>
                </a:solidFill>
                <a:latin typeface="黑体" panose="02010609060101010101" pitchFamily="2" charset="-122"/>
                <a:ea typeface="黑体" panose="02010609060101010101" pitchFamily="2" charset="-122"/>
              </a:rPr>
              <a:t>例</a:t>
            </a:r>
            <a:r>
              <a:rPr lang="en-US" altLang="zh-CN" b="1">
                <a:solidFill>
                  <a:srgbClr val="CC0000"/>
                </a:solidFill>
                <a:latin typeface="黑体" panose="02010609060101010101" pitchFamily="2" charset="-122"/>
                <a:ea typeface="黑体" panose="02010609060101010101" pitchFamily="2" charset="-122"/>
              </a:rPr>
              <a:t>5.8】</a:t>
            </a:r>
            <a:r>
              <a:rPr lang="zh-CN" altLang="en-US" b="1">
                <a:solidFill>
                  <a:srgbClr val="CC0000"/>
                </a:solidFill>
                <a:latin typeface="黑体" panose="02010609060101010101" pitchFamily="2" charset="-122"/>
                <a:ea typeface="黑体" panose="02010609060101010101" pitchFamily="2" charset="-122"/>
              </a:rPr>
              <a:t>在</a:t>
            </a:r>
            <a:r>
              <a:rPr lang="en-US" altLang="zh-CN" b="1">
                <a:solidFill>
                  <a:srgbClr val="CC0000"/>
                </a:solidFill>
                <a:latin typeface="黑体" panose="02010609060101010101" pitchFamily="2" charset="-122"/>
                <a:ea typeface="黑体" panose="02010609060101010101" pitchFamily="2" charset="-122"/>
              </a:rPr>
              <a:t>1</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5</a:t>
            </a:r>
            <a:r>
              <a:rPr lang="zh-CN" altLang="en-US" b="1">
                <a:solidFill>
                  <a:srgbClr val="CC0000"/>
                </a:solidFill>
                <a:latin typeface="黑体" panose="02010609060101010101" pitchFamily="2" charset="-122"/>
                <a:ea typeface="黑体" panose="02010609060101010101" pitchFamily="2" charset="-122"/>
              </a:rPr>
              <a:t>中取出</a:t>
            </a:r>
            <a:r>
              <a:rPr lang="en-US" altLang="zh-CN" b="1">
                <a:solidFill>
                  <a:srgbClr val="CC0000"/>
                </a:solidFill>
                <a:latin typeface="黑体" panose="02010609060101010101" pitchFamily="2" charset="-122"/>
                <a:ea typeface="黑体" panose="02010609060101010101" pitchFamily="2" charset="-122"/>
              </a:rPr>
              <a:t>3</a:t>
            </a:r>
            <a:r>
              <a:rPr lang="zh-CN" altLang="en-US" b="1">
                <a:solidFill>
                  <a:srgbClr val="CC0000"/>
                </a:solidFill>
                <a:latin typeface="黑体" panose="02010609060101010101" pitchFamily="2" charset="-122"/>
                <a:ea typeface="黑体" panose="02010609060101010101" pitchFamily="2" charset="-122"/>
              </a:rPr>
              <a:t>个整型数，输出其和能被</a:t>
            </a:r>
            <a:r>
              <a:rPr lang="en-US" altLang="zh-CN" b="1">
                <a:solidFill>
                  <a:srgbClr val="CC0000"/>
                </a:solidFill>
                <a:latin typeface="黑体" panose="02010609060101010101" pitchFamily="2" charset="-122"/>
                <a:ea typeface="黑体" panose="02010609060101010101" pitchFamily="2" charset="-122"/>
              </a:rPr>
              <a:t>4</a:t>
            </a:r>
            <a:r>
              <a:rPr lang="zh-CN" altLang="en-US" b="1">
                <a:solidFill>
                  <a:srgbClr val="CC0000"/>
                </a:solidFill>
                <a:latin typeface="黑体" panose="02010609060101010101" pitchFamily="2" charset="-122"/>
                <a:ea typeface="黑体" panose="02010609060101010101" pitchFamily="2" charset="-122"/>
              </a:rPr>
              <a:t>整除的个数。 程序如下：</a:t>
            </a:r>
            <a:endParaRPr lang="zh-CN" altLang="en-US" b="1">
              <a:solidFill>
                <a:srgbClr val="CC0000"/>
              </a:solidFill>
              <a:latin typeface="黑体" panose="02010609060101010101" pitchFamily="2" charset="-122"/>
              <a:ea typeface="黑体" panose="02010609060101010101" pitchFamily="2" charset="-122"/>
            </a:endParaRPr>
          </a:p>
        </p:txBody>
      </p:sp>
      <p:pic>
        <p:nvPicPr>
          <p:cNvPr id="219143" name="Picture 7"/>
          <p:cNvPicPr>
            <a:picLocks noChangeAspect="1" noChangeArrowheads="1"/>
          </p:cNvPicPr>
          <p:nvPr/>
        </p:nvPicPr>
        <p:blipFill>
          <a:blip r:embed="rId2">
            <a:extLst>
              <a:ext uri="{28A0092B-C50C-407E-A947-70E740481C1C}">
                <a14:useLocalDpi xmlns:a14="http://schemas.microsoft.com/office/drawing/2010/main" val="0"/>
              </a:ext>
            </a:extLst>
          </a:blip>
          <a:srcRect t="24400" r="63493" b="28908"/>
          <a:stretch>
            <a:fillRect/>
          </a:stretch>
        </p:blipFill>
        <p:spPr bwMode="auto">
          <a:xfrm>
            <a:off x="5543550" y="1016000"/>
            <a:ext cx="3240088" cy="29606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9142"/>
                                        </p:tgtEl>
                                        <p:attrNameLst>
                                          <p:attrName>style.visibility</p:attrName>
                                        </p:attrNameLst>
                                      </p:cBhvr>
                                      <p:to>
                                        <p:strVal val="visible"/>
                                      </p:to>
                                    </p:set>
                                    <p:animEffect transition="in" filter="circle(in)">
                                      <p:cBhvr>
                                        <p:cTn id="7" dur="2000"/>
                                        <p:tgtEl>
                                          <p:spTgt spid="219142"/>
                                        </p:tgtEl>
                                      </p:cBhvr>
                                    </p:animEffect>
                                  </p:childTnLst>
                                </p:cTn>
                              </p:par>
                            </p:childTnLst>
                          </p:cTn>
                        </p:par>
                        <p:par>
                          <p:cTn id="8" fill="hold">
                            <p:stCondLst>
                              <p:cond delay="2000"/>
                            </p:stCondLst>
                            <p:childTnLst>
                              <p:par>
                                <p:cTn id="9" presetID="5" presetClass="entr" presetSubtype="10" fill="hold" grpId="0" nodeType="afterEffect">
                                  <p:stCondLst>
                                    <p:cond delay="0"/>
                                  </p:stCondLst>
                                  <p:childTnLst>
                                    <p:set>
                                      <p:cBhvr>
                                        <p:cTn id="10" dur="1" fill="hold">
                                          <p:stCondLst>
                                            <p:cond delay="0"/>
                                          </p:stCondLst>
                                        </p:cTn>
                                        <p:tgtEl>
                                          <p:spTgt spid="219138"/>
                                        </p:tgtEl>
                                        <p:attrNameLst>
                                          <p:attrName>style.visibility</p:attrName>
                                        </p:attrNameLst>
                                      </p:cBhvr>
                                      <p:to>
                                        <p:strVal val="visible"/>
                                      </p:to>
                                    </p:set>
                                    <p:animEffect transition="in" filter="checkerboard(across)">
                                      <p:cBhvr>
                                        <p:cTn id="11" dur="500"/>
                                        <p:tgtEl>
                                          <p:spTgt spid="219138"/>
                                        </p:tgtEl>
                                      </p:cBhvr>
                                    </p:animEffect>
                                  </p:childTnLst>
                                </p:cTn>
                              </p:par>
                            </p:childTnLst>
                          </p:cTn>
                        </p:par>
                        <p:par>
                          <p:cTn id="12" fill="hold">
                            <p:stCondLst>
                              <p:cond delay="2500"/>
                            </p:stCondLst>
                            <p:childTnLst>
                              <p:par>
                                <p:cTn id="13" presetID="2" presetClass="entr" presetSubtype="8" fill="hold" nodeType="afterEffect">
                                  <p:stCondLst>
                                    <p:cond delay="0"/>
                                  </p:stCondLst>
                                  <p:childTnLst>
                                    <p:set>
                                      <p:cBhvr>
                                        <p:cTn id="14" dur="1" fill="hold">
                                          <p:stCondLst>
                                            <p:cond delay="0"/>
                                          </p:stCondLst>
                                        </p:cTn>
                                        <p:tgtEl>
                                          <p:spTgt spid="219139"/>
                                        </p:tgtEl>
                                        <p:attrNameLst>
                                          <p:attrName>style.visibility</p:attrName>
                                        </p:attrNameLst>
                                      </p:cBhvr>
                                      <p:to>
                                        <p:strVal val="visible"/>
                                      </p:to>
                                    </p:set>
                                    <p:anim calcmode="lin" valueType="num">
                                      <p:cBhvr additive="base">
                                        <p:cTn id="15" dur="500" fill="hold"/>
                                        <p:tgtEl>
                                          <p:spTgt spid="219139"/>
                                        </p:tgtEl>
                                        <p:attrNameLst>
                                          <p:attrName>ppt_x</p:attrName>
                                        </p:attrNameLst>
                                      </p:cBhvr>
                                      <p:tavLst>
                                        <p:tav tm="0">
                                          <p:val>
                                            <p:strVal val="0-#ppt_w/2"/>
                                          </p:val>
                                        </p:tav>
                                        <p:tav tm="100000">
                                          <p:val>
                                            <p:strVal val="#ppt_x"/>
                                          </p:val>
                                        </p:tav>
                                      </p:tavLst>
                                    </p:anim>
                                    <p:anim calcmode="lin" valueType="num">
                                      <p:cBhvr additive="base">
                                        <p:cTn id="16" dur="500" fill="hold"/>
                                        <p:tgtEl>
                                          <p:spTgt spid="21913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19143"/>
                                        </p:tgtEl>
                                        <p:attrNameLst>
                                          <p:attrName>style.visibility</p:attrName>
                                        </p:attrNameLst>
                                      </p:cBhvr>
                                      <p:to>
                                        <p:strVal val="visible"/>
                                      </p:to>
                                    </p:set>
                                    <p:anim calcmode="lin" valueType="num">
                                      <p:cBhvr>
                                        <p:cTn id="21" dur="1000" fill="hold"/>
                                        <p:tgtEl>
                                          <p:spTgt spid="219143"/>
                                        </p:tgtEl>
                                        <p:attrNameLst>
                                          <p:attrName>ppt_x</p:attrName>
                                        </p:attrNameLst>
                                      </p:cBhvr>
                                      <p:tavLst>
                                        <p:tav tm="0">
                                          <p:val>
                                            <p:strVal val="#ppt_x-.2"/>
                                          </p:val>
                                        </p:tav>
                                        <p:tav tm="100000">
                                          <p:val>
                                            <p:strVal val="#ppt_x"/>
                                          </p:val>
                                        </p:tav>
                                      </p:tavLst>
                                    </p:anim>
                                    <p:anim calcmode="lin" valueType="num">
                                      <p:cBhvr>
                                        <p:cTn id="22" dur="1000" fill="hold"/>
                                        <p:tgtEl>
                                          <p:spTgt spid="21914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1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utoUpdateAnimBg="0"/>
      <p:bldP spid="21914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ChangeArrowheads="1"/>
          </p:cNvSpPr>
          <p:nvPr/>
        </p:nvSpPr>
        <p:spPr bwMode="auto">
          <a:xfrm>
            <a:off x="792163" y="1016000"/>
            <a:ext cx="7696200" cy="390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57175" algn="just" eaLnBrk="1" hangingPunct="1">
              <a:lnSpc>
                <a:spcPct val="130000"/>
              </a:lnSpc>
            </a:pPr>
            <a:r>
              <a:rPr lang="zh-CN" altLang="en-US" b="1">
                <a:ea typeface="黑体" panose="02010609060101010101" pitchFamily="2" charset="-122"/>
              </a:rPr>
              <a:t>循环的退出有</a:t>
            </a:r>
            <a:r>
              <a:rPr lang="en-US" altLang="zh-CN" b="1">
                <a:solidFill>
                  <a:srgbClr val="FF3300"/>
                </a:solidFill>
                <a:ea typeface="黑体" panose="02010609060101010101" pitchFamily="2" charset="-122"/>
              </a:rPr>
              <a:t>break</a:t>
            </a:r>
            <a:r>
              <a:rPr lang="zh-CN" altLang="en-US" b="1">
                <a:ea typeface="黑体" panose="02010609060101010101" pitchFamily="2" charset="-122"/>
              </a:rPr>
              <a:t>语句、</a:t>
            </a:r>
            <a:r>
              <a:rPr lang="en-US" altLang="zh-CN" b="1">
                <a:solidFill>
                  <a:srgbClr val="FF3300"/>
                </a:solidFill>
                <a:ea typeface="黑体" panose="02010609060101010101" pitchFamily="2" charset="-122"/>
              </a:rPr>
              <a:t>continue</a:t>
            </a:r>
            <a:r>
              <a:rPr lang="zh-CN" altLang="en-US" b="1">
                <a:ea typeface="黑体" panose="02010609060101010101" pitchFamily="2" charset="-122"/>
              </a:rPr>
              <a:t>语句和</a:t>
            </a:r>
            <a:r>
              <a:rPr lang="en-US" altLang="zh-CN" b="1">
                <a:solidFill>
                  <a:srgbClr val="FF3300"/>
                </a:solidFill>
                <a:ea typeface="黑体" panose="02010609060101010101" pitchFamily="2" charset="-122"/>
              </a:rPr>
              <a:t>goto</a:t>
            </a:r>
            <a:r>
              <a:rPr lang="zh-CN" altLang="en-US" b="1">
                <a:ea typeface="黑体" panose="02010609060101010101" pitchFamily="2" charset="-122"/>
              </a:rPr>
              <a:t>语句，这是三种常见的循环退出语句。</a:t>
            </a:r>
            <a:endParaRPr lang="zh-CN" altLang="en-US" b="1">
              <a:ea typeface="黑体" panose="02010609060101010101" pitchFamily="2" charset="-122"/>
            </a:endParaRPr>
          </a:p>
          <a:p>
            <a:pPr indent="257175" algn="just" eaLnBrk="1" hangingPunct="1">
              <a:lnSpc>
                <a:spcPct val="130000"/>
              </a:lnSpc>
            </a:pPr>
            <a:endParaRPr lang="zh-CN" altLang="en-US" b="1">
              <a:ea typeface="黑体" panose="02010609060101010101" pitchFamily="2" charset="-122"/>
            </a:endParaRPr>
          </a:p>
          <a:p>
            <a:pPr indent="257175" algn="just" eaLnBrk="1" hangingPunct="1">
              <a:lnSpc>
                <a:spcPct val="130000"/>
              </a:lnSpc>
            </a:pPr>
            <a:r>
              <a:rPr lang="zh-CN" altLang="en-US" sz="2400" b="1">
                <a:ea typeface="黑体" panose="02010609060101010101" pitchFamily="2" charset="-122"/>
              </a:rPr>
              <a:t>      </a:t>
            </a:r>
            <a:r>
              <a:rPr lang="en-US" altLang="zh-CN" b="1">
                <a:ea typeface="黑体" panose="02010609060101010101" pitchFamily="2" charset="-122"/>
              </a:rPr>
              <a:t>5.5.1 break</a:t>
            </a:r>
            <a:r>
              <a:rPr lang="zh-CN" altLang="en-US" b="1">
                <a:ea typeface="黑体" panose="02010609060101010101" pitchFamily="2" charset="-122"/>
              </a:rPr>
              <a:t>语句</a:t>
            </a:r>
            <a:endParaRPr lang="zh-CN" altLang="en-US" b="1">
              <a:ea typeface="黑体" panose="02010609060101010101" pitchFamily="2" charset="-122"/>
            </a:endParaRPr>
          </a:p>
          <a:p>
            <a:pPr indent="257175" algn="just" eaLnBrk="1" hangingPunct="1">
              <a:lnSpc>
                <a:spcPct val="130000"/>
              </a:lnSpc>
            </a:pPr>
            <a:endParaRPr lang="zh-CN" altLang="en-US" b="1">
              <a:ea typeface="黑体" panose="02010609060101010101" pitchFamily="2" charset="-122"/>
            </a:endParaRPr>
          </a:p>
          <a:p>
            <a:pPr indent="257175" algn="just" eaLnBrk="1" hangingPunct="1">
              <a:lnSpc>
                <a:spcPct val="130000"/>
              </a:lnSpc>
            </a:pPr>
            <a:r>
              <a:rPr lang="zh-CN" altLang="en-US" b="1">
                <a:ea typeface="黑体" panose="02010609060101010101" pitchFamily="2" charset="-122"/>
              </a:rPr>
              <a:t>     </a:t>
            </a:r>
            <a:r>
              <a:rPr lang="en-US" altLang="zh-CN" b="1">
                <a:ea typeface="黑体" panose="02010609060101010101" pitchFamily="2" charset="-122"/>
              </a:rPr>
              <a:t>5.5.2  continue</a:t>
            </a:r>
            <a:r>
              <a:rPr lang="zh-CN" altLang="en-US" b="1">
                <a:ea typeface="黑体" panose="02010609060101010101" pitchFamily="2" charset="-122"/>
              </a:rPr>
              <a:t>语句</a:t>
            </a:r>
            <a:endParaRPr lang="zh-CN" altLang="en-US" sz="2400" b="1">
              <a:ea typeface="黑体" panose="02010609060101010101" pitchFamily="2" charset="-122"/>
            </a:endParaRPr>
          </a:p>
          <a:p>
            <a:pPr indent="257175" algn="just" eaLnBrk="1" hangingPunct="1">
              <a:lnSpc>
                <a:spcPct val="130000"/>
              </a:lnSpc>
            </a:pPr>
            <a:endParaRPr lang="en-US" altLang="zh-CN" sz="2400" b="1">
              <a:ea typeface="黑体" panose="02010609060101010101" pitchFamily="2" charset="-122"/>
            </a:endParaRPr>
          </a:p>
        </p:txBody>
      </p:sp>
      <p:sp>
        <p:nvSpPr>
          <p:cNvPr id="221187" name="Rectangle 3"/>
          <p:cNvSpPr>
            <a:spLocks noGrp="1" noChangeArrowheads="1"/>
          </p:cNvSpPr>
          <p:nvPr>
            <p:ph type="title" idx="4294967295"/>
          </p:nvPr>
        </p:nvSpPr>
        <p:spPr>
          <a:xfrm>
            <a:off x="2663825" y="260350"/>
            <a:ext cx="4191000" cy="457200"/>
          </a:xfrm>
        </p:spPr>
        <p:txBody>
          <a:bodyPr/>
          <a:lstStyle/>
          <a:p>
            <a:pPr eaLnBrk="1" hangingPunct="1"/>
            <a:r>
              <a:rPr lang="en-US" altLang="zh-CN" sz="3600" b="1" smtClean="0">
                <a:solidFill>
                  <a:srgbClr val="CC0000"/>
                </a:solidFill>
                <a:latin typeface="黑体" panose="02010609060101010101" pitchFamily="2" charset="-122"/>
                <a:ea typeface="黑体" panose="02010609060101010101" pitchFamily="2" charset="-122"/>
              </a:rPr>
              <a:t>5.5  </a:t>
            </a:r>
            <a:r>
              <a:rPr lang="zh-CN" altLang="en-US" sz="3600" b="1" smtClean="0">
                <a:solidFill>
                  <a:srgbClr val="CC0000"/>
                </a:solidFill>
                <a:latin typeface="黑体" panose="02010609060101010101" pitchFamily="2" charset="-122"/>
                <a:ea typeface="黑体" panose="02010609060101010101" pitchFamily="2" charset="-122"/>
              </a:rPr>
              <a:t>循环的退出</a:t>
            </a:r>
            <a:r>
              <a:rPr lang="zh-CN" altLang="en-US" sz="3200" b="1" smtClean="0">
                <a:solidFill>
                  <a:srgbClr val="CC0000"/>
                </a:solidFill>
                <a:latin typeface="黑体" panose="02010609060101010101" pitchFamily="2" charset="-122"/>
                <a:ea typeface="黑体" panose="02010609060101010101" pitchFamily="2" charset="-122"/>
              </a:rPr>
              <a:t> </a:t>
            </a:r>
            <a:endParaRPr lang="zh-CN" altLang="en-US" sz="3200" b="1" smtClean="0">
              <a:solidFill>
                <a:srgbClr val="CC0000"/>
              </a:solidFill>
              <a:latin typeface="黑体" panose="02010609060101010101" pitchFamily="2" charset="-122"/>
              <a:ea typeface="黑体" panose="02010609060101010101" pitchFamily="2" charset="-122"/>
            </a:endParaRPr>
          </a:p>
        </p:txBody>
      </p:sp>
      <p:pic>
        <p:nvPicPr>
          <p:cNvPr id="221188" name="Picture 4"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14800" y="60960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1187"/>
                                        </p:tgtEl>
                                        <p:attrNameLst>
                                          <p:attrName>style.visibility</p:attrName>
                                        </p:attrNameLst>
                                      </p:cBhvr>
                                      <p:to>
                                        <p:strVal val="visible"/>
                                      </p:to>
                                    </p:set>
                                    <p:animEffect transition="in" filter="dissolve">
                                      <p:cBhvr>
                                        <p:cTn id="7" dur="500"/>
                                        <p:tgtEl>
                                          <p:spTgt spid="221187"/>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221186"/>
                                        </p:tgtEl>
                                        <p:attrNameLst>
                                          <p:attrName>style.visibility</p:attrName>
                                        </p:attrNameLst>
                                      </p:cBhvr>
                                      <p:to>
                                        <p:strVal val="visible"/>
                                      </p:to>
                                    </p:set>
                                    <p:anim calcmode="lin" valueType="num">
                                      <p:cBhvr>
                                        <p:cTn id="11" dur="500" fill="hold"/>
                                        <p:tgtEl>
                                          <p:spTgt spid="221186"/>
                                        </p:tgtEl>
                                        <p:attrNameLst>
                                          <p:attrName>ppt_w</p:attrName>
                                        </p:attrNameLst>
                                      </p:cBhvr>
                                      <p:tavLst>
                                        <p:tav tm="0">
                                          <p:val>
                                            <p:fltVal val="0"/>
                                          </p:val>
                                        </p:tav>
                                        <p:tav tm="100000">
                                          <p:val>
                                            <p:strVal val="#ppt_w"/>
                                          </p:val>
                                        </p:tav>
                                      </p:tavLst>
                                    </p:anim>
                                    <p:anim calcmode="lin" valueType="num">
                                      <p:cBhvr>
                                        <p:cTn id="12" dur="500" fill="hold"/>
                                        <p:tgtEl>
                                          <p:spTgt spid="22118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221188"/>
                                        </p:tgtEl>
                                        <p:attrNameLst>
                                          <p:attrName>style.visibility</p:attrName>
                                        </p:attrNameLst>
                                      </p:cBhvr>
                                      <p:to>
                                        <p:strVal val="visible"/>
                                      </p:to>
                                    </p:set>
                                    <p:anim calcmode="lin" valueType="num">
                                      <p:cBhvr additive="base">
                                        <p:cTn id="16" dur="500" fill="hold"/>
                                        <p:tgtEl>
                                          <p:spTgt spid="221188"/>
                                        </p:tgtEl>
                                        <p:attrNameLst>
                                          <p:attrName>ppt_x</p:attrName>
                                        </p:attrNameLst>
                                      </p:cBhvr>
                                      <p:tavLst>
                                        <p:tav tm="0">
                                          <p:val>
                                            <p:strVal val="0-#ppt_w/2"/>
                                          </p:val>
                                        </p:tav>
                                        <p:tav tm="100000">
                                          <p:val>
                                            <p:strVal val="#ppt_x"/>
                                          </p:val>
                                        </p:tav>
                                      </p:tavLst>
                                    </p:anim>
                                    <p:anim calcmode="lin" valueType="num">
                                      <p:cBhvr additive="base">
                                        <p:cTn id="17" dur="500" fill="hold"/>
                                        <p:tgtEl>
                                          <p:spTgt spid="221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utoUpdateAnimBg="0"/>
      <p:bldP spid="22118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1143000" y="1219200"/>
            <a:ext cx="5943600"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pPr>
            <a:r>
              <a:rPr lang="en-US" altLang="zh-CN" sz="3200">
                <a:latin typeface="黑体" panose="02010609060101010101" pitchFamily="2" charset="-122"/>
                <a:ea typeface="黑体" panose="02010609060101010101" pitchFamily="2" charset="-122"/>
              </a:rPr>
              <a:t>   </a:t>
            </a:r>
            <a:r>
              <a:rPr lang="en-US" altLang="zh-CN" sz="3200" b="1">
                <a:latin typeface="黑体" panose="02010609060101010101" pitchFamily="2" charset="-122"/>
                <a:ea typeface="黑体" panose="02010609060101010101" pitchFamily="2" charset="-122"/>
              </a:rPr>
              <a:t>5.1 while</a:t>
            </a:r>
            <a:r>
              <a:rPr lang="zh-CN" altLang="en-US" sz="3200" b="1">
                <a:latin typeface="黑体" panose="02010609060101010101" pitchFamily="2" charset="-122"/>
                <a:ea typeface="黑体" panose="02010609060101010101" pitchFamily="2" charset="-122"/>
              </a:rPr>
              <a:t>循环语句</a:t>
            </a:r>
            <a:endParaRPr lang="zh-CN" altLang="en-US" sz="3200" b="1">
              <a:latin typeface="黑体" panose="02010609060101010101" pitchFamily="2" charset="-122"/>
              <a:ea typeface="黑体" panose="02010609060101010101" pitchFamily="2" charset="-122"/>
            </a:endParaRPr>
          </a:p>
          <a:p>
            <a:pPr algn="l" eaLnBrk="1" hangingPunct="1">
              <a:lnSpc>
                <a:spcPct val="130000"/>
              </a:lnSpc>
            </a:pPr>
            <a:r>
              <a:rPr lang="zh-CN" altLang="en-US" sz="3200" b="1">
                <a:latin typeface="黑体" panose="02010609060101010101" pitchFamily="2" charset="-122"/>
                <a:ea typeface="黑体" panose="02010609060101010101" pitchFamily="2" charset="-122"/>
              </a:rPr>
              <a:t>   </a:t>
            </a:r>
            <a:r>
              <a:rPr lang="en-US" altLang="zh-CN" sz="3200" b="1">
                <a:latin typeface="黑体" panose="02010609060101010101" pitchFamily="2" charset="-122"/>
                <a:ea typeface="黑体" panose="02010609060101010101" pitchFamily="2" charset="-122"/>
              </a:rPr>
              <a:t>5.2 do</a:t>
            </a:r>
            <a:r>
              <a:rPr lang="en-US" altLang="zh-CN" sz="3200" b="1">
                <a:latin typeface="Times New Roman" panose="02020603050405020304" pitchFamily="18" charset="0"/>
                <a:ea typeface="黑体" panose="02010609060101010101" pitchFamily="2" charset="-122"/>
              </a:rPr>
              <a:t>…</a:t>
            </a:r>
            <a:r>
              <a:rPr lang="en-US" altLang="zh-CN" sz="3200" b="1">
                <a:latin typeface="黑体" panose="02010609060101010101" pitchFamily="2" charset="-122"/>
                <a:ea typeface="黑体" panose="02010609060101010101" pitchFamily="2" charset="-122"/>
              </a:rPr>
              <a:t>while</a:t>
            </a:r>
            <a:r>
              <a:rPr lang="zh-CN" altLang="en-US" sz="3200" b="1">
                <a:latin typeface="黑体" panose="02010609060101010101" pitchFamily="2" charset="-122"/>
                <a:ea typeface="黑体" panose="02010609060101010101" pitchFamily="2" charset="-122"/>
              </a:rPr>
              <a:t>循环语句</a:t>
            </a:r>
            <a:endParaRPr lang="zh-CN" altLang="en-US" sz="3200" b="1">
              <a:latin typeface="黑体" panose="02010609060101010101" pitchFamily="2" charset="-122"/>
              <a:ea typeface="黑体" panose="02010609060101010101" pitchFamily="2" charset="-122"/>
            </a:endParaRPr>
          </a:p>
          <a:p>
            <a:pPr algn="l" eaLnBrk="1" hangingPunct="1">
              <a:lnSpc>
                <a:spcPct val="130000"/>
              </a:lnSpc>
            </a:pPr>
            <a:r>
              <a:rPr lang="zh-CN" altLang="en-US" sz="3200" b="1">
                <a:latin typeface="黑体" panose="02010609060101010101" pitchFamily="2" charset="-122"/>
                <a:ea typeface="黑体" panose="02010609060101010101" pitchFamily="2" charset="-122"/>
              </a:rPr>
              <a:t>   </a:t>
            </a:r>
            <a:r>
              <a:rPr lang="en-US" altLang="zh-CN" sz="3200" b="1">
                <a:latin typeface="黑体" panose="02010609060101010101" pitchFamily="2" charset="-122"/>
                <a:ea typeface="黑体" panose="02010609060101010101" pitchFamily="2" charset="-122"/>
              </a:rPr>
              <a:t>5.3 for</a:t>
            </a:r>
            <a:r>
              <a:rPr lang="zh-CN" altLang="en-US" sz="3200" b="1">
                <a:latin typeface="黑体" panose="02010609060101010101" pitchFamily="2" charset="-122"/>
                <a:ea typeface="黑体" panose="02010609060101010101" pitchFamily="2" charset="-122"/>
              </a:rPr>
              <a:t>循环语句</a:t>
            </a:r>
            <a:endParaRPr lang="zh-CN" altLang="en-US" sz="3200" b="1">
              <a:latin typeface="黑体" panose="02010609060101010101" pitchFamily="2" charset="-122"/>
              <a:ea typeface="黑体" panose="02010609060101010101" pitchFamily="2" charset="-122"/>
            </a:endParaRPr>
          </a:p>
          <a:p>
            <a:pPr algn="l" eaLnBrk="1" hangingPunct="1">
              <a:lnSpc>
                <a:spcPct val="130000"/>
              </a:lnSpc>
            </a:pPr>
            <a:r>
              <a:rPr lang="zh-CN" altLang="en-US" sz="3200" b="1">
                <a:latin typeface="黑体" panose="02010609060101010101" pitchFamily="2" charset="-122"/>
                <a:ea typeface="黑体" panose="02010609060101010101" pitchFamily="2" charset="-122"/>
              </a:rPr>
              <a:t>   </a:t>
            </a:r>
            <a:r>
              <a:rPr lang="en-US" altLang="zh-CN" sz="3200" b="1">
                <a:latin typeface="黑体" panose="02010609060101010101" pitchFamily="2" charset="-122"/>
                <a:ea typeface="黑体" panose="02010609060101010101" pitchFamily="2" charset="-122"/>
              </a:rPr>
              <a:t>5.4 </a:t>
            </a:r>
            <a:r>
              <a:rPr lang="zh-CN" altLang="en-US" sz="3200" b="1">
                <a:latin typeface="黑体" panose="02010609060101010101" pitchFamily="2" charset="-122"/>
                <a:ea typeface="黑体" panose="02010609060101010101" pitchFamily="2" charset="-122"/>
              </a:rPr>
              <a:t>循环的嵌套</a:t>
            </a:r>
            <a:endParaRPr lang="zh-CN" altLang="en-US" sz="3200" b="1">
              <a:latin typeface="黑体" panose="02010609060101010101" pitchFamily="2" charset="-122"/>
              <a:ea typeface="黑体" panose="02010609060101010101" pitchFamily="2" charset="-122"/>
            </a:endParaRPr>
          </a:p>
          <a:p>
            <a:pPr algn="l" eaLnBrk="1" hangingPunct="1">
              <a:lnSpc>
                <a:spcPct val="130000"/>
              </a:lnSpc>
            </a:pPr>
            <a:r>
              <a:rPr lang="zh-CN" altLang="en-US" sz="3200" b="1">
                <a:latin typeface="黑体" panose="02010609060101010101" pitchFamily="2" charset="-122"/>
                <a:ea typeface="黑体" panose="02010609060101010101" pitchFamily="2" charset="-122"/>
              </a:rPr>
              <a:t>   </a:t>
            </a:r>
            <a:r>
              <a:rPr lang="en-US" altLang="zh-CN" sz="3200" b="1">
                <a:latin typeface="黑体" panose="02010609060101010101" pitchFamily="2" charset="-122"/>
                <a:ea typeface="黑体" panose="02010609060101010101" pitchFamily="2" charset="-122"/>
              </a:rPr>
              <a:t>5.5 </a:t>
            </a:r>
            <a:r>
              <a:rPr lang="zh-CN" altLang="en-US" sz="3200" b="1">
                <a:latin typeface="黑体" panose="02010609060101010101" pitchFamily="2" charset="-122"/>
                <a:ea typeface="黑体" panose="02010609060101010101" pitchFamily="2" charset="-122"/>
              </a:rPr>
              <a:t>循环的退出</a:t>
            </a:r>
            <a:endParaRPr lang="zh-CN" altLang="en-US" sz="3200" b="1">
              <a:latin typeface="黑体" panose="02010609060101010101" pitchFamily="2" charset="-122"/>
              <a:ea typeface="黑体" panose="02010609060101010101" pitchFamily="2" charset="-122"/>
            </a:endParaRPr>
          </a:p>
          <a:p>
            <a:pPr algn="l" eaLnBrk="1" hangingPunct="1">
              <a:lnSpc>
                <a:spcPct val="130000"/>
              </a:lnSpc>
            </a:pPr>
            <a:r>
              <a:rPr lang="zh-CN" altLang="en-US" sz="3200" b="1">
                <a:latin typeface="黑体" panose="02010609060101010101" pitchFamily="2" charset="-122"/>
                <a:ea typeface="黑体" panose="02010609060101010101" pitchFamily="2" charset="-122"/>
              </a:rPr>
              <a:t>   </a:t>
            </a:r>
            <a:r>
              <a:rPr lang="en-US" altLang="zh-CN" sz="3200" b="1">
                <a:latin typeface="黑体" panose="02010609060101010101" pitchFamily="2" charset="-122"/>
                <a:ea typeface="黑体" panose="02010609060101010101" pitchFamily="2" charset="-122"/>
              </a:rPr>
              <a:t>5.6 </a:t>
            </a:r>
            <a:r>
              <a:rPr lang="zh-CN" altLang="en-US" sz="3200" b="1">
                <a:latin typeface="黑体" panose="02010609060101010101" pitchFamily="2" charset="-122"/>
                <a:ea typeface="黑体" panose="02010609060101010101" pitchFamily="2" charset="-122"/>
              </a:rPr>
              <a:t>用</a:t>
            </a:r>
            <a:r>
              <a:rPr lang="en-US" altLang="zh-CN" sz="3200" b="1">
                <a:latin typeface="黑体" panose="02010609060101010101" pitchFamily="2" charset="-122"/>
                <a:ea typeface="黑体" panose="02010609060101010101" pitchFamily="2" charset="-122"/>
              </a:rPr>
              <a:t>goto</a:t>
            </a:r>
            <a:r>
              <a:rPr lang="zh-CN" altLang="en-US" sz="3200" b="1">
                <a:latin typeface="黑体" panose="02010609060101010101" pitchFamily="2" charset="-122"/>
                <a:ea typeface="黑体" panose="02010609060101010101" pitchFamily="2" charset="-122"/>
              </a:rPr>
              <a:t>语句构成循环</a:t>
            </a:r>
            <a:endParaRPr lang="zh-CN" altLang="en-US" sz="3200" b="1">
              <a:latin typeface="黑体" panose="02010609060101010101" pitchFamily="2" charset="-122"/>
              <a:ea typeface="黑体" panose="02010609060101010101" pitchFamily="2" charset="-122"/>
            </a:endParaRPr>
          </a:p>
          <a:p>
            <a:pPr algn="l" eaLnBrk="1" hangingPunct="1">
              <a:lnSpc>
                <a:spcPct val="130000"/>
              </a:lnSpc>
            </a:pPr>
            <a:r>
              <a:rPr lang="zh-CN" altLang="en-US" sz="3200" b="1">
                <a:latin typeface="黑体" panose="02010609060101010101" pitchFamily="2" charset="-122"/>
                <a:ea typeface="黑体" panose="02010609060101010101" pitchFamily="2" charset="-122"/>
              </a:rPr>
              <a:t>   </a:t>
            </a:r>
            <a:r>
              <a:rPr lang="en-US" altLang="zh-CN" sz="3200" b="1">
                <a:latin typeface="黑体" panose="02010609060101010101" pitchFamily="2" charset="-122"/>
                <a:ea typeface="黑体" panose="02010609060101010101" pitchFamily="2" charset="-122"/>
              </a:rPr>
              <a:t>5.7 </a:t>
            </a:r>
            <a:r>
              <a:rPr lang="zh-CN" altLang="en-US" sz="3200" b="1">
                <a:latin typeface="黑体" panose="02010609060101010101" pitchFamily="2" charset="-122"/>
                <a:ea typeface="黑体" panose="02010609060101010101" pitchFamily="2" charset="-122"/>
              </a:rPr>
              <a:t>循环结构程序设计举例 </a:t>
            </a:r>
            <a:endParaRPr lang="zh-CN" altLang="en-US" sz="3200" b="1">
              <a:latin typeface="黑体" panose="02010609060101010101" pitchFamily="2" charset="-122"/>
              <a:ea typeface="黑体" panose="02010609060101010101" pitchFamily="2" charset="-122"/>
            </a:endParaRPr>
          </a:p>
          <a:p>
            <a:pPr eaLnBrk="1" hangingPunct="1">
              <a:lnSpc>
                <a:spcPct val="130000"/>
              </a:lnSpc>
            </a:pPr>
            <a:r>
              <a:rPr lang="zh-CN" altLang="en-US" sz="3200" b="1">
                <a:latin typeface="黑体" panose="02010609060101010101" pitchFamily="2" charset="-122"/>
                <a:ea typeface="黑体" panose="02010609060101010101" pitchFamily="2" charset="-122"/>
              </a:rPr>
              <a:t>    </a:t>
            </a:r>
            <a:endParaRPr lang="zh-CN" altLang="en-US" sz="3200" b="1">
              <a:latin typeface="黑体" panose="02010609060101010101" pitchFamily="2" charset="-122"/>
              <a:ea typeface="黑体" panose="02010609060101010101" pitchFamily="2" charset="-122"/>
            </a:endParaRPr>
          </a:p>
        </p:txBody>
      </p:sp>
      <p:sp>
        <p:nvSpPr>
          <p:cNvPr id="188419" name="AutoShape 3">
            <a:hlinkClick r:id="rId1" action="ppaction://hlinksldjump" highlightClick="1">
              <a:snd r:embed="rId2" name="chimes.wav"/>
            </a:hlinkClick>
          </p:cNvPr>
          <p:cNvSpPr>
            <a:spLocks noChangeArrowheads="1"/>
          </p:cNvSpPr>
          <p:nvPr/>
        </p:nvSpPr>
        <p:spPr bwMode="auto">
          <a:xfrm>
            <a:off x="7162800" y="1524000"/>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0" name="AutoShape 4">
            <a:hlinkClick r:id="rId3" action="ppaction://hlinksldjump" highlightClick="1">
              <a:snd r:embed="rId2" name="chimes.wav"/>
            </a:hlinkClick>
          </p:cNvPr>
          <p:cNvSpPr>
            <a:spLocks noChangeArrowheads="1"/>
          </p:cNvSpPr>
          <p:nvPr/>
        </p:nvSpPr>
        <p:spPr bwMode="auto">
          <a:xfrm>
            <a:off x="7162800" y="2133600"/>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1" name="AutoShape 5">
            <a:hlinkClick r:id="rId4" action="ppaction://hlinksldjump" highlightClick="1">
              <a:snd r:embed="rId2" name="chimes.wav"/>
            </a:hlinkClick>
          </p:cNvPr>
          <p:cNvSpPr>
            <a:spLocks noChangeArrowheads="1"/>
          </p:cNvSpPr>
          <p:nvPr/>
        </p:nvSpPr>
        <p:spPr bwMode="auto">
          <a:xfrm>
            <a:off x="7162800" y="2819400"/>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8422" name="Picture 6" descr="SETDHOME">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6299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AutoShape 7">
            <a:hlinkClick r:id="rId7" action="ppaction://hlinksldjump" highlightClick="1">
              <a:snd r:embed="rId2" name="chimes.wav"/>
            </a:hlinkClick>
          </p:cNvPr>
          <p:cNvSpPr>
            <a:spLocks noChangeArrowheads="1"/>
          </p:cNvSpPr>
          <p:nvPr/>
        </p:nvSpPr>
        <p:spPr bwMode="auto">
          <a:xfrm>
            <a:off x="7162800" y="3505200"/>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4" name="AutoShape 8">
            <a:hlinkClick r:id="rId8" action="ppaction://hlinksldjump" highlightClick="1">
              <a:snd r:embed="rId2" name="chimes.wav"/>
            </a:hlinkClick>
          </p:cNvPr>
          <p:cNvSpPr>
            <a:spLocks noChangeArrowheads="1"/>
          </p:cNvSpPr>
          <p:nvPr/>
        </p:nvSpPr>
        <p:spPr bwMode="auto">
          <a:xfrm>
            <a:off x="7162800" y="4114800"/>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5" name="AutoShape 9">
            <a:hlinkClick r:id="rId9" action="ppaction://hlinksldjump" highlightClick="1">
              <a:snd r:embed="rId2" name="chimes.wav"/>
            </a:hlinkClick>
          </p:cNvPr>
          <p:cNvSpPr>
            <a:spLocks noChangeArrowheads="1"/>
          </p:cNvSpPr>
          <p:nvPr/>
        </p:nvSpPr>
        <p:spPr bwMode="auto">
          <a:xfrm>
            <a:off x="7162800" y="4724400"/>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6" name="AutoShape 10">
            <a:hlinkClick r:id="rId10" action="ppaction://hlinksldjump" highlightClick="1">
              <a:snd r:embed="rId2" name="chimes.wav"/>
            </a:hlinkClick>
          </p:cNvPr>
          <p:cNvSpPr>
            <a:spLocks noChangeArrowheads="1"/>
          </p:cNvSpPr>
          <p:nvPr/>
        </p:nvSpPr>
        <p:spPr bwMode="auto">
          <a:xfrm>
            <a:off x="7162800" y="5257800"/>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7" name="Rectangle 11"/>
          <p:cNvSpPr>
            <a:spLocks noChangeArrowheads="1"/>
          </p:cNvSpPr>
          <p:nvPr/>
        </p:nvSpPr>
        <p:spPr bwMode="auto">
          <a:xfrm>
            <a:off x="1979613" y="404813"/>
            <a:ext cx="548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1" hangingPunct="1"/>
            <a:r>
              <a:rPr lang="zh-CN" altLang="en-US" sz="3600" b="1">
                <a:solidFill>
                  <a:srgbClr val="A50021"/>
                </a:solidFill>
                <a:latin typeface="黑体" panose="02010609060101010101" pitchFamily="2" charset="-122"/>
                <a:ea typeface="黑体" panose="02010609060101010101" pitchFamily="2" charset="-122"/>
              </a:rPr>
              <a:t>第</a:t>
            </a:r>
            <a:r>
              <a:rPr lang="en-US" altLang="zh-CN" sz="3600" b="1">
                <a:solidFill>
                  <a:srgbClr val="A50021"/>
                </a:solidFill>
                <a:latin typeface="黑体" panose="02010609060101010101" pitchFamily="2" charset="-122"/>
                <a:ea typeface="黑体" panose="02010609060101010101" pitchFamily="2" charset="-122"/>
              </a:rPr>
              <a:t>5</a:t>
            </a:r>
            <a:r>
              <a:rPr lang="zh-CN" altLang="en-US" sz="3600" b="1">
                <a:solidFill>
                  <a:srgbClr val="A50021"/>
                </a:solidFill>
                <a:latin typeface="黑体" panose="02010609060101010101" pitchFamily="2" charset="-122"/>
                <a:ea typeface="黑体" panose="02010609060101010101" pitchFamily="2" charset="-122"/>
              </a:rPr>
              <a:t>章 循环结构程序设计</a:t>
            </a:r>
            <a:endParaRPr lang="zh-CN" altLang="en-US" sz="3600" b="1">
              <a:solidFill>
                <a:srgbClr val="A50021"/>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1000"/>
                                  </p:stCondLst>
                                  <p:childTnLst>
                                    <p:set>
                                      <p:cBhvr>
                                        <p:cTn id="6" dur="1" fill="hold">
                                          <p:stCondLst>
                                            <p:cond delay="0"/>
                                          </p:stCondLst>
                                        </p:cTn>
                                        <p:tgtEl>
                                          <p:spTgt spid="188418"/>
                                        </p:tgtEl>
                                        <p:attrNameLst>
                                          <p:attrName>style.visibility</p:attrName>
                                        </p:attrNameLst>
                                      </p:cBhvr>
                                      <p:to>
                                        <p:strVal val="visible"/>
                                      </p:to>
                                    </p:set>
                                    <p:anim calcmode="lin" valueType="num">
                                      <p:cBhvr>
                                        <p:cTn id="7" dur="500" fill="hold"/>
                                        <p:tgtEl>
                                          <p:spTgt spid="188418"/>
                                        </p:tgtEl>
                                        <p:attrNameLst>
                                          <p:attrName>ppt_w</p:attrName>
                                        </p:attrNameLst>
                                      </p:cBhvr>
                                      <p:tavLst>
                                        <p:tav tm="0">
                                          <p:val>
                                            <p:fltVal val="0"/>
                                          </p:val>
                                        </p:tav>
                                        <p:tav tm="100000">
                                          <p:val>
                                            <p:strVal val="#ppt_w"/>
                                          </p:val>
                                        </p:tav>
                                      </p:tavLst>
                                    </p:anim>
                                    <p:anim calcmode="lin" valueType="num">
                                      <p:cBhvr>
                                        <p:cTn id="8" dur="500" fill="hold"/>
                                        <p:tgtEl>
                                          <p:spTgt spid="188418"/>
                                        </p:tgtEl>
                                        <p:attrNameLst>
                                          <p:attrName>ppt_h</p:attrName>
                                        </p:attrNameLst>
                                      </p:cBhvr>
                                      <p:tavLst>
                                        <p:tav tm="0">
                                          <p:val>
                                            <p:fltVal val="0"/>
                                          </p:val>
                                        </p:tav>
                                        <p:tav tm="100000">
                                          <p:val>
                                            <p:strVal val="#ppt_h"/>
                                          </p:val>
                                        </p:tav>
                                      </p:tavLst>
                                    </p:anim>
                                    <p:anim calcmode="lin" valueType="num">
                                      <p:cBhvr>
                                        <p:cTn id="9" dur="500" fill="hold"/>
                                        <p:tgtEl>
                                          <p:spTgt spid="188418"/>
                                        </p:tgtEl>
                                        <p:attrNameLst>
                                          <p:attrName>ppt_x</p:attrName>
                                        </p:attrNameLst>
                                      </p:cBhvr>
                                      <p:tavLst>
                                        <p:tav tm="0">
                                          <p:val>
                                            <p:fltVal val="0.5"/>
                                          </p:val>
                                        </p:tav>
                                        <p:tav tm="100000">
                                          <p:val>
                                            <p:strVal val="#ppt_x"/>
                                          </p:val>
                                        </p:tav>
                                      </p:tavLst>
                                    </p:anim>
                                    <p:anim calcmode="lin" valueType="num">
                                      <p:cBhvr>
                                        <p:cTn id="10" dur="500" fill="hold"/>
                                        <p:tgtEl>
                                          <p:spTgt spid="188418"/>
                                        </p:tgtEl>
                                        <p:attrNameLst>
                                          <p:attrName>ppt_y</p:attrName>
                                        </p:attrNameLst>
                                      </p:cBhvr>
                                      <p:tavLst>
                                        <p:tav tm="0">
                                          <p:val>
                                            <p:fltVal val="0.5"/>
                                          </p:val>
                                        </p:tav>
                                        <p:tav tm="100000">
                                          <p:val>
                                            <p:strVal val="#ppt_y"/>
                                          </p:val>
                                        </p:tav>
                                      </p:tavLst>
                                    </p:anim>
                                  </p:childTnLst>
                                </p:cTn>
                              </p:par>
                            </p:childTnLst>
                          </p:cTn>
                        </p:par>
                        <p:par>
                          <p:cTn id="11" fill="hold">
                            <p:stCondLst>
                              <p:cond delay="1500"/>
                            </p:stCondLst>
                            <p:childTnLst>
                              <p:par>
                                <p:cTn id="12" presetID="2" presetClass="entr" presetSubtype="8" fill="hold" nodeType="afterEffect">
                                  <p:stCondLst>
                                    <p:cond delay="0"/>
                                  </p:stCondLst>
                                  <p:childTnLst>
                                    <p:set>
                                      <p:cBhvr>
                                        <p:cTn id="13" dur="1" fill="hold">
                                          <p:stCondLst>
                                            <p:cond delay="0"/>
                                          </p:stCondLst>
                                        </p:cTn>
                                        <p:tgtEl>
                                          <p:spTgt spid="188422"/>
                                        </p:tgtEl>
                                        <p:attrNameLst>
                                          <p:attrName>style.visibility</p:attrName>
                                        </p:attrNameLst>
                                      </p:cBhvr>
                                      <p:to>
                                        <p:strVal val="visible"/>
                                      </p:to>
                                    </p:set>
                                    <p:anim calcmode="lin" valueType="num">
                                      <p:cBhvr additive="base">
                                        <p:cTn id="14" dur="500" fill="hold"/>
                                        <p:tgtEl>
                                          <p:spTgt spid="188422"/>
                                        </p:tgtEl>
                                        <p:attrNameLst>
                                          <p:attrName>ppt_x</p:attrName>
                                        </p:attrNameLst>
                                      </p:cBhvr>
                                      <p:tavLst>
                                        <p:tav tm="0">
                                          <p:val>
                                            <p:strVal val="0-#ppt_w/2"/>
                                          </p:val>
                                        </p:tav>
                                        <p:tav tm="100000">
                                          <p:val>
                                            <p:strVal val="#ppt_x"/>
                                          </p:val>
                                        </p:tav>
                                      </p:tavLst>
                                    </p:anim>
                                    <p:anim calcmode="lin" valueType="num">
                                      <p:cBhvr additive="base">
                                        <p:cTn id="15" dur="500" fill="hold"/>
                                        <p:tgtEl>
                                          <p:spTgt spid="188422"/>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1" fill="hold" grpId="0" nodeType="afterEffect">
                                  <p:stCondLst>
                                    <p:cond delay="1000"/>
                                  </p:stCondLst>
                                  <p:childTnLst>
                                    <p:set>
                                      <p:cBhvr>
                                        <p:cTn id="18" dur="1" fill="hold">
                                          <p:stCondLst>
                                            <p:cond delay="0"/>
                                          </p:stCondLst>
                                        </p:cTn>
                                        <p:tgtEl>
                                          <p:spTgt spid="188419"/>
                                        </p:tgtEl>
                                        <p:attrNameLst>
                                          <p:attrName>style.visibility</p:attrName>
                                        </p:attrNameLst>
                                      </p:cBhvr>
                                      <p:to>
                                        <p:strVal val="visible"/>
                                      </p:to>
                                    </p:set>
                                    <p:anim calcmode="lin" valueType="num">
                                      <p:cBhvr additive="base">
                                        <p:cTn id="19" dur="500" fill="hold"/>
                                        <p:tgtEl>
                                          <p:spTgt spid="188419"/>
                                        </p:tgtEl>
                                        <p:attrNameLst>
                                          <p:attrName>ppt_x</p:attrName>
                                        </p:attrNameLst>
                                      </p:cBhvr>
                                      <p:tavLst>
                                        <p:tav tm="0">
                                          <p:val>
                                            <p:strVal val="#ppt_x"/>
                                          </p:val>
                                        </p:tav>
                                        <p:tav tm="100000">
                                          <p:val>
                                            <p:strVal val="#ppt_x"/>
                                          </p:val>
                                        </p:tav>
                                      </p:tavLst>
                                    </p:anim>
                                    <p:anim calcmode="lin" valueType="num">
                                      <p:cBhvr additive="base">
                                        <p:cTn id="20" dur="500" fill="hold"/>
                                        <p:tgtEl>
                                          <p:spTgt spid="188419"/>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2" presetClass="entr" presetSubtype="1" fill="hold" grpId="0" nodeType="afterEffect">
                                  <p:stCondLst>
                                    <p:cond delay="1000"/>
                                  </p:stCondLst>
                                  <p:childTnLst>
                                    <p:set>
                                      <p:cBhvr>
                                        <p:cTn id="23" dur="1" fill="hold">
                                          <p:stCondLst>
                                            <p:cond delay="0"/>
                                          </p:stCondLst>
                                        </p:cTn>
                                        <p:tgtEl>
                                          <p:spTgt spid="188420"/>
                                        </p:tgtEl>
                                        <p:attrNameLst>
                                          <p:attrName>style.visibility</p:attrName>
                                        </p:attrNameLst>
                                      </p:cBhvr>
                                      <p:to>
                                        <p:strVal val="visible"/>
                                      </p:to>
                                    </p:set>
                                    <p:anim calcmode="lin" valueType="num">
                                      <p:cBhvr additive="base">
                                        <p:cTn id="24" dur="500" fill="hold"/>
                                        <p:tgtEl>
                                          <p:spTgt spid="188420"/>
                                        </p:tgtEl>
                                        <p:attrNameLst>
                                          <p:attrName>ppt_x</p:attrName>
                                        </p:attrNameLst>
                                      </p:cBhvr>
                                      <p:tavLst>
                                        <p:tav tm="0">
                                          <p:val>
                                            <p:strVal val="#ppt_x"/>
                                          </p:val>
                                        </p:tav>
                                        <p:tav tm="100000">
                                          <p:val>
                                            <p:strVal val="#ppt_x"/>
                                          </p:val>
                                        </p:tav>
                                      </p:tavLst>
                                    </p:anim>
                                    <p:anim calcmode="lin" valueType="num">
                                      <p:cBhvr additive="base">
                                        <p:cTn id="25" dur="500" fill="hold"/>
                                        <p:tgtEl>
                                          <p:spTgt spid="188420"/>
                                        </p:tgtEl>
                                        <p:attrNameLst>
                                          <p:attrName>ppt_y</p:attrName>
                                        </p:attrNameLst>
                                      </p:cBhvr>
                                      <p:tavLst>
                                        <p:tav tm="0">
                                          <p:val>
                                            <p:strVal val="0-#ppt_h/2"/>
                                          </p:val>
                                        </p:tav>
                                        <p:tav tm="100000">
                                          <p:val>
                                            <p:strVal val="#ppt_y"/>
                                          </p:val>
                                        </p:tav>
                                      </p:tavLst>
                                    </p:anim>
                                  </p:childTnLst>
                                </p:cTn>
                              </p:par>
                            </p:childTnLst>
                          </p:cTn>
                        </p:par>
                        <p:par>
                          <p:cTn id="26" fill="hold">
                            <p:stCondLst>
                              <p:cond delay="5000"/>
                            </p:stCondLst>
                            <p:childTnLst>
                              <p:par>
                                <p:cTn id="27" presetID="2" presetClass="entr" presetSubtype="1" fill="hold" grpId="0" nodeType="afterEffect">
                                  <p:stCondLst>
                                    <p:cond delay="1000"/>
                                  </p:stCondLst>
                                  <p:childTnLst>
                                    <p:set>
                                      <p:cBhvr>
                                        <p:cTn id="28" dur="1" fill="hold">
                                          <p:stCondLst>
                                            <p:cond delay="0"/>
                                          </p:stCondLst>
                                        </p:cTn>
                                        <p:tgtEl>
                                          <p:spTgt spid="188421"/>
                                        </p:tgtEl>
                                        <p:attrNameLst>
                                          <p:attrName>style.visibility</p:attrName>
                                        </p:attrNameLst>
                                      </p:cBhvr>
                                      <p:to>
                                        <p:strVal val="visible"/>
                                      </p:to>
                                    </p:set>
                                    <p:anim calcmode="lin" valueType="num">
                                      <p:cBhvr additive="base">
                                        <p:cTn id="29" dur="500" fill="hold"/>
                                        <p:tgtEl>
                                          <p:spTgt spid="188421"/>
                                        </p:tgtEl>
                                        <p:attrNameLst>
                                          <p:attrName>ppt_x</p:attrName>
                                        </p:attrNameLst>
                                      </p:cBhvr>
                                      <p:tavLst>
                                        <p:tav tm="0">
                                          <p:val>
                                            <p:strVal val="#ppt_x"/>
                                          </p:val>
                                        </p:tav>
                                        <p:tav tm="100000">
                                          <p:val>
                                            <p:strVal val="#ppt_x"/>
                                          </p:val>
                                        </p:tav>
                                      </p:tavLst>
                                    </p:anim>
                                    <p:anim calcmode="lin" valueType="num">
                                      <p:cBhvr additive="base">
                                        <p:cTn id="30" dur="500" fill="hold"/>
                                        <p:tgtEl>
                                          <p:spTgt spid="188421"/>
                                        </p:tgtEl>
                                        <p:attrNameLst>
                                          <p:attrName>ppt_y</p:attrName>
                                        </p:attrNameLst>
                                      </p:cBhvr>
                                      <p:tavLst>
                                        <p:tav tm="0">
                                          <p:val>
                                            <p:strVal val="0-#ppt_h/2"/>
                                          </p:val>
                                        </p:tav>
                                        <p:tav tm="100000">
                                          <p:val>
                                            <p:strVal val="#ppt_y"/>
                                          </p:val>
                                        </p:tav>
                                      </p:tavLst>
                                    </p:anim>
                                  </p:childTnLst>
                                </p:cTn>
                              </p:par>
                            </p:childTnLst>
                          </p:cTn>
                        </p:par>
                        <p:par>
                          <p:cTn id="31" fill="hold">
                            <p:stCondLst>
                              <p:cond delay="6500"/>
                            </p:stCondLst>
                            <p:childTnLst>
                              <p:par>
                                <p:cTn id="32" presetID="2" presetClass="entr" presetSubtype="1" fill="hold" grpId="0" nodeType="afterEffect">
                                  <p:stCondLst>
                                    <p:cond delay="1000"/>
                                  </p:stCondLst>
                                  <p:childTnLst>
                                    <p:set>
                                      <p:cBhvr>
                                        <p:cTn id="33" dur="1" fill="hold">
                                          <p:stCondLst>
                                            <p:cond delay="0"/>
                                          </p:stCondLst>
                                        </p:cTn>
                                        <p:tgtEl>
                                          <p:spTgt spid="188423"/>
                                        </p:tgtEl>
                                        <p:attrNameLst>
                                          <p:attrName>style.visibility</p:attrName>
                                        </p:attrNameLst>
                                      </p:cBhvr>
                                      <p:to>
                                        <p:strVal val="visible"/>
                                      </p:to>
                                    </p:set>
                                    <p:anim calcmode="lin" valueType="num">
                                      <p:cBhvr additive="base">
                                        <p:cTn id="34" dur="500" fill="hold"/>
                                        <p:tgtEl>
                                          <p:spTgt spid="188423"/>
                                        </p:tgtEl>
                                        <p:attrNameLst>
                                          <p:attrName>ppt_x</p:attrName>
                                        </p:attrNameLst>
                                      </p:cBhvr>
                                      <p:tavLst>
                                        <p:tav tm="0">
                                          <p:val>
                                            <p:strVal val="#ppt_x"/>
                                          </p:val>
                                        </p:tav>
                                        <p:tav tm="100000">
                                          <p:val>
                                            <p:strVal val="#ppt_x"/>
                                          </p:val>
                                        </p:tav>
                                      </p:tavLst>
                                    </p:anim>
                                    <p:anim calcmode="lin" valueType="num">
                                      <p:cBhvr additive="base">
                                        <p:cTn id="35" dur="500" fill="hold"/>
                                        <p:tgtEl>
                                          <p:spTgt spid="188423"/>
                                        </p:tgtEl>
                                        <p:attrNameLst>
                                          <p:attrName>ppt_y</p:attrName>
                                        </p:attrNameLst>
                                      </p:cBhvr>
                                      <p:tavLst>
                                        <p:tav tm="0">
                                          <p:val>
                                            <p:strVal val="0-#ppt_h/2"/>
                                          </p:val>
                                        </p:tav>
                                        <p:tav tm="100000">
                                          <p:val>
                                            <p:strVal val="#ppt_y"/>
                                          </p:val>
                                        </p:tav>
                                      </p:tavLst>
                                    </p:anim>
                                  </p:childTnLst>
                                </p:cTn>
                              </p:par>
                            </p:childTnLst>
                          </p:cTn>
                        </p:par>
                        <p:par>
                          <p:cTn id="36" fill="hold">
                            <p:stCondLst>
                              <p:cond delay="8000"/>
                            </p:stCondLst>
                            <p:childTnLst>
                              <p:par>
                                <p:cTn id="37" presetID="2" presetClass="entr" presetSubtype="1" fill="hold" grpId="0" nodeType="afterEffect">
                                  <p:stCondLst>
                                    <p:cond delay="1000"/>
                                  </p:stCondLst>
                                  <p:childTnLst>
                                    <p:set>
                                      <p:cBhvr>
                                        <p:cTn id="38" dur="1" fill="hold">
                                          <p:stCondLst>
                                            <p:cond delay="0"/>
                                          </p:stCondLst>
                                        </p:cTn>
                                        <p:tgtEl>
                                          <p:spTgt spid="188424"/>
                                        </p:tgtEl>
                                        <p:attrNameLst>
                                          <p:attrName>style.visibility</p:attrName>
                                        </p:attrNameLst>
                                      </p:cBhvr>
                                      <p:to>
                                        <p:strVal val="visible"/>
                                      </p:to>
                                    </p:set>
                                    <p:anim calcmode="lin" valueType="num">
                                      <p:cBhvr additive="base">
                                        <p:cTn id="39" dur="500" fill="hold"/>
                                        <p:tgtEl>
                                          <p:spTgt spid="188424"/>
                                        </p:tgtEl>
                                        <p:attrNameLst>
                                          <p:attrName>ppt_x</p:attrName>
                                        </p:attrNameLst>
                                      </p:cBhvr>
                                      <p:tavLst>
                                        <p:tav tm="0">
                                          <p:val>
                                            <p:strVal val="#ppt_x"/>
                                          </p:val>
                                        </p:tav>
                                        <p:tav tm="100000">
                                          <p:val>
                                            <p:strVal val="#ppt_x"/>
                                          </p:val>
                                        </p:tav>
                                      </p:tavLst>
                                    </p:anim>
                                    <p:anim calcmode="lin" valueType="num">
                                      <p:cBhvr additive="base">
                                        <p:cTn id="40" dur="500" fill="hold"/>
                                        <p:tgtEl>
                                          <p:spTgt spid="188424"/>
                                        </p:tgtEl>
                                        <p:attrNameLst>
                                          <p:attrName>ppt_y</p:attrName>
                                        </p:attrNameLst>
                                      </p:cBhvr>
                                      <p:tavLst>
                                        <p:tav tm="0">
                                          <p:val>
                                            <p:strVal val="0-#ppt_h/2"/>
                                          </p:val>
                                        </p:tav>
                                        <p:tav tm="100000">
                                          <p:val>
                                            <p:strVal val="#ppt_y"/>
                                          </p:val>
                                        </p:tav>
                                      </p:tavLst>
                                    </p:anim>
                                  </p:childTnLst>
                                </p:cTn>
                              </p:par>
                            </p:childTnLst>
                          </p:cTn>
                        </p:par>
                        <p:par>
                          <p:cTn id="41" fill="hold">
                            <p:stCondLst>
                              <p:cond delay="9500"/>
                            </p:stCondLst>
                            <p:childTnLst>
                              <p:par>
                                <p:cTn id="42" presetID="2" presetClass="entr" presetSubtype="1" fill="hold" grpId="0" nodeType="afterEffect">
                                  <p:stCondLst>
                                    <p:cond delay="1000"/>
                                  </p:stCondLst>
                                  <p:childTnLst>
                                    <p:set>
                                      <p:cBhvr>
                                        <p:cTn id="43" dur="1" fill="hold">
                                          <p:stCondLst>
                                            <p:cond delay="0"/>
                                          </p:stCondLst>
                                        </p:cTn>
                                        <p:tgtEl>
                                          <p:spTgt spid="188425"/>
                                        </p:tgtEl>
                                        <p:attrNameLst>
                                          <p:attrName>style.visibility</p:attrName>
                                        </p:attrNameLst>
                                      </p:cBhvr>
                                      <p:to>
                                        <p:strVal val="visible"/>
                                      </p:to>
                                    </p:set>
                                    <p:anim calcmode="lin" valueType="num">
                                      <p:cBhvr additive="base">
                                        <p:cTn id="44" dur="500" fill="hold"/>
                                        <p:tgtEl>
                                          <p:spTgt spid="188425"/>
                                        </p:tgtEl>
                                        <p:attrNameLst>
                                          <p:attrName>ppt_x</p:attrName>
                                        </p:attrNameLst>
                                      </p:cBhvr>
                                      <p:tavLst>
                                        <p:tav tm="0">
                                          <p:val>
                                            <p:strVal val="#ppt_x"/>
                                          </p:val>
                                        </p:tav>
                                        <p:tav tm="100000">
                                          <p:val>
                                            <p:strVal val="#ppt_x"/>
                                          </p:val>
                                        </p:tav>
                                      </p:tavLst>
                                    </p:anim>
                                    <p:anim calcmode="lin" valueType="num">
                                      <p:cBhvr additive="base">
                                        <p:cTn id="45" dur="500" fill="hold"/>
                                        <p:tgtEl>
                                          <p:spTgt spid="188425"/>
                                        </p:tgtEl>
                                        <p:attrNameLst>
                                          <p:attrName>ppt_y</p:attrName>
                                        </p:attrNameLst>
                                      </p:cBhvr>
                                      <p:tavLst>
                                        <p:tav tm="0">
                                          <p:val>
                                            <p:strVal val="0-#ppt_h/2"/>
                                          </p:val>
                                        </p:tav>
                                        <p:tav tm="100000">
                                          <p:val>
                                            <p:strVal val="#ppt_y"/>
                                          </p:val>
                                        </p:tav>
                                      </p:tavLst>
                                    </p:anim>
                                  </p:childTnLst>
                                </p:cTn>
                              </p:par>
                            </p:childTnLst>
                          </p:cTn>
                        </p:par>
                        <p:par>
                          <p:cTn id="46" fill="hold">
                            <p:stCondLst>
                              <p:cond delay="11000"/>
                            </p:stCondLst>
                            <p:childTnLst>
                              <p:par>
                                <p:cTn id="47" presetID="2" presetClass="entr" presetSubtype="1" fill="hold" grpId="0" nodeType="afterEffect">
                                  <p:stCondLst>
                                    <p:cond delay="1000"/>
                                  </p:stCondLst>
                                  <p:childTnLst>
                                    <p:set>
                                      <p:cBhvr>
                                        <p:cTn id="48" dur="1" fill="hold">
                                          <p:stCondLst>
                                            <p:cond delay="0"/>
                                          </p:stCondLst>
                                        </p:cTn>
                                        <p:tgtEl>
                                          <p:spTgt spid="188426"/>
                                        </p:tgtEl>
                                        <p:attrNameLst>
                                          <p:attrName>style.visibility</p:attrName>
                                        </p:attrNameLst>
                                      </p:cBhvr>
                                      <p:to>
                                        <p:strVal val="visible"/>
                                      </p:to>
                                    </p:set>
                                    <p:anim calcmode="lin" valueType="num">
                                      <p:cBhvr additive="base">
                                        <p:cTn id="49" dur="500" fill="hold"/>
                                        <p:tgtEl>
                                          <p:spTgt spid="188426"/>
                                        </p:tgtEl>
                                        <p:attrNameLst>
                                          <p:attrName>ppt_x</p:attrName>
                                        </p:attrNameLst>
                                      </p:cBhvr>
                                      <p:tavLst>
                                        <p:tav tm="0">
                                          <p:val>
                                            <p:strVal val="#ppt_x"/>
                                          </p:val>
                                        </p:tav>
                                        <p:tav tm="100000">
                                          <p:val>
                                            <p:strVal val="#ppt_x"/>
                                          </p:val>
                                        </p:tav>
                                      </p:tavLst>
                                    </p:anim>
                                    <p:anim calcmode="lin" valueType="num">
                                      <p:cBhvr additive="base">
                                        <p:cTn id="50" dur="500" fill="hold"/>
                                        <p:tgtEl>
                                          <p:spTgt spid="188426"/>
                                        </p:tgtEl>
                                        <p:attrNameLst>
                                          <p:attrName>ppt_y</p:attrName>
                                        </p:attrNameLst>
                                      </p:cBhvr>
                                      <p:tavLst>
                                        <p:tav tm="0">
                                          <p:val>
                                            <p:strVal val="0-#ppt_h/2"/>
                                          </p:val>
                                        </p:tav>
                                        <p:tav tm="100000">
                                          <p:val>
                                            <p:strVal val="#ppt_y"/>
                                          </p:val>
                                        </p:tav>
                                      </p:tavLst>
                                    </p:anim>
                                  </p:childTnLst>
                                </p:cTn>
                              </p:par>
                            </p:childTnLst>
                          </p:cTn>
                        </p:par>
                        <p:par>
                          <p:cTn id="51" fill="hold">
                            <p:stCondLst>
                              <p:cond delay="12500"/>
                            </p:stCondLst>
                            <p:childTnLst>
                              <p:par>
                                <p:cTn id="52" presetID="22" presetClass="entr" presetSubtype="8" fill="hold" grpId="0" nodeType="afterEffect">
                                  <p:stCondLst>
                                    <p:cond delay="0"/>
                                  </p:stCondLst>
                                  <p:childTnLst>
                                    <p:set>
                                      <p:cBhvr>
                                        <p:cTn id="53" dur="1" fill="hold">
                                          <p:stCondLst>
                                            <p:cond delay="0"/>
                                          </p:stCondLst>
                                        </p:cTn>
                                        <p:tgtEl>
                                          <p:spTgt spid="188427">
                                            <p:txEl>
                                              <p:pRg st="0" end="0"/>
                                            </p:txEl>
                                          </p:spTgt>
                                        </p:tgtEl>
                                        <p:attrNameLst>
                                          <p:attrName>style.visibility</p:attrName>
                                        </p:attrNameLst>
                                      </p:cBhvr>
                                      <p:to>
                                        <p:strVal val="visible"/>
                                      </p:to>
                                    </p:set>
                                    <p:animEffect transition="in" filter="wipe(left)">
                                      <p:cBhvr>
                                        <p:cTn id="54" dur="500"/>
                                        <p:tgtEl>
                                          <p:spTgt spid="1884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P spid="188419" grpId="0" animBg="1"/>
      <p:bldP spid="188420" grpId="0" animBg="1"/>
      <p:bldP spid="188421" grpId="0" animBg="1"/>
      <p:bldP spid="188423" grpId="0" animBg="1"/>
      <p:bldP spid="188424" grpId="0" animBg="1"/>
      <p:bldP spid="188425" grpId="0" animBg="1"/>
      <p:bldP spid="188426" grpId="0" animBg="1"/>
      <p:bldP spid="188427" grpId="0" advAuto="0" autoUpdateAnimBg="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250825" y="1016000"/>
            <a:ext cx="8677275" cy="481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zh-CN" b="1">
                <a:ea typeface="黑体" panose="02010609060101010101" pitchFamily="2" charset="-122"/>
              </a:rPr>
              <a:t>break</a:t>
            </a:r>
            <a:r>
              <a:rPr lang="zh-CN" altLang="en-US" b="1">
                <a:ea typeface="黑体" panose="02010609060101010101" pitchFamily="2" charset="-122"/>
              </a:rPr>
              <a:t>语句可以用来实现从循环体内跳出的功能，即提前结束循环。</a:t>
            </a:r>
            <a:endParaRPr lang="zh-CN" altLang="en-US" b="1">
              <a:ea typeface="黑体" panose="02010609060101010101" pitchFamily="2" charset="-122"/>
            </a:endParaRPr>
          </a:p>
          <a:p>
            <a:pPr algn="just">
              <a:spcBef>
                <a:spcPct val="20000"/>
              </a:spcBef>
            </a:pPr>
            <a:r>
              <a:rPr lang="zh-CN" altLang="en-US" b="1">
                <a:solidFill>
                  <a:srgbClr val="A50021"/>
                </a:solidFill>
                <a:ea typeface="黑体" panose="02010609060101010101" pitchFamily="2" charset="-122"/>
              </a:rPr>
              <a:t>格式：</a:t>
            </a:r>
            <a:r>
              <a:rPr lang="en-US" altLang="zh-CN" b="1">
                <a:ea typeface="黑体" panose="02010609060101010101" pitchFamily="2" charset="-122"/>
              </a:rPr>
              <a:t>break;</a:t>
            </a:r>
            <a:endParaRPr lang="en-US" altLang="zh-CN" b="1">
              <a:ea typeface="黑体" panose="02010609060101010101" pitchFamily="2" charset="-122"/>
            </a:endParaRPr>
          </a:p>
          <a:p>
            <a:pPr algn="just">
              <a:spcBef>
                <a:spcPct val="20000"/>
              </a:spcBef>
            </a:pPr>
            <a:r>
              <a:rPr lang="zh-CN" altLang="en-US" b="1">
                <a:solidFill>
                  <a:srgbClr val="A50021"/>
                </a:solidFill>
                <a:ea typeface="黑体" panose="02010609060101010101" pitchFamily="2" charset="-122"/>
              </a:rPr>
              <a:t>该语句的功能是：</a:t>
            </a:r>
            <a:endParaRPr lang="zh-CN" altLang="en-US" b="1">
              <a:solidFill>
                <a:srgbClr val="A50021"/>
              </a:solidFill>
              <a:ea typeface="黑体" panose="02010609060101010101" pitchFamily="2" charset="-122"/>
            </a:endParaRPr>
          </a:p>
          <a:p>
            <a:pPr algn="just">
              <a:spcBef>
                <a:spcPct val="20000"/>
              </a:spcBef>
            </a:pPr>
            <a:r>
              <a:rPr lang="zh-CN" altLang="en-US" b="1">
                <a:ea typeface="黑体" panose="02010609060101010101" pitchFamily="2" charset="-122"/>
              </a:rPr>
              <a:t>    执行</a:t>
            </a:r>
            <a:r>
              <a:rPr lang="en-US" altLang="zh-CN" b="1">
                <a:ea typeface="黑体" panose="02010609060101010101" pitchFamily="2" charset="-122"/>
              </a:rPr>
              <a:t>break</a:t>
            </a:r>
            <a:r>
              <a:rPr lang="zh-CN" altLang="en-US" b="1">
                <a:ea typeface="黑体" panose="02010609060101010101" pitchFamily="2" charset="-122"/>
              </a:rPr>
              <a:t>语句</a:t>
            </a:r>
            <a:r>
              <a:rPr lang="en-US" altLang="zh-CN" b="1">
                <a:ea typeface="黑体" panose="02010609060101010101" pitchFamily="2" charset="-122"/>
              </a:rPr>
              <a:t>,</a:t>
            </a:r>
            <a:r>
              <a:rPr lang="zh-CN" altLang="en-US" b="1">
                <a:ea typeface="黑体" panose="02010609060101010101" pitchFamily="2" charset="-122"/>
              </a:rPr>
              <a:t>结束整个包含它的</a:t>
            </a:r>
            <a:r>
              <a:rPr lang="zh-CN" altLang="en-US" b="1">
                <a:solidFill>
                  <a:srgbClr val="FF0000"/>
                </a:solidFill>
                <a:ea typeface="黑体" panose="02010609060101010101" pitchFamily="2" charset="-122"/>
              </a:rPr>
              <a:t>最内层循环</a:t>
            </a:r>
            <a:r>
              <a:rPr lang="zh-CN" altLang="en-US" b="1">
                <a:ea typeface="黑体" panose="02010609060101010101" pitchFamily="2" charset="-122"/>
              </a:rPr>
              <a:t>。</a:t>
            </a:r>
            <a:endParaRPr lang="zh-CN" altLang="en-US" b="1">
              <a:ea typeface="黑体" panose="02010609060101010101" pitchFamily="2" charset="-122"/>
            </a:endParaRPr>
          </a:p>
          <a:p>
            <a:pPr algn="just">
              <a:spcBef>
                <a:spcPct val="20000"/>
              </a:spcBef>
            </a:pPr>
            <a:r>
              <a:rPr lang="zh-CN" altLang="en-US" b="1">
                <a:solidFill>
                  <a:srgbClr val="A50021"/>
                </a:solidFill>
                <a:ea typeface="黑体" panose="02010609060101010101" pitchFamily="2" charset="-122"/>
              </a:rPr>
              <a:t>说明：</a:t>
            </a:r>
            <a:endParaRPr lang="zh-CN" altLang="en-US" b="1">
              <a:solidFill>
                <a:srgbClr val="A50021"/>
              </a:solidFill>
              <a:ea typeface="黑体" panose="02010609060101010101" pitchFamily="2" charset="-122"/>
            </a:endParaRPr>
          </a:p>
          <a:p>
            <a:pPr algn="just">
              <a:spcBef>
                <a:spcPct val="20000"/>
              </a:spcBef>
            </a:pPr>
            <a:r>
              <a:rPr lang="zh-CN" altLang="en-US" b="1">
                <a:ea typeface="黑体" panose="02010609060101010101" pitchFamily="2" charset="-122"/>
              </a:rPr>
              <a:t>（</a:t>
            </a:r>
            <a:r>
              <a:rPr lang="en-US" altLang="zh-CN" b="1">
                <a:ea typeface="黑体" panose="02010609060101010101" pitchFamily="2" charset="-122"/>
              </a:rPr>
              <a:t>1</a:t>
            </a:r>
            <a:r>
              <a:rPr lang="zh-CN" altLang="en-US" b="1">
                <a:ea typeface="黑体" panose="02010609060101010101" pitchFamily="2" charset="-122"/>
              </a:rPr>
              <a:t>）</a:t>
            </a:r>
            <a:r>
              <a:rPr lang="en-US" altLang="zh-CN" b="1">
                <a:ea typeface="黑体" panose="02010609060101010101" pitchFamily="2" charset="-122"/>
              </a:rPr>
              <a:t>break</a:t>
            </a:r>
            <a:r>
              <a:rPr lang="zh-CN" altLang="en-US" b="1">
                <a:ea typeface="黑体" panose="02010609060101010101" pitchFamily="2" charset="-122"/>
              </a:rPr>
              <a:t>语句只能用于</a:t>
            </a:r>
            <a:r>
              <a:rPr lang="en-US" altLang="zh-CN" b="1">
                <a:solidFill>
                  <a:srgbClr val="FF3300"/>
                </a:solidFill>
                <a:ea typeface="黑体" panose="02010609060101010101" pitchFamily="2" charset="-122"/>
              </a:rPr>
              <a:t>switch</a:t>
            </a:r>
            <a:r>
              <a:rPr lang="zh-CN" altLang="en-US" b="1">
                <a:ea typeface="黑体" panose="02010609060101010101" pitchFamily="2" charset="-122"/>
              </a:rPr>
              <a:t>语句或</a:t>
            </a:r>
            <a:r>
              <a:rPr lang="zh-CN" altLang="en-US" b="1">
                <a:solidFill>
                  <a:srgbClr val="CC00CC"/>
                </a:solidFill>
                <a:ea typeface="黑体" panose="02010609060101010101" pitchFamily="2" charset="-122"/>
              </a:rPr>
              <a:t>循环语句</a:t>
            </a:r>
            <a:r>
              <a:rPr lang="zh-CN" altLang="en-US" b="1">
                <a:ea typeface="黑体" panose="02010609060101010101" pitchFamily="2" charset="-122"/>
              </a:rPr>
              <a:t>中。</a:t>
            </a:r>
            <a:endParaRPr lang="zh-CN" altLang="en-US" b="1">
              <a:ea typeface="黑体" panose="02010609060101010101" pitchFamily="2" charset="-122"/>
            </a:endParaRPr>
          </a:p>
          <a:p>
            <a:pPr algn="just">
              <a:spcBef>
                <a:spcPct val="20000"/>
              </a:spcBef>
            </a:pPr>
            <a:r>
              <a:rPr lang="zh-CN" altLang="en-US" b="1">
                <a:ea typeface="黑体" panose="02010609060101010101" pitchFamily="2" charset="-122"/>
              </a:rPr>
              <a:t>（</a:t>
            </a:r>
            <a:r>
              <a:rPr lang="en-US" altLang="zh-CN" b="1">
                <a:ea typeface="黑体" panose="02010609060101010101" pitchFamily="2" charset="-122"/>
              </a:rPr>
              <a:t>2</a:t>
            </a:r>
            <a:r>
              <a:rPr lang="zh-CN" altLang="en-US" b="1">
                <a:ea typeface="黑体" panose="02010609060101010101" pitchFamily="2" charset="-122"/>
              </a:rPr>
              <a:t>）在嵌套的循环结构中使用时，</a:t>
            </a:r>
            <a:r>
              <a:rPr lang="en-US" altLang="zh-CN" b="1">
                <a:ea typeface="黑体" panose="02010609060101010101" pitchFamily="2" charset="-122"/>
              </a:rPr>
              <a:t>break</a:t>
            </a:r>
            <a:r>
              <a:rPr lang="zh-CN" altLang="en-US" b="1">
                <a:ea typeface="黑体" panose="02010609060101010101" pitchFamily="2" charset="-122"/>
              </a:rPr>
              <a:t>语句只能跳出包含它的最内层循环</a:t>
            </a:r>
            <a:r>
              <a:rPr lang="en-US" altLang="zh-CN" b="1">
                <a:ea typeface="黑体" panose="02010609060101010101" pitchFamily="2" charset="-122"/>
              </a:rPr>
              <a:t>,</a:t>
            </a:r>
            <a:r>
              <a:rPr lang="zh-CN" altLang="en-US" b="1">
                <a:ea typeface="黑体" panose="02010609060101010101" pitchFamily="2" charset="-122"/>
              </a:rPr>
              <a:t>不能同时跳出多层循环。</a:t>
            </a:r>
            <a:endParaRPr lang="zh-CN" altLang="en-US" b="1">
              <a:ea typeface="黑体" panose="02010609060101010101" pitchFamily="2" charset="-122"/>
            </a:endParaRPr>
          </a:p>
          <a:p>
            <a:pPr algn="just">
              <a:spcBef>
                <a:spcPct val="20000"/>
              </a:spcBef>
            </a:pPr>
            <a:r>
              <a:rPr lang="zh-CN" altLang="en-US" sz="2000" b="1">
                <a:ea typeface="黑体" panose="02010609060101010101" pitchFamily="2" charset="-122"/>
              </a:rPr>
              <a:t>    </a:t>
            </a:r>
            <a:endParaRPr lang="zh-CN" altLang="en-US" sz="2000" b="1">
              <a:ea typeface="黑体" panose="02010609060101010101" pitchFamily="2" charset="-122"/>
            </a:endParaRPr>
          </a:p>
        </p:txBody>
      </p:sp>
      <p:pic>
        <p:nvPicPr>
          <p:cNvPr id="222211"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34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4" name="Rectangle 6"/>
          <p:cNvSpPr>
            <a:spLocks noChangeArrowheads="1"/>
          </p:cNvSpPr>
          <p:nvPr/>
        </p:nvSpPr>
        <p:spPr bwMode="auto">
          <a:xfrm>
            <a:off x="2743200" y="304800"/>
            <a:ext cx="358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altLang="zh-CN" sz="3200" b="1">
                <a:solidFill>
                  <a:srgbClr val="CC0000"/>
                </a:solidFill>
                <a:ea typeface="黑体" panose="02010609060101010101" pitchFamily="2" charset="-122"/>
              </a:rPr>
              <a:t>5.5.1  break</a:t>
            </a:r>
            <a:r>
              <a:rPr lang="zh-CN" altLang="en-US" sz="3200" b="1">
                <a:solidFill>
                  <a:srgbClr val="CC0000"/>
                </a:solidFill>
                <a:ea typeface="黑体" panose="02010609060101010101" pitchFamily="2" charset="-122"/>
              </a:rPr>
              <a:t>语句 </a:t>
            </a:r>
            <a:endParaRPr lang="zh-CN" altLang="en-US" sz="3200" b="1">
              <a:solidFill>
                <a:srgbClr val="CC0000"/>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2214"/>
                                        </p:tgtEl>
                                        <p:attrNameLst>
                                          <p:attrName>style.visibility</p:attrName>
                                        </p:attrNameLst>
                                      </p:cBhvr>
                                      <p:to>
                                        <p:strVal val="visible"/>
                                      </p:to>
                                    </p:set>
                                    <p:animEffect transition="in" filter="dissolve">
                                      <p:cBhvr>
                                        <p:cTn id="7" dur="500"/>
                                        <p:tgtEl>
                                          <p:spTgt spid="2222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22210"/>
                                        </p:tgtEl>
                                        <p:attrNameLst>
                                          <p:attrName>style.visibility</p:attrName>
                                        </p:attrNameLst>
                                      </p:cBhvr>
                                      <p:to>
                                        <p:strVal val="visible"/>
                                      </p:to>
                                    </p:set>
                                    <p:animEffect transition="in" filter="dissolve">
                                      <p:cBhvr>
                                        <p:cTn id="11" dur="500"/>
                                        <p:tgtEl>
                                          <p:spTgt spid="222210"/>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222211"/>
                                        </p:tgtEl>
                                        <p:attrNameLst>
                                          <p:attrName>style.visibility</p:attrName>
                                        </p:attrNameLst>
                                      </p:cBhvr>
                                      <p:to>
                                        <p:strVal val="visible"/>
                                      </p:to>
                                    </p:set>
                                    <p:anim calcmode="lin" valueType="num">
                                      <p:cBhvr additive="base">
                                        <p:cTn id="15" dur="500" fill="hold"/>
                                        <p:tgtEl>
                                          <p:spTgt spid="222211"/>
                                        </p:tgtEl>
                                        <p:attrNameLst>
                                          <p:attrName>ppt_x</p:attrName>
                                        </p:attrNameLst>
                                      </p:cBhvr>
                                      <p:tavLst>
                                        <p:tav tm="0">
                                          <p:val>
                                            <p:strVal val="0-#ppt_w/2"/>
                                          </p:val>
                                        </p:tav>
                                        <p:tav tm="100000">
                                          <p:val>
                                            <p:strVal val="#ppt_x"/>
                                          </p:val>
                                        </p:tav>
                                      </p:tavLst>
                                    </p:anim>
                                    <p:anim calcmode="lin" valueType="num">
                                      <p:cBhvr additive="base">
                                        <p:cTn id="16" dur="500" fill="hold"/>
                                        <p:tgtEl>
                                          <p:spTgt spid="222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autoUpdateAnimBg="0"/>
      <p:bldP spid="22221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611188" y="296863"/>
            <a:ext cx="8077200" cy="51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133350" algn="just" eaLnBrk="1" hangingPunct="1"/>
            <a:r>
              <a:rPr lang="en-US" altLang="zh-CN" b="1">
                <a:solidFill>
                  <a:srgbClr val="CC0000"/>
                </a:solidFill>
                <a:ea typeface="黑体" panose="02010609060101010101" pitchFamily="2" charset="-122"/>
              </a:rPr>
              <a:t>【</a:t>
            </a:r>
            <a:r>
              <a:rPr lang="zh-CN" altLang="en-US" b="1">
                <a:solidFill>
                  <a:srgbClr val="CC0000"/>
                </a:solidFill>
                <a:ea typeface="黑体" panose="02010609060101010101" pitchFamily="2" charset="-122"/>
              </a:rPr>
              <a:t>例</a:t>
            </a:r>
            <a:r>
              <a:rPr lang="en-US" altLang="zh-CN" b="1">
                <a:solidFill>
                  <a:srgbClr val="CC0000"/>
                </a:solidFill>
                <a:ea typeface="黑体" panose="02010609060101010101" pitchFamily="2" charset="-122"/>
              </a:rPr>
              <a:t>5.9】</a:t>
            </a:r>
            <a:r>
              <a:rPr lang="zh-CN" altLang="en-US" b="1">
                <a:solidFill>
                  <a:srgbClr val="CC0000"/>
                </a:solidFill>
                <a:ea typeface="黑体" panose="02010609060101010101" pitchFamily="2" charset="-122"/>
              </a:rPr>
              <a:t>在</a:t>
            </a:r>
            <a:r>
              <a:rPr lang="en-US" altLang="zh-CN" b="1">
                <a:solidFill>
                  <a:srgbClr val="CC0000"/>
                </a:solidFill>
                <a:ea typeface="黑体" panose="02010609060101010101" pitchFamily="2" charset="-122"/>
              </a:rPr>
              <a:t>200</a:t>
            </a:r>
            <a:r>
              <a:rPr lang="zh-CN" altLang="en-US" b="1">
                <a:solidFill>
                  <a:srgbClr val="CC0000"/>
                </a:solidFill>
                <a:ea typeface="黑体" panose="02010609060101010101" pitchFamily="2" charset="-122"/>
              </a:rPr>
              <a:t>以内的正整数中，找出既是</a:t>
            </a:r>
            <a:r>
              <a:rPr lang="en-US" altLang="zh-CN" b="1">
                <a:solidFill>
                  <a:srgbClr val="CC0000"/>
                </a:solidFill>
                <a:ea typeface="黑体" panose="02010609060101010101" pitchFamily="2" charset="-122"/>
              </a:rPr>
              <a:t>15</a:t>
            </a:r>
            <a:r>
              <a:rPr lang="zh-CN" altLang="en-US" b="1">
                <a:solidFill>
                  <a:srgbClr val="CC0000"/>
                </a:solidFill>
                <a:ea typeface="黑体" panose="02010609060101010101" pitchFamily="2" charset="-122"/>
              </a:rPr>
              <a:t>的倍数又是</a:t>
            </a:r>
            <a:r>
              <a:rPr lang="en-US" altLang="zh-CN" b="1">
                <a:solidFill>
                  <a:srgbClr val="CC0000"/>
                </a:solidFill>
                <a:ea typeface="黑体" panose="02010609060101010101" pitchFamily="2" charset="-122"/>
              </a:rPr>
              <a:t>7</a:t>
            </a:r>
            <a:r>
              <a:rPr lang="zh-CN" altLang="en-US" b="1">
                <a:solidFill>
                  <a:srgbClr val="CC0000"/>
                </a:solidFill>
                <a:ea typeface="黑体" panose="02010609060101010101" pitchFamily="2" charset="-122"/>
              </a:rPr>
              <a:t>的倍数的最大值。</a:t>
            </a:r>
            <a:endParaRPr lang="zh-CN" altLang="en-US" b="1">
              <a:solidFill>
                <a:srgbClr val="CC0000"/>
              </a:solidFill>
              <a:ea typeface="黑体" panose="02010609060101010101" pitchFamily="2" charset="-122"/>
            </a:endParaRPr>
          </a:p>
          <a:p>
            <a:pPr indent="133350" algn="just" eaLnBrk="1" hangingPunct="1"/>
            <a:r>
              <a:rPr lang="zh-CN" altLang="en-US" b="1">
                <a:ea typeface="黑体" panose="02010609060101010101" pitchFamily="2" charset="-122"/>
              </a:rPr>
              <a:t>程序如下：</a:t>
            </a:r>
            <a:endParaRPr lang="zh-CN" altLang="en-US" b="1">
              <a:ea typeface="黑体" panose="02010609060101010101" pitchFamily="2" charset="-122"/>
            </a:endParaRPr>
          </a:p>
          <a:p>
            <a:pPr indent="133350" algn="just" eaLnBrk="1" hangingPunct="1">
              <a:lnSpc>
                <a:spcPct val="125000"/>
              </a:lnSpc>
            </a:pPr>
            <a:r>
              <a:rPr lang="en-US" altLang="zh-CN" b="1">
                <a:ea typeface="黑体" panose="02010609060101010101" pitchFamily="2" charset="-122"/>
              </a:rPr>
              <a:t>#include "stdio.h"</a:t>
            </a:r>
            <a:endParaRPr lang="en-US" altLang="zh-CN" b="1">
              <a:ea typeface="黑体" panose="02010609060101010101" pitchFamily="2" charset="-122"/>
            </a:endParaRPr>
          </a:p>
          <a:p>
            <a:pPr indent="133350" algn="just" eaLnBrk="1" hangingPunct="1">
              <a:lnSpc>
                <a:spcPct val="125000"/>
              </a:lnSpc>
            </a:pPr>
            <a:r>
              <a:rPr lang="en-US" altLang="zh-CN" b="1">
                <a:ea typeface="黑体" panose="02010609060101010101" pitchFamily="2" charset="-122"/>
              </a:rPr>
              <a:t>void main()</a:t>
            </a:r>
            <a:endParaRPr lang="en-US" altLang="zh-CN" b="1">
              <a:ea typeface="黑体" panose="02010609060101010101" pitchFamily="2" charset="-122"/>
            </a:endParaRPr>
          </a:p>
          <a:p>
            <a:pPr indent="133350" algn="just" eaLnBrk="1" hangingPunct="1">
              <a:lnSpc>
                <a:spcPct val="125000"/>
              </a:lnSpc>
            </a:pPr>
            <a:r>
              <a:rPr lang="en-US" altLang="zh-CN" b="1">
                <a:ea typeface="黑体" panose="02010609060101010101" pitchFamily="2" charset="-122"/>
              </a:rPr>
              <a:t>{  int i;</a:t>
            </a:r>
            <a:endParaRPr lang="en-US" altLang="zh-CN" b="1">
              <a:ea typeface="黑体" panose="02010609060101010101" pitchFamily="2" charset="-122"/>
            </a:endParaRPr>
          </a:p>
          <a:p>
            <a:pPr indent="133350" algn="just" eaLnBrk="1" hangingPunct="1">
              <a:lnSpc>
                <a:spcPct val="125000"/>
              </a:lnSpc>
            </a:pPr>
            <a:r>
              <a:rPr lang="en-US" altLang="zh-CN" b="1">
                <a:ea typeface="黑体" panose="02010609060101010101" pitchFamily="2" charset="-122"/>
              </a:rPr>
              <a:t>   for(i=200;i&gt;=0;i--)</a:t>
            </a:r>
            <a:endParaRPr lang="en-US" altLang="zh-CN" b="1">
              <a:ea typeface="黑体" panose="02010609060101010101" pitchFamily="2" charset="-122"/>
            </a:endParaRPr>
          </a:p>
          <a:p>
            <a:pPr indent="133350" algn="just" eaLnBrk="1" hangingPunct="1">
              <a:lnSpc>
                <a:spcPct val="125000"/>
              </a:lnSpc>
            </a:pPr>
            <a:r>
              <a:rPr lang="en-US" altLang="zh-CN" b="1">
                <a:ea typeface="黑体" panose="02010609060101010101" pitchFamily="2" charset="-122"/>
              </a:rPr>
              <a:t>        if(</a:t>
            </a:r>
            <a:r>
              <a:rPr lang="en-US" altLang="zh-CN" b="1">
                <a:solidFill>
                  <a:schemeClr val="accent2"/>
                </a:solidFill>
                <a:ea typeface="黑体" panose="02010609060101010101" pitchFamily="2" charset="-122"/>
              </a:rPr>
              <a:t>i%15==0&amp;&amp;i%7==0</a:t>
            </a:r>
            <a:r>
              <a:rPr lang="en-US" altLang="zh-CN" b="1">
                <a:ea typeface="黑体" panose="02010609060101010101" pitchFamily="2" charset="-122"/>
              </a:rPr>
              <a:t>)</a:t>
            </a:r>
            <a:r>
              <a:rPr lang="en-US" altLang="zh-CN" b="1">
                <a:solidFill>
                  <a:srgbClr val="FF0000"/>
                </a:solidFill>
                <a:ea typeface="黑体" panose="02010609060101010101" pitchFamily="2" charset="-122"/>
              </a:rPr>
              <a:t>break</a:t>
            </a:r>
            <a:r>
              <a:rPr lang="en-US" altLang="zh-CN" b="1">
                <a:ea typeface="黑体" panose="02010609060101010101" pitchFamily="2" charset="-122"/>
              </a:rPr>
              <a:t>;</a:t>
            </a:r>
            <a:endParaRPr lang="en-US" altLang="zh-CN" b="1">
              <a:ea typeface="黑体" panose="02010609060101010101" pitchFamily="2" charset="-122"/>
            </a:endParaRPr>
          </a:p>
          <a:p>
            <a:pPr indent="133350" algn="just" eaLnBrk="1" hangingPunct="1">
              <a:lnSpc>
                <a:spcPct val="125000"/>
              </a:lnSpc>
            </a:pPr>
            <a:r>
              <a:rPr lang="en-US" altLang="zh-CN" b="1">
                <a:ea typeface="黑体" panose="02010609060101010101" pitchFamily="2" charset="-122"/>
              </a:rPr>
              <a:t>   printf("the	result   is i=%d",i);</a:t>
            </a:r>
            <a:endParaRPr lang="en-US" altLang="zh-CN" b="1">
              <a:ea typeface="黑体" panose="02010609060101010101" pitchFamily="2" charset="-122"/>
            </a:endParaRPr>
          </a:p>
          <a:p>
            <a:pPr indent="133350" algn="just" eaLnBrk="1" hangingPunct="1">
              <a:lnSpc>
                <a:spcPct val="125000"/>
              </a:lnSpc>
            </a:pPr>
            <a:r>
              <a:rPr lang="en-US" altLang="zh-CN" b="1">
                <a:ea typeface="黑体" panose="02010609060101010101" pitchFamily="2" charset="-122"/>
              </a:rPr>
              <a:t>}</a:t>
            </a:r>
            <a:endParaRPr lang="en-US" altLang="zh-CN" sz="2400" b="1">
              <a:ea typeface="黑体" panose="02010609060101010101" pitchFamily="2" charset="-122"/>
            </a:endParaRPr>
          </a:p>
        </p:txBody>
      </p:sp>
      <p:pic>
        <p:nvPicPr>
          <p:cNvPr id="223235"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0" y="60960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8" name="Rectangle 6"/>
          <p:cNvSpPr>
            <a:spLocks noChangeArrowheads="1"/>
          </p:cNvSpPr>
          <p:nvPr/>
        </p:nvSpPr>
        <p:spPr bwMode="auto">
          <a:xfrm>
            <a:off x="1368425" y="5013325"/>
            <a:ext cx="1943100" cy="685800"/>
          </a:xfrm>
          <a:prstGeom prst="rect">
            <a:avLst/>
          </a:prstGeom>
          <a:solidFill>
            <a:srgbClr val="FFE7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1" hangingPunct="1">
              <a:spcBef>
                <a:spcPct val="15000"/>
              </a:spcBef>
            </a:pPr>
            <a:r>
              <a:rPr lang="zh-CN" altLang="en-US" b="1">
                <a:solidFill>
                  <a:schemeClr val="tx2"/>
                </a:solidFill>
                <a:ea typeface="黑体" panose="02010609060101010101" pitchFamily="2" charset="-122"/>
              </a:rPr>
              <a:t>运行结果： </a:t>
            </a:r>
            <a:endParaRPr lang="zh-CN" altLang="en-US" b="1">
              <a:solidFill>
                <a:schemeClr val="tx2"/>
              </a:solidFill>
              <a:ea typeface="黑体" panose="02010609060101010101" pitchFamily="2" charset="-122"/>
            </a:endParaRPr>
          </a:p>
        </p:txBody>
      </p:sp>
      <p:sp>
        <p:nvSpPr>
          <p:cNvPr id="223239" name="Rectangle 7"/>
          <p:cNvSpPr>
            <a:spLocks noChangeArrowheads="1"/>
          </p:cNvSpPr>
          <p:nvPr/>
        </p:nvSpPr>
        <p:spPr bwMode="auto">
          <a:xfrm>
            <a:off x="5257800" y="1981200"/>
            <a:ext cx="3238500" cy="1339850"/>
          </a:xfrm>
          <a:prstGeom prst="rect">
            <a:avLst/>
          </a:prstGeom>
          <a:solidFill>
            <a:srgbClr val="C5FFF4"/>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spcBef>
                <a:spcPct val="25000"/>
              </a:spcBef>
            </a:pPr>
            <a:r>
              <a:rPr lang="zh-CN" altLang="en-US" sz="2400" b="1">
                <a:latin typeface="黑体" panose="02010609060101010101" pitchFamily="2" charset="-122"/>
                <a:ea typeface="黑体" panose="02010609060101010101" pitchFamily="2" charset="-122"/>
              </a:rPr>
              <a:t>注意：等于号</a:t>
            </a:r>
            <a:r>
              <a:rPr lang="zh-CN" altLang="en-US" sz="2400" b="1">
                <a:latin typeface="Times New Roman" panose="02020603050405020304" pitchFamily="18" charset="0"/>
                <a:ea typeface="黑体" panose="02010609060101010101" pitchFamily="2" charset="-122"/>
              </a:rPr>
              <a:t>“</a:t>
            </a:r>
            <a:r>
              <a:rPr lang="en-US" altLang="zh-CN" sz="2400" b="1">
                <a:solidFill>
                  <a:srgbClr val="FF0000"/>
                </a:solidFill>
                <a:ea typeface="黑体" panose="02010609060101010101" pitchFamily="2" charset="-122"/>
              </a:rPr>
              <a:t>==</a:t>
            </a:r>
            <a:r>
              <a:rPr lang="en-US" altLang="zh-CN" sz="2400" b="1">
                <a:latin typeface="Times New Roman" panose="02020603050405020304" pitchFamily="18" charset="0"/>
                <a:ea typeface="黑体" panose="02010609060101010101" pitchFamily="2" charset="-122"/>
              </a:rPr>
              <a:t>”</a:t>
            </a:r>
            <a:r>
              <a:rPr lang="zh-CN" altLang="en-US" sz="2400" b="1">
                <a:latin typeface="黑体" panose="02010609060101010101" pitchFamily="2" charset="-122"/>
                <a:ea typeface="黑体" panose="02010609060101010101" pitchFamily="2" charset="-122"/>
              </a:rPr>
              <a:t>和</a:t>
            </a:r>
            <a:endParaRPr lang="zh-CN" altLang="en-US" sz="2400" b="1">
              <a:latin typeface="黑体" panose="02010609060101010101" pitchFamily="2" charset="-122"/>
              <a:ea typeface="黑体" panose="02010609060101010101" pitchFamily="2" charset="-122"/>
            </a:endParaRPr>
          </a:p>
          <a:p>
            <a:pPr algn="l" eaLnBrk="1" hangingPunct="1">
              <a:spcBef>
                <a:spcPct val="25000"/>
              </a:spcBef>
            </a:pPr>
            <a:r>
              <a:rPr lang="zh-CN" altLang="en-US" sz="2400" b="1">
                <a:latin typeface="黑体" panose="02010609060101010101" pitchFamily="2" charset="-122"/>
                <a:ea typeface="黑体" panose="02010609060101010101" pitchFamily="2" charset="-122"/>
              </a:rPr>
              <a:t>赋值号</a:t>
            </a:r>
            <a:r>
              <a:rPr lang="zh-CN" altLang="en-US" sz="2400" b="1">
                <a:latin typeface="Times New Roman" panose="02020603050405020304" pitchFamily="18" charset="0"/>
                <a:ea typeface="黑体" panose="02010609060101010101" pitchFamily="2" charset="-122"/>
              </a:rPr>
              <a:t>“</a:t>
            </a:r>
            <a:r>
              <a:rPr lang="en-US" altLang="zh-CN" sz="2400" b="1">
                <a:solidFill>
                  <a:srgbClr val="FF9933"/>
                </a:solidFill>
                <a:ea typeface="黑体" panose="02010609060101010101" pitchFamily="2" charset="-122"/>
              </a:rPr>
              <a:t>=</a:t>
            </a:r>
            <a:r>
              <a:rPr lang="en-US" altLang="zh-CN" sz="2400" b="1">
                <a:latin typeface="Times New Roman" panose="02020603050405020304" pitchFamily="18" charset="0"/>
                <a:ea typeface="黑体" panose="02010609060101010101" pitchFamily="2" charset="-122"/>
              </a:rPr>
              <a:t>”</a:t>
            </a:r>
            <a:r>
              <a:rPr lang="zh-CN" altLang="en-US" sz="2400" b="1">
                <a:latin typeface="黑体" panose="02010609060101010101" pitchFamily="2" charset="-122"/>
                <a:ea typeface="黑体" panose="02010609060101010101" pitchFamily="2" charset="-122"/>
              </a:rPr>
              <a:t>的区别。 </a:t>
            </a:r>
            <a:endParaRPr lang="zh-CN" altLang="en-US" sz="2400" b="1">
              <a:latin typeface="黑体" panose="02010609060101010101" pitchFamily="2" charset="-122"/>
              <a:ea typeface="黑体" panose="02010609060101010101" pitchFamily="2" charset="-122"/>
            </a:endParaRPr>
          </a:p>
        </p:txBody>
      </p:sp>
      <p:pic>
        <p:nvPicPr>
          <p:cNvPr id="223240" name="Picture 8"/>
          <p:cNvPicPr>
            <a:picLocks noChangeAspect="1" noChangeArrowheads="1"/>
          </p:cNvPicPr>
          <p:nvPr/>
        </p:nvPicPr>
        <p:blipFill>
          <a:blip r:embed="rId2">
            <a:extLst>
              <a:ext uri="{28A0092B-C50C-407E-A947-70E740481C1C}">
                <a14:useLocalDpi xmlns:a14="http://schemas.microsoft.com/office/drawing/2010/main" val="0"/>
              </a:ext>
            </a:extLst>
          </a:blip>
          <a:srcRect l="4370" t="31766" r="12738" b="41997"/>
          <a:stretch>
            <a:fillRect/>
          </a:stretch>
        </p:blipFill>
        <p:spPr bwMode="auto">
          <a:xfrm>
            <a:off x="3311525" y="5013325"/>
            <a:ext cx="47879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3234"/>
                                        </p:tgtEl>
                                        <p:attrNameLst>
                                          <p:attrName>style.visibility</p:attrName>
                                        </p:attrNameLst>
                                      </p:cBhvr>
                                      <p:to>
                                        <p:strVal val="visible"/>
                                      </p:to>
                                    </p:set>
                                    <p:anim calcmode="lin" valueType="num">
                                      <p:cBhvr additive="base">
                                        <p:cTn id="7" dur="500" fill="hold"/>
                                        <p:tgtEl>
                                          <p:spTgt spid="223234"/>
                                        </p:tgtEl>
                                        <p:attrNameLst>
                                          <p:attrName>ppt_x</p:attrName>
                                        </p:attrNameLst>
                                      </p:cBhvr>
                                      <p:tavLst>
                                        <p:tav tm="0">
                                          <p:val>
                                            <p:strVal val="0-#ppt_w/2"/>
                                          </p:val>
                                        </p:tav>
                                        <p:tav tm="100000">
                                          <p:val>
                                            <p:strVal val="#ppt_x"/>
                                          </p:val>
                                        </p:tav>
                                      </p:tavLst>
                                    </p:anim>
                                    <p:anim calcmode="lin" valueType="num">
                                      <p:cBhvr additive="base">
                                        <p:cTn id="8" dur="500" fill="hold"/>
                                        <p:tgtEl>
                                          <p:spTgt spid="2232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23235"/>
                                        </p:tgtEl>
                                        <p:attrNameLst>
                                          <p:attrName>style.visibility</p:attrName>
                                        </p:attrNameLst>
                                      </p:cBhvr>
                                      <p:to>
                                        <p:strVal val="visible"/>
                                      </p:to>
                                    </p:set>
                                    <p:anim calcmode="lin" valueType="num">
                                      <p:cBhvr additive="base">
                                        <p:cTn id="12" dur="500" fill="hold"/>
                                        <p:tgtEl>
                                          <p:spTgt spid="223235"/>
                                        </p:tgtEl>
                                        <p:attrNameLst>
                                          <p:attrName>ppt_x</p:attrName>
                                        </p:attrNameLst>
                                      </p:cBhvr>
                                      <p:tavLst>
                                        <p:tav tm="0">
                                          <p:val>
                                            <p:strVal val="0-#ppt_w/2"/>
                                          </p:val>
                                        </p:tav>
                                        <p:tav tm="100000">
                                          <p:val>
                                            <p:strVal val="#ppt_x"/>
                                          </p:val>
                                        </p:tav>
                                      </p:tavLst>
                                    </p:anim>
                                    <p:anim calcmode="lin" valueType="num">
                                      <p:cBhvr additive="base">
                                        <p:cTn id="13" dur="500" fill="hold"/>
                                        <p:tgtEl>
                                          <p:spTgt spid="22323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23238"/>
                                        </p:tgtEl>
                                        <p:attrNameLst>
                                          <p:attrName>style.visibility</p:attrName>
                                        </p:attrNameLst>
                                      </p:cBhvr>
                                      <p:to>
                                        <p:strVal val="visible"/>
                                      </p:to>
                                    </p:set>
                                    <p:anim calcmode="lin" valueType="num">
                                      <p:cBhvr additive="base">
                                        <p:cTn id="18" dur="500" fill="hold"/>
                                        <p:tgtEl>
                                          <p:spTgt spid="223238"/>
                                        </p:tgtEl>
                                        <p:attrNameLst>
                                          <p:attrName>ppt_x</p:attrName>
                                        </p:attrNameLst>
                                      </p:cBhvr>
                                      <p:tavLst>
                                        <p:tav tm="0">
                                          <p:val>
                                            <p:strVal val="0-#ppt_w/2"/>
                                          </p:val>
                                        </p:tav>
                                        <p:tav tm="100000">
                                          <p:val>
                                            <p:strVal val="#ppt_x"/>
                                          </p:val>
                                        </p:tav>
                                      </p:tavLst>
                                    </p:anim>
                                    <p:anim calcmode="lin" valueType="num">
                                      <p:cBhvr additive="base">
                                        <p:cTn id="19" dur="500" fill="hold"/>
                                        <p:tgtEl>
                                          <p:spTgt spid="22323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223240"/>
                                        </p:tgtEl>
                                        <p:attrNameLst>
                                          <p:attrName>style.visibility</p:attrName>
                                        </p:attrNameLst>
                                      </p:cBhvr>
                                      <p:to>
                                        <p:strVal val="visible"/>
                                      </p:to>
                                    </p:set>
                                    <p:animEffect transition="in" filter="wipe(down)">
                                      <p:cBhvr>
                                        <p:cTn id="24" dur="580">
                                          <p:stCondLst>
                                            <p:cond delay="0"/>
                                          </p:stCondLst>
                                        </p:cTn>
                                        <p:tgtEl>
                                          <p:spTgt spid="223240"/>
                                        </p:tgtEl>
                                      </p:cBhvr>
                                    </p:animEffect>
                                    <p:anim calcmode="lin" valueType="num">
                                      <p:cBhvr>
                                        <p:cTn id="25" dur="1822" tmFilter="0,0; 0.14,0.36; 0.43,0.73; 0.71,0.91; 1.0,1.0">
                                          <p:stCondLst>
                                            <p:cond delay="0"/>
                                          </p:stCondLst>
                                        </p:cTn>
                                        <p:tgtEl>
                                          <p:spTgt spid="223240"/>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23240"/>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23240"/>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23240"/>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23240"/>
                                        </p:tgtEl>
                                        <p:attrNameLst>
                                          <p:attrName>ppt_y</p:attrName>
                                        </p:attrNameLst>
                                      </p:cBhvr>
                                      <p:tavLst>
                                        <p:tav tm="0" fmla="#ppt_y-sin(pi*$)/81">
                                          <p:val>
                                            <p:fltVal val="0"/>
                                          </p:val>
                                        </p:tav>
                                        <p:tav tm="100000">
                                          <p:val>
                                            <p:fltVal val="1"/>
                                          </p:val>
                                        </p:tav>
                                      </p:tavLst>
                                    </p:anim>
                                    <p:animScale>
                                      <p:cBhvr>
                                        <p:cTn id="30" dur="26">
                                          <p:stCondLst>
                                            <p:cond delay="650"/>
                                          </p:stCondLst>
                                        </p:cTn>
                                        <p:tgtEl>
                                          <p:spTgt spid="223240"/>
                                        </p:tgtEl>
                                      </p:cBhvr>
                                      <p:to x="100000" y="60000"/>
                                    </p:animScale>
                                    <p:animScale>
                                      <p:cBhvr>
                                        <p:cTn id="31" dur="166" decel="50000">
                                          <p:stCondLst>
                                            <p:cond delay="676"/>
                                          </p:stCondLst>
                                        </p:cTn>
                                        <p:tgtEl>
                                          <p:spTgt spid="223240"/>
                                        </p:tgtEl>
                                      </p:cBhvr>
                                      <p:to x="100000" y="100000"/>
                                    </p:animScale>
                                    <p:animScale>
                                      <p:cBhvr>
                                        <p:cTn id="32" dur="26">
                                          <p:stCondLst>
                                            <p:cond delay="1312"/>
                                          </p:stCondLst>
                                        </p:cTn>
                                        <p:tgtEl>
                                          <p:spTgt spid="223240"/>
                                        </p:tgtEl>
                                      </p:cBhvr>
                                      <p:to x="100000" y="80000"/>
                                    </p:animScale>
                                    <p:animScale>
                                      <p:cBhvr>
                                        <p:cTn id="33" dur="166" decel="50000">
                                          <p:stCondLst>
                                            <p:cond delay="1338"/>
                                          </p:stCondLst>
                                        </p:cTn>
                                        <p:tgtEl>
                                          <p:spTgt spid="223240"/>
                                        </p:tgtEl>
                                      </p:cBhvr>
                                      <p:to x="100000" y="100000"/>
                                    </p:animScale>
                                    <p:animScale>
                                      <p:cBhvr>
                                        <p:cTn id="34" dur="26">
                                          <p:stCondLst>
                                            <p:cond delay="1642"/>
                                          </p:stCondLst>
                                        </p:cTn>
                                        <p:tgtEl>
                                          <p:spTgt spid="223240"/>
                                        </p:tgtEl>
                                      </p:cBhvr>
                                      <p:to x="100000" y="90000"/>
                                    </p:animScale>
                                    <p:animScale>
                                      <p:cBhvr>
                                        <p:cTn id="35" dur="166" decel="50000">
                                          <p:stCondLst>
                                            <p:cond delay="1668"/>
                                          </p:stCondLst>
                                        </p:cTn>
                                        <p:tgtEl>
                                          <p:spTgt spid="223240"/>
                                        </p:tgtEl>
                                      </p:cBhvr>
                                      <p:to x="100000" y="100000"/>
                                    </p:animScale>
                                    <p:animScale>
                                      <p:cBhvr>
                                        <p:cTn id="36" dur="26">
                                          <p:stCondLst>
                                            <p:cond delay="1808"/>
                                          </p:stCondLst>
                                        </p:cTn>
                                        <p:tgtEl>
                                          <p:spTgt spid="223240"/>
                                        </p:tgtEl>
                                      </p:cBhvr>
                                      <p:to x="100000" y="95000"/>
                                    </p:animScale>
                                    <p:animScale>
                                      <p:cBhvr>
                                        <p:cTn id="37" dur="166" decel="50000">
                                          <p:stCondLst>
                                            <p:cond delay="1834"/>
                                          </p:stCondLst>
                                        </p:cTn>
                                        <p:tgtEl>
                                          <p:spTgt spid="223240"/>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23239"/>
                                        </p:tgtEl>
                                        <p:attrNameLst>
                                          <p:attrName>style.visibility</p:attrName>
                                        </p:attrNameLst>
                                      </p:cBhvr>
                                      <p:to>
                                        <p:strVal val="visible"/>
                                      </p:to>
                                    </p:set>
                                    <p:anim calcmode="lin" valueType="num">
                                      <p:cBhvr additive="base">
                                        <p:cTn id="42" dur="500" fill="hold"/>
                                        <p:tgtEl>
                                          <p:spTgt spid="223239"/>
                                        </p:tgtEl>
                                        <p:attrNameLst>
                                          <p:attrName>ppt_x</p:attrName>
                                        </p:attrNameLst>
                                      </p:cBhvr>
                                      <p:tavLst>
                                        <p:tav tm="0">
                                          <p:val>
                                            <p:strVal val="0-#ppt_w/2"/>
                                          </p:val>
                                        </p:tav>
                                        <p:tav tm="100000">
                                          <p:val>
                                            <p:strVal val="#ppt_x"/>
                                          </p:val>
                                        </p:tav>
                                      </p:tavLst>
                                    </p:anim>
                                    <p:anim calcmode="lin" valueType="num">
                                      <p:cBhvr additive="base">
                                        <p:cTn id="43" dur="500" fill="hold"/>
                                        <p:tgtEl>
                                          <p:spTgt spid="223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P spid="223238" grpId="0" animBg="1" autoUpdateAnimBg="0"/>
      <p:bldP spid="223239"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395288" y="404813"/>
            <a:ext cx="8229600"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en-US" altLang="zh-CN" b="1">
                <a:solidFill>
                  <a:srgbClr val="CC0000"/>
                </a:solidFill>
                <a:ea typeface="黑体" panose="02010609060101010101" pitchFamily="2" charset="-122"/>
              </a:rPr>
              <a:t>【</a:t>
            </a:r>
            <a:r>
              <a:rPr lang="zh-CN" altLang="en-US" b="1">
                <a:solidFill>
                  <a:srgbClr val="CC0000"/>
                </a:solidFill>
                <a:ea typeface="黑体" panose="02010609060101010101" pitchFamily="2" charset="-122"/>
              </a:rPr>
              <a:t>例</a:t>
            </a:r>
            <a:r>
              <a:rPr lang="en-US" altLang="zh-CN" b="1">
                <a:solidFill>
                  <a:srgbClr val="CC0000"/>
                </a:solidFill>
                <a:ea typeface="黑体" panose="02010609060101010101" pitchFamily="2" charset="-122"/>
              </a:rPr>
              <a:t>5.10】</a:t>
            </a:r>
            <a:r>
              <a:rPr lang="zh-CN" altLang="en-US" b="1">
                <a:solidFill>
                  <a:srgbClr val="CC0000"/>
                </a:solidFill>
                <a:ea typeface="黑体" panose="02010609060101010101" pitchFamily="2" charset="-122"/>
              </a:rPr>
              <a:t>找出</a:t>
            </a:r>
            <a:r>
              <a:rPr lang="en-US" altLang="zh-CN" b="1">
                <a:solidFill>
                  <a:srgbClr val="CC0000"/>
                </a:solidFill>
                <a:ea typeface="黑体" panose="02010609060101010101" pitchFamily="2" charset="-122"/>
              </a:rPr>
              <a:t>100</a:t>
            </a:r>
            <a:r>
              <a:rPr lang="zh-CN" altLang="en-US" b="1">
                <a:solidFill>
                  <a:srgbClr val="CC0000"/>
                </a:solidFill>
                <a:ea typeface="黑体" panose="02010609060101010101" pitchFamily="2" charset="-122"/>
              </a:rPr>
              <a:t>～</a:t>
            </a:r>
            <a:r>
              <a:rPr lang="en-US" altLang="zh-CN" b="1">
                <a:solidFill>
                  <a:srgbClr val="CC0000"/>
                </a:solidFill>
                <a:ea typeface="黑体" panose="02010609060101010101" pitchFamily="2" charset="-122"/>
              </a:rPr>
              <a:t>200</a:t>
            </a:r>
            <a:r>
              <a:rPr lang="zh-CN" altLang="en-US" b="1">
                <a:solidFill>
                  <a:srgbClr val="CC0000"/>
                </a:solidFill>
                <a:ea typeface="黑体" panose="02010609060101010101" pitchFamily="2" charset="-122"/>
              </a:rPr>
              <a:t>之间第一个能被</a:t>
            </a:r>
            <a:r>
              <a:rPr lang="en-US" altLang="zh-CN" b="1">
                <a:solidFill>
                  <a:srgbClr val="CC0000"/>
                </a:solidFill>
                <a:ea typeface="黑体" panose="02010609060101010101" pitchFamily="2" charset="-122"/>
              </a:rPr>
              <a:t>16</a:t>
            </a:r>
            <a:r>
              <a:rPr lang="zh-CN" altLang="en-US" b="1">
                <a:solidFill>
                  <a:srgbClr val="CC0000"/>
                </a:solidFill>
                <a:ea typeface="黑体" panose="02010609060101010101" pitchFamily="2" charset="-122"/>
              </a:rPr>
              <a:t>整除的数。</a:t>
            </a:r>
            <a:endParaRPr lang="zh-CN" altLang="en-US" b="1">
              <a:solidFill>
                <a:srgbClr val="CC0000"/>
              </a:solidFill>
              <a:ea typeface="黑体" panose="02010609060101010101" pitchFamily="2" charset="-122"/>
            </a:endParaRPr>
          </a:p>
          <a:p>
            <a:pPr algn="just">
              <a:spcBef>
                <a:spcPct val="10000"/>
              </a:spcBef>
            </a:pPr>
            <a:r>
              <a:rPr lang="zh-CN" altLang="en-US" b="1">
                <a:ea typeface="黑体" panose="02010609060101010101" pitchFamily="2" charset="-122"/>
              </a:rPr>
              <a:t>程序如下：</a:t>
            </a:r>
            <a:endParaRPr lang="zh-CN" altLang="en-US" b="1">
              <a:ea typeface="黑体" panose="02010609060101010101" pitchFamily="2" charset="-122"/>
            </a:endParaRPr>
          </a:p>
          <a:p>
            <a:pPr algn="just">
              <a:spcBef>
                <a:spcPct val="10000"/>
              </a:spcBef>
            </a:pPr>
            <a:r>
              <a:rPr lang="en-US" altLang="zh-CN" b="1">
                <a:ea typeface="黑体" panose="02010609060101010101" pitchFamily="2" charset="-122"/>
              </a:rPr>
              <a:t>#include "stdio.h"</a:t>
            </a:r>
            <a:endParaRPr lang="en-US" altLang="zh-CN" b="1">
              <a:ea typeface="黑体" panose="02010609060101010101" pitchFamily="2" charset="-122"/>
            </a:endParaRPr>
          </a:p>
          <a:p>
            <a:pPr algn="just">
              <a:spcBef>
                <a:spcPct val="10000"/>
              </a:spcBef>
            </a:pPr>
            <a:r>
              <a:rPr lang="en-US" altLang="zh-CN" b="1">
                <a:ea typeface="黑体" panose="02010609060101010101" pitchFamily="2" charset="-122"/>
              </a:rPr>
              <a:t>main()</a:t>
            </a:r>
            <a:endParaRPr lang="en-US" altLang="zh-CN" b="1">
              <a:ea typeface="黑体" panose="02010609060101010101" pitchFamily="2" charset="-122"/>
            </a:endParaRPr>
          </a:p>
          <a:p>
            <a:pPr algn="just">
              <a:spcBef>
                <a:spcPct val="10000"/>
              </a:spcBef>
            </a:pPr>
            <a:r>
              <a:rPr lang="en-US" altLang="zh-CN" b="1">
                <a:solidFill>
                  <a:srgbClr val="CC0000"/>
                </a:solidFill>
                <a:ea typeface="黑体" panose="02010609060101010101" pitchFamily="2" charset="-122"/>
              </a:rPr>
              <a:t>{ </a:t>
            </a:r>
            <a:r>
              <a:rPr lang="en-US" altLang="zh-CN" b="1">
                <a:ea typeface="黑体" panose="02010609060101010101" pitchFamily="2" charset="-122"/>
              </a:rPr>
              <a:t>  int i=100;</a:t>
            </a:r>
            <a:endParaRPr lang="en-US" altLang="zh-CN" b="1">
              <a:ea typeface="黑体" panose="02010609060101010101" pitchFamily="2" charset="-122"/>
            </a:endParaRPr>
          </a:p>
          <a:p>
            <a:pPr algn="just">
              <a:spcBef>
                <a:spcPct val="10000"/>
              </a:spcBef>
            </a:pPr>
            <a:r>
              <a:rPr lang="en-US" altLang="zh-CN" b="1">
                <a:ea typeface="黑体" panose="02010609060101010101" pitchFamily="2" charset="-122"/>
              </a:rPr>
              <a:t>    </a:t>
            </a:r>
            <a:r>
              <a:rPr lang="en-US" altLang="zh-CN" b="1">
                <a:solidFill>
                  <a:schemeClr val="accent2"/>
                </a:solidFill>
                <a:ea typeface="黑体" panose="02010609060101010101" pitchFamily="2" charset="-122"/>
              </a:rPr>
              <a:t>while</a:t>
            </a:r>
            <a:r>
              <a:rPr lang="en-US" altLang="zh-CN" b="1">
                <a:ea typeface="黑体" panose="02010609060101010101" pitchFamily="2" charset="-122"/>
              </a:rPr>
              <a:t>(i&lt;=200)</a:t>
            </a:r>
            <a:endParaRPr lang="en-US" altLang="zh-CN" b="1">
              <a:ea typeface="黑体" panose="02010609060101010101" pitchFamily="2" charset="-122"/>
            </a:endParaRPr>
          </a:p>
          <a:p>
            <a:pPr algn="just">
              <a:spcBef>
                <a:spcPct val="10000"/>
              </a:spcBef>
            </a:pPr>
            <a:r>
              <a:rPr lang="en-US" altLang="zh-CN" b="1">
                <a:ea typeface="黑体" panose="02010609060101010101" pitchFamily="2" charset="-122"/>
              </a:rPr>
              <a:t>      </a:t>
            </a:r>
            <a:r>
              <a:rPr lang="en-US" altLang="zh-CN" b="1">
                <a:solidFill>
                  <a:schemeClr val="accent2"/>
                </a:solidFill>
                <a:ea typeface="黑体" panose="02010609060101010101" pitchFamily="2" charset="-122"/>
              </a:rPr>
              <a:t>{</a:t>
            </a:r>
            <a:r>
              <a:rPr lang="en-US" altLang="zh-CN" b="1">
                <a:ea typeface="黑体" panose="02010609060101010101" pitchFamily="2" charset="-122"/>
              </a:rPr>
              <a:t> </a:t>
            </a:r>
            <a:r>
              <a:rPr lang="en-US" altLang="zh-CN" b="1">
                <a:solidFill>
                  <a:srgbClr val="CC00CC"/>
                </a:solidFill>
                <a:ea typeface="黑体" panose="02010609060101010101" pitchFamily="2" charset="-122"/>
              </a:rPr>
              <a:t>if</a:t>
            </a:r>
            <a:r>
              <a:rPr lang="en-US" altLang="zh-CN" b="1">
                <a:ea typeface="黑体" panose="02010609060101010101" pitchFamily="2" charset="-122"/>
              </a:rPr>
              <a:t>(i%16==0) </a:t>
            </a:r>
            <a:endParaRPr lang="en-US" altLang="zh-CN" b="1">
              <a:ea typeface="黑体" panose="02010609060101010101" pitchFamily="2" charset="-122"/>
            </a:endParaRPr>
          </a:p>
          <a:p>
            <a:pPr algn="just">
              <a:spcBef>
                <a:spcPct val="10000"/>
              </a:spcBef>
            </a:pPr>
            <a:r>
              <a:rPr lang="en-US" altLang="zh-CN" b="1">
                <a:ea typeface="黑体" panose="02010609060101010101" pitchFamily="2" charset="-122"/>
              </a:rPr>
              <a:t>            </a:t>
            </a:r>
            <a:r>
              <a:rPr lang="en-US" altLang="zh-CN" b="1">
                <a:solidFill>
                  <a:srgbClr val="CC00CC"/>
                </a:solidFill>
                <a:ea typeface="黑体" panose="02010609060101010101" pitchFamily="2" charset="-122"/>
              </a:rPr>
              <a:t>{</a:t>
            </a:r>
            <a:r>
              <a:rPr lang="en-US" altLang="zh-CN" b="1">
                <a:ea typeface="黑体" panose="02010609060101010101" pitchFamily="2" charset="-122"/>
              </a:rPr>
              <a:t> printf("%d ",i);  </a:t>
            </a:r>
            <a:r>
              <a:rPr lang="en-US" altLang="zh-CN" b="1">
                <a:solidFill>
                  <a:srgbClr val="C00000"/>
                </a:solidFill>
                <a:ea typeface="黑体" panose="02010609060101010101" pitchFamily="2" charset="-122"/>
              </a:rPr>
              <a:t>break;</a:t>
            </a:r>
            <a:r>
              <a:rPr lang="en-US" altLang="zh-CN" b="1">
                <a:ea typeface="黑体" panose="02010609060101010101" pitchFamily="2" charset="-122"/>
              </a:rPr>
              <a:t> </a:t>
            </a:r>
            <a:r>
              <a:rPr lang="en-US" altLang="zh-CN" b="1">
                <a:solidFill>
                  <a:srgbClr val="CC00CC"/>
                </a:solidFill>
                <a:ea typeface="黑体" panose="02010609060101010101" pitchFamily="2" charset="-122"/>
              </a:rPr>
              <a:t>}</a:t>
            </a:r>
            <a:endParaRPr lang="en-US" altLang="zh-CN" b="1">
              <a:solidFill>
                <a:srgbClr val="CC00CC"/>
              </a:solidFill>
              <a:ea typeface="黑体" panose="02010609060101010101" pitchFamily="2" charset="-122"/>
            </a:endParaRPr>
          </a:p>
          <a:p>
            <a:pPr algn="just">
              <a:spcBef>
                <a:spcPct val="10000"/>
              </a:spcBef>
            </a:pPr>
            <a:r>
              <a:rPr lang="en-US" altLang="zh-CN" b="1">
                <a:ea typeface="黑体" panose="02010609060101010101" pitchFamily="2" charset="-122"/>
              </a:rPr>
              <a:t>         else</a:t>
            </a:r>
            <a:endParaRPr lang="en-US" altLang="zh-CN" b="1">
              <a:ea typeface="黑体" panose="02010609060101010101" pitchFamily="2" charset="-122"/>
            </a:endParaRPr>
          </a:p>
          <a:p>
            <a:pPr algn="just">
              <a:spcBef>
                <a:spcPct val="10000"/>
              </a:spcBef>
            </a:pPr>
            <a:r>
              <a:rPr lang="en-US" altLang="zh-CN" b="1">
                <a:ea typeface="黑体" panose="02010609060101010101" pitchFamily="2" charset="-122"/>
              </a:rPr>
              <a:t>         i++;  </a:t>
            </a:r>
            <a:r>
              <a:rPr lang="en-US" altLang="zh-CN" b="1">
                <a:solidFill>
                  <a:schemeClr val="accent2"/>
                </a:solidFill>
                <a:ea typeface="黑体" panose="02010609060101010101" pitchFamily="2" charset="-122"/>
              </a:rPr>
              <a:t>}</a:t>
            </a:r>
            <a:endParaRPr lang="en-US" altLang="zh-CN" b="1">
              <a:solidFill>
                <a:schemeClr val="accent2"/>
              </a:solidFill>
              <a:ea typeface="黑体" panose="02010609060101010101" pitchFamily="2" charset="-122"/>
            </a:endParaRPr>
          </a:p>
          <a:p>
            <a:pPr algn="just">
              <a:spcBef>
                <a:spcPct val="10000"/>
              </a:spcBef>
            </a:pPr>
            <a:r>
              <a:rPr lang="en-US" altLang="zh-CN" b="1">
                <a:solidFill>
                  <a:srgbClr val="CC0000"/>
                </a:solidFill>
                <a:ea typeface="黑体" panose="02010609060101010101" pitchFamily="2" charset="-122"/>
              </a:rPr>
              <a:t>}</a:t>
            </a:r>
            <a:endParaRPr lang="en-US" altLang="zh-CN" b="1">
              <a:solidFill>
                <a:srgbClr val="CC0000"/>
              </a:solidFill>
              <a:ea typeface="黑体" panose="02010609060101010101" pitchFamily="2" charset="-122"/>
            </a:endParaRPr>
          </a:p>
        </p:txBody>
      </p:sp>
      <p:pic>
        <p:nvPicPr>
          <p:cNvPr id="224259"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672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2" name="Rectangle 6"/>
          <p:cNvSpPr>
            <a:spLocks noChangeArrowheads="1"/>
          </p:cNvSpPr>
          <p:nvPr/>
        </p:nvSpPr>
        <p:spPr bwMode="auto">
          <a:xfrm>
            <a:off x="4859338" y="1520825"/>
            <a:ext cx="3241675" cy="838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zh-CN" altLang="en-US" b="1">
                <a:solidFill>
                  <a:schemeClr val="tx2"/>
                </a:solidFill>
                <a:latin typeface="黑体" panose="02010609060101010101" pitchFamily="2" charset="-122"/>
                <a:ea typeface="黑体" panose="02010609060101010101" pitchFamily="2" charset="-122"/>
              </a:rPr>
              <a:t>运行结果：</a:t>
            </a:r>
            <a:r>
              <a:rPr lang="en-US" altLang="zh-CN" b="1">
                <a:solidFill>
                  <a:schemeClr val="tx2"/>
                </a:solidFill>
                <a:latin typeface="黑体" panose="02010609060101010101" pitchFamily="2" charset="-122"/>
                <a:ea typeface="黑体" panose="02010609060101010101" pitchFamily="2" charset="-122"/>
              </a:rPr>
              <a:t>112</a:t>
            </a:r>
            <a:endParaRPr lang="en-US" altLang="zh-CN" b="1">
              <a:solidFill>
                <a:schemeClr val="tx2"/>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barn(outHorizontal)">
                                      <p:cBhvr>
                                        <p:cTn id="7" dur="500"/>
                                        <p:tgtEl>
                                          <p:spTgt spid="22425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24259"/>
                                        </p:tgtEl>
                                        <p:attrNameLst>
                                          <p:attrName>style.visibility</p:attrName>
                                        </p:attrNameLst>
                                      </p:cBhvr>
                                      <p:to>
                                        <p:strVal val="visible"/>
                                      </p:to>
                                    </p:set>
                                    <p:anim calcmode="lin" valueType="num">
                                      <p:cBhvr additive="base">
                                        <p:cTn id="11" dur="500" fill="hold"/>
                                        <p:tgtEl>
                                          <p:spTgt spid="224259"/>
                                        </p:tgtEl>
                                        <p:attrNameLst>
                                          <p:attrName>ppt_x</p:attrName>
                                        </p:attrNameLst>
                                      </p:cBhvr>
                                      <p:tavLst>
                                        <p:tav tm="0">
                                          <p:val>
                                            <p:strVal val="0-#ppt_w/2"/>
                                          </p:val>
                                        </p:tav>
                                        <p:tav tm="100000">
                                          <p:val>
                                            <p:strVal val="#ppt_x"/>
                                          </p:val>
                                        </p:tav>
                                      </p:tavLst>
                                    </p:anim>
                                    <p:anim calcmode="lin" valueType="num">
                                      <p:cBhvr additive="base">
                                        <p:cTn id="12" dur="500" fill="hold"/>
                                        <p:tgtEl>
                                          <p:spTgt spid="22425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4262"/>
                                        </p:tgtEl>
                                        <p:attrNameLst>
                                          <p:attrName>style.visibility</p:attrName>
                                        </p:attrNameLst>
                                      </p:cBhvr>
                                      <p:to>
                                        <p:strVal val="visible"/>
                                      </p:to>
                                    </p:set>
                                    <p:anim calcmode="lin" valueType="num">
                                      <p:cBhvr additive="base">
                                        <p:cTn id="17" dur="500" fill="hold"/>
                                        <p:tgtEl>
                                          <p:spTgt spid="224262"/>
                                        </p:tgtEl>
                                        <p:attrNameLst>
                                          <p:attrName>ppt_x</p:attrName>
                                        </p:attrNameLst>
                                      </p:cBhvr>
                                      <p:tavLst>
                                        <p:tav tm="0">
                                          <p:val>
                                            <p:strVal val="0-#ppt_w/2"/>
                                          </p:val>
                                        </p:tav>
                                        <p:tav tm="100000">
                                          <p:val>
                                            <p:strVal val="#ppt_x"/>
                                          </p:val>
                                        </p:tav>
                                      </p:tavLst>
                                    </p:anim>
                                    <p:anim calcmode="lin" valueType="num">
                                      <p:cBhvr additive="base">
                                        <p:cTn id="18" dur="500" fill="hold"/>
                                        <p:tgtEl>
                                          <p:spTgt spid="224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utoUpdateAnimBg="0"/>
      <p:bldP spid="22426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431800" y="1412875"/>
            <a:ext cx="7848600" cy="5162550"/>
          </a:xfrm>
        </p:spPr>
        <p:txBody>
          <a:bodyPr/>
          <a:lstStyle/>
          <a:p>
            <a:pPr algn="just" eaLnBrk="1" hangingPunct="1">
              <a:lnSpc>
                <a:spcPct val="80000"/>
              </a:lnSpc>
              <a:spcBef>
                <a:spcPct val="0"/>
              </a:spcBef>
              <a:buFontTx/>
              <a:buNone/>
            </a:pPr>
            <a:r>
              <a:rPr lang="en-US" altLang="zh-CN" sz="2800" b="1" smtClean="0">
                <a:latin typeface="Tahoma" panose="020B0604030504040204" pitchFamily="34" charset="0"/>
                <a:ea typeface="黑体" panose="02010609060101010101" pitchFamily="2" charset="-122"/>
              </a:rPr>
              <a:t>  #include "stdio.h"</a:t>
            </a:r>
            <a:endParaRPr lang="en-US" altLang="zh-CN" sz="2800" b="1" smtClean="0">
              <a:latin typeface="Tahoma" panose="020B0604030504040204" pitchFamily="34" charset="0"/>
              <a:ea typeface="黑体" panose="02010609060101010101" pitchFamily="2" charset="-122"/>
            </a:endParaRPr>
          </a:p>
          <a:p>
            <a:pPr algn="just" eaLnBrk="1" hangingPunct="1">
              <a:lnSpc>
                <a:spcPct val="80000"/>
              </a:lnSpc>
              <a:spcBef>
                <a:spcPct val="0"/>
              </a:spcBef>
              <a:buFontTx/>
              <a:buNone/>
            </a:pPr>
            <a:r>
              <a:rPr lang="en-US" altLang="zh-CN" sz="2800" b="1" smtClean="0">
                <a:latin typeface="Tahoma" panose="020B0604030504040204" pitchFamily="34" charset="0"/>
                <a:ea typeface="黑体" panose="02010609060101010101" pitchFamily="2" charset="-122"/>
              </a:rPr>
              <a:t>  main()</a:t>
            </a:r>
            <a:endParaRPr lang="en-US" altLang="zh-CN" sz="2800" b="1" smtClean="0">
              <a:latin typeface="Tahoma" panose="020B0604030504040204" pitchFamily="34" charset="0"/>
              <a:ea typeface="黑体" panose="02010609060101010101" pitchFamily="2" charset="-122"/>
            </a:endParaRPr>
          </a:p>
          <a:p>
            <a:pPr algn="just" eaLnBrk="1" hangingPunct="1">
              <a:lnSpc>
                <a:spcPct val="80000"/>
              </a:lnSpc>
              <a:spcBef>
                <a:spcPct val="0"/>
              </a:spcBef>
              <a:buFontTx/>
              <a:buNone/>
            </a:pPr>
            <a:r>
              <a:rPr lang="en-US" altLang="zh-CN" sz="2800" b="1" smtClean="0">
                <a:latin typeface="Tahoma" panose="020B0604030504040204" pitchFamily="34" charset="0"/>
                <a:ea typeface="黑体" panose="02010609060101010101" pitchFamily="2" charset="-122"/>
              </a:rPr>
              <a:t>  { int a,i=1;  char y;</a:t>
            </a:r>
            <a:endParaRPr lang="en-US" altLang="zh-CN" sz="2800" b="1" smtClean="0">
              <a:latin typeface="Tahoma" panose="020B0604030504040204" pitchFamily="34" charset="0"/>
              <a:ea typeface="黑体" panose="02010609060101010101" pitchFamily="2" charset="-122"/>
            </a:endParaRPr>
          </a:p>
          <a:p>
            <a:pPr algn="just" eaLnBrk="1" hangingPunct="1">
              <a:lnSpc>
                <a:spcPct val="80000"/>
              </a:lnSpc>
              <a:spcBef>
                <a:spcPct val="0"/>
              </a:spcBef>
              <a:buFontTx/>
              <a:buNone/>
            </a:pPr>
            <a:r>
              <a:rPr lang="en-US" altLang="zh-CN" sz="2800" b="1" smtClean="0">
                <a:solidFill>
                  <a:schemeClr val="accent2"/>
                </a:solidFill>
                <a:latin typeface="Tahoma" panose="020B0604030504040204" pitchFamily="34" charset="0"/>
                <a:ea typeface="黑体" panose="02010609060101010101" pitchFamily="2" charset="-122"/>
              </a:rPr>
              <a:t>     while(i</a:t>
            </a:r>
            <a:r>
              <a:rPr lang="en-US" altLang="zh-CN" sz="2800" b="1" smtClean="0">
                <a:latin typeface="Tahoma" panose="020B0604030504040204" pitchFamily="34" charset="0"/>
                <a:ea typeface="黑体" panose="02010609060101010101" pitchFamily="2" charset="-122"/>
              </a:rPr>
              <a:t>&lt;=5)</a:t>
            </a:r>
            <a:endParaRPr lang="en-US" altLang="zh-CN" sz="2800" b="1" smtClean="0">
              <a:latin typeface="Tahoma" panose="020B0604030504040204" pitchFamily="34" charset="0"/>
              <a:ea typeface="黑体" panose="02010609060101010101" pitchFamily="2" charset="-122"/>
            </a:endParaRPr>
          </a:p>
          <a:p>
            <a:pPr algn="just" eaLnBrk="1" hangingPunct="1">
              <a:lnSpc>
                <a:spcPct val="80000"/>
              </a:lnSpc>
              <a:spcBef>
                <a:spcPct val="0"/>
              </a:spcBef>
              <a:buFontTx/>
              <a:buNone/>
            </a:pPr>
            <a:r>
              <a:rPr lang="en-US" altLang="zh-CN" sz="2800" b="1" smtClean="0">
                <a:latin typeface="Tahoma" panose="020B0604030504040204" pitchFamily="34" charset="0"/>
                <a:ea typeface="黑体" panose="02010609060101010101" pitchFamily="2" charset="-122"/>
              </a:rPr>
              <a:t>        </a:t>
            </a:r>
            <a:r>
              <a:rPr lang="en-US" altLang="zh-CN" sz="2800" b="1" smtClean="0">
                <a:solidFill>
                  <a:schemeClr val="accent2"/>
                </a:solidFill>
                <a:latin typeface="Tahoma" panose="020B0604030504040204" pitchFamily="34" charset="0"/>
                <a:ea typeface="黑体" panose="02010609060101010101" pitchFamily="2" charset="-122"/>
              </a:rPr>
              <a:t>{ </a:t>
            </a:r>
            <a:r>
              <a:rPr lang="en-US" altLang="zh-CN" sz="2800" b="1" smtClean="0">
                <a:latin typeface="Tahoma" panose="020B0604030504040204" pitchFamily="34" charset="0"/>
                <a:ea typeface="黑体" panose="02010609060101010101" pitchFamily="2" charset="-122"/>
              </a:rPr>
              <a:t>scanf("%d",&amp;a);</a:t>
            </a:r>
            <a:endParaRPr lang="en-US" altLang="zh-CN" sz="2800" b="1" smtClean="0">
              <a:latin typeface="Tahoma" panose="020B0604030504040204" pitchFamily="34" charset="0"/>
              <a:ea typeface="黑体" panose="02010609060101010101" pitchFamily="2" charset="-122"/>
            </a:endParaRPr>
          </a:p>
          <a:p>
            <a:pPr algn="just" eaLnBrk="1" hangingPunct="1">
              <a:lnSpc>
                <a:spcPct val="80000"/>
              </a:lnSpc>
              <a:spcBef>
                <a:spcPct val="0"/>
              </a:spcBef>
              <a:buFontTx/>
              <a:buNone/>
            </a:pPr>
            <a:r>
              <a:rPr lang="en-US" altLang="zh-CN" sz="2800" b="1" smtClean="0">
                <a:latin typeface="Tahoma" panose="020B0604030504040204" pitchFamily="34" charset="0"/>
                <a:ea typeface="黑体" panose="02010609060101010101" pitchFamily="2" charset="-122"/>
              </a:rPr>
              <a:t>           </a:t>
            </a:r>
            <a:r>
              <a:rPr lang="en-US" altLang="zh-CN" sz="2800" b="1" smtClean="0">
                <a:solidFill>
                  <a:srgbClr val="FF0000"/>
                </a:solidFill>
                <a:latin typeface="Tahoma" panose="020B0604030504040204" pitchFamily="34" charset="0"/>
                <a:ea typeface="黑体" panose="02010609060101010101" pitchFamily="2" charset="-122"/>
              </a:rPr>
              <a:t>switch</a:t>
            </a:r>
            <a:r>
              <a:rPr lang="en-US" altLang="zh-CN" sz="2800" b="1" smtClean="0">
                <a:latin typeface="Tahoma" panose="020B0604030504040204" pitchFamily="34" charset="0"/>
                <a:ea typeface="黑体" panose="02010609060101010101" pitchFamily="2" charset="-122"/>
              </a:rPr>
              <a:t>(a/10)</a:t>
            </a:r>
            <a:endParaRPr lang="en-US" altLang="zh-CN" sz="2800" b="1" smtClean="0">
              <a:latin typeface="Tahoma" panose="020B0604030504040204" pitchFamily="34" charset="0"/>
              <a:ea typeface="黑体" panose="02010609060101010101" pitchFamily="2" charset="-122"/>
            </a:endParaRPr>
          </a:p>
          <a:p>
            <a:pPr eaLnBrk="1" hangingPunct="1">
              <a:lnSpc>
                <a:spcPct val="80000"/>
              </a:lnSpc>
              <a:spcBef>
                <a:spcPct val="0"/>
              </a:spcBef>
              <a:buFontTx/>
              <a:buNone/>
            </a:pPr>
            <a:r>
              <a:rPr lang="en-US" altLang="zh-CN" sz="2800" b="1" smtClean="0">
                <a:solidFill>
                  <a:schemeClr val="tx2"/>
                </a:solidFill>
                <a:latin typeface="Tahoma" panose="020B0604030504040204" pitchFamily="34" charset="0"/>
              </a:rPr>
              <a:t>              </a:t>
            </a:r>
            <a:r>
              <a:rPr lang="en-US" altLang="zh-CN" sz="2800" b="1" smtClean="0">
                <a:solidFill>
                  <a:srgbClr val="FF0000"/>
                </a:solidFill>
                <a:latin typeface="Tahoma" panose="020B0604030504040204" pitchFamily="34" charset="0"/>
              </a:rPr>
              <a:t>{</a:t>
            </a:r>
            <a:r>
              <a:rPr lang="en-US" altLang="zh-CN" sz="2800" b="1" smtClean="0">
                <a:solidFill>
                  <a:schemeClr val="tx2"/>
                </a:solidFill>
                <a:latin typeface="Tahoma" panose="020B0604030504040204" pitchFamily="34" charset="0"/>
              </a:rPr>
              <a:t>case 10:</a:t>
            </a:r>
            <a:endParaRPr lang="en-US" altLang="zh-CN" sz="2800" b="1" smtClean="0">
              <a:solidFill>
                <a:schemeClr val="tx2"/>
              </a:solidFill>
              <a:latin typeface="Tahoma" panose="020B0604030504040204" pitchFamily="34" charset="0"/>
            </a:endParaRPr>
          </a:p>
          <a:p>
            <a:pPr eaLnBrk="1" hangingPunct="1">
              <a:lnSpc>
                <a:spcPct val="80000"/>
              </a:lnSpc>
              <a:spcBef>
                <a:spcPct val="0"/>
              </a:spcBef>
              <a:buFontTx/>
              <a:buNone/>
            </a:pPr>
            <a:r>
              <a:rPr lang="en-US" altLang="zh-CN" sz="2800" b="1" smtClean="0">
                <a:solidFill>
                  <a:schemeClr val="tx2"/>
                </a:solidFill>
                <a:latin typeface="Tahoma" panose="020B0604030504040204" pitchFamily="34" charset="0"/>
              </a:rPr>
              <a:t>                case 9:y='A';break;</a:t>
            </a:r>
            <a:endParaRPr lang="en-US" altLang="zh-CN" sz="2800" b="1" smtClean="0">
              <a:solidFill>
                <a:schemeClr val="tx2"/>
              </a:solidFill>
              <a:latin typeface="Tahoma" panose="020B0604030504040204" pitchFamily="34" charset="0"/>
            </a:endParaRPr>
          </a:p>
          <a:p>
            <a:pPr eaLnBrk="1" hangingPunct="1">
              <a:lnSpc>
                <a:spcPct val="80000"/>
              </a:lnSpc>
              <a:spcBef>
                <a:spcPct val="0"/>
              </a:spcBef>
              <a:buFontTx/>
              <a:buNone/>
            </a:pPr>
            <a:r>
              <a:rPr lang="en-US" altLang="zh-CN" sz="2800" b="1" smtClean="0">
                <a:solidFill>
                  <a:schemeClr val="tx2"/>
                </a:solidFill>
                <a:latin typeface="Tahoma" panose="020B0604030504040204" pitchFamily="34" charset="0"/>
              </a:rPr>
              <a:t>      	       case 8:</a:t>
            </a:r>
            <a:endParaRPr lang="en-US" altLang="zh-CN" sz="2800" b="1" smtClean="0">
              <a:solidFill>
                <a:schemeClr val="tx2"/>
              </a:solidFill>
              <a:latin typeface="Tahoma" panose="020B0604030504040204" pitchFamily="34" charset="0"/>
            </a:endParaRPr>
          </a:p>
          <a:p>
            <a:pPr eaLnBrk="1" hangingPunct="1">
              <a:lnSpc>
                <a:spcPct val="80000"/>
              </a:lnSpc>
              <a:spcBef>
                <a:spcPct val="0"/>
              </a:spcBef>
              <a:buFontTx/>
              <a:buNone/>
            </a:pPr>
            <a:r>
              <a:rPr lang="en-US" altLang="zh-CN" sz="2800" b="1" smtClean="0">
                <a:solidFill>
                  <a:schemeClr val="tx2"/>
                </a:solidFill>
                <a:latin typeface="Tahoma" panose="020B0604030504040204" pitchFamily="34" charset="0"/>
              </a:rPr>
              <a:t>      	       case 7:y='B';break;</a:t>
            </a:r>
            <a:endParaRPr lang="en-US" altLang="zh-CN" sz="2800" b="1" smtClean="0">
              <a:solidFill>
                <a:schemeClr val="tx2"/>
              </a:solidFill>
              <a:latin typeface="Tahoma" panose="020B0604030504040204" pitchFamily="34" charset="0"/>
            </a:endParaRPr>
          </a:p>
          <a:p>
            <a:pPr eaLnBrk="1" hangingPunct="1">
              <a:lnSpc>
                <a:spcPct val="80000"/>
              </a:lnSpc>
              <a:spcBef>
                <a:spcPct val="0"/>
              </a:spcBef>
              <a:buFontTx/>
              <a:buNone/>
            </a:pPr>
            <a:r>
              <a:rPr lang="en-US" altLang="zh-CN" sz="2800" b="1" smtClean="0">
                <a:solidFill>
                  <a:schemeClr val="tx2"/>
                </a:solidFill>
                <a:latin typeface="Tahoma" panose="020B0604030504040204" pitchFamily="34" charset="0"/>
              </a:rPr>
              <a:t>      	       case 6:y='C';break;</a:t>
            </a:r>
            <a:endParaRPr lang="en-US" altLang="zh-CN" sz="2800" b="1" smtClean="0">
              <a:solidFill>
                <a:schemeClr val="tx2"/>
              </a:solidFill>
              <a:latin typeface="Tahoma" panose="020B0604030504040204" pitchFamily="34" charset="0"/>
            </a:endParaRPr>
          </a:p>
          <a:p>
            <a:pPr eaLnBrk="1" hangingPunct="1">
              <a:lnSpc>
                <a:spcPct val="80000"/>
              </a:lnSpc>
              <a:spcBef>
                <a:spcPct val="0"/>
              </a:spcBef>
              <a:buFontTx/>
              <a:buNone/>
            </a:pPr>
            <a:r>
              <a:rPr lang="en-US" altLang="zh-CN" sz="2800" b="1" smtClean="0">
                <a:solidFill>
                  <a:schemeClr val="tx2"/>
                </a:solidFill>
                <a:latin typeface="Tahoma" panose="020B0604030504040204" pitchFamily="34" charset="0"/>
              </a:rPr>
              <a:t>      	       default:y='D';break;</a:t>
            </a:r>
            <a:r>
              <a:rPr lang="en-US" altLang="zh-CN" sz="2800" b="1" smtClean="0">
                <a:solidFill>
                  <a:srgbClr val="FF0000"/>
                </a:solidFill>
                <a:latin typeface="Tahoma" panose="020B0604030504040204" pitchFamily="34" charset="0"/>
              </a:rPr>
              <a:t>}</a:t>
            </a:r>
            <a:endParaRPr lang="en-US" altLang="zh-CN" sz="2800" b="1" smtClean="0">
              <a:solidFill>
                <a:srgbClr val="FF0000"/>
              </a:solidFill>
              <a:latin typeface="Tahoma" panose="020B0604030504040204" pitchFamily="34" charset="0"/>
            </a:endParaRPr>
          </a:p>
          <a:p>
            <a:pPr eaLnBrk="1" hangingPunct="1">
              <a:lnSpc>
                <a:spcPct val="80000"/>
              </a:lnSpc>
              <a:spcBef>
                <a:spcPct val="0"/>
              </a:spcBef>
              <a:buFontTx/>
              <a:buNone/>
            </a:pPr>
            <a:r>
              <a:rPr lang="en-US" altLang="zh-CN" sz="2800" b="1" smtClean="0">
                <a:solidFill>
                  <a:schemeClr val="tx2"/>
                </a:solidFill>
                <a:latin typeface="Tahoma" panose="020B0604030504040204" pitchFamily="34" charset="0"/>
              </a:rPr>
              <a:t>            printf("y=%c\n",y);i++; </a:t>
            </a:r>
            <a:r>
              <a:rPr lang="en-US" altLang="zh-CN" sz="2800" b="1" smtClean="0">
                <a:solidFill>
                  <a:schemeClr val="accent2"/>
                </a:solidFill>
                <a:latin typeface="Tahoma" panose="020B0604030504040204" pitchFamily="34" charset="0"/>
              </a:rPr>
              <a:t>}</a:t>
            </a:r>
            <a:endParaRPr lang="en-US" altLang="zh-CN" sz="2800" b="1" smtClean="0">
              <a:solidFill>
                <a:schemeClr val="accent2"/>
              </a:solidFill>
              <a:latin typeface="Tahoma" panose="020B0604030504040204" pitchFamily="34" charset="0"/>
            </a:endParaRPr>
          </a:p>
          <a:p>
            <a:pPr eaLnBrk="1" hangingPunct="1">
              <a:lnSpc>
                <a:spcPct val="80000"/>
              </a:lnSpc>
              <a:spcBef>
                <a:spcPct val="0"/>
              </a:spcBef>
              <a:buFontTx/>
              <a:buNone/>
            </a:pPr>
            <a:r>
              <a:rPr lang="en-US" altLang="zh-CN" sz="2800" b="1" smtClean="0">
                <a:solidFill>
                  <a:schemeClr val="tx2"/>
                </a:solidFill>
                <a:latin typeface="Tahoma" panose="020B0604030504040204" pitchFamily="34" charset="0"/>
              </a:rPr>
              <a:t>}</a:t>
            </a:r>
            <a:endParaRPr lang="en-US" altLang="zh-CN" sz="2800" b="1" smtClean="0">
              <a:solidFill>
                <a:schemeClr val="tx2"/>
              </a:solidFill>
              <a:latin typeface="Tahoma" panose="020B0604030504040204" pitchFamily="34" charset="0"/>
            </a:endParaRPr>
          </a:p>
        </p:txBody>
      </p:sp>
      <p:sp>
        <p:nvSpPr>
          <p:cNvPr id="34819" name="Rectangle 6"/>
          <p:cNvSpPr>
            <a:spLocks noChangeArrowheads="1"/>
          </p:cNvSpPr>
          <p:nvPr/>
        </p:nvSpPr>
        <p:spPr bwMode="auto">
          <a:xfrm>
            <a:off x="287338" y="188913"/>
            <a:ext cx="8461375"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lnSpc>
                <a:spcPct val="80000"/>
              </a:lnSpc>
              <a:spcBef>
                <a:spcPct val="20000"/>
              </a:spcBef>
            </a:pPr>
            <a:r>
              <a:rPr lang="zh-CN" altLang="en-US" b="1">
                <a:solidFill>
                  <a:srgbClr val="CC0000"/>
                </a:solidFill>
                <a:latin typeface="黑体" panose="02010609060101010101" pitchFamily="2" charset="-122"/>
                <a:ea typeface="黑体" panose="02010609060101010101" pitchFamily="2" charset="-122"/>
              </a:rPr>
              <a:t>例</a:t>
            </a:r>
            <a:r>
              <a:rPr lang="en-US" altLang="zh-CN" b="1">
                <a:solidFill>
                  <a:srgbClr val="CC0000"/>
                </a:solidFill>
                <a:latin typeface="黑体" panose="02010609060101010101" pitchFamily="2" charset="-122"/>
                <a:ea typeface="黑体" panose="02010609060101010101" pitchFamily="2" charset="-122"/>
              </a:rPr>
              <a:t>5.11 </a:t>
            </a:r>
            <a:r>
              <a:rPr lang="zh-CN" altLang="en-US" b="1">
                <a:solidFill>
                  <a:srgbClr val="CC0000"/>
                </a:solidFill>
                <a:latin typeface="黑体" panose="02010609060101010101" pitchFamily="2" charset="-122"/>
                <a:ea typeface="黑体" panose="02010609060101010101" pitchFamily="2" charset="-122"/>
              </a:rPr>
              <a:t>输入</a:t>
            </a:r>
            <a:r>
              <a:rPr lang="en-US" altLang="zh-CN" b="1">
                <a:solidFill>
                  <a:srgbClr val="CC0000"/>
                </a:solidFill>
                <a:latin typeface="黑体" panose="02010609060101010101" pitchFamily="2" charset="-122"/>
                <a:ea typeface="黑体" panose="02010609060101010101" pitchFamily="2" charset="-122"/>
              </a:rPr>
              <a:t>5</a:t>
            </a:r>
            <a:r>
              <a:rPr lang="zh-CN" altLang="en-US" b="1">
                <a:solidFill>
                  <a:srgbClr val="CC0000"/>
                </a:solidFill>
                <a:latin typeface="黑体" panose="02010609060101010101" pitchFamily="2" charset="-122"/>
                <a:ea typeface="黑体" panose="02010609060101010101" pitchFamily="2" charset="-122"/>
              </a:rPr>
              <a:t>个学生的百分制成绩，分别输出其对应的等级（</a:t>
            </a:r>
            <a:r>
              <a:rPr lang="en-US" altLang="zh-CN" b="1">
                <a:solidFill>
                  <a:srgbClr val="CC0000"/>
                </a:solidFill>
                <a:latin typeface="黑体" panose="02010609060101010101" pitchFamily="2" charset="-122"/>
                <a:ea typeface="黑体" panose="02010609060101010101" pitchFamily="2" charset="-122"/>
              </a:rPr>
              <a:t>90</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100</a:t>
            </a:r>
            <a:r>
              <a:rPr lang="zh-CN" altLang="en-US" b="1">
                <a:solidFill>
                  <a:srgbClr val="CC0000"/>
                </a:solidFill>
                <a:latin typeface="黑体" panose="02010609060101010101" pitchFamily="2" charset="-122"/>
                <a:ea typeface="黑体" panose="02010609060101010101" pitchFamily="2" charset="-122"/>
              </a:rPr>
              <a:t>为</a:t>
            </a:r>
            <a:r>
              <a:rPr lang="en-US" altLang="zh-CN" b="1">
                <a:solidFill>
                  <a:srgbClr val="CC0000"/>
                </a:solidFill>
                <a:latin typeface="黑体" panose="02010609060101010101" pitchFamily="2" charset="-122"/>
                <a:ea typeface="黑体" panose="02010609060101010101" pitchFamily="2" charset="-122"/>
              </a:rPr>
              <a:t>A</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89</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70</a:t>
            </a:r>
            <a:r>
              <a:rPr lang="zh-CN" altLang="en-US" b="1">
                <a:solidFill>
                  <a:srgbClr val="CC0000"/>
                </a:solidFill>
                <a:latin typeface="黑体" panose="02010609060101010101" pitchFamily="2" charset="-122"/>
                <a:ea typeface="黑体" panose="02010609060101010101" pitchFamily="2" charset="-122"/>
              </a:rPr>
              <a:t>为</a:t>
            </a:r>
            <a:r>
              <a:rPr lang="en-US" altLang="zh-CN" b="1">
                <a:solidFill>
                  <a:srgbClr val="CC0000"/>
                </a:solidFill>
                <a:latin typeface="黑体" panose="02010609060101010101" pitchFamily="2" charset="-122"/>
                <a:ea typeface="黑体" panose="02010609060101010101" pitchFamily="2" charset="-122"/>
              </a:rPr>
              <a:t>B</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69</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60</a:t>
            </a:r>
            <a:r>
              <a:rPr lang="zh-CN" altLang="en-US" b="1">
                <a:solidFill>
                  <a:srgbClr val="CC0000"/>
                </a:solidFill>
                <a:latin typeface="黑体" panose="02010609060101010101" pitchFamily="2" charset="-122"/>
                <a:ea typeface="黑体" panose="02010609060101010101" pitchFamily="2" charset="-122"/>
              </a:rPr>
              <a:t>为</a:t>
            </a:r>
            <a:r>
              <a:rPr lang="en-US" altLang="zh-CN" b="1">
                <a:solidFill>
                  <a:srgbClr val="CC0000"/>
                </a:solidFill>
                <a:latin typeface="黑体" panose="02010609060101010101" pitchFamily="2" charset="-122"/>
                <a:ea typeface="黑体" panose="02010609060101010101" pitchFamily="2" charset="-122"/>
              </a:rPr>
              <a:t>C</a:t>
            </a:r>
            <a:r>
              <a:rPr lang="zh-CN" altLang="en-US" b="1">
                <a:solidFill>
                  <a:srgbClr val="CC0000"/>
                </a:solidFill>
                <a:latin typeface="黑体" panose="02010609060101010101" pitchFamily="2" charset="-122"/>
                <a:ea typeface="黑体" panose="02010609060101010101" pitchFamily="2" charset="-122"/>
              </a:rPr>
              <a:t>，低于</a:t>
            </a:r>
            <a:r>
              <a:rPr lang="en-US" altLang="zh-CN" b="1">
                <a:solidFill>
                  <a:srgbClr val="CC0000"/>
                </a:solidFill>
                <a:latin typeface="黑体" panose="02010609060101010101" pitchFamily="2" charset="-122"/>
                <a:ea typeface="黑体" panose="02010609060101010101" pitchFamily="2" charset="-122"/>
              </a:rPr>
              <a:t>60</a:t>
            </a:r>
            <a:r>
              <a:rPr lang="zh-CN" altLang="en-US" b="1">
                <a:solidFill>
                  <a:srgbClr val="CC0000"/>
                </a:solidFill>
                <a:latin typeface="黑体" panose="02010609060101010101" pitchFamily="2" charset="-122"/>
                <a:ea typeface="黑体" panose="02010609060101010101" pitchFamily="2" charset="-122"/>
              </a:rPr>
              <a:t>为</a:t>
            </a:r>
            <a:r>
              <a:rPr lang="en-US" altLang="zh-CN" b="1">
                <a:solidFill>
                  <a:srgbClr val="CC0000"/>
                </a:solidFill>
                <a:latin typeface="黑体" panose="02010609060101010101" pitchFamily="2" charset="-122"/>
                <a:ea typeface="黑体" panose="02010609060101010101" pitchFamily="2" charset="-122"/>
              </a:rPr>
              <a:t>D</a:t>
            </a:r>
            <a:r>
              <a:rPr lang="zh-CN" altLang="en-US" b="1">
                <a:solidFill>
                  <a:srgbClr val="CC0000"/>
                </a:solidFill>
                <a:latin typeface="黑体" panose="02010609060101010101" pitchFamily="2" charset="-122"/>
                <a:ea typeface="黑体" panose="02010609060101010101" pitchFamily="2" charset="-122"/>
              </a:rPr>
              <a:t>）。</a:t>
            </a:r>
            <a:endParaRPr lang="zh-CN" altLang="en-US" b="1">
              <a:solidFill>
                <a:srgbClr val="CC0000"/>
              </a:solidFill>
              <a:latin typeface="黑体" panose="02010609060101010101" pitchFamily="2" charset="-122"/>
              <a:ea typeface="黑体" panose="02010609060101010101" pitchFamily="2" charset="-122"/>
            </a:endParaRPr>
          </a:p>
        </p:txBody>
      </p:sp>
      <p:sp>
        <p:nvSpPr>
          <p:cNvPr id="225287" name="Rectangle 7"/>
          <p:cNvSpPr>
            <a:spLocks noChangeArrowheads="1"/>
          </p:cNvSpPr>
          <p:nvPr/>
        </p:nvSpPr>
        <p:spPr bwMode="auto">
          <a:xfrm>
            <a:off x="5759450" y="1592263"/>
            <a:ext cx="2895600" cy="914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15000"/>
              </a:spcBef>
            </a:pPr>
            <a:r>
              <a:rPr lang="zh-CN" altLang="en-US" b="1">
                <a:solidFill>
                  <a:schemeClr val="tx2"/>
                </a:solidFill>
                <a:latin typeface="黑体" panose="02010609060101010101" pitchFamily="2" charset="-122"/>
                <a:ea typeface="黑体" panose="02010609060101010101" pitchFamily="2" charset="-122"/>
              </a:rPr>
              <a:t>运行结果：</a:t>
            </a:r>
            <a:r>
              <a:rPr lang="en-US" altLang="zh-CN" b="1">
                <a:solidFill>
                  <a:schemeClr val="tx2"/>
                </a:solidFill>
                <a:latin typeface="黑体" panose="02010609060101010101" pitchFamily="2" charset="-122"/>
                <a:ea typeface="黑体" panose="02010609060101010101" pitchFamily="2" charset="-122"/>
              </a:rPr>
              <a:t>72</a:t>
            </a:r>
            <a:endParaRPr lang="en-US" altLang="zh-CN" b="1">
              <a:solidFill>
                <a:schemeClr val="tx2"/>
              </a:solidFill>
              <a:latin typeface="黑体" panose="02010609060101010101" pitchFamily="2" charset="-122"/>
              <a:ea typeface="黑体" panose="02010609060101010101" pitchFamily="2" charset="-122"/>
            </a:endParaRPr>
          </a:p>
          <a:p>
            <a:pPr eaLnBrk="1" hangingPunct="1">
              <a:spcBef>
                <a:spcPct val="15000"/>
              </a:spcBef>
            </a:pPr>
            <a:r>
              <a:rPr lang="en-US" altLang="zh-CN" b="1">
                <a:solidFill>
                  <a:schemeClr val="tx2"/>
                </a:solidFill>
                <a:latin typeface="黑体" panose="02010609060101010101" pitchFamily="2" charset="-122"/>
                <a:ea typeface="黑体" panose="02010609060101010101" pitchFamily="2" charset="-122"/>
              </a:rPr>
              <a:t>           y=B</a:t>
            </a:r>
            <a:endParaRPr lang="en-US" altLang="zh-CN" b="1">
              <a:solidFill>
                <a:schemeClr val="tx2"/>
              </a:solidFill>
              <a:latin typeface="黑体" panose="02010609060101010101" pitchFamily="2" charset="-122"/>
              <a:ea typeface="黑体" panose="02010609060101010101" pitchFamily="2" charset="-122"/>
            </a:endParaRPr>
          </a:p>
        </p:txBody>
      </p:sp>
      <p:sp>
        <p:nvSpPr>
          <p:cNvPr id="225288" name="Rectangle 8"/>
          <p:cNvSpPr>
            <a:spLocks noChangeArrowheads="1"/>
          </p:cNvSpPr>
          <p:nvPr/>
        </p:nvSpPr>
        <p:spPr bwMode="auto">
          <a:xfrm>
            <a:off x="5832475" y="3608388"/>
            <a:ext cx="3024188" cy="1066800"/>
          </a:xfrm>
          <a:prstGeom prst="rect">
            <a:avLst/>
          </a:prstGeom>
          <a:solidFill>
            <a:srgbClr val="FFEAD5"/>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spcBef>
                <a:spcPct val="20000"/>
              </a:spcBef>
            </a:pPr>
            <a:r>
              <a:rPr lang="zh-CN" altLang="en-US" sz="2400" b="1">
                <a:solidFill>
                  <a:schemeClr val="tx2"/>
                </a:solidFill>
                <a:latin typeface="黑体" panose="02010609060101010101" pitchFamily="2" charset="-122"/>
                <a:ea typeface="黑体" panose="02010609060101010101" pitchFamily="2" charset="-122"/>
              </a:rPr>
              <a:t>注意：</a:t>
            </a:r>
            <a:r>
              <a:rPr lang="en-US" altLang="zh-CN" sz="2400" b="1">
                <a:solidFill>
                  <a:schemeClr val="tx2"/>
                </a:solidFill>
                <a:latin typeface="黑体" panose="02010609060101010101" pitchFamily="2" charset="-122"/>
                <a:ea typeface="黑体" panose="02010609060101010101" pitchFamily="2" charset="-122"/>
              </a:rPr>
              <a:t>break</a:t>
            </a:r>
            <a:r>
              <a:rPr lang="zh-CN" altLang="en-US" sz="2400" b="1">
                <a:solidFill>
                  <a:schemeClr val="tx2"/>
                </a:solidFill>
                <a:latin typeface="黑体" panose="02010609060101010101" pitchFamily="2" charset="-122"/>
                <a:ea typeface="黑体" panose="02010609060101010101" pitchFamily="2" charset="-122"/>
              </a:rPr>
              <a:t>语句在</a:t>
            </a:r>
            <a:endParaRPr lang="zh-CN" altLang="en-US" sz="2400" b="1">
              <a:solidFill>
                <a:schemeClr val="tx2"/>
              </a:solidFill>
              <a:latin typeface="黑体" panose="02010609060101010101" pitchFamily="2" charset="-122"/>
              <a:ea typeface="黑体" panose="02010609060101010101" pitchFamily="2" charset="-122"/>
            </a:endParaRPr>
          </a:p>
          <a:p>
            <a:pPr algn="l" eaLnBrk="1" hangingPunct="1">
              <a:spcBef>
                <a:spcPct val="20000"/>
              </a:spcBef>
            </a:pPr>
            <a:r>
              <a:rPr lang="en-US" altLang="zh-CN" sz="2400" b="1">
                <a:solidFill>
                  <a:schemeClr val="tx2"/>
                </a:solidFill>
                <a:latin typeface="黑体" panose="02010609060101010101" pitchFamily="2" charset="-122"/>
                <a:ea typeface="黑体" panose="02010609060101010101" pitchFamily="2" charset="-122"/>
              </a:rPr>
              <a:t>switch</a:t>
            </a:r>
            <a:r>
              <a:rPr lang="zh-CN" altLang="en-US" sz="2400" b="1">
                <a:solidFill>
                  <a:schemeClr val="tx2"/>
                </a:solidFill>
                <a:latin typeface="黑体" panose="02010609060101010101" pitchFamily="2" charset="-122"/>
                <a:ea typeface="黑体" panose="02010609060101010101" pitchFamily="2" charset="-122"/>
              </a:rPr>
              <a:t>语句中的用法。 </a:t>
            </a:r>
            <a:endParaRPr lang="zh-CN" altLang="en-US" sz="2400" b="1">
              <a:solidFill>
                <a:schemeClr val="tx2"/>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7"/>
                                        </p:tgtEl>
                                        <p:attrNameLst>
                                          <p:attrName>style.visibility</p:attrName>
                                        </p:attrNameLst>
                                      </p:cBhvr>
                                      <p:to>
                                        <p:strVal val="visible"/>
                                      </p:to>
                                    </p:set>
                                    <p:anim calcmode="lin" valueType="num">
                                      <p:cBhvr additive="base">
                                        <p:cTn id="7" dur="500" fill="hold"/>
                                        <p:tgtEl>
                                          <p:spTgt spid="225287"/>
                                        </p:tgtEl>
                                        <p:attrNameLst>
                                          <p:attrName>ppt_x</p:attrName>
                                        </p:attrNameLst>
                                      </p:cBhvr>
                                      <p:tavLst>
                                        <p:tav tm="0">
                                          <p:val>
                                            <p:strVal val="0-#ppt_w/2"/>
                                          </p:val>
                                        </p:tav>
                                        <p:tav tm="100000">
                                          <p:val>
                                            <p:strVal val="#ppt_x"/>
                                          </p:val>
                                        </p:tav>
                                      </p:tavLst>
                                    </p:anim>
                                    <p:anim calcmode="lin" valueType="num">
                                      <p:cBhvr additive="base">
                                        <p:cTn id="8" dur="500" fill="hold"/>
                                        <p:tgtEl>
                                          <p:spTgt spid="2252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288"/>
                                        </p:tgtEl>
                                        <p:attrNameLst>
                                          <p:attrName>style.visibility</p:attrName>
                                        </p:attrNameLst>
                                      </p:cBhvr>
                                      <p:to>
                                        <p:strVal val="visible"/>
                                      </p:to>
                                    </p:set>
                                    <p:anim calcmode="lin" valueType="num">
                                      <p:cBhvr additive="base">
                                        <p:cTn id="13" dur="500" fill="hold"/>
                                        <p:tgtEl>
                                          <p:spTgt spid="225288"/>
                                        </p:tgtEl>
                                        <p:attrNameLst>
                                          <p:attrName>ppt_x</p:attrName>
                                        </p:attrNameLst>
                                      </p:cBhvr>
                                      <p:tavLst>
                                        <p:tav tm="0">
                                          <p:val>
                                            <p:strVal val="0-#ppt_w/2"/>
                                          </p:val>
                                        </p:tav>
                                        <p:tav tm="100000">
                                          <p:val>
                                            <p:strVal val="#ppt_x"/>
                                          </p:val>
                                        </p:tav>
                                      </p:tavLst>
                                    </p:anim>
                                    <p:anim calcmode="lin" valueType="num">
                                      <p:cBhvr additive="base">
                                        <p:cTn id="14" dur="500" fill="hold"/>
                                        <p:tgtEl>
                                          <p:spTgt spid="2252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animBg="1" autoUpdateAnimBg="0"/>
      <p:bldP spid="22528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body" idx="1"/>
          </p:nvPr>
        </p:nvSpPr>
        <p:spPr>
          <a:xfrm>
            <a:off x="395288" y="914400"/>
            <a:ext cx="8497887" cy="5475288"/>
          </a:xfrm>
        </p:spPr>
        <p:txBody>
          <a:bodyPr/>
          <a:lstStyle/>
          <a:p>
            <a:pPr algn="just" eaLnBrk="1" hangingPunct="1">
              <a:spcBef>
                <a:spcPct val="0"/>
              </a:spcBef>
              <a:buFontTx/>
              <a:buNone/>
            </a:pPr>
            <a:r>
              <a:rPr lang="en-US" altLang="zh-CN" sz="2400" b="1" smtClean="0">
                <a:solidFill>
                  <a:srgbClr val="A50021"/>
                </a:solidFill>
                <a:latin typeface="Tahoma" panose="020B0604030504040204" pitchFamily="34" charset="0"/>
                <a:ea typeface="黑体" panose="02010609060101010101" pitchFamily="2" charset="-122"/>
              </a:rPr>
              <a:t>continue</a:t>
            </a:r>
            <a:r>
              <a:rPr lang="zh-CN" altLang="en-US" sz="2400" b="1" smtClean="0">
                <a:solidFill>
                  <a:srgbClr val="A50021"/>
                </a:solidFill>
                <a:latin typeface="Tahoma" panose="020B0604030504040204" pitchFamily="34" charset="0"/>
                <a:ea typeface="黑体" panose="02010609060101010101" pitchFamily="2" charset="-122"/>
              </a:rPr>
              <a:t>语句的作用</a:t>
            </a:r>
            <a:r>
              <a:rPr lang="en-US" altLang="zh-CN" sz="2400" b="1" smtClean="0">
                <a:solidFill>
                  <a:srgbClr val="A50021"/>
                </a:solidFill>
                <a:latin typeface="Tahoma" panose="020B0604030504040204" pitchFamily="34" charset="0"/>
                <a:ea typeface="黑体" panose="02010609060101010101" pitchFamily="2" charset="-122"/>
              </a:rPr>
              <a:t>:</a:t>
            </a:r>
            <a:endParaRPr lang="en-US" altLang="zh-CN" sz="2400" b="1" smtClean="0">
              <a:solidFill>
                <a:srgbClr val="A50021"/>
              </a:solidFill>
              <a:latin typeface="Tahoma" panose="020B0604030504040204" pitchFamily="34" charset="0"/>
              <a:ea typeface="黑体" panose="02010609060101010101" pitchFamily="2" charset="-122"/>
            </a:endParaRPr>
          </a:p>
          <a:p>
            <a:pPr algn="just" eaLnBrk="1" hangingPunct="1">
              <a:spcBef>
                <a:spcPct val="0"/>
              </a:spcBef>
              <a:buFontTx/>
              <a:buNone/>
            </a:pPr>
            <a:r>
              <a:rPr lang="en-US" altLang="zh-CN" sz="2400" b="1" smtClean="0">
                <a:latin typeface="Tahoma" panose="020B0604030504040204" pitchFamily="34" charset="0"/>
                <a:ea typeface="黑体" panose="02010609060101010101" pitchFamily="2" charset="-122"/>
              </a:rPr>
              <a:t>  </a:t>
            </a:r>
            <a:r>
              <a:rPr lang="zh-CN" altLang="en-US" sz="2400" b="1" smtClean="0">
                <a:latin typeface="Tahoma" panose="020B0604030504040204" pitchFamily="34" charset="0"/>
                <a:ea typeface="黑体" panose="02010609060101010101" pitchFamily="2" charset="-122"/>
              </a:rPr>
              <a:t>是结束本次循环，即跳过循环体中下面尚未执行的语句。</a:t>
            </a:r>
            <a:endParaRPr lang="zh-CN" altLang="en-US" sz="2400" b="1" smtClean="0">
              <a:latin typeface="Tahoma" panose="020B0604030504040204" pitchFamily="34" charset="0"/>
              <a:ea typeface="黑体" panose="02010609060101010101" pitchFamily="2" charset="-122"/>
            </a:endParaRPr>
          </a:p>
          <a:p>
            <a:pPr algn="just" eaLnBrk="1" hangingPunct="1">
              <a:spcBef>
                <a:spcPct val="35000"/>
              </a:spcBef>
              <a:spcAft>
                <a:spcPct val="35000"/>
              </a:spcAft>
              <a:buFontTx/>
              <a:buNone/>
            </a:pPr>
            <a:r>
              <a:rPr lang="zh-CN" altLang="en-US" sz="2400" b="1" smtClean="0">
                <a:solidFill>
                  <a:srgbClr val="CC00CC"/>
                </a:solidFill>
                <a:latin typeface="Tahoma" panose="020B0604030504040204" pitchFamily="34" charset="0"/>
                <a:ea typeface="黑体" panose="02010609060101010101" pitchFamily="2" charset="-122"/>
              </a:rPr>
              <a:t>格式：</a:t>
            </a:r>
            <a:r>
              <a:rPr lang="zh-CN" altLang="en-US" sz="2400" b="1" smtClean="0">
                <a:solidFill>
                  <a:srgbClr val="FF3300"/>
                </a:solidFill>
                <a:latin typeface="Tahoma" panose="020B0604030504040204" pitchFamily="34" charset="0"/>
                <a:ea typeface="黑体" panose="02010609060101010101" pitchFamily="2" charset="-122"/>
              </a:rPr>
              <a:t>              </a:t>
            </a:r>
            <a:r>
              <a:rPr lang="en-US" altLang="zh-CN" sz="2800" b="1" smtClean="0">
                <a:solidFill>
                  <a:schemeClr val="accent2"/>
                </a:solidFill>
                <a:latin typeface="Tahoma" panose="020B0604030504040204" pitchFamily="34" charset="0"/>
                <a:ea typeface="黑体" panose="02010609060101010101" pitchFamily="2" charset="-122"/>
              </a:rPr>
              <a:t>continue;</a:t>
            </a:r>
            <a:endParaRPr lang="en-US" altLang="zh-CN" sz="2800" b="1" smtClean="0">
              <a:solidFill>
                <a:schemeClr val="accent2"/>
              </a:solidFill>
              <a:latin typeface="Tahoma" panose="020B0604030504040204" pitchFamily="34" charset="0"/>
              <a:ea typeface="黑体" panose="02010609060101010101" pitchFamily="2" charset="-122"/>
            </a:endParaRPr>
          </a:p>
          <a:p>
            <a:pPr eaLnBrk="1" hangingPunct="1">
              <a:spcBef>
                <a:spcPct val="0"/>
              </a:spcBef>
              <a:buFontTx/>
              <a:buNone/>
            </a:pPr>
            <a:r>
              <a:rPr lang="zh-CN" altLang="en-US" sz="2400" b="1" smtClean="0">
                <a:solidFill>
                  <a:srgbClr val="A50021"/>
                </a:solidFill>
                <a:latin typeface="Tahoma" panose="020B0604030504040204" pitchFamily="34" charset="0"/>
                <a:ea typeface="黑体" panose="02010609060101010101" pitchFamily="2" charset="-122"/>
              </a:rPr>
              <a:t>该语句的执行顺序是：</a:t>
            </a:r>
            <a:r>
              <a:rPr lang="zh-CN" altLang="en-US" sz="2400" b="1" smtClean="0">
                <a:latin typeface="Tahoma" panose="020B0604030504040204" pitchFamily="34" charset="0"/>
                <a:ea typeface="黑体" panose="02010609060101010101" pitchFamily="2" charset="-122"/>
              </a:rPr>
              <a:t>执行</a:t>
            </a:r>
            <a:r>
              <a:rPr lang="en-US" altLang="zh-CN" sz="2400" b="1" smtClean="0">
                <a:latin typeface="Tahoma" panose="020B0604030504040204" pitchFamily="34" charset="0"/>
                <a:ea typeface="黑体" panose="02010609060101010101" pitchFamily="2" charset="-122"/>
              </a:rPr>
              <a:t>continue</a:t>
            </a:r>
            <a:r>
              <a:rPr lang="zh-CN" altLang="en-US" sz="2400" b="1" smtClean="0">
                <a:latin typeface="Tahoma" panose="020B0604030504040204" pitchFamily="34" charset="0"/>
                <a:ea typeface="黑体" panose="02010609060101010101" pitchFamily="2" charset="-122"/>
              </a:rPr>
              <a:t>语句，结束本次循环，判断是否继续循环。</a:t>
            </a:r>
            <a:endParaRPr lang="zh-CN" altLang="en-US" sz="2400" b="1" smtClean="0">
              <a:latin typeface="Tahoma" panose="020B0604030504040204" pitchFamily="34" charset="0"/>
              <a:ea typeface="黑体" panose="02010609060101010101" pitchFamily="2" charset="-122"/>
            </a:endParaRPr>
          </a:p>
          <a:p>
            <a:pPr eaLnBrk="1" hangingPunct="1">
              <a:buFontTx/>
              <a:buNone/>
            </a:pPr>
            <a:r>
              <a:rPr lang="zh-CN" altLang="en-US" sz="2400" b="1" smtClean="0">
                <a:solidFill>
                  <a:srgbClr val="CC00CC"/>
                </a:solidFill>
                <a:latin typeface="Tahoma" panose="020B0604030504040204" pitchFamily="34" charset="0"/>
                <a:ea typeface="黑体" panose="02010609060101010101" pitchFamily="2" charset="-122"/>
              </a:rPr>
              <a:t>说明：</a:t>
            </a:r>
            <a:endParaRPr lang="zh-CN" altLang="en-US" sz="2400" b="1" smtClean="0">
              <a:solidFill>
                <a:srgbClr val="CC00CC"/>
              </a:solidFill>
              <a:latin typeface="Tahoma" panose="020B0604030504040204" pitchFamily="34" charset="0"/>
              <a:ea typeface="黑体" panose="02010609060101010101" pitchFamily="2" charset="-122"/>
            </a:endParaRPr>
          </a:p>
          <a:p>
            <a:pPr eaLnBrk="1" hangingPunct="1">
              <a:buFontTx/>
              <a:buNone/>
            </a:pPr>
            <a:r>
              <a:rPr lang="zh-CN" altLang="en-US" sz="2400" b="1" smtClean="0">
                <a:latin typeface="Tahoma" panose="020B0604030504040204" pitchFamily="34" charset="0"/>
                <a:ea typeface="黑体" panose="02010609060101010101" pitchFamily="2" charset="-122"/>
              </a:rPr>
              <a:t>（</a:t>
            </a:r>
            <a:r>
              <a:rPr lang="en-US" altLang="zh-CN" sz="2400" b="1" smtClean="0">
                <a:latin typeface="Tahoma" panose="020B0604030504040204" pitchFamily="34" charset="0"/>
                <a:ea typeface="黑体" panose="02010609060101010101" pitchFamily="2" charset="-122"/>
              </a:rPr>
              <a:t>1</a:t>
            </a:r>
            <a:r>
              <a:rPr lang="zh-CN" altLang="en-US" sz="2400" b="1" smtClean="0">
                <a:latin typeface="Tahoma" panose="020B0604030504040204" pitchFamily="34" charset="0"/>
                <a:ea typeface="黑体" panose="02010609060101010101" pitchFamily="2" charset="-122"/>
              </a:rPr>
              <a:t>）</a:t>
            </a:r>
            <a:r>
              <a:rPr lang="en-US" altLang="zh-CN" sz="2400" b="1" smtClean="0">
                <a:latin typeface="Tahoma" panose="020B0604030504040204" pitchFamily="34" charset="0"/>
                <a:ea typeface="黑体" panose="02010609060101010101" pitchFamily="2" charset="-122"/>
              </a:rPr>
              <a:t>continue</a:t>
            </a:r>
            <a:r>
              <a:rPr lang="zh-CN" altLang="en-US" sz="2400" b="1" smtClean="0">
                <a:latin typeface="Tahoma" panose="020B0604030504040204" pitchFamily="34" charset="0"/>
                <a:ea typeface="黑体" panose="02010609060101010101" pitchFamily="2" charset="-122"/>
              </a:rPr>
              <a:t>语句只能用于循环语句中。</a:t>
            </a:r>
            <a:endParaRPr lang="zh-CN" altLang="en-US" sz="2400" b="1" smtClean="0">
              <a:latin typeface="Tahoma" panose="020B0604030504040204" pitchFamily="34" charset="0"/>
              <a:ea typeface="黑体" panose="02010609060101010101" pitchFamily="2" charset="-122"/>
            </a:endParaRPr>
          </a:p>
          <a:p>
            <a:pPr eaLnBrk="1" hangingPunct="1">
              <a:buFontTx/>
              <a:buNone/>
            </a:pPr>
            <a:r>
              <a:rPr lang="zh-CN" altLang="en-US" sz="2400" b="1" smtClean="0">
                <a:latin typeface="Tahoma" panose="020B0604030504040204" pitchFamily="34" charset="0"/>
                <a:ea typeface="黑体" panose="02010609060101010101" pitchFamily="2" charset="-122"/>
              </a:rPr>
              <a:t>（</a:t>
            </a:r>
            <a:r>
              <a:rPr lang="en-US" altLang="zh-CN" sz="2400" b="1" smtClean="0">
                <a:latin typeface="Tahoma" panose="020B0604030504040204" pitchFamily="34" charset="0"/>
                <a:ea typeface="黑体" panose="02010609060101010101" pitchFamily="2" charset="-122"/>
              </a:rPr>
              <a:t>2</a:t>
            </a:r>
            <a:r>
              <a:rPr lang="zh-CN" altLang="en-US" sz="2400" b="1" smtClean="0">
                <a:latin typeface="Tahoma" panose="020B0604030504040204" pitchFamily="34" charset="0"/>
                <a:ea typeface="黑体" panose="02010609060101010101" pitchFamily="2" charset="-122"/>
              </a:rPr>
              <a:t>）</a:t>
            </a:r>
            <a:r>
              <a:rPr lang="en-US" altLang="zh-CN" sz="2400" b="1" smtClean="0">
                <a:latin typeface="Tahoma" panose="020B0604030504040204" pitchFamily="34" charset="0"/>
                <a:ea typeface="黑体" panose="02010609060101010101" pitchFamily="2" charset="-122"/>
              </a:rPr>
              <a:t>continue</a:t>
            </a:r>
            <a:r>
              <a:rPr lang="zh-CN" altLang="en-US" sz="2400" b="1" smtClean="0">
                <a:latin typeface="Tahoma" panose="020B0604030504040204" pitchFamily="34" charset="0"/>
                <a:ea typeface="黑体" panose="02010609060101010101" pitchFamily="2" charset="-122"/>
              </a:rPr>
              <a:t>语句和</a:t>
            </a:r>
            <a:r>
              <a:rPr lang="en-US" altLang="zh-CN" sz="2400" b="1" smtClean="0">
                <a:latin typeface="Tahoma" panose="020B0604030504040204" pitchFamily="34" charset="0"/>
                <a:ea typeface="黑体" panose="02010609060101010101" pitchFamily="2" charset="-122"/>
              </a:rPr>
              <a:t>break</a:t>
            </a:r>
            <a:r>
              <a:rPr lang="zh-CN" altLang="en-US" sz="2400" b="1" smtClean="0">
                <a:latin typeface="Tahoma" panose="020B0604030504040204" pitchFamily="34" charset="0"/>
                <a:ea typeface="黑体" panose="02010609060101010101" pitchFamily="2" charset="-122"/>
              </a:rPr>
              <a:t>语句都实现了程序执行方向上的无条件转移，但是</a:t>
            </a:r>
            <a:r>
              <a:rPr lang="en-US" altLang="zh-CN" sz="2400" b="1" smtClean="0">
                <a:solidFill>
                  <a:srgbClr val="CC0000"/>
                </a:solidFill>
                <a:latin typeface="Tahoma" panose="020B0604030504040204" pitchFamily="34" charset="0"/>
                <a:ea typeface="黑体" panose="02010609060101010101" pitchFamily="2" charset="-122"/>
              </a:rPr>
              <a:t>continue</a:t>
            </a:r>
            <a:r>
              <a:rPr lang="zh-CN" altLang="en-US" sz="2400" b="1" smtClean="0">
                <a:solidFill>
                  <a:srgbClr val="CC0000"/>
                </a:solidFill>
                <a:latin typeface="Tahoma" panose="020B0604030504040204" pitchFamily="34" charset="0"/>
                <a:ea typeface="黑体" panose="02010609060101010101" pitchFamily="2" charset="-122"/>
              </a:rPr>
              <a:t>语句只结束本次循环，而不是终止整个循环的执行；</a:t>
            </a:r>
            <a:r>
              <a:rPr lang="en-US" altLang="zh-CN" sz="2400" b="1" smtClean="0">
                <a:solidFill>
                  <a:schemeClr val="accent2"/>
                </a:solidFill>
                <a:latin typeface="Tahoma" panose="020B0604030504040204" pitchFamily="34" charset="0"/>
                <a:ea typeface="黑体" panose="02010609060101010101" pitchFamily="2" charset="-122"/>
              </a:rPr>
              <a:t>break</a:t>
            </a:r>
            <a:r>
              <a:rPr lang="zh-CN" altLang="en-US" sz="2400" b="1" smtClean="0">
                <a:solidFill>
                  <a:schemeClr val="accent2"/>
                </a:solidFill>
                <a:latin typeface="Tahoma" panose="020B0604030504040204" pitchFamily="34" charset="0"/>
                <a:ea typeface="黑体" panose="02010609060101010101" pitchFamily="2" charset="-122"/>
              </a:rPr>
              <a:t>语句则是结束整个循环过程，不再判断执行循环的条件是否成立。</a:t>
            </a:r>
            <a:endParaRPr lang="zh-CN" altLang="en-US" sz="2400" b="1" smtClean="0">
              <a:solidFill>
                <a:schemeClr val="accent2"/>
              </a:solidFill>
              <a:latin typeface="Tahoma" panose="020B0604030504040204" pitchFamily="34" charset="0"/>
              <a:ea typeface="黑体" panose="02010609060101010101" pitchFamily="2" charset="-122"/>
            </a:endParaRPr>
          </a:p>
          <a:p>
            <a:pPr eaLnBrk="1" hangingPunct="1">
              <a:spcBef>
                <a:spcPct val="0"/>
              </a:spcBef>
              <a:buFontTx/>
              <a:buNone/>
            </a:pPr>
            <a:r>
              <a:rPr lang="zh-CN" altLang="en-US" sz="2400" b="1" smtClean="0">
                <a:latin typeface="Tahoma" panose="020B0604030504040204" pitchFamily="34" charset="0"/>
                <a:ea typeface="黑体" panose="02010609060101010101" pitchFamily="2" charset="-122"/>
              </a:rPr>
              <a:t> </a:t>
            </a:r>
            <a:endParaRPr lang="zh-CN" altLang="en-US" sz="2400" b="1" smtClean="0">
              <a:latin typeface="Tahoma" panose="020B0604030504040204" pitchFamily="34" charset="0"/>
              <a:ea typeface="黑体" panose="02010609060101010101" pitchFamily="2" charset="-122"/>
            </a:endParaRPr>
          </a:p>
        </p:txBody>
      </p:sp>
      <p:sp>
        <p:nvSpPr>
          <p:cNvPr id="227331" name="Rectangle 3"/>
          <p:cNvSpPr>
            <a:spLocks noChangeArrowheads="1"/>
          </p:cNvSpPr>
          <p:nvPr/>
        </p:nvSpPr>
        <p:spPr bwMode="auto">
          <a:xfrm>
            <a:off x="2627313" y="188913"/>
            <a:ext cx="43926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altLang="zh-CN" sz="3200" b="1">
                <a:solidFill>
                  <a:srgbClr val="CC0000"/>
                </a:solidFill>
                <a:ea typeface="黑体" panose="02010609060101010101" pitchFamily="2" charset="-122"/>
              </a:rPr>
              <a:t>5.5.2  continue</a:t>
            </a:r>
            <a:r>
              <a:rPr lang="zh-CN" altLang="en-US" sz="3200" b="1">
                <a:solidFill>
                  <a:srgbClr val="CC0000"/>
                </a:solidFill>
                <a:ea typeface="黑体" panose="02010609060101010101" pitchFamily="2" charset="-122"/>
              </a:rPr>
              <a:t>语句 </a:t>
            </a:r>
            <a:endParaRPr lang="zh-CN" altLang="en-US" sz="3200" b="1">
              <a:solidFill>
                <a:srgbClr val="CC0000"/>
              </a:solidFill>
              <a:ea typeface="黑体" panose="02010609060101010101" pitchFamily="2" charset="-122"/>
            </a:endParaRPr>
          </a:p>
        </p:txBody>
      </p:sp>
    </p:spTree>
  </p:cSld>
  <p:clrMapOvr>
    <a:masterClrMapping/>
  </p:clrMapOvr>
  <p:transition spd="med">
    <p:random/>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7331"/>
                                        </p:tgtEl>
                                        <p:attrNameLst>
                                          <p:attrName>style.visibility</p:attrName>
                                        </p:attrNameLst>
                                      </p:cBhvr>
                                      <p:to>
                                        <p:strVal val="visible"/>
                                      </p:to>
                                    </p:set>
                                    <p:animEffect transition="in" filter="dissolve">
                                      <p:cBhvr>
                                        <p:cTn id="7" dur="500"/>
                                        <p:tgtEl>
                                          <p:spTgt spid="22733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27330">
                                            <p:txEl>
                                              <p:pRg st="0" end="0"/>
                                            </p:txEl>
                                          </p:spTgt>
                                        </p:tgtEl>
                                        <p:attrNameLst>
                                          <p:attrName>style.visibility</p:attrName>
                                        </p:attrNameLst>
                                      </p:cBhvr>
                                      <p:to>
                                        <p:strVal val="visible"/>
                                      </p:to>
                                    </p:set>
                                    <p:anim calcmode="lin" valueType="num">
                                      <p:cBhvr additive="base">
                                        <p:cTn id="11" dur="500" fill="hold"/>
                                        <p:tgtEl>
                                          <p:spTgt spid="22733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7330">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27330">
                                            <p:txEl>
                                              <p:pRg st="1" end="1"/>
                                            </p:txEl>
                                          </p:spTgt>
                                        </p:tgtEl>
                                        <p:attrNameLst>
                                          <p:attrName>style.visibility</p:attrName>
                                        </p:attrNameLst>
                                      </p:cBhvr>
                                      <p:to>
                                        <p:strVal val="visible"/>
                                      </p:to>
                                    </p:set>
                                    <p:anim calcmode="lin" valueType="num">
                                      <p:cBhvr additive="base">
                                        <p:cTn id="16" dur="500" fill="hold"/>
                                        <p:tgtEl>
                                          <p:spTgt spid="227330">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27330">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27330">
                                            <p:txEl>
                                              <p:pRg st="2" end="2"/>
                                            </p:txEl>
                                          </p:spTgt>
                                        </p:tgtEl>
                                        <p:attrNameLst>
                                          <p:attrName>style.visibility</p:attrName>
                                        </p:attrNameLst>
                                      </p:cBhvr>
                                      <p:to>
                                        <p:strVal val="visible"/>
                                      </p:to>
                                    </p:set>
                                    <p:anim calcmode="lin" valueType="num">
                                      <p:cBhvr additive="base">
                                        <p:cTn id="21" dur="500" fill="hold"/>
                                        <p:tgtEl>
                                          <p:spTgt spid="227330">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7330">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227330">
                                            <p:txEl>
                                              <p:pRg st="3" end="3"/>
                                            </p:txEl>
                                          </p:spTgt>
                                        </p:tgtEl>
                                        <p:attrNameLst>
                                          <p:attrName>style.visibility</p:attrName>
                                        </p:attrNameLst>
                                      </p:cBhvr>
                                      <p:to>
                                        <p:strVal val="visible"/>
                                      </p:to>
                                    </p:set>
                                    <p:anim calcmode="lin" valueType="num">
                                      <p:cBhvr additive="base">
                                        <p:cTn id="26" dur="500" fill="hold"/>
                                        <p:tgtEl>
                                          <p:spTgt spid="227330">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27330">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227330">
                                            <p:txEl>
                                              <p:pRg st="4" end="4"/>
                                            </p:txEl>
                                          </p:spTgt>
                                        </p:tgtEl>
                                        <p:attrNameLst>
                                          <p:attrName>style.visibility</p:attrName>
                                        </p:attrNameLst>
                                      </p:cBhvr>
                                      <p:to>
                                        <p:strVal val="visible"/>
                                      </p:to>
                                    </p:set>
                                    <p:anim calcmode="lin" valueType="num">
                                      <p:cBhvr additive="base">
                                        <p:cTn id="31" dur="500" fill="hold"/>
                                        <p:tgtEl>
                                          <p:spTgt spid="22733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7330">
                                            <p:txEl>
                                              <p:pRg st="4" end="4"/>
                                            </p:txEl>
                                          </p:spTgt>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227330">
                                            <p:txEl>
                                              <p:pRg st="5" end="5"/>
                                            </p:txEl>
                                          </p:spTgt>
                                        </p:tgtEl>
                                        <p:attrNameLst>
                                          <p:attrName>style.visibility</p:attrName>
                                        </p:attrNameLst>
                                      </p:cBhvr>
                                      <p:to>
                                        <p:strVal val="visible"/>
                                      </p:to>
                                    </p:set>
                                    <p:anim calcmode="lin" valueType="num">
                                      <p:cBhvr additive="base">
                                        <p:cTn id="36" dur="500" fill="hold"/>
                                        <p:tgtEl>
                                          <p:spTgt spid="227330">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27330">
                                            <p:txEl>
                                              <p:pRg st="5" end="5"/>
                                            </p:txEl>
                                          </p:spTgt>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grpId="0" nodeType="afterEffect">
                                  <p:stCondLst>
                                    <p:cond delay="0"/>
                                  </p:stCondLst>
                                  <p:childTnLst>
                                    <p:set>
                                      <p:cBhvr>
                                        <p:cTn id="40" dur="1" fill="hold">
                                          <p:stCondLst>
                                            <p:cond delay="0"/>
                                          </p:stCondLst>
                                        </p:cTn>
                                        <p:tgtEl>
                                          <p:spTgt spid="227330">
                                            <p:txEl>
                                              <p:pRg st="6" end="6"/>
                                            </p:txEl>
                                          </p:spTgt>
                                        </p:tgtEl>
                                        <p:attrNameLst>
                                          <p:attrName>style.visibility</p:attrName>
                                        </p:attrNameLst>
                                      </p:cBhvr>
                                      <p:to>
                                        <p:strVal val="visible"/>
                                      </p:to>
                                    </p:set>
                                    <p:anim calcmode="lin" valueType="num">
                                      <p:cBhvr additive="base">
                                        <p:cTn id="41" dur="500" fill="hold"/>
                                        <p:tgtEl>
                                          <p:spTgt spid="227330">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27330">
                                            <p:txEl>
                                              <p:pRg st="6" end="6"/>
                                            </p:txEl>
                                          </p:spTgt>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227330">
                                            <p:txEl>
                                              <p:pRg st="7" end="7"/>
                                            </p:txEl>
                                          </p:spTgt>
                                        </p:tgtEl>
                                        <p:attrNameLst>
                                          <p:attrName>style.visibility</p:attrName>
                                        </p:attrNameLst>
                                      </p:cBhvr>
                                      <p:to>
                                        <p:strVal val="visible"/>
                                      </p:to>
                                    </p:set>
                                    <p:anim calcmode="lin" valueType="num">
                                      <p:cBhvr additive="base">
                                        <p:cTn id="46" dur="500" fill="hold"/>
                                        <p:tgtEl>
                                          <p:spTgt spid="227330">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2733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dvAuto="0" autoUpdateAnimBg="0" build="p"/>
      <p:bldP spid="22733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250825" y="944563"/>
            <a:ext cx="8316913"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l" eaLnBrk="1" hangingPunct="1">
              <a:lnSpc>
                <a:spcPct val="110000"/>
              </a:lnSpc>
            </a:pPr>
            <a:r>
              <a:rPr lang="en-US" altLang="zh-CN" sz="2400" b="1">
                <a:ea typeface="黑体" panose="02010609060101010101" pitchFamily="2" charset="-122"/>
              </a:rPr>
              <a:t>#include "stdio.h"</a:t>
            </a:r>
            <a:endParaRPr lang="en-US" altLang="zh-CN" sz="2400" b="1">
              <a:ea typeface="黑体" panose="02010609060101010101" pitchFamily="2" charset="-122"/>
            </a:endParaRPr>
          </a:p>
          <a:p>
            <a:pPr indent="265430" algn="l" eaLnBrk="1" hangingPunct="1">
              <a:lnSpc>
                <a:spcPct val="110000"/>
              </a:lnSpc>
            </a:pPr>
            <a:r>
              <a:rPr lang="en-US" altLang="zh-CN" sz="2400" b="1">
                <a:ea typeface="黑体" panose="02010609060101010101" pitchFamily="2" charset="-122"/>
              </a:rPr>
              <a:t>void main()</a:t>
            </a:r>
            <a:endParaRPr lang="en-US" altLang="zh-CN" sz="2400" b="1">
              <a:ea typeface="黑体" panose="02010609060101010101" pitchFamily="2" charset="-122"/>
            </a:endParaRPr>
          </a:p>
          <a:p>
            <a:pPr indent="265430" algn="l" eaLnBrk="1" hangingPunct="1">
              <a:lnSpc>
                <a:spcPct val="110000"/>
              </a:lnSpc>
            </a:pPr>
            <a:r>
              <a:rPr lang="en-US" altLang="zh-CN" sz="2400" b="1">
                <a:ea typeface="黑体" panose="02010609060101010101" pitchFamily="2" charset="-122"/>
              </a:rPr>
              <a:t>{ int i,sum=0,num=0,x;</a:t>
            </a:r>
            <a:endParaRPr lang="en-US" altLang="zh-CN" sz="2400" b="1">
              <a:ea typeface="黑体" panose="02010609060101010101" pitchFamily="2" charset="-122"/>
            </a:endParaRPr>
          </a:p>
          <a:p>
            <a:pPr indent="265430" algn="l" eaLnBrk="1" hangingPunct="1">
              <a:lnSpc>
                <a:spcPct val="110000"/>
              </a:lnSpc>
            </a:pPr>
            <a:r>
              <a:rPr lang="en-US" altLang="zh-CN" sz="2400" b="1">
                <a:ea typeface="黑体" panose="02010609060101010101" pitchFamily="2" charset="-122"/>
              </a:rPr>
              <a:t>   printf("input 10 numbers:\n"); </a:t>
            </a:r>
            <a:endParaRPr lang="en-US" altLang="zh-CN" sz="2400" b="1">
              <a:ea typeface="黑体" panose="02010609060101010101" pitchFamily="2" charset="-122"/>
            </a:endParaRPr>
          </a:p>
          <a:p>
            <a:pPr indent="265430" algn="l"/>
            <a:r>
              <a:rPr lang="en-US" altLang="zh-CN" sz="2400" b="1">
                <a:ea typeface="黑体" panose="02010609060101010101" pitchFamily="2" charset="-122"/>
              </a:rPr>
              <a:t>      </a:t>
            </a:r>
            <a:r>
              <a:rPr lang="en-US" altLang="zh-CN" sz="2400" b="1">
                <a:solidFill>
                  <a:schemeClr val="accent2"/>
                </a:solidFill>
                <a:ea typeface="黑体" panose="02010609060101010101" pitchFamily="2" charset="-122"/>
              </a:rPr>
              <a:t>for(i=0;i&lt;10;++i)</a:t>
            </a:r>
            <a:endParaRPr lang="en-US" altLang="zh-CN" sz="2400" b="1">
              <a:solidFill>
                <a:schemeClr val="accent2"/>
              </a:solidFill>
              <a:ea typeface="黑体" panose="02010609060101010101" pitchFamily="2" charset="-122"/>
            </a:endParaRPr>
          </a:p>
          <a:p>
            <a:pPr indent="265430" algn="l"/>
            <a:r>
              <a:rPr lang="en-US" altLang="zh-CN" sz="2400" b="1">
                <a:ea typeface="黑体" panose="02010609060101010101" pitchFamily="2" charset="-122"/>
              </a:rPr>
              <a:t>       </a:t>
            </a:r>
            <a:r>
              <a:rPr lang="en-US" altLang="zh-CN" sz="2400" b="1">
                <a:solidFill>
                  <a:schemeClr val="accent2"/>
                </a:solidFill>
                <a:ea typeface="黑体" panose="02010609060101010101" pitchFamily="2" charset="-122"/>
              </a:rPr>
              <a:t>{</a:t>
            </a:r>
            <a:r>
              <a:rPr lang="en-US" altLang="zh-CN" sz="2400" b="1">
                <a:ea typeface="黑体" panose="02010609060101010101" pitchFamily="2" charset="-122"/>
              </a:rPr>
              <a:t>  scanf("%d",&amp;x);</a:t>
            </a:r>
            <a:endParaRPr lang="en-US" altLang="zh-CN" sz="2400" b="1">
              <a:ea typeface="黑体" panose="02010609060101010101" pitchFamily="2" charset="-122"/>
            </a:endParaRPr>
          </a:p>
          <a:p>
            <a:pPr indent="265430" algn="l"/>
            <a:r>
              <a:rPr lang="en-US" altLang="zh-CN" sz="2400" b="1">
                <a:ea typeface="黑体" panose="02010609060101010101" pitchFamily="2" charset="-122"/>
              </a:rPr>
              <a:t>           if(x&gt;=0) </a:t>
            </a:r>
            <a:r>
              <a:rPr lang="en-US" altLang="zh-CN" sz="2400" b="1">
                <a:solidFill>
                  <a:srgbClr val="CC0000"/>
                </a:solidFill>
                <a:ea typeface="黑体" panose="02010609060101010101" pitchFamily="2" charset="-122"/>
              </a:rPr>
              <a:t>continue;</a:t>
            </a:r>
            <a:endParaRPr lang="en-US" altLang="zh-CN" sz="2400" b="1">
              <a:solidFill>
                <a:srgbClr val="CC0000"/>
              </a:solidFill>
              <a:ea typeface="黑体" panose="02010609060101010101" pitchFamily="2" charset="-122"/>
            </a:endParaRPr>
          </a:p>
          <a:p>
            <a:pPr indent="265430" algn="l"/>
            <a:r>
              <a:rPr lang="en-US" altLang="zh-CN" sz="2400" b="1">
                <a:ea typeface="黑体" panose="02010609060101010101" pitchFamily="2" charset="-122"/>
              </a:rPr>
              <a:t>           sum+=x;num++; </a:t>
            </a:r>
            <a:r>
              <a:rPr lang="en-US" altLang="zh-CN" sz="2400" b="1">
                <a:solidFill>
                  <a:schemeClr val="accent2"/>
                </a:solidFill>
                <a:ea typeface="黑体" panose="02010609060101010101" pitchFamily="2" charset="-122"/>
              </a:rPr>
              <a:t>}</a:t>
            </a:r>
            <a:endParaRPr lang="en-US" altLang="zh-CN" sz="2400" b="1">
              <a:solidFill>
                <a:schemeClr val="accent2"/>
              </a:solidFill>
              <a:ea typeface="黑体" panose="02010609060101010101" pitchFamily="2" charset="-122"/>
            </a:endParaRPr>
          </a:p>
          <a:p>
            <a:pPr indent="265430" algn="l"/>
            <a:r>
              <a:rPr lang="en-US" altLang="zh-CN" sz="2400" b="1">
                <a:ea typeface="黑体" panose="02010609060101010101" pitchFamily="2" charset="-122"/>
              </a:rPr>
              <a:t>      if(</a:t>
            </a:r>
            <a:r>
              <a:rPr lang="en-US" altLang="zh-CN" sz="2400" b="1">
                <a:solidFill>
                  <a:srgbClr val="FF0000"/>
                </a:solidFill>
                <a:ea typeface="黑体" panose="02010609060101010101" pitchFamily="2" charset="-122"/>
              </a:rPr>
              <a:t>num</a:t>
            </a:r>
            <a:r>
              <a:rPr lang="en-US" altLang="zh-CN" sz="2400" b="1">
                <a:ea typeface="黑体" panose="02010609060101010101" pitchFamily="2" charset="-122"/>
              </a:rPr>
              <a:t>)                                                       	printf("num=%d,sum=%d",num,sum);</a:t>
            </a:r>
            <a:endParaRPr lang="en-US" altLang="zh-CN" sz="2400" b="1">
              <a:ea typeface="黑体" panose="02010609060101010101" pitchFamily="2" charset="-122"/>
            </a:endParaRPr>
          </a:p>
          <a:p>
            <a:pPr indent="265430" algn="l"/>
            <a:r>
              <a:rPr lang="en-US" altLang="zh-CN" sz="2400" b="1">
                <a:ea typeface="黑体" panose="02010609060101010101" pitchFamily="2" charset="-122"/>
              </a:rPr>
              <a:t>      else</a:t>
            </a:r>
            <a:endParaRPr lang="en-US" altLang="zh-CN" sz="2400" b="1">
              <a:ea typeface="黑体" panose="02010609060101010101" pitchFamily="2" charset="-122"/>
            </a:endParaRPr>
          </a:p>
          <a:p>
            <a:pPr indent="265430" algn="l"/>
            <a:r>
              <a:rPr lang="en-US" altLang="zh-CN" sz="2400" b="1">
                <a:ea typeface="黑体" panose="02010609060101010101" pitchFamily="2" charset="-122"/>
              </a:rPr>
              <a:t>           printf("num is 0");</a:t>
            </a:r>
            <a:endParaRPr lang="en-US" altLang="zh-CN" sz="2400" b="1">
              <a:ea typeface="黑体" panose="02010609060101010101" pitchFamily="2" charset="-122"/>
            </a:endParaRPr>
          </a:p>
          <a:p>
            <a:pPr indent="265430" algn="l"/>
            <a:r>
              <a:rPr lang="en-US" altLang="zh-CN" sz="2400" b="1">
                <a:ea typeface="黑体" panose="02010609060101010101" pitchFamily="2" charset="-122"/>
              </a:rPr>
              <a:t>     }  </a:t>
            </a:r>
            <a:endParaRPr lang="en-US" altLang="zh-CN" sz="2400" b="1">
              <a:ea typeface="黑体" panose="02010609060101010101" pitchFamily="2" charset="-122"/>
            </a:endParaRPr>
          </a:p>
        </p:txBody>
      </p:sp>
      <p:sp>
        <p:nvSpPr>
          <p:cNvPr id="36867" name="Rectangle 7"/>
          <p:cNvSpPr>
            <a:spLocks noChangeArrowheads="1"/>
          </p:cNvSpPr>
          <p:nvPr/>
        </p:nvSpPr>
        <p:spPr bwMode="auto">
          <a:xfrm>
            <a:off x="287338" y="0"/>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b="1">
                <a:solidFill>
                  <a:srgbClr val="CC0000"/>
                </a:solidFill>
                <a:latin typeface="黑体" panose="02010609060101010101" pitchFamily="2" charset="-122"/>
                <a:ea typeface="黑体" panose="02010609060101010101" pitchFamily="2" charset="-122"/>
              </a:rPr>
              <a:t>【</a:t>
            </a:r>
            <a:r>
              <a:rPr lang="zh-CN" altLang="en-US" b="1">
                <a:solidFill>
                  <a:srgbClr val="CC0000"/>
                </a:solidFill>
                <a:latin typeface="黑体" panose="02010609060101010101" pitchFamily="2" charset="-122"/>
                <a:ea typeface="黑体" panose="02010609060101010101" pitchFamily="2" charset="-122"/>
              </a:rPr>
              <a:t>例</a:t>
            </a:r>
            <a:r>
              <a:rPr lang="en-US" altLang="zh-CN" b="1">
                <a:solidFill>
                  <a:srgbClr val="CC0000"/>
                </a:solidFill>
                <a:latin typeface="黑体" panose="02010609060101010101" pitchFamily="2" charset="-122"/>
                <a:ea typeface="黑体" panose="02010609060101010101" pitchFamily="2" charset="-122"/>
              </a:rPr>
              <a:t>5.12】</a:t>
            </a:r>
            <a:r>
              <a:rPr lang="zh-CN" altLang="en-US" b="1">
                <a:solidFill>
                  <a:srgbClr val="CC0000"/>
                </a:solidFill>
                <a:latin typeface="黑体" panose="02010609060101010101" pitchFamily="2" charset="-122"/>
                <a:ea typeface="黑体" panose="02010609060101010101" pitchFamily="2" charset="-122"/>
              </a:rPr>
              <a:t>输入</a:t>
            </a:r>
            <a:r>
              <a:rPr lang="en-US" altLang="zh-CN" b="1">
                <a:solidFill>
                  <a:srgbClr val="CC0000"/>
                </a:solidFill>
                <a:latin typeface="黑体" panose="02010609060101010101" pitchFamily="2" charset="-122"/>
                <a:ea typeface="黑体" panose="02010609060101010101" pitchFamily="2" charset="-122"/>
              </a:rPr>
              <a:t>10</a:t>
            </a:r>
            <a:r>
              <a:rPr lang="zh-CN" altLang="en-US" b="1">
                <a:solidFill>
                  <a:srgbClr val="CC0000"/>
                </a:solidFill>
                <a:latin typeface="黑体" panose="02010609060101010101" pitchFamily="2" charset="-122"/>
                <a:ea typeface="黑体" panose="02010609060101010101" pitchFamily="2" charset="-122"/>
              </a:rPr>
              <a:t>个整数，输出其中负数的个数及所有负数的和。</a:t>
            </a:r>
            <a:endParaRPr lang="zh-CN" altLang="en-US" b="1">
              <a:solidFill>
                <a:srgbClr val="CC0000"/>
              </a:solidFill>
              <a:latin typeface="黑体" panose="02010609060101010101" pitchFamily="2" charset="-122"/>
              <a:ea typeface="黑体" panose="02010609060101010101" pitchFamily="2" charset="-122"/>
            </a:endParaRPr>
          </a:p>
        </p:txBody>
      </p:sp>
      <p:pic>
        <p:nvPicPr>
          <p:cNvPr id="36868" name="Picture 9"/>
          <p:cNvPicPr>
            <a:picLocks noChangeAspect="1" noChangeArrowheads="1"/>
          </p:cNvPicPr>
          <p:nvPr/>
        </p:nvPicPr>
        <p:blipFill>
          <a:blip r:embed="rId1">
            <a:extLst>
              <a:ext uri="{28A0092B-C50C-407E-A947-70E740481C1C}">
                <a14:useLocalDpi xmlns:a14="http://schemas.microsoft.com/office/drawing/2010/main" val="0"/>
              </a:ext>
            </a:extLst>
          </a:blip>
          <a:srcRect t="25320" r="9673" b="20032"/>
          <a:stretch>
            <a:fillRect/>
          </a:stretch>
        </p:blipFill>
        <p:spPr bwMode="auto">
          <a:xfrm>
            <a:off x="4392613" y="765175"/>
            <a:ext cx="439261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dissolve">
                                      <p:cBhvr>
                                        <p:cTn id="7" dur="500"/>
                                        <p:tgtEl>
                                          <p:spTgt spid="229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2"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23" name="Picture 3"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5" name="Rectangle 5"/>
          <p:cNvSpPr>
            <a:spLocks noChangeArrowheads="1"/>
          </p:cNvSpPr>
          <p:nvPr/>
        </p:nvSpPr>
        <p:spPr bwMode="auto">
          <a:xfrm>
            <a:off x="1752600" y="0"/>
            <a:ext cx="6172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altLang="zh-CN" sz="3600" b="1">
                <a:solidFill>
                  <a:srgbClr val="CC0000"/>
                </a:solidFill>
                <a:latin typeface="黑体" panose="02010609060101010101" pitchFamily="2" charset="-122"/>
                <a:ea typeface="黑体" panose="02010609060101010101" pitchFamily="2" charset="-122"/>
              </a:rPr>
              <a:t>5.7  </a:t>
            </a:r>
            <a:r>
              <a:rPr lang="zh-CN" altLang="en-US" sz="3600" b="1">
                <a:solidFill>
                  <a:srgbClr val="CC0000"/>
                </a:solidFill>
                <a:latin typeface="黑体" panose="02010609060101010101" pitchFamily="2" charset="-122"/>
                <a:ea typeface="黑体" panose="02010609060101010101" pitchFamily="2" charset="-122"/>
              </a:rPr>
              <a:t>循环结构程序设计举例</a:t>
            </a:r>
            <a:endParaRPr lang="zh-CN" altLang="en-US" sz="3600" b="1">
              <a:solidFill>
                <a:srgbClr val="CC0000"/>
              </a:solidFill>
              <a:latin typeface="黑体" panose="02010609060101010101" pitchFamily="2" charset="-122"/>
              <a:ea typeface="黑体" panose="02010609060101010101" pitchFamily="2" charset="-122"/>
            </a:endParaRPr>
          </a:p>
        </p:txBody>
      </p:sp>
      <p:sp>
        <p:nvSpPr>
          <p:cNvPr id="235526" name="Text Box 6"/>
          <p:cNvSpPr txBox="1">
            <a:spLocks noChangeArrowheads="1"/>
          </p:cNvSpPr>
          <p:nvPr/>
        </p:nvSpPr>
        <p:spPr bwMode="auto">
          <a:xfrm>
            <a:off x="685800" y="838200"/>
            <a:ext cx="7391400" cy="461963"/>
          </a:xfrm>
          <a:prstGeom prst="rect">
            <a:avLst/>
          </a:prstGeom>
          <a:solidFill>
            <a:srgbClr val="FFE7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400" b="1">
                <a:solidFill>
                  <a:schemeClr val="tx2"/>
                </a:solidFill>
                <a:latin typeface="黑体" panose="02010609060101010101" pitchFamily="2" charset="-122"/>
                <a:ea typeface="黑体" panose="02010609060101010101" pitchFamily="2" charset="-122"/>
              </a:rPr>
              <a:t>【</a:t>
            </a:r>
            <a:r>
              <a:rPr lang="zh-CN" altLang="en-US" sz="2400" b="1">
                <a:solidFill>
                  <a:schemeClr val="tx2"/>
                </a:solidFill>
                <a:latin typeface="黑体" panose="02010609060101010101" pitchFamily="2" charset="-122"/>
                <a:ea typeface="黑体" panose="02010609060101010101" pitchFamily="2" charset="-122"/>
              </a:rPr>
              <a:t>例</a:t>
            </a:r>
            <a:r>
              <a:rPr lang="en-US" altLang="zh-CN" sz="2400" b="1">
                <a:solidFill>
                  <a:schemeClr val="tx2"/>
                </a:solidFill>
                <a:latin typeface="黑体" panose="02010609060101010101" pitchFamily="2" charset="-122"/>
                <a:ea typeface="黑体" panose="02010609060101010101" pitchFamily="2" charset="-122"/>
              </a:rPr>
              <a:t>5.14】</a:t>
            </a:r>
            <a:r>
              <a:rPr lang="zh-CN" altLang="en-US" sz="2400" b="1">
                <a:solidFill>
                  <a:schemeClr val="tx2"/>
                </a:solidFill>
                <a:latin typeface="黑体" panose="02010609060101010101" pitchFamily="2" charset="-122"/>
                <a:ea typeface="黑体" panose="02010609060101010101" pitchFamily="2" charset="-122"/>
              </a:rPr>
              <a:t>求</a:t>
            </a:r>
            <a:r>
              <a:rPr lang="en-US" altLang="zh-CN" sz="2400" b="1">
                <a:solidFill>
                  <a:schemeClr val="tx2"/>
                </a:solidFill>
                <a:latin typeface="黑体" panose="02010609060101010101" pitchFamily="2" charset="-122"/>
                <a:ea typeface="黑体" panose="02010609060101010101" pitchFamily="2" charset="-122"/>
              </a:rPr>
              <a:t>1</a:t>
            </a:r>
            <a:r>
              <a:rPr lang="zh-CN" altLang="en-US" sz="2400" b="1">
                <a:solidFill>
                  <a:schemeClr val="tx2"/>
                </a:solidFill>
                <a:latin typeface="黑体" panose="02010609060101010101" pitchFamily="2" charset="-122"/>
                <a:ea typeface="黑体" panose="02010609060101010101" pitchFamily="2" charset="-122"/>
              </a:rPr>
              <a:t>～</a:t>
            </a:r>
            <a:r>
              <a:rPr lang="en-US" altLang="zh-CN" sz="2400" b="1">
                <a:solidFill>
                  <a:schemeClr val="tx2"/>
                </a:solidFill>
                <a:latin typeface="黑体" panose="02010609060101010101" pitchFamily="2" charset="-122"/>
                <a:ea typeface="黑体" panose="02010609060101010101" pitchFamily="2" charset="-122"/>
              </a:rPr>
              <a:t>100</a:t>
            </a:r>
            <a:r>
              <a:rPr lang="zh-CN" altLang="en-US" sz="2400" b="1">
                <a:solidFill>
                  <a:schemeClr val="tx2"/>
                </a:solidFill>
                <a:latin typeface="黑体" panose="02010609060101010101" pitchFamily="2" charset="-122"/>
                <a:ea typeface="黑体" panose="02010609060101010101" pitchFamily="2" charset="-122"/>
              </a:rPr>
              <a:t>之间的全部素数。</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37" name="Rectangle 3"/>
          <p:cNvSpPr txBox="1">
            <a:spLocks noChangeArrowheads="1"/>
          </p:cNvSpPr>
          <p:nvPr/>
        </p:nvSpPr>
        <p:spPr bwMode="auto">
          <a:xfrm>
            <a:off x="576263" y="1412875"/>
            <a:ext cx="800100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FontTx/>
              <a:buChar char="•"/>
            </a:pPr>
            <a:r>
              <a:rPr lang="zh-CN" altLang="en-US" sz="2400" b="1">
                <a:latin typeface="黑体" panose="02010609060101010101" pitchFamily="2" charset="-122"/>
                <a:ea typeface="黑体" panose="02010609060101010101" pitchFamily="2" charset="-122"/>
              </a:rPr>
              <a:t>分析</a:t>
            </a:r>
            <a:r>
              <a:rPr lang="zh-CN" altLang="zh-CN" sz="2400" b="1">
                <a:latin typeface="黑体" panose="02010609060101010101" pitchFamily="2" charset="-122"/>
                <a:ea typeface="黑体" panose="02010609060101010101" pitchFamily="2" charset="-122"/>
              </a:rPr>
              <a:t>：</a:t>
            </a:r>
            <a:r>
              <a:rPr lang="zh-CN" altLang="en-US" sz="2400" b="1">
                <a:latin typeface="黑体" panose="02010609060101010101" pitchFamily="2" charset="-122"/>
                <a:ea typeface="黑体" panose="02010609060101010101" pitchFamily="2" charset="-122"/>
              </a:rPr>
              <a:t>首先来判断某个数</a:t>
            </a:r>
            <a:r>
              <a:rPr lang="en-US" altLang="zh-CN" sz="2400" b="1">
                <a:latin typeface="黑体" panose="02010609060101010101" pitchFamily="2" charset="-122"/>
                <a:ea typeface="黑体" panose="02010609060101010101" pitchFamily="2" charset="-122"/>
              </a:rPr>
              <a:t>m</a:t>
            </a:r>
            <a:r>
              <a:rPr lang="zh-CN" altLang="en-US" sz="2400" b="1">
                <a:latin typeface="黑体" panose="02010609060101010101" pitchFamily="2" charset="-122"/>
                <a:ea typeface="黑体" panose="02010609060101010101" pitchFamily="2" charset="-122"/>
              </a:rPr>
              <a:t>是否为素数</a:t>
            </a:r>
            <a:endParaRPr lang="en-US" altLang="zh-CN" sz="2400" b="1">
              <a:latin typeface="黑体" panose="02010609060101010101" pitchFamily="2" charset="-122"/>
              <a:ea typeface="黑体" panose="02010609060101010101" pitchFamily="2" charset="-122"/>
            </a:endParaRPr>
          </a:p>
          <a:p>
            <a:pPr lvl="1" algn="l" eaLnBrk="1" hangingPunct="1">
              <a:spcBef>
                <a:spcPts val="1800"/>
              </a:spcBef>
              <a:buFontTx/>
              <a:buChar char="–"/>
            </a:pPr>
            <a:r>
              <a:rPr lang="zh-CN" altLang="zh-CN" sz="2400" b="1">
                <a:latin typeface="黑体" panose="02010609060101010101" pitchFamily="2" charset="-122"/>
                <a:ea typeface="黑体" panose="02010609060101010101" pitchFamily="2" charset="-122"/>
              </a:rPr>
              <a:t>让</a:t>
            </a:r>
            <a:r>
              <a:rPr lang="en-US" altLang="zh-CN" sz="2400" b="1">
                <a:solidFill>
                  <a:srgbClr val="C00000"/>
                </a:solidFill>
                <a:latin typeface="黑体" panose="02010609060101010101" pitchFamily="2" charset="-122"/>
                <a:ea typeface="黑体" panose="02010609060101010101" pitchFamily="2" charset="-122"/>
              </a:rPr>
              <a:t>m</a:t>
            </a:r>
            <a:r>
              <a:rPr lang="zh-CN" altLang="zh-CN" sz="2400" b="1">
                <a:solidFill>
                  <a:srgbClr val="C00000"/>
                </a:solidFill>
                <a:latin typeface="黑体" panose="02010609060101010101" pitchFamily="2" charset="-122"/>
                <a:ea typeface="黑体" panose="02010609060101010101" pitchFamily="2" charset="-122"/>
              </a:rPr>
              <a:t>被</a:t>
            </a:r>
            <a:r>
              <a:rPr lang="en-US" altLang="zh-CN" sz="2400" b="1">
                <a:solidFill>
                  <a:srgbClr val="C00000"/>
                </a:solidFill>
                <a:latin typeface="黑体" panose="02010609060101010101" pitchFamily="2" charset="-122"/>
                <a:ea typeface="黑体" panose="02010609060101010101" pitchFamily="2" charset="-122"/>
              </a:rPr>
              <a:t>i</a:t>
            </a:r>
            <a:r>
              <a:rPr lang="zh-CN" altLang="en-US" sz="2400" b="1">
                <a:latin typeface="黑体" panose="02010609060101010101" pitchFamily="2" charset="-122"/>
                <a:ea typeface="黑体" panose="02010609060101010101" pitchFamily="2" charset="-122"/>
              </a:rPr>
              <a:t>整</a:t>
            </a:r>
            <a:r>
              <a:rPr lang="zh-CN" altLang="zh-CN" sz="2400" b="1">
                <a:latin typeface="黑体" panose="02010609060101010101" pitchFamily="2" charset="-122"/>
                <a:ea typeface="黑体" panose="02010609060101010101" pitchFamily="2" charset="-122"/>
              </a:rPr>
              <a:t>除</a:t>
            </a:r>
            <a:r>
              <a:rPr lang="en-US" altLang="zh-CN" sz="2400" b="1">
                <a:latin typeface="黑体" panose="02010609060101010101" pitchFamily="2" charset="-122"/>
                <a:ea typeface="黑体" panose="02010609060101010101" pitchFamily="2" charset="-122"/>
              </a:rPr>
              <a:t>(i</a:t>
            </a:r>
            <a:r>
              <a:rPr lang="zh-CN" altLang="zh-CN" sz="2400" b="1">
                <a:latin typeface="黑体" panose="02010609060101010101" pitchFamily="2" charset="-122"/>
                <a:ea typeface="黑体" panose="02010609060101010101" pitchFamily="2" charset="-122"/>
              </a:rPr>
              <a:t>的值从</a:t>
            </a:r>
            <a:r>
              <a:rPr lang="en-US" altLang="zh-CN" sz="2400" b="1">
                <a:solidFill>
                  <a:srgbClr val="FF0000"/>
                </a:solidFill>
                <a:latin typeface="黑体" panose="02010609060101010101" pitchFamily="2" charset="-122"/>
                <a:ea typeface="黑体" panose="02010609060101010101" pitchFamily="2" charset="-122"/>
              </a:rPr>
              <a:t>2</a:t>
            </a:r>
            <a:r>
              <a:rPr lang="zh-CN" altLang="zh-CN" sz="2400" b="1">
                <a:solidFill>
                  <a:srgbClr val="FF0000"/>
                </a:solidFill>
                <a:latin typeface="黑体" panose="02010609060101010101" pitchFamily="2" charset="-122"/>
                <a:ea typeface="黑体" panose="02010609060101010101" pitchFamily="2" charset="-122"/>
              </a:rPr>
              <a:t>变到</a:t>
            </a:r>
            <a:r>
              <a:rPr lang="en-US" altLang="zh-CN" sz="2400" b="1">
                <a:solidFill>
                  <a:srgbClr val="FF0000"/>
                </a:solidFill>
                <a:latin typeface="黑体" panose="02010609060101010101" pitchFamily="2" charset="-122"/>
                <a:ea typeface="黑体" panose="02010609060101010101" pitchFamily="2" charset="-122"/>
              </a:rPr>
              <a:t>m-1</a:t>
            </a:r>
            <a:r>
              <a:rPr lang="en-US" altLang="zh-CN" sz="2400" b="1">
                <a:latin typeface="黑体" panose="02010609060101010101" pitchFamily="2" charset="-122"/>
                <a:ea typeface="黑体" panose="02010609060101010101" pitchFamily="2" charset="-122"/>
              </a:rPr>
              <a:t>)</a:t>
            </a:r>
            <a:endParaRPr lang="en-US" altLang="zh-CN" sz="2400" b="1">
              <a:latin typeface="黑体" panose="02010609060101010101" pitchFamily="2" charset="-122"/>
              <a:ea typeface="黑体" panose="02010609060101010101" pitchFamily="2" charset="-122"/>
            </a:endParaRPr>
          </a:p>
          <a:p>
            <a:pPr lvl="1" algn="l" eaLnBrk="1" hangingPunct="1">
              <a:spcBef>
                <a:spcPts val="1800"/>
              </a:spcBef>
              <a:buFontTx/>
              <a:buChar char="–"/>
            </a:pPr>
            <a:r>
              <a:rPr lang="zh-CN" altLang="zh-CN" sz="2400" b="1">
                <a:latin typeface="黑体" panose="02010609060101010101" pitchFamily="2" charset="-122"/>
                <a:ea typeface="黑体" panose="02010609060101010101" pitchFamily="2" charset="-122"/>
              </a:rPr>
              <a:t>如果</a:t>
            </a:r>
            <a:r>
              <a:rPr lang="en-US" altLang="zh-CN" sz="2400" b="1">
                <a:latin typeface="黑体" panose="02010609060101010101" pitchFamily="2" charset="-122"/>
                <a:ea typeface="黑体" panose="02010609060101010101" pitchFamily="2" charset="-122"/>
              </a:rPr>
              <a:t>m</a:t>
            </a:r>
            <a:r>
              <a:rPr lang="zh-CN" altLang="zh-CN" sz="2400" b="1">
                <a:solidFill>
                  <a:srgbClr val="FF0000"/>
                </a:solidFill>
                <a:latin typeface="黑体" panose="02010609060101010101" pitchFamily="2" charset="-122"/>
                <a:ea typeface="黑体" panose="02010609060101010101" pitchFamily="2" charset="-122"/>
              </a:rPr>
              <a:t>能被</a:t>
            </a:r>
            <a:r>
              <a:rPr lang="en-US" altLang="zh-CN" sz="2400" b="1">
                <a:latin typeface="黑体" panose="02010609060101010101" pitchFamily="2" charset="-122"/>
                <a:ea typeface="黑体" panose="02010609060101010101" pitchFamily="2" charset="-122"/>
              </a:rPr>
              <a:t>2</a:t>
            </a:r>
            <a:r>
              <a:rPr lang="zh-CN" altLang="zh-CN" sz="2400" b="1">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(m-1)</a:t>
            </a:r>
            <a:r>
              <a:rPr lang="zh-CN" altLang="zh-CN" sz="2400" b="1">
                <a:latin typeface="黑体" panose="02010609060101010101" pitchFamily="2" charset="-122"/>
                <a:ea typeface="黑体" panose="02010609060101010101" pitchFamily="2" charset="-122"/>
              </a:rPr>
              <a:t>之中</a:t>
            </a:r>
            <a:r>
              <a:rPr lang="zh-CN" altLang="en-US" sz="2400" b="1">
                <a:latin typeface="黑体" panose="02010609060101010101" pitchFamily="2" charset="-122"/>
                <a:ea typeface="黑体" panose="02010609060101010101" pitchFamily="2" charset="-122"/>
              </a:rPr>
              <a:t>任意一</a:t>
            </a:r>
            <a:r>
              <a:rPr lang="zh-CN" altLang="zh-CN" sz="2400" b="1">
                <a:latin typeface="黑体" panose="02010609060101010101" pitchFamily="2" charset="-122"/>
                <a:ea typeface="黑体" panose="02010609060101010101" pitchFamily="2" charset="-122"/>
              </a:rPr>
              <a:t>个整数整除，则表示</a:t>
            </a:r>
            <a:r>
              <a:rPr lang="en-US" altLang="zh-CN" sz="2400" b="1">
                <a:latin typeface="黑体" panose="02010609060101010101" pitchFamily="2" charset="-122"/>
                <a:ea typeface="黑体" panose="02010609060101010101" pitchFamily="2" charset="-122"/>
              </a:rPr>
              <a:t>m</a:t>
            </a:r>
            <a:r>
              <a:rPr lang="zh-CN" altLang="zh-CN" sz="2400" b="1">
                <a:latin typeface="黑体" panose="02010609060101010101" pitchFamily="2" charset="-122"/>
                <a:ea typeface="黑体" panose="02010609060101010101" pitchFamily="2" charset="-122"/>
              </a:rPr>
              <a:t>肯定</a:t>
            </a:r>
            <a:r>
              <a:rPr lang="zh-CN" altLang="zh-CN" sz="2400" b="1">
                <a:solidFill>
                  <a:schemeClr val="accent2"/>
                </a:solidFill>
                <a:latin typeface="黑体" panose="02010609060101010101" pitchFamily="2" charset="-122"/>
                <a:ea typeface="黑体" panose="02010609060101010101" pitchFamily="2" charset="-122"/>
              </a:rPr>
              <a:t>不是素数</a:t>
            </a:r>
            <a:r>
              <a:rPr lang="zh-CN" altLang="zh-CN" sz="2400" b="1">
                <a:latin typeface="黑体" panose="02010609060101010101" pitchFamily="2" charset="-122"/>
                <a:ea typeface="黑体" panose="02010609060101010101" pitchFamily="2" charset="-122"/>
              </a:rPr>
              <a:t>，不必再继续被后面的整数除，因此，可以</a:t>
            </a:r>
            <a:r>
              <a:rPr lang="zh-CN" altLang="zh-CN" sz="2400" b="1">
                <a:solidFill>
                  <a:srgbClr val="009900"/>
                </a:solidFill>
                <a:latin typeface="黑体" panose="02010609060101010101" pitchFamily="2" charset="-122"/>
                <a:ea typeface="黑体" panose="02010609060101010101" pitchFamily="2" charset="-122"/>
              </a:rPr>
              <a:t>提前结束循环</a:t>
            </a:r>
            <a:r>
              <a:rPr lang="zh-CN" altLang="en-US" sz="2400" b="1">
                <a:latin typeface="黑体" panose="02010609060101010101" pitchFamily="2" charset="-122"/>
                <a:ea typeface="黑体" panose="02010609060101010101" pitchFamily="2" charset="-122"/>
              </a:rPr>
              <a:t>，</a:t>
            </a:r>
            <a:r>
              <a:rPr lang="zh-CN" altLang="zh-CN" sz="2400" b="1">
                <a:latin typeface="黑体" panose="02010609060101010101" pitchFamily="2" charset="-122"/>
                <a:ea typeface="黑体" panose="02010609060101010101" pitchFamily="2" charset="-122"/>
              </a:rPr>
              <a:t>此时</a:t>
            </a:r>
            <a:r>
              <a:rPr lang="en-US" altLang="zh-CN" sz="2400" b="1">
                <a:solidFill>
                  <a:srgbClr val="009900"/>
                </a:solidFill>
                <a:latin typeface="黑体" panose="02010609060101010101" pitchFamily="2" charset="-122"/>
                <a:ea typeface="黑体" panose="02010609060101010101" pitchFamily="2" charset="-122"/>
              </a:rPr>
              <a:t>i</a:t>
            </a:r>
            <a:r>
              <a:rPr lang="zh-CN" altLang="zh-CN" sz="2400" b="1">
                <a:solidFill>
                  <a:srgbClr val="009900"/>
                </a:solidFill>
                <a:latin typeface="黑体" panose="02010609060101010101" pitchFamily="2" charset="-122"/>
                <a:ea typeface="黑体" panose="02010609060101010101" pitchFamily="2" charset="-122"/>
              </a:rPr>
              <a:t>的值</a:t>
            </a:r>
            <a:r>
              <a:rPr lang="zh-CN" altLang="zh-CN" sz="2400" b="1">
                <a:latin typeface="黑体" panose="02010609060101010101" pitchFamily="2" charset="-122"/>
                <a:ea typeface="黑体" panose="02010609060101010101" pitchFamily="2" charset="-122"/>
              </a:rPr>
              <a:t>必然</a:t>
            </a:r>
            <a:r>
              <a:rPr lang="zh-CN" altLang="zh-CN" sz="2400" b="1">
                <a:solidFill>
                  <a:srgbClr val="C00000"/>
                </a:solidFill>
                <a:latin typeface="黑体" panose="02010609060101010101" pitchFamily="2" charset="-122"/>
                <a:ea typeface="黑体" panose="02010609060101010101" pitchFamily="2" charset="-122"/>
              </a:rPr>
              <a:t>小于</a:t>
            </a:r>
            <a:r>
              <a:rPr lang="en-US" altLang="zh-CN" sz="2400" b="1">
                <a:solidFill>
                  <a:srgbClr val="C00000"/>
                </a:solidFill>
                <a:latin typeface="黑体" panose="02010609060101010101" pitchFamily="2" charset="-122"/>
                <a:ea typeface="黑体" panose="02010609060101010101" pitchFamily="2" charset="-122"/>
              </a:rPr>
              <a:t>m</a:t>
            </a:r>
            <a:endParaRPr lang="zh-CN" altLang="zh-CN" sz="2400" b="1">
              <a:solidFill>
                <a:srgbClr val="C00000"/>
              </a:solidFill>
              <a:latin typeface="黑体" panose="02010609060101010101" pitchFamily="2" charset="-122"/>
              <a:ea typeface="黑体" panose="02010609060101010101" pitchFamily="2" charset="-122"/>
            </a:endParaRPr>
          </a:p>
          <a:p>
            <a:pPr lvl="1" algn="l" eaLnBrk="1" hangingPunct="1">
              <a:spcBef>
                <a:spcPts val="1800"/>
              </a:spcBef>
              <a:buFontTx/>
              <a:buChar char="–"/>
            </a:pPr>
            <a:r>
              <a:rPr lang="zh-CN" altLang="zh-CN" sz="2400" b="1">
                <a:latin typeface="黑体" panose="02010609060101010101" pitchFamily="2" charset="-122"/>
                <a:ea typeface="黑体" panose="02010609060101010101" pitchFamily="2" charset="-122"/>
              </a:rPr>
              <a:t>如果</a:t>
            </a:r>
            <a:r>
              <a:rPr lang="en-US" altLang="zh-CN" sz="2400" b="1">
                <a:latin typeface="黑体" panose="02010609060101010101" pitchFamily="2" charset="-122"/>
                <a:ea typeface="黑体" panose="02010609060101010101" pitchFamily="2" charset="-122"/>
              </a:rPr>
              <a:t>m</a:t>
            </a:r>
            <a:r>
              <a:rPr lang="zh-CN" altLang="en-US" sz="2400" b="1">
                <a:solidFill>
                  <a:srgbClr val="FF0000"/>
                </a:solidFill>
                <a:latin typeface="黑体" panose="02010609060101010101" pitchFamily="2" charset="-122"/>
                <a:ea typeface="黑体" panose="02010609060101010101" pitchFamily="2" charset="-122"/>
              </a:rPr>
              <a:t>不</a:t>
            </a:r>
            <a:r>
              <a:rPr lang="zh-CN" altLang="zh-CN" sz="2400" b="1">
                <a:solidFill>
                  <a:srgbClr val="FF0000"/>
                </a:solidFill>
                <a:latin typeface="黑体" panose="02010609060101010101" pitchFamily="2" charset="-122"/>
                <a:ea typeface="黑体" panose="02010609060101010101" pitchFamily="2" charset="-122"/>
              </a:rPr>
              <a:t>能被</a:t>
            </a:r>
            <a:r>
              <a:rPr lang="en-US" altLang="zh-CN" sz="2400" b="1">
                <a:latin typeface="黑体" panose="02010609060101010101" pitchFamily="2" charset="-122"/>
                <a:ea typeface="黑体" panose="02010609060101010101" pitchFamily="2" charset="-122"/>
              </a:rPr>
              <a:t>2</a:t>
            </a:r>
            <a:r>
              <a:rPr lang="zh-CN" altLang="zh-CN" sz="2400" b="1">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(m-1)</a:t>
            </a:r>
            <a:r>
              <a:rPr lang="zh-CN" altLang="zh-CN" sz="2400" b="1">
                <a:latin typeface="黑体" panose="02010609060101010101" pitchFamily="2" charset="-122"/>
                <a:ea typeface="黑体" panose="02010609060101010101" pitchFamily="2" charset="-122"/>
              </a:rPr>
              <a:t>之中</a:t>
            </a:r>
            <a:r>
              <a:rPr lang="zh-CN" altLang="en-US" sz="2400" b="1">
                <a:latin typeface="黑体" panose="02010609060101010101" pitchFamily="2" charset="-122"/>
                <a:ea typeface="黑体" panose="02010609060101010101" pitchFamily="2" charset="-122"/>
              </a:rPr>
              <a:t>任意一</a:t>
            </a:r>
            <a:r>
              <a:rPr lang="zh-CN" altLang="zh-CN" sz="2400" b="1">
                <a:latin typeface="黑体" panose="02010609060101010101" pitchFamily="2" charset="-122"/>
                <a:ea typeface="黑体" panose="02010609060101010101" pitchFamily="2" charset="-122"/>
              </a:rPr>
              <a:t>个整数整除，则表示</a:t>
            </a:r>
            <a:r>
              <a:rPr lang="en-US" altLang="zh-CN" sz="2400" b="1">
                <a:latin typeface="黑体" panose="02010609060101010101" pitchFamily="2" charset="-122"/>
                <a:ea typeface="黑体" panose="02010609060101010101" pitchFamily="2" charset="-122"/>
              </a:rPr>
              <a:t>m</a:t>
            </a:r>
            <a:r>
              <a:rPr lang="zh-CN" altLang="zh-CN" sz="2400" b="1">
                <a:latin typeface="黑体" panose="02010609060101010101" pitchFamily="2" charset="-122"/>
                <a:ea typeface="黑体" panose="02010609060101010101" pitchFamily="2" charset="-122"/>
              </a:rPr>
              <a:t>肯定</a:t>
            </a:r>
            <a:r>
              <a:rPr lang="zh-CN" altLang="zh-CN" sz="2400" b="1">
                <a:solidFill>
                  <a:schemeClr val="accent2"/>
                </a:solidFill>
                <a:latin typeface="黑体" panose="02010609060101010101" pitchFamily="2" charset="-122"/>
                <a:ea typeface="黑体" panose="02010609060101010101" pitchFamily="2" charset="-122"/>
              </a:rPr>
              <a:t>是素数</a:t>
            </a:r>
            <a:r>
              <a:rPr lang="zh-CN" altLang="zh-CN" sz="2400" b="1">
                <a:latin typeface="黑体" panose="02010609060101010101" pitchFamily="2" charset="-122"/>
                <a:ea typeface="黑体" panose="02010609060101010101" pitchFamily="2" charset="-122"/>
              </a:rPr>
              <a:t>，因此，</a:t>
            </a:r>
            <a:r>
              <a:rPr lang="zh-CN" altLang="en-US" sz="2400" b="1">
                <a:latin typeface="黑体" panose="02010609060101010101" pitchFamily="2" charset="-122"/>
                <a:ea typeface="黑体" panose="02010609060101010101" pitchFamily="2" charset="-122"/>
              </a:rPr>
              <a:t>此</a:t>
            </a:r>
            <a:r>
              <a:rPr lang="zh-CN" altLang="zh-CN" sz="2400" b="1">
                <a:latin typeface="黑体" panose="02010609060101010101" pitchFamily="2" charset="-122"/>
                <a:ea typeface="黑体" panose="02010609060101010101" pitchFamily="2" charset="-122"/>
              </a:rPr>
              <a:t>循环</a:t>
            </a:r>
            <a:r>
              <a:rPr lang="zh-CN" altLang="en-US" sz="2400" b="1">
                <a:latin typeface="黑体" panose="02010609060101010101" pitchFamily="2" charset="-122"/>
                <a:ea typeface="黑体" panose="02010609060101010101" pitchFamily="2" charset="-122"/>
              </a:rPr>
              <a:t>必然</a:t>
            </a:r>
            <a:r>
              <a:rPr lang="zh-CN" altLang="en-US" sz="2400" b="1">
                <a:solidFill>
                  <a:srgbClr val="009900"/>
                </a:solidFill>
                <a:latin typeface="黑体" panose="02010609060101010101" pitchFamily="2" charset="-122"/>
                <a:ea typeface="黑体" panose="02010609060101010101" pitchFamily="2" charset="-122"/>
              </a:rPr>
              <a:t>正常结束</a:t>
            </a:r>
            <a:r>
              <a:rPr lang="zh-CN" altLang="en-US" sz="2400" b="1">
                <a:latin typeface="黑体" panose="02010609060101010101" pitchFamily="2" charset="-122"/>
                <a:ea typeface="黑体" panose="02010609060101010101" pitchFamily="2" charset="-122"/>
              </a:rPr>
              <a:t>，</a:t>
            </a:r>
            <a:r>
              <a:rPr lang="zh-CN" altLang="zh-CN" sz="2400" b="1">
                <a:latin typeface="黑体" panose="02010609060101010101" pitchFamily="2" charset="-122"/>
                <a:ea typeface="黑体" panose="02010609060101010101" pitchFamily="2" charset="-122"/>
              </a:rPr>
              <a:t>此时</a:t>
            </a:r>
            <a:r>
              <a:rPr lang="en-US" altLang="zh-CN" sz="2400" b="1">
                <a:solidFill>
                  <a:srgbClr val="009900"/>
                </a:solidFill>
                <a:latin typeface="黑体" panose="02010609060101010101" pitchFamily="2" charset="-122"/>
                <a:ea typeface="黑体" panose="02010609060101010101" pitchFamily="2" charset="-122"/>
              </a:rPr>
              <a:t>i</a:t>
            </a:r>
            <a:r>
              <a:rPr lang="zh-CN" altLang="zh-CN" sz="2400" b="1">
                <a:solidFill>
                  <a:srgbClr val="009900"/>
                </a:solidFill>
                <a:latin typeface="黑体" panose="02010609060101010101" pitchFamily="2" charset="-122"/>
                <a:ea typeface="黑体" panose="02010609060101010101" pitchFamily="2" charset="-122"/>
              </a:rPr>
              <a:t>的值</a:t>
            </a:r>
            <a:r>
              <a:rPr lang="zh-CN" altLang="zh-CN" sz="2400" b="1">
                <a:latin typeface="黑体" panose="02010609060101010101" pitchFamily="2" charset="-122"/>
                <a:ea typeface="黑体" panose="02010609060101010101" pitchFamily="2" charset="-122"/>
              </a:rPr>
              <a:t>必然</a:t>
            </a:r>
            <a:r>
              <a:rPr lang="zh-CN" altLang="en-US" sz="2400" b="1">
                <a:solidFill>
                  <a:srgbClr val="C00000"/>
                </a:solidFill>
                <a:latin typeface="黑体" panose="02010609060101010101" pitchFamily="2" charset="-122"/>
                <a:ea typeface="黑体" panose="02010609060101010101" pitchFamily="2" charset="-122"/>
              </a:rPr>
              <a:t>等</a:t>
            </a:r>
            <a:r>
              <a:rPr lang="zh-CN" altLang="zh-CN" sz="2400" b="1">
                <a:solidFill>
                  <a:srgbClr val="C00000"/>
                </a:solidFill>
                <a:latin typeface="黑体" panose="02010609060101010101" pitchFamily="2" charset="-122"/>
                <a:ea typeface="黑体" panose="02010609060101010101" pitchFamily="2" charset="-122"/>
              </a:rPr>
              <a:t>于</a:t>
            </a:r>
            <a:r>
              <a:rPr lang="zh-CN" altLang="en-US" sz="2400" b="1">
                <a:solidFill>
                  <a:srgbClr val="C00000"/>
                </a:solidFill>
                <a:latin typeface="黑体" panose="02010609060101010101" pitchFamily="2" charset="-122"/>
                <a:ea typeface="黑体" panose="02010609060101010101" pitchFamily="2" charset="-122"/>
              </a:rPr>
              <a:t>或大于</a:t>
            </a:r>
            <a:r>
              <a:rPr lang="en-US" altLang="zh-CN" sz="2400" b="1">
                <a:solidFill>
                  <a:srgbClr val="C00000"/>
                </a:solidFill>
                <a:latin typeface="黑体" panose="02010609060101010101" pitchFamily="2" charset="-122"/>
                <a:ea typeface="黑体" panose="02010609060101010101" pitchFamily="2" charset="-122"/>
              </a:rPr>
              <a:t>m</a:t>
            </a:r>
            <a:endParaRPr lang="en-US" altLang="zh-CN" sz="2400" b="1">
              <a:solidFill>
                <a:srgbClr val="C0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dissolve">
                                      <p:cBhvr>
                                        <p:cTn id="7" dur="500"/>
                                        <p:tgtEl>
                                          <p:spTgt spid="23552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35526"/>
                                        </p:tgtEl>
                                        <p:attrNameLst>
                                          <p:attrName>style.visibility</p:attrName>
                                        </p:attrNameLst>
                                      </p:cBhvr>
                                      <p:to>
                                        <p:strVal val="visible"/>
                                      </p:to>
                                    </p:set>
                                    <p:anim calcmode="lin" valueType="num">
                                      <p:cBhvr additive="base">
                                        <p:cTn id="11" dur="500" fill="hold"/>
                                        <p:tgtEl>
                                          <p:spTgt spid="235526"/>
                                        </p:tgtEl>
                                        <p:attrNameLst>
                                          <p:attrName>ppt_x</p:attrName>
                                        </p:attrNameLst>
                                      </p:cBhvr>
                                      <p:tavLst>
                                        <p:tav tm="0">
                                          <p:val>
                                            <p:strVal val="0-#ppt_w/2"/>
                                          </p:val>
                                        </p:tav>
                                        <p:tav tm="100000">
                                          <p:val>
                                            <p:strVal val="#ppt_x"/>
                                          </p:val>
                                        </p:tav>
                                      </p:tavLst>
                                    </p:anim>
                                    <p:anim calcmode="lin" valueType="num">
                                      <p:cBhvr additive="base">
                                        <p:cTn id="12" dur="500" fill="hold"/>
                                        <p:tgtEl>
                                          <p:spTgt spid="23552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1000"/>
                                  </p:stCondLst>
                                  <p:childTnLst>
                                    <p:set>
                                      <p:cBhvr>
                                        <p:cTn id="15" dur="1" fill="hold">
                                          <p:stCondLst>
                                            <p:cond delay="0"/>
                                          </p:stCondLst>
                                        </p:cTn>
                                        <p:tgtEl>
                                          <p:spTgt spid="235523"/>
                                        </p:tgtEl>
                                        <p:attrNameLst>
                                          <p:attrName>style.visibility</p:attrName>
                                        </p:attrNameLst>
                                      </p:cBhvr>
                                      <p:to>
                                        <p:strVal val="visible"/>
                                      </p:to>
                                    </p:set>
                                    <p:anim calcmode="lin" valueType="num">
                                      <p:cBhvr additive="base">
                                        <p:cTn id="16" dur="500" fill="hold"/>
                                        <p:tgtEl>
                                          <p:spTgt spid="235523"/>
                                        </p:tgtEl>
                                        <p:attrNameLst>
                                          <p:attrName>ppt_x</p:attrName>
                                        </p:attrNameLst>
                                      </p:cBhvr>
                                      <p:tavLst>
                                        <p:tav tm="0">
                                          <p:val>
                                            <p:strVal val="0-#ppt_w/2"/>
                                          </p:val>
                                        </p:tav>
                                        <p:tav tm="100000">
                                          <p:val>
                                            <p:strVal val="#ppt_x"/>
                                          </p:val>
                                        </p:tav>
                                      </p:tavLst>
                                    </p:anim>
                                    <p:anim calcmode="lin" valueType="num">
                                      <p:cBhvr additive="base">
                                        <p:cTn id="17" dur="500" fill="hold"/>
                                        <p:tgtEl>
                                          <p:spTgt spid="235523"/>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fill="hold" nodeType="afterEffect">
                                  <p:stCondLst>
                                    <p:cond delay="0"/>
                                  </p:stCondLst>
                                  <p:childTnLst>
                                    <p:set>
                                      <p:cBhvr>
                                        <p:cTn id="20" dur="1" fill="hold">
                                          <p:stCondLst>
                                            <p:cond delay="0"/>
                                          </p:stCondLst>
                                        </p:cTn>
                                        <p:tgtEl>
                                          <p:spTgt spid="235522"/>
                                        </p:tgtEl>
                                        <p:attrNameLst>
                                          <p:attrName>style.visibility</p:attrName>
                                        </p:attrNameLst>
                                      </p:cBhvr>
                                      <p:to>
                                        <p:strVal val="visible"/>
                                      </p:to>
                                    </p:set>
                                    <p:anim calcmode="lin" valueType="num">
                                      <p:cBhvr additive="base">
                                        <p:cTn id="21" dur="500" fill="hold"/>
                                        <p:tgtEl>
                                          <p:spTgt spid="235522"/>
                                        </p:tgtEl>
                                        <p:attrNameLst>
                                          <p:attrName>ppt_x</p:attrName>
                                        </p:attrNameLst>
                                      </p:cBhvr>
                                      <p:tavLst>
                                        <p:tav tm="0">
                                          <p:val>
                                            <p:strVal val="0-#ppt_w/2"/>
                                          </p:val>
                                        </p:tav>
                                        <p:tav tm="100000">
                                          <p:val>
                                            <p:strVal val="#ppt_x"/>
                                          </p:val>
                                        </p:tav>
                                      </p:tavLst>
                                    </p:anim>
                                    <p:anim calcmode="lin" valueType="num">
                                      <p:cBhvr additive="base">
                                        <p:cTn id="22" dur="500" fill="hold"/>
                                        <p:tgtEl>
                                          <p:spTgt spid="23552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animEffect transition="in" filter="blinds(horizontal)">
                                      <p:cBhvr>
                                        <p:cTn id="27" dur="500"/>
                                        <p:tgtEl>
                                          <p:spTgt spid="37">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7">
                                            <p:txEl>
                                              <p:pRg st="1" end="1"/>
                                            </p:txEl>
                                          </p:spTgt>
                                        </p:tgtEl>
                                        <p:attrNameLst>
                                          <p:attrName>style.visibility</p:attrName>
                                        </p:attrNameLst>
                                      </p:cBhvr>
                                      <p:to>
                                        <p:strVal val="visible"/>
                                      </p:to>
                                    </p:set>
                                    <p:animEffect transition="in" filter="blinds(horizontal)">
                                      <p:cBhvr>
                                        <p:cTn id="30" dur="500"/>
                                        <p:tgtEl>
                                          <p:spTgt spid="37">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7">
                                            <p:txEl>
                                              <p:pRg st="2" end="2"/>
                                            </p:txEl>
                                          </p:spTgt>
                                        </p:tgtEl>
                                        <p:attrNameLst>
                                          <p:attrName>style.visibility</p:attrName>
                                        </p:attrNameLst>
                                      </p:cBhvr>
                                      <p:to>
                                        <p:strVal val="visible"/>
                                      </p:to>
                                    </p:set>
                                    <p:animEffect transition="in" filter="blinds(horizontal)">
                                      <p:cBhvr>
                                        <p:cTn id="33" dur="500"/>
                                        <p:tgtEl>
                                          <p:spTgt spid="37">
                                            <p:txEl>
                                              <p:pRg st="2" end="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7">
                                            <p:txEl>
                                              <p:pRg st="3" end="3"/>
                                            </p:txEl>
                                          </p:spTgt>
                                        </p:tgtEl>
                                        <p:attrNameLst>
                                          <p:attrName>style.visibility</p:attrName>
                                        </p:attrNameLst>
                                      </p:cBhvr>
                                      <p:to>
                                        <p:strVal val="visible"/>
                                      </p:to>
                                    </p:set>
                                    <p:animEffect transition="in" filter="blinds(horizontal)">
                                      <p:cBhvr>
                                        <p:cTn id="36"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utoUpdateAnimBg="0"/>
      <p:bldP spid="23552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15" name="Rectangle 4"/>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16" name="Rectangle 7"/>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17" name="Rectangle 9"/>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18" name="Rectangle 11"/>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19" name="Rectangle 13"/>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7"/>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 name="TextBox 46"/>
          <p:cNvSpPr txBox="1">
            <a:spLocks noChangeArrowheads="1"/>
          </p:cNvSpPr>
          <p:nvPr/>
        </p:nvSpPr>
        <p:spPr bwMode="auto">
          <a:xfrm>
            <a:off x="5916613" y="1609725"/>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Arial" panose="020B0604020202020204" pitchFamily="34" charset="0"/>
              </a:rPr>
              <a:t>N</a:t>
            </a:r>
            <a:endParaRPr lang="zh-CN" altLang="en-US" b="1">
              <a:latin typeface="Arial" panose="020B0604020202020204" pitchFamily="34" charset="0"/>
            </a:endParaRPr>
          </a:p>
        </p:txBody>
      </p:sp>
      <p:cxnSp>
        <p:nvCxnSpPr>
          <p:cNvPr id="12" name="直接箭头连接符 47"/>
          <p:cNvCxnSpPr>
            <a:cxnSpLocks noChangeShapeType="1"/>
          </p:cNvCxnSpPr>
          <p:nvPr/>
        </p:nvCxnSpPr>
        <p:spPr bwMode="auto">
          <a:xfrm rot="16200000" flipH="1">
            <a:off x="4411663" y="4929188"/>
            <a:ext cx="303212" cy="17462"/>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3" name="直接箭头连接符 48"/>
          <p:cNvCxnSpPr>
            <a:cxnSpLocks noChangeShapeType="1"/>
          </p:cNvCxnSpPr>
          <p:nvPr/>
        </p:nvCxnSpPr>
        <p:spPr bwMode="auto">
          <a:xfrm>
            <a:off x="2627313" y="1557338"/>
            <a:ext cx="1873250"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4" name="直接连接符 49"/>
          <p:cNvCxnSpPr>
            <a:cxnSpLocks noChangeShapeType="1"/>
          </p:cNvCxnSpPr>
          <p:nvPr/>
        </p:nvCxnSpPr>
        <p:spPr bwMode="auto">
          <a:xfrm rot="16200000" flipH="1">
            <a:off x="5200650" y="3414713"/>
            <a:ext cx="2730500" cy="1270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5" name="直接连接符 50"/>
          <p:cNvCxnSpPr>
            <a:cxnSpLocks noChangeShapeType="1"/>
          </p:cNvCxnSpPr>
          <p:nvPr/>
        </p:nvCxnSpPr>
        <p:spPr bwMode="auto">
          <a:xfrm rot="10800000" flipV="1">
            <a:off x="4538663" y="4786313"/>
            <a:ext cx="202088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6" name="直接连接符 51"/>
          <p:cNvCxnSpPr>
            <a:cxnSpLocks noChangeShapeType="1"/>
          </p:cNvCxnSpPr>
          <p:nvPr/>
        </p:nvCxnSpPr>
        <p:spPr bwMode="auto">
          <a:xfrm rot="10800000">
            <a:off x="5992813" y="2046288"/>
            <a:ext cx="566737" cy="476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2" name="TextBox 57"/>
          <p:cNvSpPr txBox="1">
            <a:spLocks noChangeArrowheads="1"/>
          </p:cNvSpPr>
          <p:nvPr/>
        </p:nvSpPr>
        <p:spPr bwMode="auto">
          <a:xfrm>
            <a:off x="4576763" y="348456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Arial" panose="020B0604020202020204" pitchFamily="34" charset="0"/>
              </a:rPr>
              <a:t>N</a:t>
            </a:r>
            <a:endParaRPr lang="zh-CN" altLang="en-US" b="1">
              <a:latin typeface="Arial" panose="020B0604020202020204" pitchFamily="34" charset="0"/>
            </a:endParaRPr>
          </a:p>
        </p:txBody>
      </p:sp>
      <p:cxnSp>
        <p:nvCxnSpPr>
          <p:cNvPr id="23" name="直接箭头连接符 58"/>
          <p:cNvCxnSpPr>
            <a:cxnSpLocks noChangeShapeType="1"/>
          </p:cNvCxnSpPr>
          <p:nvPr/>
        </p:nvCxnSpPr>
        <p:spPr bwMode="auto">
          <a:xfrm rot="16200000" flipH="1">
            <a:off x="4291012" y="377031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4" name="直接连接符 60"/>
          <p:cNvCxnSpPr>
            <a:cxnSpLocks noChangeShapeType="1"/>
          </p:cNvCxnSpPr>
          <p:nvPr/>
        </p:nvCxnSpPr>
        <p:spPr bwMode="auto">
          <a:xfrm rot="10800000">
            <a:off x="2643188" y="4643438"/>
            <a:ext cx="1844675" cy="158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5" name="直接连接符 61"/>
          <p:cNvCxnSpPr>
            <a:cxnSpLocks noChangeShapeType="1"/>
          </p:cNvCxnSpPr>
          <p:nvPr/>
        </p:nvCxnSpPr>
        <p:spPr bwMode="auto">
          <a:xfrm flipH="1" flipV="1">
            <a:off x="2627313" y="1557338"/>
            <a:ext cx="15875" cy="308610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6" name="直接连接符 63"/>
          <p:cNvCxnSpPr>
            <a:cxnSpLocks noChangeShapeType="1"/>
          </p:cNvCxnSpPr>
          <p:nvPr/>
        </p:nvCxnSpPr>
        <p:spPr bwMode="auto">
          <a:xfrm rot="16200000" flipH="1">
            <a:off x="4393406" y="4536282"/>
            <a:ext cx="201613" cy="1270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8" name="TextBox 67"/>
          <p:cNvSpPr txBox="1">
            <a:spLocks noChangeArrowheads="1"/>
          </p:cNvSpPr>
          <p:nvPr/>
        </p:nvSpPr>
        <p:spPr bwMode="auto">
          <a:xfrm>
            <a:off x="6059488" y="2705100"/>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Arial" panose="020B0604020202020204" pitchFamily="34" charset="0"/>
              </a:rPr>
              <a:t>Y</a:t>
            </a:r>
            <a:endParaRPr lang="zh-CN" altLang="en-US" b="1">
              <a:latin typeface="Arial" panose="020B0604020202020204" pitchFamily="34" charset="0"/>
            </a:endParaRPr>
          </a:p>
        </p:txBody>
      </p:sp>
      <p:sp>
        <p:nvSpPr>
          <p:cNvPr id="31" name="流程图: 过程 70"/>
          <p:cNvSpPr>
            <a:spLocks noChangeArrowheads="1"/>
          </p:cNvSpPr>
          <p:nvPr/>
        </p:nvSpPr>
        <p:spPr bwMode="auto">
          <a:xfrm>
            <a:off x="3663950" y="3951288"/>
            <a:ext cx="1714500" cy="500062"/>
          </a:xfrm>
          <a:prstGeom prst="flowChartProcess">
            <a:avLst/>
          </a:prstGeom>
          <a:solidFill>
            <a:schemeClr val="accent1"/>
          </a:solidFill>
          <a:ln w="38100" algn="ctr">
            <a:solidFill>
              <a:schemeClr val="tx1"/>
            </a:solidFill>
            <a:miter lim="800000"/>
          </a:ln>
        </p:spPr>
        <p:txBody>
          <a:bodyPr wrap="none" lIns="0" tIns="0" rIns="0" bIns="0"/>
          <a:lstStyle/>
          <a:p>
            <a:r>
              <a:rPr lang="en-US" altLang="zh-CN" b="1"/>
              <a:t>i=i+1</a:t>
            </a:r>
            <a:endParaRPr lang="zh-CN" altLang="en-US" b="1"/>
          </a:p>
        </p:txBody>
      </p:sp>
      <p:sp>
        <p:nvSpPr>
          <p:cNvPr id="32" name="平行四边形 31"/>
          <p:cNvSpPr>
            <a:spLocks noChangeArrowheads="1"/>
          </p:cNvSpPr>
          <p:nvPr/>
        </p:nvSpPr>
        <p:spPr bwMode="auto">
          <a:xfrm>
            <a:off x="3579813" y="0"/>
            <a:ext cx="1714500" cy="500063"/>
          </a:xfrm>
          <a:prstGeom prst="parallelogram">
            <a:avLst>
              <a:gd name="adj" fmla="val 25000"/>
            </a:avLst>
          </a:prstGeom>
          <a:solidFill>
            <a:schemeClr val="accent1"/>
          </a:solidFill>
          <a:ln w="38100" algn="ctr">
            <a:solidFill>
              <a:schemeClr val="tx1"/>
            </a:solidFill>
            <a:miter lim="800000"/>
          </a:ln>
        </p:spPr>
        <p:txBody>
          <a:bodyPr wrap="none" lIns="0" tIns="0" rIns="0" bIns="0"/>
          <a:lstStyle/>
          <a:p>
            <a:r>
              <a:rPr lang="zh-CN" altLang="en-US" b="1"/>
              <a:t>输入</a:t>
            </a:r>
            <a:r>
              <a:rPr lang="en-US" altLang="zh-CN" b="1"/>
              <a:t>m</a:t>
            </a:r>
            <a:endParaRPr lang="zh-CN" altLang="en-US" b="1"/>
          </a:p>
        </p:txBody>
      </p:sp>
      <p:cxnSp>
        <p:nvCxnSpPr>
          <p:cNvPr id="34" name="直接箭头连接符 55"/>
          <p:cNvCxnSpPr>
            <a:cxnSpLocks noChangeShapeType="1"/>
          </p:cNvCxnSpPr>
          <p:nvPr/>
        </p:nvCxnSpPr>
        <p:spPr bwMode="auto">
          <a:xfrm rot="16200000" flipH="1">
            <a:off x="4265612" y="70961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35" name="流程图: 过程 68"/>
          <p:cNvSpPr>
            <a:spLocks noChangeArrowheads="1"/>
          </p:cNvSpPr>
          <p:nvPr/>
        </p:nvSpPr>
        <p:spPr bwMode="auto">
          <a:xfrm>
            <a:off x="3651250" y="928688"/>
            <a:ext cx="1714500" cy="500062"/>
          </a:xfrm>
          <a:prstGeom prst="flowChartProcess">
            <a:avLst/>
          </a:prstGeom>
          <a:solidFill>
            <a:schemeClr val="accent1"/>
          </a:solidFill>
          <a:ln w="38100" algn="ctr">
            <a:solidFill>
              <a:schemeClr val="tx1"/>
            </a:solidFill>
            <a:miter lim="800000"/>
          </a:ln>
        </p:spPr>
        <p:txBody>
          <a:bodyPr wrap="none" lIns="0" tIns="0" rIns="0" bIns="0"/>
          <a:lstStyle/>
          <a:p>
            <a:r>
              <a:rPr lang="en-US" altLang="zh-CN" b="1"/>
              <a:t>i=2</a:t>
            </a:r>
            <a:endParaRPr lang="zh-CN" altLang="en-US" b="1"/>
          </a:p>
        </p:txBody>
      </p:sp>
      <p:sp>
        <p:nvSpPr>
          <p:cNvPr id="36" name="流程图: 决策 52"/>
          <p:cNvSpPr>
            <a:spLocks noChangeArrowheads="1"/>
          </p:cNvSpPr>
          <p:nvPr/>
        </p:nvSpPr>
        <p:spPr bwMode="auto">
          <a:xfrm>
            <a:off x="3079750" y="1698625"/>
            <a:ext cx="2857500" cy="714375"/>
          </a:xfrm>
          <a:prstGeom prst="flowChartDecision">
            <a:avLst/>
          </a:prstGeom>
          <a:solidFill>
            <a:srgbClr val="FF9933"/>
          </a:solidFill>
          <a:ln w="38100" algn="ctr">
            <a:solidFill>
              <a:schemeClr val="tx1"/>
            </a:solidFill>
            <a:miter lim="800000"/>
          </a:ln>
        </p:spPr>
        <p:txBody>
          <a:bodyPr wrap="none" lIns="0" tIns="0" rIns="0" bIns="0"/>
          <a:lstStyle/>
          <a:p>
            <a:r>
              <a:rPr lang="en-US" altLang="zh-CN" b="1"/>
              <a:t>i ≤m-1</a:t>
            </a:r>
            <a:endParaRPr lang="zh-CN" altLang="en-US" b="1"/>
          </a:p>
        </p:txBody>
      </p:sp>
      <p:cxnSp>
        <p:nvCxnSpPr>
          <p:cNvPr id="37" name="直接箭头连接符 53"/>
          <p:cNvCxnSpPr>
            <a:cxnSpLocks noChangeShapeType="1"/>
          </p:cNvCxnSpPr>
          <p:nvPr/>
        </p:nvCxnSpPr>
        <p:spPr bwMode="auto">
          <a:xfrm rot="5400000">
            <a:off x="4348957" y="1554956"/>
            <a:ext cx="311150" cy="7937"/>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38" name="TextBox 54"/>
          <p:cNvSpPr txBox="1">
            <a:spLocks noChangeArrowheads="1"/>
          </p:cNvSpPr>
          <p:nvPr/>
        </p:nvSpPr>
        <p:spPr bwMode="auto">
          <a:xfrm>
            <a:off x="4579938" y="234156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Arial" panose="020B0604020202020204" pitchFamily="34" charset="0"/>
              </a:rPr>
              <a:t>Y</a:t>
            </a:r>
            <a:endParaRPr lang="zh-CN" altLang="en-US" b="1">
              <a:latin typeface="Arial" panose="020B0604020202020204" pitchFamily="34" charset="0"/>
            </a:endParaRPr>
          </a:p>
        </p:txBody>
      </p:sp>
      <p:cxnSp>
        <p:nvCxnSpPr>
          <p:cNvPr id="39" name="直接箭头连接符 55"/>
          <p:cNvCxnSpPr>
            <a:cxnSpLocks noChangeShapeType="1"/>
          </p:cNvCxnSpPr>
          <p:nvPr/>
        </p:nvCxnSpPr>
        <p:spPr bwMode="auto">
          <a:xfrm rot="16200000" flipH="1">
            <a:off x="4294187" y="262731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40" name="流程图: 决策 56"/>
          <p:cNvSpPr>
            <a:spLocks noChangeArrowheads="1"/>
          </p:cNvSpPr>
          <p:nvPr/>
        </p:nvSpPr>
        <p:spPr bwMode="auto">
          <a:xfrm>
            <a:off x="2794000" y="2841625"/>
            <a:ext cx="3429000" cy="714375"/>
          </a:xfrm>
          <a:prstGeom prst="flowChartDecision">
            <a:avLst/>
          </a:prstGeom>
          <a:solidFill>
            <a:srgbClr val="FFFF00"/>
          </a:solidFill>
          <a:ln w="38100" algn="ctr">
            <a:solidFill>
              <a:schemeClr val="tx1"/>
            </a:solidFill>
            <a:miter lim="800000"/>
          </a:ln>
        </p:spPr>
        <p:txBody>
          <a:bodyPr wrap="none" lIns="0" tIns="0" rIns="0" bIns="0"/>
          <a:lstStyle/>
          <a:p>
            <a:r>
              <a:rPr lang="en-US" altLang="zh-CN" b="1"/>
              <a:t>m</a:t>
            </a:r>
            <a:r>
              <a:rPr lang="zh-CN" altLang="en-US" b="1"/>
              <a:t>被</a:t>
            </a:r>
            <a:r>
              <a:rPr lang="en-US" altLang="zh-CN" b="1"/>
              <a:t>i</a:t>
            </a:r>
            <a:r>
              <a:rPr lang="zh-CN" altLang="en-US" b="1"/>
              <a:t>整除</a:t>
            </a:r>
            <a:endParaRPr lang="zh-CN" altLang="en-US" b="1"/>
          </a:p>
        </p:txBody>
      </p:sp>
      <p:cxnSp>
        <p:nvCxnSpPr>
          <p:cNvPr id="45" name="直接连接符 51"/>
          <p:cNvCxnSpPr>
            <a:cxnSpLocks noChangeShapeType="1"/>
            <a:endCxn id="40" idx="3"/>
          </p:cNvCxnSpPr>
          <p:nvPr/>
        </p:nvCxnSpPr>
        <p:spPr bwMode="auto">
          <a:xfrm rot="10800000">
            <a:off x="6223000" y="3198813"/>
            <a:ext cx="352425" cy="476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8" name="流程图: 决策 52"/>
          <p:cNvSpPr>
            <a:spLocks noChangeArrowheads="1"/>
          </p:cNvSpPr>
          <p:nvPr/>
        </p:nvSpPr>
        <p:spPr bwMode="auto">
          <a:xfrm>
            <a:off x="3097213" y="5089525"/>
            <a:ext cx="2857500" cy="714375"/>
          </a:xfrm>
          <a:prstGeom prst="flowChartDecision">
            <a:avLst/>
          </a:prstGeom>
          <a:solidFill>
            <a:srgbClr val="FFFF00"/>
          </a:solidFill>
          <a:ln w="38100" algn="ctr">
            <a:solidFill>
              <a:schemeClr val="tx1"/>
            </a:solidFill>
            <a:miter lim="800000"/>
          </a:ln>
        </p:spPr>
        <p:txBody>
          <a:bodyPr wrap="none" lIns="0" tIns="0" rIns="0" bIns="0"/>
          <a:lstStyle/>
          <a:p>
            <a:r>
              <a:rPr lang="en-US" altLang="zh-CN" b="1"/>
              <a:t>i &gt;=m</a:t>
            </a:r>
            <a:endParaRPr lang="zh-CN" altLang="en-US" b="1"/>
          </a:p>
        </p:txBody>
      </p:sp>
      <p:cxnSp>
        <p:nvCxnSpPr>
          <p:cNvPr id="49" name="直接连接符 51"/>
          <p:cNvCxnSpPr>
            <a:cxnSpLocks noChangeShapeType="1"/>
          </p:cNvCxnSpPr>
          <p:nvPr/>
        </p:nvCxnSpPr>
        <p:spPr bwMode="auto">
          <a:xfrm rot="10800000">
            <a:off x="2168525" y="5446713"/>
            <a:ext cx="923925" cy="476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1" name="直接箭头连接符 53"/>
          <p:cNvCxnSpPr>
            <a:cxnSpLocks noChangeShapeType="1"/>
          </p:cNvCxnSpPr>
          <p:nvPr/>
        </p:nvCxnSpPr>
        <p:spPr bwMode="auto">
          <a:xfrm rot="16200000" flipH="1">
            <a:off x="1954212" y="5661026"/>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2" name="平行四边形 51"/>
          <p:cNvSpPr>
            <a:spLocks noChangeArrowheads="1"/>
          </p:cNvSpPr>
          <p:nvPr/>
        </p:nvSpPr>
        <p:spPr bwMode="auto">
          <a:xfrm>
            <a:off x="811213" y="5875338"/>
            <a:ext cx="2643187" cy="500062"/>
          </a:xfrm>
          <a:prstGeom prst="parallelogram">
            <a:avLst>
              <a:gd name="adj" fmla="val 25009"/>
            </a:avLst>
          </a:prstGeom>
          <a:solidFill>
            <a:schemeClr val="accent1"/>
          </a:solidFill>
          <a:ln w="38100" algn="ctr">
            <a:solidFill>
              <a:schemeClr val="tx1"/>
            </a:solidFill>
            <a:miter lim="800000"/>
          </a:ln>
        </p:spPr>
        <p:txBody>
          <a:bodyPr wrap="none" lIns="0" tIns="0" rIns="0" bIns="0"/>
          <a:lstStyle/>
          <a:p>
            <a:r>
              <a:rPr lang="zh-CN" altLang="en-US" b="1"/>
              <a:t>输出是素数</a:t>
            </a:r>
            <a:endParaRPr lang="zh-CN" altLang="en-US" b="1"/>
          </a:p>
        </p:txBody>
      </p:sp>
      <p:sp>
        <p:nvSpPr>
          <p:cNvPr id="53" name="TextBox 67"/>
          <p:cNvSpPr txBox="1">
            <a:spLocks noChangeArrowheads="1"/>
          </p:cNvSpPr>
          <p:nvPr/>
        </p:nvSpPr>
        <p:spPr bwMode="auto">
          <a:xfrm>
            <a:off x="2525713" y="4875213"/>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Arial" panose="020B0604020202020204" pitchFamily="34" charset="0"/>
              </a:rPr>
              <a:t>Y</a:t>
            </a:r>
            <a:endParaRPr lang="zh-CN" altLang="en-US" b="1">
              <a:latin typeface="Arial" panose="020B0604020202020204" pitchFamily="34" charset="0"/>
            </a:endParaRPr>
          </a:p>
        </p:txBody>
      </p:sp>
      <p:cxnSp>
        <p:nvCxnSpPr>
          <p:cNvPr id="54" name="直接连接符 51"/>
          <p:cNvCxnSpPr>
            <a:cxnSpLocks noChangeShapeType="1"/>
          </p:cNvCxnSpPr>
          <p:nvPr/>
        </p:nvCxnSpPr>
        <p:spPr bwMode="auto">
          <a:xfrm rot="10800000">
            <a:off x="5954713" y="5446713"/>
            <a:ext cx="923925" cy="476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5" name="直接箭头连接符 53"/>
          <p:cNvCxnSpPr>
            <a:cxnSpLocks noChangeShapeType="1"/>
          </p:cNvCxnSpPr>
          <p:nvPr/>
        </p:nvCxnSpPr>
        <p:spPr bwMode="auto">
          <a:xfrm rot="16200000" flipH="1">
            <a:off x="6669087" y="5661026"/>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 name="平行四边形 55"/>
          <p:cNvSpPr>
            <a:spLocks noChangeArrowheads="1"/>
          </p:cNvSpPr>
          <p:nvPr/>
        </p:nvSpPr>
        <p:spPr bwMode="auto">
          <a:xfrm>
            <a:off x="5526088" y="5875338"/>
            <a:ext cx="2643187" cy="500062"/>
          </a:xfrm>
          <a:prstGeom prst="parallelogram">
            <a:avLst>
              <a:gd name="adj" fmla="val 25009"/>
            </a:avLst>
          </a:prstGeom>
          <a:solidFill>
            <a:schemeClr val="accent1"/>
          </a:solidFill>
          <a:ln w="38100" algn="ctr">
            <a:solidFill>
              <a:schemeClr val="tx1"/>
            </a:solidFill>
            <a:miter lim="800000"/>
          </a:ln>
        </p:spPr>
        <p:txBody>
          <a:bodyPr wrap="none" lIns="0" tIns="0" rIns="0" bIns="0"/>
          <a:lstStyle/>
          <a:p>
            <a:r>
              <a:rPr lang="zh-CN" altLang="en-US" b="1"/>
              <a:t>输出不是素数</a:t>
            </a:r>
            <a:endParaRPr lang="zh-CN" altLang="en-US" b="1"/>
          </a:p>
        </p:txBody>
      </p:sp>
      <p:sp>
        <p:nvSpPr>
          <p:cNvPr id="57" name="TextBox 46"/>
          <p:cNvSpPr txBox="1">
            <a:spLocks noChangeArrowheads="1"/>
          </p:cNvSpPr>
          <p:nvPr/>
        </p:nvSpPr>
        <p:spPr bwMode="auto">
          <a:xfrm>
            <a:off x="6169025" y="49466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Arial" panose="020B0604020202020204" pitchFamily="34" charset="0"/>
              </a:rPr>
              <a:t>N</a:t>
            </a:r>
            <a:endParaRPr lang="zh-CN" altLang="en-US" b="1">
              <a:latin typeface="Arial" panose="020B0604020202020204" pitchFamily="34" charset="0"/>
            </a:endParaRPr>
          </a:p>
        </p:txBody>
      </p:sp>
      <p:cxnSp>
        <p:nvCxnSpPr>
          <p:cNvPr id="64" name="直接连接符 63"/>
          <p:cNvCxnSpPr>
            <a:cxnSpLocks noChangeShapeType="1"/>
          </p:cNvCxnSpPr>
          <p:nvPr/>
        </p:nvCxnSpPr>
        <p:spPr bwMode="auto">
          <a:xfrm rot="5400000">
            <a:off x="2035969" y="6480969"/>
            <a:ext cx="214312"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68" name="直接连接符 51"/>
          <p:cNvCxnSpPr>
            <a:cxnSpLocks noChangeShapeType="1"/>
          </p:cNvCxnSpPr>
          <p:nvPr/>
        </p:nvCxnSpPr>
        <p:spPr bwMode="auto">
          <a:xfrm rot="10800000">
            <a:off x="2143125" y="6588125"/>
            <a:ext cx="4786313"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71" name="直接连接符 70"/>
          <p:cNvCxnSpPr>
            <a:cxnSpLocks noChangeShapeType="1"/>
          </p:cNvCxnSpPr>
          <p:nvPr/>
        </p:nvCxnSpPr>
        <p:spPr bwMode="auto">
          <a:xfrm rot="5400000">
            <a:off x="6822282" y="6480969"/>
            <a:ext cx="214312"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72" name="直接箭头连接符 47"/>
          <p:cNvCxnSpPr>
            <a:cxnSpLocks noChangeShapeType="1"/>
          </p:cNvCxnSpPr>
          <p:nvPr/>
        </p:nvCxnSpPr>
        <p:spPr bwMode="auto">
          <a:xfrm rot="16200000" flipH="1">
            <a:off x="4429126" y="6713537"/>
            <a:ext cx="303212" cy="17463"/>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44" name="圆角矩形标注 43"/>
          <p:cNvSpPr>
            <a:spLocks noChangeArrowheads="1"/>
          </p:cNvSpPr>
          <p:nvPr/>
        </p:nvSpPr>
        <p:spPr bwMode="auto">
          <a:xfrm>
            <a:off x="685800" y="539750"/>
            <a:ext cx="2411413" cy="642938"/>
          </a:xfrm>
          <a:prstGeom prst="wedgeRoundRectCallout">
            <a:avLst>
              <a:gd name="adj1" fmla="val 69481"/>
              <a:gd name="adj2" fmla="val 161509"/>
              <a:gd name="adj3" fmla="val 16667"/>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r>
              <a:rPr lang="zh-CN" altLang="en-US" b="1">
                <a:solidFill>
                  <a:srgbClr val="FF0000"/>
                </a:solidFill>
              </a:rPr>
              <a:t>循环条件</a:t>
            </a:r>
            <a:endParaRPr lang="zh-CN" altLang="en-US" b="1">
              <a:solidFill>
                <a:srgbClr val="FF0000"/>
              </a:solidFill>
            </a:endParaRPr>
          </a:p>
        </p:txBody>
      </p:sp>
      <p:sp>
        <p:nvSpPr>
          <p:cNvPr id="46" name="圆角矩形标注 45"/>
          <p:cNvSpPr>
            <a:spLocks noChangeArrowheads="1"/>
          </p:cNvSpPr>
          <p:nvPr/>
        </p:nvSpPr>
        <p:spPr bwMode="auto">
          <a:xfrm>
            <a:off x="561975" y="1770063"/>
            <a:ext cx="2411413" cy="642937"/>
          </a:xfrm>
          <a:prstGeom prst="wedgeRoundRectCallout">
            <a:avLst>
              <a:gd name="adj1" fmla="val 70838"/>
              <a:gd name="adj2" fmla="val 151352"/>
              <a:gd name="adj3" fmla="val 16667"/>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FF0000"/>
              </a:solidFill>
            </a:endParaRPr>
          </a:p>
        </p:txBody>
      </p:sp>
      <p:sp>
        <p:nvSpPr>
          <p:cNvPr id="47" name="圆角矩形标注 46"/>
          <p:cNvSpPr>
            <a:spLocks noChangeArrowheads="1"/>
          </p:cNvSpPr>
          <p:nvPr/>
        </p:nvSpPr>
        <p:spPr bwMode="auto">
          <a:xfrm>
            <a:off x="563563" y="1770063"/>
            <a:ext cx="2411412" cy="642937"/>
          </a:xfrm>
          <a:prstGeom prst="wedgeRoundRectCallout">
            <a:avLst>
              <a:gd name="adj1" fmla="val 65870"/>
              <a:gd name="adj2" fmla="val 505213"/>
              <a:gd name="adj3" fmla="val 16667"/>
            </a:avLst>
          </a:prstGeom>
          <a:noFill/>
          <a:ln w="9525" algn="ctr">
            <a:solidFill>
              <a:schemeClr val="tx2"/>
            </a:solidFill>
            <a:miter lim="800000"/>
          </a:ln>
          <a:extLst>
            <a:ext uri="{909E8E84-426E-40DD-AFC4-6F175D3DCCD1}">
              <a14:hiddenFill xmlns:a14="http://schemas.microsoft.com/office/drawing/2010/main">
                <a:solidFill>
                  <a:srgbClr val="FFFFFF"/>
                </a:solidFill>
              </a14:hiddenFill>
            </a:ext>
          </a:extLst>
        </p:spPr>
        <p:txBody>
          <a:bodyPr/>
          <a:lstStyle/>
          <a:p>
            <a:r>
              <a:rPr lang="zh-CN" altLang="en-US" b="1">
                <a:solidFill>
                  <a:srgbClr val="FF0000"/>
                </a:solidFill>
              </a:rPr>
              <a:t>选择条件</a:t>
            </a:r>
            <a:endParaRPr lang="zh-CN" altLang="en-US" b="1">
              <a:solidFill>
                <a:srgbClr val="FF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linds(horizontal)">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linds(horizontal)">
                                      <p:cBhvr>
                                        <p:cTn id="20" dur="500"/>
                                        <p:tgtEl>
                                          <p:spTgt spid="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linds(horizontal)">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linds(horizontal)">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linds(horizontal)">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500"/>
                                        <p:tgtEl>
                                          <p:spTgt spid="2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1"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slide(fromTop)">
                                      <p:cBhvr>
                                        <p:cTn id="54" dur="500"/>
                                        <p:tgtEl>
                                          <p:spTgt spid="26"/>
                                        </p:tgtEl>
                                      </p:cBhvr>
                                    </p:animEffect>
                                  </p:childTnLst>
                                </p:cTn>
                              </p:par>
                            </p:childTnLst>
                          </p:cTn>
                        </p:par>
                        <p:par>
                          <p:cTn id="55" fill="hold">
                            <p:stCondLst>
                              <p:cond delay="500"/>
                            </p:stCondLst>
                            <p:childTnLst>
                              <p:par>
                                <p:cTn id="56" presetID="12" presetClass="entr" presetSubtype="2" fill="hold"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slide(fromRight)">
                                      <p:cBhvr>
                                        <p:cTn id="58" dur="500"/>
                                        <p:tgtEl>
                                          <p:spTgt spid="24"/>
                                        </p:tgtEl>
                                      </p:cBhvr>
                                    </p:animEffect>
                                  </p:childTnLst>
                                </p:cTn>
                              </p:par>
                            </p:childTnLst>
                          </p:cTn>
                        </p:par>
                        <p:par>
                          <p:cTn id="59" fill="hold">
                            <p:stCondLst>
                              <p:cond delay="1000"/>
                            </p:stCondLst>
                            <p:childTnLst>
                              <p:par>
                                <p:cTn id="60" presetID="12" presetClass="entr" presetSubtype="4" fill="hold"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slide(fromBottom)">
                                      <p:cBhvr>
                                        <p:cTn id="62" dur="500"/>
                                        <p:tgtEl>
                                          <p:spTgt spid="25"/>
                                        </p:tgtEl>
                                      </p:cBhvr>
                                    </p:animEffect>
                                  </p:childTnLst>
                                </p:cTn>
                              </p:par>
                            </p:childTnLst>
                          </p:cTn>
                        </p:par>
                        <p:par>
                          <p:cTn id="63" fill="hold">
                            <p:stCondLst>
                              <p:cond delay="1500"/>
                            </p:stCondLst>
                            <p:childTnLst>
                              <p:par>
                                <p:cTn id="64" presetID="12" presetClass="entr" presetSubtype="8"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slide(fromLef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8"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slide(fromLeft)">
                                      <p:cBhvr>
                                        <p:cTn id="76" dur="500"/>
                                        <p:tgtEl>
                                          <p:spTgt spid="16"/>
                                        </p:tgtEl>
                                      </p:cBhvr>
                                    </p:animEffect>
                                  </p:childTnLst>
                                </p:cTn>
                              </p:par>
                            </p:childTnLst>
                          </p:cTn>
                        </p:par>
                        <p:par>
                          <p:cTn id="77" fill="hold">
                            <p:stCondLst>
                              <p:cond delay="500"/>
                            </p:stCondLst>
                            <p:childTnLst>
                              <p:par>
                                <p:cTn id="78" presetID="12" presetClass="entr" presetSubtype="1"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slide(fromTop)">
                                      <p:cBhvr>
                                        <p:cTn id="80" dur="500"/>
                                        <p:tgtEl>
                                          <p:spTgt spid="14"/>
                                        </p:tgtEl>
                                      </p:cBhvr>
                                    </p:animEffect>
                                  </p:childTnLst>
                                </p:cTn>
                              </p:par>
                            </p:childTnLst>
                          </p:cTn>
                        </p:par>
                        <p:par>
                          <p:cTn id="81" fill="hold">
                            <p:stCondLst>
                              <p:cond delay="1000"/>
                            </p:stCondLst>
                            <p:childTnLst>
                              <p:par>
                                <p:cTn id="82" presetID="12" presetClass="entr" presetSubtype="2" fill="hold" nodeType="after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slide(fromRight)">
                                      <p:cBhvr>
                                        <p:cTn id="84" dur="500"/>
                                        <p:tgtEl>
                                          <p:spTgt spid="15"/>
                                        </p:tgtEl>
                                      </p:cBhvr>
                                    </p:animEffect>
                                  </p:childTnLst>
                                </p:cTn>
                              </p:par>
                            </p:childTnLst>
                          </p:cTn>
                        </p:par>
                        <p:par>
                          <p:cTn id="85" fill="hold">
                            <p:stCondLst>
                              <p:cond delay="1500"/>
                            </p:stCondLst>
                            <p:childTnLst>
                              <p:par>
                                <p:cTn id="86" presetID="12" presetClass="entr" presetSubtype="1" fill="hold" nodeType="after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slide(fromTop)">
                                      <p:cBhvr>
                                        <p:cTn id="88" dur="5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blinds(horizontal)">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8" fill="hold"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slide(fromLeft)">
                                      <p:cBhvr>
                                        <p:cTn id="98" dur="500"/>
                                        <p:tgtEl>
                                          <p:spTgt spid="45"/>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blinds(horizontal)">
                                      <p:cBhvr>
                                        <p:cTn id="103" dur="500"/>
                                        <p:tgtEl>
                                          <p:spTgt spid="48"/>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blinds(horizontal)">
                                      <p:cBhvr>
                                        <p:cTn id="108" dur="500"/>
                                        <p:tgtEl>
                                          <p:spTgt spid="53"/>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2" fill="hold" nodeType="click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slide(fromRight)">
                                      <p:cBhvr>
                                        <p:cTn id="113" dur="500"/>
                                        <p:tgtEl>
                                          <p:spTgt spid="49"/>
                                        </p:tgtEl>
                                      </p:cBhvr>
                                    </p:animEffect>
                                  </p:childTnLst>
                                </p:cTn>
                              </p:par>
                            </p:childTnLst>
                          </p:cTn>
                        </p:par>
                        <p:par>
                          <p:cTn id="114" fill="hold">
                            <p:stCondLst>
                              <p:cond delay="500"/>
                            </p:stCondLst>
                            <p:childTnLst>
                              <p:par>
                                <p:cTn id="115" presetID="12" presetClass="entr" presetSubtype="1" fill="hold" nodeType="after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slide(fromTop)">
                                      <p:cBhvr>
                                        <p:cTn id="117" dur="500"/>
                                        <p:tgtEl>
                                          <p:spTgt spid="51"/>
                                        </p:tgtEl>
                                      </p:cBhvr>
                                    </p:animEffect>
                                  </p:childTnLst>
                                </p:cTn>
                              </p:par>
                            </p:childTnLst>
                          </p:cTn>
                        </p:par>
                        <p:par>
                          <p:cTn id="118" fill="hold">
                            <p:stCondLst>
                              <p:cond delay="1000"/>
                            </p:stCondLst>
                            <p:childTnLst>
                              <p:par>
                                <p:cTn id="119" presetID="3" presetClass="entr" presetSubtype="10" fill="hold" grpId="0" nodeType="after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blinds(horizontal)">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blinds(horizontal)">
                                      <p:cBhvr>
                                        <p:cTn id="126" dur="500"/>
                                        <p:tgtEl>
                                          <p:spTgt spid="57"/>
                                        </p:tgtEl>
                                      </p:cBhvr>
                                    </p:animEffect>
                                  </p:childTnLst>
                                </p:cTn>
                              </p:par>
                            </p:childTnLst>
                          </p:cTn>
                        </p:par>
                      </p:childTnLst>
                    </p:cTn>
                  </p:par>
                  <p:par>
                    <p:cTn id="127" fill="hold">
                      <p:stCondLst>
                        <p:cond delay="indefinite"/>
                      </p:stCondLst>
                      <p:childTnLst>
                        <p:par>
                          <p:cTn id="128" fill="hold">
                            <p:stCondLst>
                              <p:cond delay="0"/>
                            </p:stCondLst>
                            <p:childTnLst>
                              <p:par>
                                <p:cTn id="129" presetID="12" presetClass="entr" presetSubtype="8" fill="hold" nodeType="click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slide(fromLeft)">
                                      <p:cBhvr>
                                        <p:cTn id="131" dur="500"/>
                                        <p:tgtEl>
                                          <p:spTgt spid="54"/>
                                        </p:tgtEl>
                                      </p:cBhvr>
                                    </p:animEffect>
                                  </p:childTnLst>
                                </p:cTn>
                              </p:par>
                            </p:childTnLst>
                          </p:cTn>
                        </p:par>
                        <p:par>
                          <p:cTn id="132" fill="hold">
                            <p:stCondLst>
                              <p:cond delay="500"/>
                            </p:stCondLst>
                            <p:childTnLst>
                              <p:par>
                                <p:cTn id="133" presetID="12" presetClass="entr" presetSubtype="1" fill="hold"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slide(fromTop)">
                                      <p:cBhvr>
                                        <p:cTn id="135" dur="500"/>
                                        <p:tgtEl>
                                          <p:spTgt spid="55"/>
                                        </p:tgtEl>
                                      </p:cBhvr>
                                    </p:animEffect>
                                  </p:childTnLst>
                                </p:cTn>
                              </p:par>
                            </p:childTnLst>
                          </p:cTn>
                        </p:par>
                        <p:par>
                          <p:cTn id="136" fill="hold">
                            <p:stCondLst>
                              <p:cond delay="1000"/>
                            </p:stCondLst>
                            <p:childTnLst>
                              <p:par>
                                <p:cTn id="137" presetID="3" presetClass="entr" presetSubtype="1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blinds(horizontal)">
                                      <p:cBhvr>
                                        <p:cTn id="139" dur="500"/>
                                        <p:tgtEl>
                                          <p:spTgt spid="56"/>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nodeType="clickEffect">
                                  <p:stCondLst>
                                    <p:cond delay="0"/>
                                  </p:stCondLst>
                                  <p:childTnLst>
                                    <p:set>
                                      <p:cBhvr>
                                        <p:cTn id="143" dur="1" fill="hold">
                                          <p:stCondLst>
                                            <p:cond delay="0"/>
                                          </p:stCondLst>
                                        </p:cTn>
                                        <p:tgtEl>
                                          <p:spTgt spid="64"/>
                                        </p:tgtEl>
                                        <p:attrNameLst>
                                          <p:attrName>style.visibility</p:attrName>
                                        </p:attrNameLst>
                                      </p:cBhvr>
                                      <p:to>
                                        <p:strVal val="visible"/>
                                      </p:to>
                                    </p:set>
                                    <p:animEffect transition="in" filter="blinds(horizontal)">
                                      <p:cBhvr>
                                        <p:cTn id="144" dur="500"/>
                                        <p:tgtEl>
                                          <p:spTgt spid="64"/>
                                        </p:tgtEl>
                                      </p:cBhvr>
                                    </p:animEffect>
                                  </p:childTnLst>
                                </p:cTn>
                              </p:par>
                              <p:par>
                                <p:cTn id="145" presetID="3" presetClass="entr" presetSubtype="10" fill="hold" nodeType="withEffect">
                                  <p:stCondLst>
                                    <p:cond delay="0"/>
                                  </p:stCondLst>
                                  <p:childTnLst>
                                    <p:set>
                                      <p:cBhvr>
                                        <p:cTn id="146" dur="1" fill="hold">
                                          <p:stCondLst>
                                            <p:cond delay="0"/>
                                          </p:stCondLst>
                                        </p:cTn>
                                        <p:tgtEl>
                                          <p:spTgt spid="71"/>
                                        </p:tgtEl>
                                        <p:attrNameLst>
                                          <p:attrName>style.visibility</p:attrName>
                                        </p:attrNameLst>
                                      </p:cBhvr>
                                      <p:to>
                                        <p:strVal val="visible"/>
                                      </p:to>
                                    </p:set>
                                    <p:animEffect transition="in" filter="blinds(horizontal)">
                                      <p:cBhvr>
                                        <p:cTn id="147" dur="500"/>
                                        <p:tgtEl>
                                          <p:spTgt spid="71"/>
                                        </p:tgtEl>
                                      </p:cBhvr>
                                    </p:animEffect>
                                  </p:childTnLst>
                                </p:cTn>
                              </p:par>
                              <p:par>
                                <p:cTn id="148" presetID="3" presetClass="entr" presetSubtype="10" fill="hold" nodeType="withEffect">
                                  <p:stCondLst>
                                    <p:cond delay="0"/>
                                  </p:stCondLst>
                                  <p:childTnLst>
                                    <p:set>
                                      <p:cBhvr>
                                        <p:cTn id="149" dur="1" fill="hold">
                                          <p:stCondLst>
                                            <p:cond delay="0"/>
                                          </p:stCondLst>
                                        </p:cTn>
                                        <p:tgtEl>
                                          <p:spTgt spid="68"/>
                                        </p:tgtEl>
                                        <p:attrNameLst>
                                          <p:attrName>style.visibility</p:attrName>
                                        </p:attrNameLst>
                                      </p:cBhvr>
                                      <p:to>
                                        <p:strVal val="visible"/>
                                      </p:to>
                                    </p:set>
                                    <p:animEffect transition="in" filter="blinds(horizontal)">
                                      <p:cBhvr>
                                        <p:cTn id="150" dur="500"/>
                                        <p:tgtEl>
                                          <p:spTgt spid="68"/>
                                        </p:tgtEl>
                                      </p:cBhvr>
                                    </p:animEffect>
                                  </p:childTnLst>
                                </p:cTn>
                              </p:par>
                              <p:par>
                                <p:cTn id="151" presetID="3" presetClass="entr" presetSubtype="10" fill="hold" nodeType="withEffect">
                                  <p:stCondLst>
                                    <p:cond delay="0"/>
                                  </p:stCondLst>
                                  <p:childTnLst>
                                    <p:set>
                                      <p:cBhvr>
                                        <p:cTn id="152" dur="1" fill="hold">
                                          <p:stCondLst>
                                            <p:cond delay="0"/>
                                          </p:stCondLst>
                                        </p:cTn>
                                        <p:tgtEl>
                                          <p:spTgt spid="72"/>
                                        </p:tgtEl>
                                        <p:attrNameLst>
                                          <p:attrName>style.visibility</p:attrName>
                                        </p:attrNameLst>
                                      </p:cBhvr>
                                      <p:to>
                                        <p:strVal val="visible"/>
                                      </p:to>
                                    </p:set>
                                    <p:animEffect transition="in" filter="blinds(horizontal)">
                                      <p:cBhvr>
                                        <p:cTn id="153" dur="500"/>
                                        <p:tgtEl>
                                          <p:spTgt spid="72"/>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44"/>
                                        </p:tgtEl>
                                        <p:attrNameLst>
                                          <p:attrName>style.visibility</p:attrName>
                                        </p:attrNameLst>
                                      </p:cBhvr>
                                      <p:to>
                                        <p:strVal val="visible"/>
                                      </p:to>
                                    </p:set>
                                    <p:animEffect transition="in" filter="blinds(horizontal)">
                                      <p:cBhvr>
                                        <p:cTn id="158" dur="500"/>
                                        <p:tgtEl>
                                          <p:spTgt spid="44"/>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46"/>
                                        </p:tgtEl>
                                        <p:attrNameLst>
                                          <p:attrName>style.visibility</p:attrName>
                                        </p:attrNameLst>
                                      </p:cBhvr>
                                      <p:to>
                                        <p:strVal val="visible"/>
                                      </p:to>
                                    </p:set>
                                    <p:animEffect transition="in" filter="blinds(horizontal)">
                                      <p:cBhvr>
                                        <p:cTn id="163" dur="500"/>
                                        <p:tgtEl>
                                          <p:spTgt spid="46"/>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47"/>
                                        </p:tgtEl>
                                        <p:attrNameLst>
                                          <p:attrName>style.visibility</p:attrName>
                                        </p:attrNameLst>
                                      </p:cBhvr>
                                      <p:to>
                                        <p:strVal val="visible"/>
                                      </p:to>
                                    </p:set>
                                    <p:animEffect transition="in" filter="blinds(horizontal)">
                                      <p:cBhvr>
                                        <p:cTn id="16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P spid="28" grpId="0"/>
      <p:bldP spid="31" grpId="0" animBg="1"/>
      <p:bldP spid="32" grpId="0" animBg="1"/>
      <p:bldP spid="35" grpId="0" animBg="1"/>
      <p:bldP spid="36" grpId="0" animBg="1"/>
      <p:bldP spid="38" grpId="0"/>
      <p:bldP spid="40" grpId="0" animBg="1"/>
      <p:bldP spid="48" grpId="0" animBg="1"/>
      <p:bldP spid="52" grpId="0" animBg="1"/>
      <p:bldP spid="53" grpId="0"/>
      <p:bldP spid="56" grpId="0" animBg="1"/>
      <p:bldP spid="57" grpId="0"/>
      <p:bldP spid="44" grpId="0" animBg="1"/>
      <p:bldP spid="46"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642938" y="857250"/>
            <a:ext cx="8001000" cy="4335463"/>
          </a:xfrm>
        </p:spPr>
        <p:txBody>
          <a:bodyPr/>
          <a:lstStyle/>
          <a:p>
            <a:pPr eaLnBrk="1" hangingPunct="1">
              <a:buFont typeface="Wingdings" panose="05000000000000000000" pitchFamily="2" charset="2"/>
              <a:buNone/>
            </a:pPr>
            <a:r>
              <a:rPr lang="en-US" altLang="zh-CN" sz="2800" b="1" smtClean="0">
                <a:latin typeface="Tahoma" panose="020B0604030504040204" pitchFamily="34" charset="0"/>
                <a:ea typeface="Arial Unicode MS" panose="020B0604020202020204" charset="-122"/>
                <a:cs typeface="Tahoma" panose="020B0604030504040204" pitchFamily="34" charset="0"/>
              </a:rPr>
              <a:t>#include &lt;stdio.h&gt;</a:t>
            </a:r>
            <a:endParaRPr lang="zh-CN" altLang="zh-CN" sz="2800" b="1" smtClean="0">
              <a:latin typeface="Tahoma" panose="020B0604030504040204" pitchFamily="34" charset="0"/>
              <a:ea typeface="Arial Unicode MS" panose="020B0604020202020204" charset="-122"/>
              <a:cs typeface="Tahoma" panose="020B0604030504040204" pitchFamily="34" charset="0"/>
            </a:endParaRPr>
          </a:p>
          <a:p>
            <a:pPr eaLnBrk="1" hangingPunct="1">
              <a:buFont typeface="Wingdings" panose="05000000000000000000" pitchFamily="2" charset="2"/>
              <a:buNone/>
            </a:pPr>
            <a:r>
              <a:rPr lang="en-US" altLang="zh-CN" sz="2800" b="1" smtClean="0">
                <a:latin typeface="Tahoma" panose="020B0604030504040204" pitchFamily="34" charset="0"/>
                <a:ea typeface="Arial Unicode MS" panose="020B0604020202020204" charset="-122"/>
                <a:cs typeface="Tahoma" panose="020B0604030504040204" pitchFamily="34" charset="0"/>
              </a:rPr>
              <a:t>void main()</a:t>
            </a:r>
            <a:endParaRPr lang="zh-CN" altLang="zh-CN" sz="2800" b="1" smtClean="0">
              <a:latin typeface="Tahoma" panose="020B0604030504040204" pitchFamily="34" charset="0"/>
              <a:ea typeface="Arial Unicode MS" panose="020B0604020202020204" charset="-122"/>
              <a:cs typeface="Tahoma" panose="020B0604030504040204" pitchFamily="34" charset="0"/>
            </a:endParaRPr>
          </a:p>
          <a:p>
            <a:pPr eaLnBrk="1" hangingPunct="1">
              <a:buFont typeface="Wingdings" panose="05000000000000000000" pitchFamily="2" charset="2"/>
              <a:buNone/>
            </a:pPr>
            <a:r>
              <a:rPr lang="en-US" altLang="zh-CN" sz="2800" b="1" smtClean="0">
                <a:latin typeface="Tahoma" panose="020B0604030504040204" pitchFamily="34" charset="0"/>
                <a:ea typeface="Arial Unicode MS" panose="020B0604020202020204" charset="-122"/>
                <a:cs typeface="Tahoma" panose="020B0604030504040204" pitchFamily="34" charset="0"/>
              </a:rPr>
              <a:t> { int m,i;</a:t>
            </a:r>
            <a:endParaRPr lang="zh-CN" altLang="zh-CN" sz="2800" b="1" smtClean="0">
              <a:latin typeface="Tahoma" panose="020B0604030504040204" pitchFamily="34" charset="0"/>
              <a:ea typeface="Arial Unicode MS" panose="020B0604020202020204" charset="-122"/>
              <a:cs typeface="Tahoma" panose="020B0604030504040204" pitchFamily="34" charset="0"/>
            </a:endParaRPr>
          </a:p>
          <a:p>
            <a:pPr eaLnBrk="1" hangingPunct="1">
              <a:buFont typeface="Wingdings" panose="05000000000000000000" pitchFamily="2" charset="2"/>
              <a:buNone/>
            </a:pPr>
            <a:r>
              <a:rPr lang="en-US" altLang="zh-CN" sz="2800" b="1" smtClean="0">
                <a:latin typeface="Tahoma" panose="020B0604030504040204" pitchFamily="34" charset="0"/>
                <a:ea typeface="Arial Unicode MS" panose="020B0604020202020204" charset="-122"/>
                <a:cs typeface="Tahoma" panose="020B0604030504040204" pitchFamily="34" charset="0"/>
              </a:rPr>
              <a:t>    printf(“m=?");  scanf("%d",&amp;m);</a:t>
            </a:r>
            <a:endParaRPr lang="zh-CN" altLang="zh-CN" sz="2800" b="1" smtClean="0">
              <a:latin typeface="Tahoma" panose="020B0604030504040204" pitchFamily="34" charset="0"/>
              <a:ea typeface="Arial Unicode MS" panose="020B0604020202020204" charset="-122"/>
              <a:cs typeface="Tahoma" panose="020B0604030504040204" pitchFamily="34" charset="0"/>
            </a:endParaRPr>
          </a:p>
          <a:p>
            <a:pPr eaLnBrk="1" hangingPunct="1">
              <a:buFont typeface="Wingdings" panose="05000000000000000000" pitchFamily="2" charset="2"/>
              <a:buNone/>
            </a:pPr>
            <a:r>
              <a:rPr lang="en-US" altLang="zh-CN" sz="2800" b="1" smtClean="0">
                <a:latin typeface="Tahoma" panose="020B0604030504040204" pitchFamily="34" charset="0"/>
                <a:ea typeface="Arial Unicode MS" panose="020B0604020202020204" charset="-122"/>
                <a:cs typeface="Tahoma" panose="020B0604030504040204" pitchFamily="34" charset="0"/>
              </a:rPr>
              <a:t>    </a:t>
            </a:r>
            <a:r>
              <a:rPr lang="en-US" altLang="zh-CN" sz="2800" b="1" smtClean="0">
                <a:solidFill>
                  <a:srgbClr val="FF0000"/>
                </a:solidFill>
                <a:latin typeface="Tahoma" panose="020B0604030504040204" pitchFamily="34" charset="0"/>
                <a:ea typeface="Arial Unicode MS" panose="020B0604020202020204" charset="-122"/>
                <a:cs typeface="Tahoma" panose="020B0604030504040204" pitchFamily="34" charset="0"/>
              </a:rPr>
              <a:t>for</a:t>
            </a:r>
            <a:r>
              <a:rPr lang="en-US" altLang="zh-CN" sz="2800" b="1" smtClean="0">
                <a:latin typeface="Tahoma" panose="020B0604030504040204" pitchFamily="34" charset="0"/>
                <a:ea typeface="Arial Unicode MS" panose="020B0604020202020204" charset="-122"/>
                <a:cs typeface="Tahoma" panose="020B0604030504040204" pitchFamily="34" charset="0"/>
              </a:rPr>
              <a:t> (i=2;i&lt;=m-1;i++)</a:t>
            </a:r>
            <a:endParaRPr lang="zh-CN" altLang="zh-CN" sz="2800" b="1" smtClean="0">
              <a:latin typeface="Tahoma" panose="020B0604030504040204" pitchFamily="34" charset="0"/>
              <a:ea typeface="Arial Unicode MS" panose="020B0604020202020204" charset="-122"/>
              <a:cs typeface="Tahoma" panose="020B0604030504040204" pitchFamily="34" charset="0"/>
            </a:endParaRPr>
          </a:p>
          <a:p>
            <a:pPr eaLnBrk="1" hangingPunct="1">
              <a:buFont typeface="Wingdings" panose="05000000000000000000" pitchFamily="2" charset="2"/>
              <a:buNone/>
            </a:pPr>
            <a:r>
              <a:rPr lang="en-US" altLang="zh-CN" sz="2800" b="1" smtClean="0">
                <a:latin typeface="Tahoma" panose="020B0604030504040204" pitchFamily="34" charset="0"/>
                <a:ea typeface="Arial Unicode MS" panose="020B0604020202020204" charset="-122"/>
                <a:cs typeface="Tahoma" panose="020B0604030504040204" pitchFamily="34" charset="0"/>
              </a:rPr>
              <a:t>        </a:t>
            </a:r>
            <a:r>
              <a:rPr lang="en-US" altLang="zh-CN" sz="2800" b="1" smtClean="0">
                <a:solidFill>
                  <a:srgbClr val="CC00CC"/>
                </a:solidFill>
                <a:latin typeface="Tahoma" panose="020B0604030504040204" pitchFamily="34" charset="0"/>
                <a:ea typeface="Arial Unicode MS" panose="020B0604020202020204" charset="-122"/>
                <a:cs typeface="Tahoma" panose="020B0604030504040204" pitchFamily="34" charset="0"/>
              </a:rPr>
              <a:t>if</a:t>
            </a:r>
            <a:r>
              <a:rPr lang="en-US" altLang="zh-CN" sz="2800" b="1" smtClean="0">
                <a:latin typeface="Tahoma" panose="020B0604030504040204" pitchFamily="34" charset="0"/>
                <a:ea typeface="Arial Unicode MS" panose="020B0604020202020204" charset="-122"/>
                <a:cs typeface="Tahoma" panose="020B0604030504040204" pitchFamily="34" charset="0"/>
              </a:rPr>
              <a:t>(m%i==0) break;</a:t>
            </a:r>
            <a:endParaRPr lang="zh-CN" altLang="zh-CN" sz="2800" b="1" smtClean="0">
              <a:latin typeface="Tahoma" panose="020B0604030504040204" pitchFamily="34" charset="0"/>
              <a:ea typeface="Arial Unicode MS" panose="020B0604020202020204" charset="-122"/>
              <a:cs typeface="Tahoma" panose="020B0604030504040204" pitchFamily="34" charset="0"/>
            </a:endParaRPr>
          </a:p>
          <a:p>
            <a:pPr eaLnBrk="1" hangingPunct="1">
              <a:buFontTx/>
              <a:buNone/>
            </a:pPr>
            <a:r>
              <a:rPr lang="en-US" altLang="zh-CN" sz="2800" b="1" smtClean="0">
                <a:latin typeface="Tahoma" panose="020B0604030504040204" pitchFamily="34" charset="0"/>
                <a:ea typeface="Arial Unicode MS" panose="020B0604020202020204" charset="-122"/>
                <a:cs typeface="Tahoma" panose="020B0604030504040204" pitchFamily="34" charset="0"/>
              </a:rPr>
              <a:t>    </a:t>
            </a:r>
            <a:r>
              <a:rPr lang="en-US" altLang="zh-CN" sz="2800" b="1" smtClean="0">
                <a:solidFill>
                  <a:srgbClr val="C00000"/>
                </a:solidFill>
                <a:latin typeface="Tahoma" panose="020B0604030504040204" pitchFamily="34" charset="0"/>
                <a:ea typeface="Arial Unicode MS" panose="020B0604020202020204" charset="-122"/>
                <a:cs typeface="Tahoma" panose="020B0604030504040204" pitchFamily="34" charset="0"/>
              </a:rPr>
              <a:t>if</a:t>
            </a:r>
            <a:r>
              <a:rPr lang="en-US" altLang="zh-CN" sz="2800" b="1" smtClean="0">
                <a:latin typeface="Tahoma" panose="020B0604030504040204" pitchFamily="34" charset="0"/>
                <a:ea typeface="Arial Unicode MS" panose="020B0604020202020204" charset="-122"/>
                <a:cs typeface="Tahoma" panose="020B0604030504040204" pitchFamily="34" charset="0"/>
              </a:rPr>
              <a:t>(i&gt;=m) printf(“%d </a:t>
            </a:r>
            <a:r>
              <a:rPr lang="zh-CN" altLang="en-US" sz="2800" b="1" smtClean="0">
                <a:latin typeface="Tahoma" panose="020B0604030504040204" pitchFamily="34" charset="0"/>
                <a:ea typeface="Arial Unicode MS" panose="020B0604020202020204" charset="-122"/>
                <a:cs typeface="Tahoma" panose="020B0604030504040204" pitchFamily="34" charset="0"/>
              </a:rPr>
              <a:t>是素数</a:t>
            </a:r>
            <a:r>
              <a:rPr lang="en-US" altLang="zh-CN" sz="2800" b="1" smtClean="0">
                <a:latin typeface="Tahoma" panose="020B0604030504040204" pitchFamily="34" charset="0"/>
                <a:ea typeface="Arial Unicode MS" panose="020B0604020202020204" charset="-122"/>
                <a:cs typeface="Tahoma" panose="020B0604030504040204" pitchFamily="34" charset="0"/>
              </a:rPr>
              <a:t>\n",m);</a:t>
            </a:r>
            <a:endParaRPr lang="zh-CN" altLang="zh-CN" sz="2800" b="1" smtClean="0">
              <a:latin typeface="Tahoma" panose="020B0604030504040204" pitchFamily="34" charset="0"/>
              <a:ea typeface="Arial Unicode MS" panose="020B0604020202020204" charset="-122"/>
              <a:cs typeface="Tahoma" panose="020B0604030504040204" pitchFamily="34" charset="0"/>
            </a:endParaRPr>
          </a:p>
          <a:p>
            <a:pPr eaLnBrk="1" hangingPunct="1">
              <a:buFont typeface="Wingdings" panose="05000000000000000000" pitchFamily="2" charset="2"/>
              <a:buNone/>
            </a:pPr>
            <a:r>
              <a:rPr lang="en-US" altLang="zh-CN" sz="2800" b="1" smtClean="0">
                <a:latin typeface="Tahoma" panose="020B0604030504040204" pitchFamily="34" charset="0"/>
                <a:ea typeface="Arial Unicode MS" panose="020B0604020202020204" charset="-122"/>
                <a:cs typeface="Tahoma" panose="020B0604030504040204" pitchFamily="34" charset="0"/>
              </a:rPr>
              <a:t>    else printf(“%d </a:t>
            </a:r>
            <a:r>
              <a:rPr lang="zh-CN" altLang="en-US" sz="2800" b="1" smtClean="0">
                <a:latin typeface="Tahoma" panose="020B0604030504040204" pitchFamily="34" charset="0"/>
                <a:ea typeface="Arial Unicode MS" panose="020B0604020202020204" charset="-122"/>
                <a:cs typeface="Tahoma" panose="020B0604030504040204" pitchFamily="34" charset="0"/>
              </a:rPr>
              <a:t>不是素数</a:t>
            </a:r>
            <a:r>
              <a:rPr lang="en-US" altLang="zh-CN" sz="2800" b="1" smtClean="0">
                <a:latin typeface="Tahoma" panose="020B0604030504040204" pitchFamily="34" charset="0"/>
                <a:ea typeface="Arial Unicode MS" panose="020B0604020202020204" charset="-122"/>
                <a:cs typeface="Tahoma" panose="020B0604030504040204" pitchFamily="34" charset="0"/>
              </a:rPr>
              <a:t>\n",m); }</a:t>
            </a:r>
            <a:endParaRPr lang="zh-CN" altLang="zh-CN" sz="2800" b="1" smtClean="0">
              <a:latin typeface="Tahoma" panose="020B0604030504040204" pitchFamily="34" charset="0"/>
              <a:ea typeface="Arial Unicode MS" panose="020B0604020202020204" charset="-122"/>
              <a:cs typeface="Tahoma" panose="020B0604030504040204" pitchFamily="34" charset="0"/>
            </a:endParaRPr>
          </a:p>
          <a:p>
            <a:pPr eaLnBrk="1" hangingPunct="1">
              <a:buFont typeface="Wingdings" panose="05000000000000000000" pitchFamily="2" charset="2"/>
              <a:buNone/>
            </a:pPr>
            <a:endParaRPr lang="en-US" altLang="zh-CN" sz="2800" b="1" smtClean="0">
              <a:latin typeface="Tahoma" panose="020B0604030504040204" pitchFamily="34" charset="0"/>
              <a:ea typeface="Arial Unicode MS" panose="020B0604020202020204" charset="-122"/>
              <a:cs typeface="Tahoma" panose="020B0604030504040204" pitchFamily="34" charset="0"/>
            </a:endParaRPr>
          </a:p>
        </p:txBody>
      </p:sp>
      <p:sp>
        <p:nvSpPr>
          <p:cNvPr id="399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6" name="Picture 2"/>
          <p:cNvPicPr>
            <a:picLocks noChangeAspect="1" noChangeArrowheads="1"/>
          </p:cNvPicPr>
          <p:nvPr/>
        </p:nvPicPr>
        <p:blipFill>
          <a:blip r:embed="rId1">
            <a:extLst>
              <a:ext uri="{28A0092B-C50C-407E-A947-70E740481C1C}">
                <a14:useLocalDpi xmlns:a14="http://schemas.microsoft.com/office/drawing/2010/main" val="0"/>
              </a:ext>
            </a:extLst>
          </a:blip>
          <a:srcRect t="26575" b="25687"/>
          <a:stretch>
            <a:fillRect/>
          </a:stretch>
        </p:blipFill>
        <p:spPr bwMode="auto">
          <a:xfrm>
            <a:off x="4032250" y="884238"/>
            <a:ext cx="393858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a:xfrm>
            <a:off x="647700" y="873125"/>
            <a:ext cx="8001000" cy="4335463"/>
          </a:xfrm>
        </p:spPr>
        <p:txBody>
          <a:bodyPr/>
          <a:lstStyle/>
          <a:p>
            <a:pPr eaLnBrk="1" hangingPunct="1">
              <a:buFont typeface="Wingdings" panose="05000000000000000000" pitchFamily="2" charset="2"/>
              <a:buNone/>
              <a:defRPr/>
            </a:pPr>
            <a:r>
              <a:rPr lang="en-US" altLang="zh-CN" sz="2800" b="1" kern="1200" dirty="0">
                <a:latin typeface="Arial" panose="020B0604020202020204" pitchFamily="34" charset="0"/>
              </a:rPr>
              <a:t>#include &lt;</a:t>
            </a:r>
            <a:r>
              <a:rPr lang="en-US" altLang="zh-CN" sz="2800" b="1" kern="1200" dirty="0" err="1">
                <a:latin typeface="Arial" panose="020B0604020202020204" pitchFamily="34" charset="0"/>
              </a:rPr>
              <a:t>stdio.h</a:t>
            </a:r>
            <a:r>
              <a:rPr lang="en-US" altLang="zh-CN" sz="2800" b="1" kern="1200" dirty="0">
                <a:latin typeface="Arial" panose="020B0604020202020204" pitchFamily="34" charset="0"/>
              </a:rPr>
              <a:t>&gt;</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kern="1200" dirty="0">
                <a:latin typeface="Arial" panose="020B0604020202020204" pitchFamily="34" charset="0"/>
              </a:rPr>
              <a:t>void main()</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kern="1200" dirty="0">
                <a:latin typeface="Arial" panose="020B0604020202020204" pitchFamily="34" charset="0"/>
              </a:rPr>
              <a:t> { </a:t>
            </a:r>
            <a:r>
              <a:rPr lang="en-US" altLang="zh-CN" sz="2800" b="1" kern="1200" dirty="0" err="1">
                <a:latin typeface="Arial" panose="020B0604020202020204" pitchFamily="34" charset="0"/>
              </a:rPr>
              <a:t>int</a:t>
            </a:r>
            <a:r>
              <a:rPr lang="en-US" altLang="zh-CN" sz="2800" b="1" kern="1200" dirty="0">
                <a:latin typeface="Arial" panose="020B0604020202020204" pitchFamily="34" charset="0"/>
              </a:rPr>
              <a:t> </a:t>
            </a:r>
            <a:r>
              <a:rPr lang="en-US" altLang="zh-CN" sz="2800" b="1" kern="1200" dirty="0" err="1">
                <a:latin typeface="Arial" panose="020B0604020202020204" pitchFamily="34" charset="0"/>
              </a:rPr>
              <a:t>m,i</a:t>
            </a:r>
            <a:r>
              <a:rPr lang="en-US" altLang="zh-CN" sz="2800" b="1" kern="1200" dirty="0">
                <a:latin typeface="Arial" panose="020B0604020202020204" pitchFamily="34" charset="0"/>
              </a:rPr>
              <a:t>;</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kern="1200" dirty="0">
                <a:latin typeface="Arial" panose="020B0604020202020204" pitchFamily="34" charset="0"/>
              </a:rPr>
              <a:t>    </a:t>
            </a:r>
            <a:r>
              <a:rPr lang="en-US" altLang="zh-CN" sz="2800" b="1" kern="1200" dirty="0" err="1">
                <a:latin typeface="Arial" panose="020B0604020202020204" pitchFamily="34" charset="0"/>
              </a:rPr>
              <a:t>printf</a:t>
            </a:r>
            <a:r>
              <a:rPr lang="en-US" altLang="zh-CN" sz="2800" b="1" kern="1200" dirty="0">
                <a:latin typeface="Arial" panose="020B0604020202020204" pitchFamily="34" charset="0"/>
              </a:rPr>
              <a:t>(“m=?");  </a:t>
            </a:r>
            <a:r>
              <a:rPr lang="en-US" altLang="zh-CN" sz="2800" b="1" kern="1200" dirty="0" err="1">
                <a:latin typeface="Arial" panose="020B0604020202020204" pitchFamily="34" charset="0"/>
              </a:rPr>
              <a:t>scanf</a:t>
            </a:r>
            <a:r>
              <a:rPr lang="en-US" altLang="zh-CN" sz="2800" b="1" kern="1200" dirty="0">
                <a:latin typeface="Arial" panose="020B0604020202020204" pitchFamily="34" charset="0"/>
              </a:rPr>
              <a:t>("%</a:t>
            </a:r>
            <a:r>
              <a:rPr lang="en-US" altLang="zh-CN" sz="2800" b="1" kern="1200" dirty="0" err="1">
                <a:latin typeface="Arial" panose="020B0604020202020204" pitchFamily="34" charset="0"/>
              </a:rPr>
              <a:t>d",&amp;m</a:t>
            </a:r>
            <a:r>
              <a:rPr lang="en-US" altLang="zh-CN" sz="2800" b="1" kern="1200" dirty="0">
                <a:latin typeface="Arial" panose="020B0604020202020204" pitchFamily="34" charset="0"/>
              </a:rPr>
              <a:t>);</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kern="1200" dirty="0">
                <a:latin typeface="Arial" panose="020B0604020202020204" pitchFamily="34" charset="0"/>
              </a:rPr>
              <a:t>    for (i=2;i&lt;=m-1;i++)</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kern="1200" dirty="0">
                <a:latin typeface="Arial" panose="020B0604020202020204" pitchFamily="34" charset="0"/>
              </a:rPr>
              <a:t>        if(</a:t>
            </a:r>
            <a:r>
              <a:rPr lang="en-US" altLang="zh-CN" sz="2800" b="1" kern="1200" dirty="0" err="1">
                <a:latin typeface="Arial" panose="020B0604020202020204" pitchFamily="34" charset="0"/>
              </a:rPr>
              <a:t>m%i</a:t>
            </a:r>
            <a:r>
              <a:rPr lang="en-US" altLang="zh-CN" sz="2800" b="1" kern="1200" dirty="0">
                <a:latin typeface="Arial" panose="020B0604020202020204" pitchFamily="34" charset="0"/>
              </a:rPr>
              <a:t>==0) break;</a:t>
            </a:r>
            <a:endParaRPr lang="zh-CN" altLang="zh-CN" sz="2800" b="1" kern="1200" dirty="0">
              <a:latin typeface="Arial" panose="020B0604020202020204" pitchFamily="34" charset="0"/>
            </a:endParaRPr>
          </a:p>
          <a:p>
            <a:pPr eaLnBrk="1" hangingPunct="1">
              <a:buFontTx/>
              <a:buNone/>
              <a:defRPr/>
            </a:pPr>
            <a:r>
              <a:rPr lang="en-US" altLang="zh-CN" sz="2800" b="1" kern="1200" dirty="0">
                <a:latin typeface="Arial" panose="020B0604020202020204" pitchFamily="34" charset="0"/>
              </a:rPr>
              <a:t>    if(i</a:t>
            </a:r>
            <a:r>
              <a:rPr lang="en-US" altLang="zh-CN" sz="2800" b="1" kern="1200" dirty="0">
                <a:solidFill>
                  <a:srgbClr val="FF0000"/>
                </a:solidFill>
                <a:latin typeface="Arial" panose="020B0604020202020204" pitchFamily="34" charset="0"/>
              </a:rPr>
              <a:t>&gt;=</a:t>
            </a:r>
            <a:r>
              <a:rPr lang="en-US" altLang="zh-CN" sz="2800" b="1" kern="1200" dirty="0">
                <a:latin typeface="Arial" panose="020B0604020202020204" pitchFamily="34" charset="0"/>
              </a:rPr>
              <a:t>m) </a:t>
            </a:r>
            <a:r>
              <a:rPr lang="en-US" altLang="zh-CN" sz="2800" b="1" kern="1200" dirty="0" err="1">
                <a:latin typeface="Arial" panose="020B0604020202020204" pitchFamily="34" charset="0"/>
              </a:rPr>
              <a:t>printf</a:t>
            </a:r>
            <a:r>
              <a:rPr lang="en-US" altLang="zh-CN" sz="2800" b="1" kern="1200" dirty="0">
                <a:latin typeface="Arial" panose="020B0604020202020204" pitchFamily="34" charset="0"/>
              </a:rPr>
              <a:t>(“%d </a:t>
            </a:r>
            <a:r>
              <a:rPr lang="zh-CN" altLang="en-US" sz="2800" b="1" kern="1200" dirty="0">
                <a:latin typeface="Arial" panose="020B0604020202020204" pitchFamily="34" charset="0"/>
              </a:rPr>
              <a:t>是素数</a:t>
            </a:r>
            <a:r>
              <a:rPr lang="en-US" altLang="zh-CN" sz="2800" b="1" kern="1200" dirty="0">
                <a:latin typeface="Arial" panose="020B0604020202020204" pitchFamily="34" charset="0"/>
              </a:rPr>
              <a:t>\</a:t>
            </a:r>
            <a:r>
              <a:rPr lang="en-US" altLang="zh-CN" sz="2800" b="1" kern="1200" dirty="0" err="1">
                <a:latin typeface="Arial" panose="020B0604020202020204" pitchFamily="34" charset="0"/>
              </a:rPr>
              <a:t>n",m</a:t>
            </a:r>
            <a:r>
              <a:rPr lang="en-US" altLang="zh-CN" sz="2800" b="1" kern="1200" dirty="0">
                <a:latin typeface="Arial" panose="020B0604020202020204" pitchFamily="34" charset="0"/>
              </a:rPr>
              <a:t>);</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kern="1200" dirty="0">
                <a:latin typeface="Arial" panose="020B0604020202020204" pitchFamily="34" charset="0"/>
              </a:rPr>
              <a:t>    else </a:t>
            </a:r>
            <a:r>
              <a:rPr lang="en-US" altLang="zh-CN" sz="2800" b="1" kern="1200" dirty="0" err="1">
                <a:latin typeface="Arial" panose="020B0604020202020204" pitchFamily="34" charset="0"/>
              </a:rPr>
              <a:t>printf</a:t>
            </a:r>
            <a:r>
              <a:rPr lang="en-US" altLang="zh-CN" sz="2800" b="1" kern="1200" dirty="0">
                <a:latin typeface="Arial" panose="020B0604020202020204" pitchFamily="34" charset="0"/>
              </a:rPr>
              <a:t>(“%d </a:t>
            </a:r>
            <a:r>
              <a:rPr lang="zh-CN" altLang="en-US" sz="2800" b="1" kern="1200" dirty="0">
                <a:latin typeface="Arial" panose="020B0604020202020204" pitchFamily="34" charset="0"/>
              </a:rPr>
              <a:t>不是素数</a:t>
            </a:r>
            <a:r>
              <a:rPr lang="en-US" altLang="zh-CN" sz="2800" b="1" kern="1200" dirty="0">
                <a:latin typeface="Arial" panose="020B0604020202020204" pitchFamily="34" charset="0"/>
              </a:rPr>
              <a:t>\</a:t>
            </a:r>
            <a:r>
              <a:rPr lang="en-US" altLang="zh-CN" sz="2800" b="1" kern="1200" dirty="0" err="1">
                <a:latin typeface="Arial" panose="020B0604020202020204" pitchFamily="34" charset="0"/>
              </a:rPr>
              <a:t>n",m</a:t>
            </a:r>
            <a:r>
              <a:rPr lang="en-US" altLang="zh-CN" sz="2800" b="1" kern="1200" dirty="0">
                <a:latin typeface="Arial" panose="020B0604020202020204" pitchFamily="34" charset="0"/>
              </a:rPr>
              <a:t>); }</a:t>
            </a:r>
            <a:endParaRPr lang="zh-CN" altLang="zh-CN" sz="2800" b="1" kern="1200" dirty="0">
              <a:latin typeface="Arial" panose="020B0604020202020204" pitchFamily="34" charset="0"/>
            </a:endParaRPr>
          </a:p>
          <a:p>
            <a:pPr eaLnBrk="1" hangingPunct="1">
              <a:buFont typeface="Wingdings" panose="05000000000000000000" pitchFamily="2" charset="2"/>
              <a:buNone/>
              <a:defRPr/>
            </a:pPr>
            <a:endParaRPr lang="en-US" altLang="zh-CN" sz="2800" b="1" dirty="0" smtClean="0">
              <a:latin typeface="Arial Unicode MS" panose="020B0604020202020204" charset="-122"/>
              <a:ea typeface="Arial Unicode MS" panose="020B0604020202020204" charset="-122"/>
              <a:cs typeface="Arial Unicode MS" panose="020B0604020202020204" charset="-122"/>
            </a:endParaRPr>
          </a:p>
        </p:txBody>
      </p:sp>
      <p:sp>
        <p:nvSpPr>
          <p:cNvPr id="409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09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096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096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096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096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096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 name="对象 2"/>
          <p:cNvGraphicFramePr>
            <a:graphicFrameLocks noChangeAspect="1"/>
          </p:cNvGraphicFramePr>
          <p:nvPr/>
        </p:nvGraphicFramePr>
        <p:xfrm>
          <a:off x="4787900" y="1089025"/>
          <a:ext cx="947738" cy="822325"/>
        </p:xfrm>
        <a:graphic>
          <a:graphicData uri="http://schemas.openxmlformats.org/presentationml/2006/ole">
            <mc:AlternateContent xmlns:mc="http://schemas.openxmlformats.org/markup-compatibility/2006">
              <mc:Choice xmlns:v="urn:schemas-microsoft-com:vml" Requires="v">
                <p:oleObj spid="_x0000_s40975" name="公式" r:id="rId1" imgW="266700" imgH="228600" progId="Equation.3">
                  <p:embed/>
                </p:oleObj>
              </mc:Choice>
              <mc:Fallback>
                <p:oleObj name="公式" r:id="rId1" imgW="266700" imgH="2286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089025"/>
                        <a:ext cx="947738" cy="8223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1" name="矩形 3"/>
          <p:cNvSpPr>
            <a:spLocks noChangeArrowheads="1"/>
          </p:cNvSpPr>
          <p:nvPr/>
        </p:nvSpPr>
        <p:spPr bwMode="auto">
          <a:xfrm>
            <a:off x="2951163" y="2924175"/>
            <a:ext cx="649287" cy="468313"/>
          </a:xfrm>
          <a:prstGeom prst="rect">
            <a:avLst/>
          </a:prstGeom>
          <a:noFill/>
          <a:ln w="28575" algn="ctr">
            <a:solidFill>
              <a:srgbClr val="FF0000"/>
            </a:solidFill>
            <a:miter lim="800000"/>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40972" name="直接箭头连接符 5"/>
          <p:cNvCxnSpPr>
            <a:cxnSpLocks noChangeShapeType="1"/>
          </p:cNvCxnSpPr>
          <p:nvPr/>
        </p:nvCxnSpPr>
        <p:spPr bwMode="auto">
          <a:xfrm flipH="1">
            <a:off x="3167063" y="1449388"/>
            <a:ext cx="1620837" cy="1474787"/>
          </a:xfrm>
          <a:prstGeom prst="straightConnector1">
            <a:avLst/>
          </a:prstGeom>
          <a:noFill/>
          <a:ln w="28575" algn="ctr">
            <a:solidFill>
              <a:srgbClr val="009900"/>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3" name="TextBox 15"/>
          <p:cNvSpPr txBox="1">
            <a:spLocks noChangeArrowheads="1"/>
          </p:cNvSpPr>
          <p:nvPr/>
        </p:nvSpPr>
        <p:spPr bwMode="auto">
          <a:xfrm>
            <a:off x="5976938" y="1444625"/>
            <a:ext cx="2357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0000CC"/>
                </a:solidFill>
                <a:latin typeface="Arial" panose="020B0604020202020204" pitchFamily="34" charset="0"/>
              </a:rPr>
              <a:t>sqrt(m);</a:t>
            </a:r>
            <a:endParaRPr lang="en-US" altLang="zh-CN" b="1">
              <a:solidFill>
                <a:srgbClr val="0000CC"/>
              </a:solidFill>
              <a:latin typeface="Arial" panose="020B0604020202020204" pitchFamily="34" charset="0"/>
            </a:endParaRPr>
          </a:p>
        </p:txBody>
      </p:sp>
      <p:sp>
        <p:nvSpPr>
          <p:cNvPr id="23" name="AutoShape 7"/>
          <p:cNvSpPr>
            <a:spLocks noChangeArrowheads="1"/>
          </p:cNvSpPr>
          <p:nvPr/>
        </p:nvSpPr>
        <p:spPr bwMode="auto">
          <a:xfrm>
            <a:off x="6227763" y="2979738"/>
            <a:ext cx="2520950" cy="827087"/>
          </a:xfrm>
          <a:prstGeom prst="wedgeRoundRectCallout">
            <a:avLst>
              <a:gd name="adj1" fmla="val -17435"/>
              <a:gd name="adj2" fmla="val -173912"/>
              <a:gd name="adj3" fmla="val 16667"/>
            </a:avLst>
          </a:prstGeom>
          <a:solidFill>
            <a:srgbClr val="FFE7FF"/>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b="1">
                <a:ea typeface="楷体" panose="02010609060101010101" pitchFamily="49" charset="-122"/>
              </a:rPr>
              <a:t>开平方函数</a:t>
            </a:r>
            <a:endParaRPr lang="zh-CN" altLang="en-US" b="1">
              <a:ea typeface="楷体" panose="0201060906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a:xfrm>
            <a:off x="1979613" y="404813"/>
            <a:ext cx="5486400" cy="457200"/>
          </a:xfrm>
        </p:spPr>
        <p:txBody>
          <a:bodyPr/>
          <a:lstStyle/>
          <a:p>
            <a:pPr eaLnBrk="1" hangingPunct="1"/>
            <a:r>
              <a:rPr lang="zh-CN" altLang="en-US" sz="3600" b="1" smtClean="0">
                <a:solidFill>
                  <a:srgbClr val="A50021"/>
                </a:solidFill>
                <a:latin typeface="黑体" panose="02010609060101010101" pitchFamily="2" charset="-122"/>
                <a:ea typeface="黑体" panose="02010609060101010101" pitchFamily="2" charset="-122"/>
              </a:rPr>
              <a:t>第</a:t>
            </a:r>
            <a:r>
              <a:rPr lang="en-US" altLang="zh-CN" sz="3600" b="1" smtClean="0">
                <a:solidFill>
                  <a:srgbClr val="A50021"/>
                </a:solidFill>
                <a:latin typeface="黑体" panose="02010609060101010101" pitchFamily="2" charset="-122"/>
                <a:ea typeface="黑体" panose="02010609060101010101" pitchFamily="2" charset="-122"/>
              </a:rPr>
              <a:t>5</a:t>
            </a:r>
            <a:r>
              <a:rPr lang="zh-CN" altLang="en-US" sz="3600" b="1" smtClean="0">
                <a:solidFill>
                  <a:srgbClr val="A50021"/>
                </a:solidFill>
                <a:latin typeface="黑体" panose="02010609060101010101" pitchFamily="2" charset="-122"/>
                <a:ea typeface="黑体" panose="02010609060101010101" pitchFamily="2" charset="-122"/>
              </a:rPr>
              <a:t>章 循环结构程序设计</a:t>
            </a:r>
            <a:endParaRPr lang="zh-CN" altLang="en-US" sz="3600" b="1" smtClean="0">
              <a:solidFill>
                <a:srgbClr val="A50021"/>
              </a:solidFill>
              <a:latin typeface="黑体" panose="02010609060101010101" pitchFamily="2" charset="-122"/>
              <a:ea typeface="黑体" panose="02010609060101010101" pitchFamily="2" charset="-122"/>
            </a:endParaRPr>
          </a:p>
        </p:txBody>
      </p:sp>
      <p:sp>
        <p:nvSpPr>
          <p:cNvPr id="187395" name="Rectangle 3"/>
          <p:cNvSpPr>
            <a:spLocks noChangeArrowheads="1"/>
          </p:cNvSpPr>
          <p:nvPr/>
        </p:nvSpPr>
        <p:spPr bwMode="auto">
          <a:xfrm>
            <a:off x="395288" y="1268413"/>
            <a:ext cx="84582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1" hangingPunct="1">
              <a:lnSpc>
                <a:spcPct val="150000"/>
              </a:lnSpc>
            </a:pPr>
            <a:r>
              <a:rPr lang="en-US" altLang="zh-CN" sz="3200" b="1">
                <a:ea typeface="黑体" panose="02010609060101010101" pitchFamily="2" charset="-122"/>
              </a:rPr>
              <a:t>        </a:t>
            </a:r>
            <a:r>
              <a:rPr lang="zh-CN" altLang="en-US" sz="3200" b="1">
                <a:ea typeface="黑体" panose="02010609060101010101" pitchFamily="2" charset="-122"/>
              </a:rPr>
              <a:t>在许多问题中都需要用到循环结构，如要求计算全校每个学生的平均成绩，计算两个正整数的最大公约数和最小公倍数等都需要用到循环控制。</a:t>
            </a:r>
            <a:r>
              <a:rPr lang="en-US" altLang="zh-CN" sz="3200" b="1">
                <a:ea typeface="黑体" panose="02010609060101010101" pitchFamily="2" charset="-122"/>
              </a:rPr>
              <a:t>C</a:t>
            </a:r>
            <a:r>
              <a:rPr lang="zh-CN" altLang="en-US" sz="3200" b="1">
                <a:ea typeface="黑体" panose="02010609060101010101" pitchFamily="2" charset="-122"/>
              </a:rPr>
              <a:t>语言中有三种循环语句，分别是</a:t>
            </a:r>
            <a:r>
              <a:rPr lang="en-US" altLang="zh-CN" sz="3200" b="1">
                <a:solidFill>
                  <a:srgbClr val="FF3300"/>
                </a:solidFill>
                <a:ea typeface="黑体" panose="02010609060101010101" pitchFamily="2" charset="-122"/>
              </a:rPr>
              <a:t>while</a:t>
            </a:r>
            <a:r>
              <a:rPr lang="zh-CN" altLang="en-US" sz="3200" b="1">
                <a:ea typeface="黑体" panose="02010609060101010101" pitchFamily="2" charset="-122"/>
              </a:rPr>
              <a:t>语句、</a:t>
            </a:r>
            <a:r>
              <a:rPr lang="en-US" altLang="zh-CN" sz="3200" b="1">
                <a:solidFill>
                  <a:srgbClr val="FF3300"/>
                </a:solidFill>
                <a:ea typeface="黑体" panose="02010609060101010101" pitchFamily="2" charset="-122"/>
              </a:rPr>
              <a:t>do…while</a:t>
            </a:r>
            <a:r>
              <a:rPr lang="zh-CN" altLang="en-US" sz="3200" b="1">
                <a:ea typeface="黑体" panose="02010609060101010101" pitchFamily="2" charset="-122"/>
              </a:rPr>
              <a:t>语句和</a:t>
            </a:r>
            <a:r>
              <a:rPr lang="en-US" altLang="zh-CN" sz="3200" b="1">
                <a:solidFill>
                  <a:srgbClr val="FF3300"/>
                </a:solidFill>
                <a:ea typeface="黑体" panose="02010609060101010101" pitchFamily="2" charset="-122"/>
              </a:rPr>
              <a:t>for</a:t>
            </a:r>
            <a:r>
              <a:rPr lang="zh-CN" altLang="en-US" sz="3200" b="1">
                <a:ea typeface="黑体" panose="02010609060101010101" pitchFamily="2" charset="-122"/>
              </a:rPr>
              <a:t>语句。 </a:t>
            </a:r>
            <a:endParaRPr lang="zh-CN" altLang="en-US" sz="3200" b="1">
              <a:ea typeface="黑体" panose="02010609060101010101" pitchFamily="2" charset="-122"/>
            </a:endParaRPr>
          </a:p>
        </p:txBody>
      </p:sp>
      <p:pic>
        <p:nvPicPr>
          <p:cNvPr id="187396" name="Picture 4" descr="SETD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6299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animEffect transition="in" filter="wipe(left)">
                                      <p:cBhvr>
                                        <p:cTn id="7" dur="500"/>
                                        <p:tgtEl>
                                          <p:spTgt spid="187394">
                                            <p:txEl>
                                              <p:pRg st="0" end="0"/>
                                            </p:txEl>
                                          </p:spTgt>
                                        </p:tgtEl>
                                      </p:cBhvr>
                                    </p:animEffect>
                                  </p:childTnLst>
                                </p:cTn>
                              </p:par>
                            </p:childTnLst>
                          </p:cTn>
                        </p:par>
                        <p:par>
                          <p:cTn id="8" fill="hold">
                            <p:stCondLst>
                              <p:cond delay="500"/>
                            </p:stCondLst>
                            <p:childTnLst>
                              <p:par>
                                <p:cTn id="9" presetID="18" presetClass="entr" presetSubtype="6" fill="hold" grpId="0" nodeType="afterEffect">
                                  <p:stCondLst>
                                    <p:cond delay="1000"/>
                                  </p:stCondLst>
                                  <p:childTnLst>
                                    <p:set>
                                      <p:cBhvr>
                                        <p:cTn id="10" dur="1" fill="hold">
                                          <p:stCondLst>
                                            <p:cond delay="0"/>
                                          </p:stCondLst>
                                        </p:cTn>
                                        <p:tgtEl>
                                          <p:spTgt spid="187395"/>
                                        </p:tgtEl>
                                        <p:attrNameLst>
                                          <p:attrName>style.visibility</p:attrName>
                                        </p:attrNameLst>
                                      </p:cBhvr>
                                      <p:to>
                                        <p:strVal val="visible"/>
                                      </p:to>
                                    </p:set>
                                    <p:animEffect transition="in" filter="strips(downRight)">
                                      <p:cBhvr>
                                        <p:cTn id="11" dur="500"/>
                                        <p:tgtEl>
                                          <p:spTgt spid="187395"/>
                                        </p:tgtEl>
                                      </p:cBhvr>
                                    </p:animEffect>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187396"/>
                                        </p:tgtEl>
                                        <p:attrNameLst>
                                          <p:attrName>style.visibility</p:attrName>
                                        </p:attrNameLst>
                                      </p:cBhvr>
                                      <p:to>
                                        <p:strVal val="visible"/>
                                      </p:to>
                                    </p:set>
                                    <p:anim calcmode="lin" valueType="num">
                                      <p:cBhvr additive="base">
                                        <p:cTn id="15" dur="500" fill="hold"/>
                                        <p:tgtEl>
                                          <p:spTgt spid="187396"/>
                                        </p:tgtEl>
                                        <p:attrNameLst>
                                          <p:attrName>ppt_x</p:attrName>
                                        </p:attrNameLst>
                                      </p:cBhvr>
                                      <p:tavLst>
                                        <p:tav tm="0">
                                          <p:val>
                                            <p:strVal val="0-#ppt_w/2"/>
                                          </p:val>
                                        </p:tav>
                                        <p:tav tm="100000">
                                          <p:val>
                                            <p:strVal val="#ppt_x"/>
                                          </p:val>
                                        </p:tav>
                                      </p:tavLst>
                                    </p:anim>
                                    <p:anim calcmode="lin" valueType="num">
                                      <p:cBhvr additive="base">
                                        <p:cTn id="16"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dvAuto="0" autoUpdateAnimBg="0" build="p"/>
      <p:bldP spid="18739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571500" y="587375"/>
            <a:ext cx="8001000" cy="5500688"/>
          </a:xfrm>
        </p:spPr>
        <p:txBody>
          <a:bodyPr/>
          <a:lstStyle/>
          <a:p>
            <a:pPr eaLnBrk="1" hangingPunct="1">
              <a:buFont typeface="Wingdings" panose="05000000000000000000" pitchFamily="2" charset="2"/>
              <a:buNone/>
              <a:defRPr/>
            </a:pPr>
            <a:r>
              <a:rPr lang="en-US" altLang="zh-CN" sz="2800" b="1" kern="1200" dirty="0">
                <a:latin typeface="Arial" panose="020B0604020202020204" pitchFamily="34" charset="0"/>
              </a:rPr>
              <a:t>#include &lt;</a:t>
            </a:r>
            <a:r>
              <a:rPr lang="en-US" altLang="zh-CN" sz="2800" b="1" kern="1200" dirty="0" err="1">
                <a:latin typeface="Arial" panose="020B0604020202020204" pitchFamily="34" charset="0"/>
              </a:rPr>
              <a:t>stdio.h</a:t>
            </a:r>
            <a:r>
              <a:rPr lang="en-US" altLang="zh-CN" sz="2800" b="1" kern="1200" dirty="0">
                <a:latin typeface="Arial" panose="020B0604020202020204" pitchFamily="34" charset="0"/>
              </a:rPr>
              <a:t>&gt;</a:t>
            </a:r>
            <a:endParaRPr lang="en-US" altLang="zh-CN" sz="2800" b="1" kern="1200" dirty="0">
              <a:latin typeface="Arial" panose="020B0604020202020204" pitchFamily="34" charset="0"/>
            </a:endParaRPr>
          </a:p>
          <a:p>
            <a:pPr eaLnBrk="1" hangingPunct="1">
              <a:buFont typeface="Wingdings" panose="05000000000000000000" pitchFamily="2" charset="2"/>
              <a:buNone/>
              <a:defRPr/>
            </a:pPr>
            <a:endParaRPr lang="zh-CN" altLang="zh-CN" sz="2800" b="1" dirty="0" smtClean="0">
              <a:latin typeface="Arial Unicode MS" panose="020B0604020202020204" charset="-122"/>
              <a:ea typeface="Arial Unicode MS" panose="020B0604020202020204" charset="-122"/>
              <a:cs typeface="Arial Unicode MS" panose="020B0604020202020204" charset="-122"/>
            </a:endParaRPr>
          </a:p>
          <a:p>
            <a:pPr eaLnBrk="1" hangingPunct="1">
              <a:buFont typeface="Wingdings" panose="05000000000000000000" pitchFamily="2" charset="2"/>
              <a:buNone/>
              <a:defRPr/>
            </a:pPr>
            <a:r>
              <a:rPr lang="en-US" altLang="zh-CN" sz="2800" b="1" kern="1200" dirty="0">
                <a:latin typeface="Arial" panose="020B0604020202020204" pitchFamily="34" charset="0"/>
              </a:rPr>
              <a:t>void main()</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dirty="0" smtClean="0">
                <a:latin typeface="Arial Unicode MS" panose="020B0604020202020204" charset="-122"/>
                <a:ea typeface="Arial Unicode MS" panose="020B0604020202020204" charset="-122"/>
                <a:cs typeface="Arial Unicode MS" panose="020B0604020202020204" charset="-122"/>
              </a:rPr>
              <a:t> </a:t>
            </a:r>
            <a:r>
              <a:rPr lang="en-US" altLang="zh-CN" sz="2800" b="1" kern="1200" dirty="0">
                <a:latin typeface="Arial" panose="020B0604020202020204" pitchFamily="34" charset="0"/>
              </a:rPr>
              <a:t>{ </a:t>
            </a:r>
            <a:r>
              <a:rPr lang="en-US" altLang="zh-CN" sz="2800" b="1" kern="1200" dirty="0" err="1">
                <a:latin typeface="Arial" panose="020B0604020202020204" pitchFamily="34" charset="0"/>
              </a:rPr>
              <a:t>int</a:t>
            </a:r>
            <a:r>
              <a:rPr lang="en-US" altLang="zh-CN" sz="2800" b="1" kern="1200" dirty="0">
                <a:latin typeface="Arial" panose="020B0604020202020204" pitchFamily="34" charset="0"/>
              </a:rPr>
              <a:t> </a:t>
            </a:r>
            <a:r>
              <a:rPr lang="en-US" altLang="zh-CN" sz="2800" b="1" kern="1200" dirty="0" err="1">
                <a:latin typeface="Arial" panose="020B0604020202020204" pitchFamily="34" charset="0"/>
              </a:rPr>
              <a:t>m,i,</a:t>
            </a:r>
            <a:r>
              <a:rPr lang="en-US" altLang="zh-CN" sz="2800" b="1" kern="1200" dirty="0" err="1">
                <a:solidFill>
                  <a:srgbClr val="FF0000"/>
                </a:solidFill>
                <a:latin typeface="Arial" panose="020B0604020202020204" pitchFamily="34" charset="0"/>
              </a:rPr>
              <a:t>k</a:t>
            </a:r>
            <a:r>
              <a:rPr lang="en-US" altLang="zh-CN" sz="2800" b="1" dirty="0" smtClean="0">
                <a:latin typeface="Arial Unicode MS" panose="020B0604020202020204" charset="-122"/>
                <a:ea typeface="Arial Unicode MS" panose="020B0604020202020204" charset="-122"/>
                <a:cs typeface="Arial Unicode MS" panose="020B0604020202020204" charset="-122"/>
              </a:rPr>
              <a:t>;</a:t>
            </a:r>
            <a:endParaRPr lang="zh-CN" altLang="zh-CN" sz="2800" b="1" dirty="0" smtClean="0">
              <a:latin typeface="Arial Unicode MS" panose="020B0604020202020204" charset="-122"/>
              <a:ea typeface="Arial Unicode MS" panose="020B0604020202020204" charset="-122"/>
              <a:cs typeface="Arial Unicode MS" panose="020B0604020202020204" charset="-122"/>
            </a:endParaRPr>
          </a:p>
          <a:p>
            <a:pPr eaLnBrk="1" hangingPunct="1">
              <a:buFont typeface="Wingdings" panose="05000000000000000000" pitchFamily="2" charset="2"/>
              <a:buNone/>
              <a:defRPr/>
            </a:pPr>
            <a:r>
              <a:rPr lang="en-US" altLang="zh-CN" sz="2800" b="1" kern="1200" dirty="0">
                <a:latin typeface="Arial" panose="020B0604020202020204" pitchFamily="34" charset="0"/>
              </a:rPr>
              <a:t>    </a:t>
            </a:r>
            <a:r>
              <a:rPr lang="en-US" altLang="zh-CN" sz="2800" b="1" kern="1200" dirty="0" err="1">
                <a:latin typeface="Arial" panose="020B0604020202020204" pitchFamily="34" charset="0"/>
              </a:rPr>
              <a:t>printf</a:t>
            </a:r>
            <a:r>
              <a:rPr lang="en-US" altLang="zh-CN" sz="2800" b="1" kern="1200" dirty="0">
                <a:latin typeface="Arial" panose="020B0604020202020204" pitchFamily="34" charset="0"/>
              </a:rPr>
              <a:t>(“m=?");  </a:t>
            </a:r>
            <a:r>
              <a:rPr lang="en-US" altLang="zh-CN" sz="2800" b="1" kern="1200" dirty="0" err="1">
                <a:latin typeface="Arial" panose="020B0604020202020204" pitchFamily="34" charset="0"/>
              </a:rPr>
              <a:t>scanf</a:t>
            </a:r>
            <a:r>
              <a:rPr lang="en-US" altLang="zh-CN" sz="2800" b="1" kern="1200" dirty="0">
                <a:latin typeface="Arial" panose="020B0604020202020204" pitchFamily="34" charset="0"/>
              </a:rPr>
              <a:t>("%</a:t>
            </a:r>
            <a:r>
              <a:rPr lang="en-US" altLang="zh-CN" sz="2800" b="1" kern="1200" dirty="0" err="1">
                <a:latin typeface="Arial" panose="020B0604020202020204" pitchFamily="34" charset="0"/>
              </a:rPr>
              <a:t>d",&amp;m</a:t>
            </a:r>
            <a:r>
              <a:rPr lang="en-US" altLang="zh-CN" sz="2800" b="1" kern="1200" dirty="0">
                <a:latin typeface="Arial" panose="020B0604020202020204" pitchFamily="34" charset="0"/>
              </a:rPr>
              <a:t>);</a:t>
            </a:r>
            <a:endParaRPr lang="en-US" altLang="zh-CN" sz="2800" b="1" kern="1200" dirty="0">
              <a:latin typeface="Arial" panose="020B0604020202020204" pitchFamily="34" charset="0"/>
            </a:endParaRPr>
          </a:p>
          <a:p>
            <a:pPr eaLnBrk="1" hangingPunct="1">
              <a:buFont typeface="Wingdings" panose="05000000000000000000" pitchFamily="2" charset="2"/>
              <a:buNone/>
              <a:defRPr/>
            </a:pPr>
            <a:endParaRPr lang="zh-CN" altLang="zh-CN" sz="2800" b="1" dirty="0" smtClean="0">
              <a:latin typeface="Arial Unicode MS" panose="020B0604020202020204" charset="-122"/>
              <a:ea typeface="Arial Unicode MS" panose="020B0604020202020204" charset="-122"/>
              <a:cs typeface="Arial Unicode MS" panose="020B0604020202020204" charset="-122"/>
            </a:endParaRPr>
          </a:p>
          <a:p>
            <a:pPr eaLnBrk="1" hangingPunct="1">
              <a:buFont typeface="Wingdings" panose="05000000000000000000" pitchFamily="2" charset="2"/>
              <a:buNone/>
              <a:defRPr/>
            </a:pPr>
            <a:r>
              <a:rPr lang="en-US" altLang="zh-CN" sz="2800" b="1" dirty="0" smtClean="0">
                <a:latin typeface="Arial Unicode MS" panose="020B0604020202020204" charset="-122"/>
                <a:ea typeface="Arial Unicode MS" panose="020B0604020202020204" charset="-122"/>
                <a:cs typeface="Arial Unicode MS" panose="020B0604020202020204" charset="-122"/>
              </a:rPr>
              <a:t>    </a:t>
            </a:r>
            <a:r>
              <a:rPr lang="en-US" altLang="zh-CN" sz="2800" b="1" kern="1200" dirty="0">
                <a:latin typeface="Arial" panose="020B0604020202020204" pitchFamily="34" charset="0"/>
              </a:rPr>
              <a:t>for (</a:t>
            </a:r>
            <a:r>
              <a:rPr lang="en-US" altLang="zh-CN" sz="2800" b="1" kern="1200" dirty="0" err="1">
                <a:latin typeface="Arial" panose="020B0604020202020204" pitchFamily="34" charset="0"/>
              </a:rPr>
              <a:t>i</a:t>
            </a:r>
            <a:r>
              <a:rPr lang="en-US" altLang="zh-CN" sz="2800" b="1" kern="1200" dirty="0">
                <a:latin typeface="Arial" panose="020B0604020202020204" pitchFamily="34" charset="0"/>
              </a:rPr>
              <a:t>=2; </a:t>
            </a:r>
            <a:r>
              <a:rPr lang="en-US" altLang="zh-CN" sz="2800" b="1" kern="1200" dirty="0" err="1">
                <a:latin typeface="Arial" panose="020B0604020202020204" pitchFamily="34" charset="0"/>
              </a:rPr>
              <a:t>i</a:t>
            </a:r>
            <a:r>
              <a:rPr lang="en-US" altLang="zh-CN" sz="2800" b="1" kern="1200" dirty="0">
                <a:latin typeface="Arial" panose="020B0604020202020204" pitchFamily="34" charset="0"/>
              </a:rPr>
              <a:t>&lt;=</a:t>
            </a:r>
            <a:r>
              <a:rPr lang="en-US" altLang="zh-CN" sz="2800" b="1" kern="1200" dirty="0">
                <a:solidFill>
                  <a:srgbClr val="FF0000"/>
                </a:solidFill>
                <a:latin typeface="Arial" panose="020B0604020202020204" pitchFamily="34" charset="0"/>
              </a:rPr>
              <a:t>k</a:t>
            </a:r>
            <a:r>
              <a:rPr lang="en-US" altLang="zh-CN" sz="2800" b="1" kern="1200" dirty="0">
                <a:latin typeface="Arial" panose="020B0604020202020204" pitchFamily="34" charset="0"/>
              </a:rPr>
              <a:t>; </a:t>
            </a:r>
            <a:r>
              <a:rPr lang="en-US" altLang="zh-CN" sz="2800" b="1" kern="1200" dirty="0" err="1">
                <a:latin typeface="Arial" panose="020B0604020202020204" pitchFamily="34" charset="0"/>
              </a:rPr>
              <a:t>i</a:t>
            </a:r>
            <a:r>
              <a:rPr lang="en-US" altLang="zh-CN" sz="2800" b="1" kern="1200" dirty="0">
                <a:latin typeface="Arial" panose="020B0604020202020204" pitchFamily="34" charset="0"/>
              </a:rPr>
              <a:t>++)</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kern="1200" dirty="0">
                <a:latin typeface="Arial" panose="020B0604020202020204" pitchFamily="34" charset="0"/>
              </a:rPr>
              <a:t>        if(</a:t>
            </a:r>
            <a:r>
              <a:rPr lang="en-US" altLang="zh-CN" sz="2800" b="1" kern="1200" dirty="0" err="1">
                <a:latin typeface="Arial" panose="020B0604020202020204" pitchFamily="34" charset="0"/>
              </a:rPr>
              <a:t>m%i</a:t>
            </a:r>
            <a:r>
              <a:rPr lang="en-US" altLang="zh-CN" sz="2800" b="1" kern="1200" dirty="0">
                <a:latin typeface="Arial" panose="020B0604020202020204" pitchFamily="34" charset="0"/>
              </a:rPr>
              <a:t>==0) break;</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kern="1200" dirty="0">
                <a:latin typeface="Arial" panose="020B0604020202020204" pitchFamily="34" charset="0"/>
              </a:rPr>
              <a:t>    </a:t>
            </a:r>
            <a:r>
              <a:rPr lang="en-US" altLang="zh-CN" sz="2800" b="1" kern="1200" dirty="0" smtClean="0">
                <a:latin typeface="Arial" panose="020B0604020202020204" pitchFamily="34" charset="0"/>
              </a:rPr>
              <a:t>if(i</a:t>
            </a:r>
            <a:r>
              <a:rPr lang="en-US" altLang="zh-CN" sz="2800" b="1" kern="1200" dirty="0" smtClean="0">
                <a:solidFill>
                  <a:srgbClr val="009900"/>
                </a:solidFill>
                <a:latin typeface="Arial" panose="020B0604020202020204" pitchFamily="34" charset="0"/>
              </a:rPr>
              <a:t>&gt;</a:t>
            </a:r>
            <a:r>
              <a:rPr lang="en-US" altLang="zh-CN" sz="2800" b="1" kern="1200" dirty="0" smtClean="0">
                <a:solidFill>
                  <a:srgbClr val="FF0000"/>
                </a:solidFill>
                <a:latin typeface="Arial" panose="020B0604020202020204" pitchFamily="34" charset="0"/>
              </a:rPr>
              <a:t>k</a:t>
            </a:r>
            <a:r>
              <a:rPr lang="en-US" altLang="zh-CN" sz="2800" b="1" kern="1200" dirty="0">
                <a:latin typeface="Arial" panose="020B0604020202020204" pitchFamily="34" charset="0"/>
              </a:rPr>
              <a:t>) </a:t>
            </a:r>
            <a:r>
              <a:rPr lang="en-US" altLang="zh-CN" sz="2800" b="1" kern="1200" dirty="0" err="1">
                <a:latin typeface="Arial" panose="020B0604020202020204" pitchFamily="34" charset="0"/>
              </a:rPr>
              <a:t>printf</a:t>
            </a:r>
            <a:r>
              <a:rPr lang="en-US" altLang="zh-CN" sz="2800" b="1" kern="1200" dirty="0">
                <a:latin typeface="Arial" panose="020B0604020202020204" pitchFamily="34" charset="0"/>
              </a:rPr>
              <a:t>("%</a:t>
            </a:r>
            <a:r>
              <a:rPr lang="en-US" altLang="zh-CN" sz="2800" b="1" kern="1200" dirty="0" smtClean="0">
                <a:latin typeface="Arial" panose="020B0604020202020204" pitchFamily="34" charset="0"/>
              </a:rPr>
              <a:t>d </a:t>
            </a:r>
            <a:r>
              <a:rPr lang="zh-CN" altLang="en-US" sz="2800" b="1" kern="1200" dirty="0" smtClean="0">
                <a:latin typeface="Arial" panose="020B0604020202020204" pitchFamily="34" charset="0"/>
              </a:rPr>
              <a:t>是素数</a:t>
            </a:r>
            <a:r>
              <a:rPr lang="en-US" altLang="zh-CN" sz="2800" b="1" kern="1200" dirty="0" smtClean="0">
                <a:latin typeface="Arial" panose="020B0604020202020204" pitchFamily="34" charset="0"/>
              </a:rPr>
              <a:t>\</a:t>
            </a:r>
            <a:r>
              <a:rPr lang="en-US" altLang="zh-CN" sz="2800" b="1" kern="1200" dirty="0" err="1" smtClean="0">
                <a:latin typeface="Arial" panose="020B0604020202020204" pitchFamily="34" charset="0"/>
              </a:rPr>
              <a:t>n</a:t>
            </a:r>
            <a:r>
              <a:rPr lang="en-US" altLang="zh-CN" sz="2800" b="1" kern="1200" dirty="0" err="1">
                <a:latin typeface="Arial" panose="020B0604020202020204" pitchFamily="34" charset="0"/>
              </a:rPr>
              <a:t>",m</a:t>
            </a:r>
            <a:r>
              <a:rPr lang="en-US" altLang="zh-CN" sz="2800" b="1" kern="1200" dirty="0">
                <a:latin typeface="Arial" panose="020B0604020202020204" pitchFamily="34" charset="0"/>
              </a:rPr>
              <a:t>);</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kern="1200" dirty="0">
                <a:latin typeface="Arial" panose="020B0604020202020204" pitchFamily="34" charset="0"/>
              </a:rPr>
              <a:t>    else </a:t>
            </a:r>
            <a:r>
              <a:rPr lang="en-US" altLang="zh-CN" sz="2800" b="1" kern="1200" dirty="0" err="1">
                <a:latin typeface="Arial" panose="020B0604020202020204" pitchFamily="34" charset="0"/>
              </a:rPr>
              <a:t>printf</a:t>
            </a:r>
            <a:r>
              <a:rPr lang="en-US" altLang="zh-CN" sz="2800" b="1" kern="1200" dirty="0">
                <a:latin typeface="Arial" panose="020B0604020202020204" pitchFamily="34" charset="0"/>
              </a:rPr>
              <a:t>("%</a:t>
            </a:r>
            <a:r>
              <a:rPr lang="en-US" altLang="zh-CN" sz="2800" b="1" kern="1200" dirty="0" smtClean="0">
                <a:latin typeface="Arial" panose="020B0604020202020204" pitchFamily="34" charset="0"/>
              </a:rPr>
              <a:t>d </a:t>
            </a:r>
            <a:r>
              <a:rPr lang="zh-CN" altLang="en-US" sz="2800" b="1" kern="1200" dirty="0" smtClean="0">
                <a:latin typeface="Arial" panose="020B0604020202020204" pitchFamily="34" charset="0"/>
              </a:rPr>
              <a:t>不是素数</a:t>
            </a:r>
            <a:r>
              <a:rPr lang="en-US" altLang="zh-CN" sz="2800" b="1" kern="1200" dirty="0" smtClean="0">
                <a:latin typeface="Arial" panose="020B0604020202020204" pitchFamily="34" charset="0"/>
              </a:rPr>
              <a:t>\</a:t>
            </a:r>
            <a:r>
              <a:rPr lang="en-US" altLang="zh-CN" sz="2800" b="1" kern="1200" dirty="0" err="1">
                <a:latin typeface="Arial" panose="020B0604020202020204" pitchFamily="34" charset="0"/>
              </a:rPr>
              <a:t>n",m</a:t>
            </a:r>
            <a:r>
              <a:rPr lang="en-US" altLang="zh-CN" sz="2800" b="1" kern="1200" dirty="0">
                <a:latin typeface="Arial" panose="020B0604020202020204" pitchFamily="34" charset="0"/>
              </a:rPr>
              <a:t>);</a:t>
            </a:r>
            <a:endParaRPr lang="zh-CN" altLang="zh-CN" sz="2800" b="1" kern="1200" dirty="0">
              <a:latin typeface="Arial" panose="020B0604020202020204" pitchFamily="34" charset="0"/>
            </a:endParaRPr>
          </a:p>
          <a:p>
            <a:pPr eaLnBrk="1" hangingPunct="1">
              <a:buFont typeface="Wingdings" panose="05000000000000000000" pitchFamily="2" charset="2"/>
              <a:buNone/>
              <a:defRPr/>
            </a:pPr>
            <a:r>
              <a:rPr lang="en-US" altLang="zh-CN" sz="2800" b="1" dirty="0" smtClean="0">
                <a:latin typeface="Arial Unicode MS" panose="020B0604020202020204" charset="-122"/>
                <a:ea typeface="Arial Unicode MS" panose="020B0604020202020204" charset="-122"/>
                <a:cs typeface="Arial Unicode MS" panose="020B0604020202020204" charset="-122"/>
              </a:rPr>
              <a:t>}</a:t>
            </a:r>
            <a:endParaRPr lang="zh-CN" altLang="zh-CN" sz="2800" b="1" dirty="0" smtClean="0">
              <a:latin typeface="Arial Unicode MS" panose="020B0604020202020204" charset="-122"/>
              <a:ea typeface="Arial Unicode MS" panose="020B0604020202020204" charset="-122"/>
              <a:cs typeface="Arial Unicode MS" panose="020B0604020202020204" charset="-122"/>
            </a:endParaRPr>
          </a:p>
          <a:p>
            <a:pPr eaLnBrk="1" hangingPunct="1">
              <a:buFont typeface="Wingdings" panose="05000000000000000000" pitchFamily="2" charset="2"/>
              <a:buNone/>
              <a:defRPr/>
            </a:pPr>
            <a:endParaRPr lang="en-US" altLang="zh-CN" sz="2800" b="1" dirty="0" smtClean="0">
              <a:latin typeface="Arial Unicode MS" panose="020B0604020202020204" charset="-122"/>
              <a:ea typeface="Arial Unicode MS" panose="020B0604020202020204" charset="-122"/>
              <a:cs typeface="Arial Unicode MS" panose="020B0604020202020204"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9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98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99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99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99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99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9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995" name="TextBox 15"/>
          <p:cNvSpPr txBox="1">
            <a:spLocks noChangeArrowheads="1"/>
          </p:cNvSpPr>
          <p:nvPr/>
        </p:nvSpPr>
        <p:spPr bwMode="auto">
          <a:xfrm>
            <a:off x="785813" y="3213100"/>
            <a:ext cx="2357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FF0000"/>
                </a:solidFill>
                <a:latin typeface="Arial" panose="020B0604020202020204" pitchFamily="34" charset="0"/>
              </a:rPr>
              <a:t>k</a:t>
            </a:r>
            <a:r>
              <a:rPr lang="en-US" altLang="zh-CN" b="1">
                <a:solidFill>
                  <a:srgbClr val="0000CC"/>
                </a:solidFill>
                <a:latin typeface="Arial" panose="020B0604020202020204" pitchFamily="34" charset="0"/>
              </a:rPr>
              <a:t>=sqrt(m);</a:t>
            </a:r>
            <a:endParaRPr lang="en-US" altLang="zh-CN" b="1">
              <a:solidFill>
                <a:srgbClr val="0000CC"/>
              </a:solidFill>
              <a:latin typeface="Arial" panose="020B0604020202020204" pitchFamily="34" charset="0"/>
            </a:endParaRPr>
          </a:p>
        </p:txBody>
      </p:sp>
      <p:sp>
        <p:nvSpPr>
          <p:cNvPr id="41996" name="TextBox 16"/>
          <p:cNvSpPr txBox="1">
            <a:spLocks noChangeArrowheads="1"/>
          </p:cNvSpPr>
          <p:nvPr/>
        </p:nvSpPr>
        <p:spPr bwMode="auto">
          <a:xfrm>
            <a:off x="431800" y="1095375"/>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0000CC"/>
                </a:solidFill>
                <a:latin typeface="Arial" panose="020B0604020202020204" pitchFamily="34" charset="0"/>
              </a:rPr>
              <a:t>#include &lt;math.h&gt;</a:t>
            </a:r>
            <a:endParaRPr lang="en-US" altLang="zh-CN" b="1">
              <a:solidFill>
                <a:srgbClr val="0000CC"/>
              </a:solidFill>
              <a:latin typeface="Arial" panose="020B0604020202020204" pitchFamily="34" charset="0"/>
            </a:endParaRPr>
          </a:p>
        </p:txBody>
      </p:sp>
    </p:spTree>
  </p:cSld>
  <p:clrMapOvr>
    <a:masterClrMapping/>
  </p:clrMapOvr>
  <p:transition spd="med">
    <p:blind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6" name="Picture 2"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547" name="Picture 3"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9" name="Text Box 5"/>
          <p:cNvSpPr txBox="1">
            <a:spLocks noChangeArrowheads="1"/>
          </p:cNvSpPr>
          <p:nvPr/>
        </p:nvSpPr>
        <p:spPr bwMode="auto">
          <a:xfrm>
            <a:off x="381000" y="1376363"/>
            <a:ext cx="8305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80000"/>
              </a:lnSpc>
              <a:spcBef>
                <a:spcPct val="50000"/>
              </a:spcBef>
            </a:pPr>
            <a:r>
              <a:rPr lang="zh-CN" altLang="en-US" b="1">
                <a:solidFill>
                  <a:schemeClr val="tx2"/>
                </a:solidFill>
                <a:latin typeface="黑体" panose="02010609060101010101" pitchFamily="2" charset="-122"/>
                <a:ea typeface="黑体" panose="02010609060101010101" pitchFamily="2" charset="-122"/>
              </a:rPr>
              <a:t>    本题用一个嵌套的</a:t>
            </a:r>
            <a:r>
              <a:rPr lang="en-US" altLang="zh-CN" b="1">
                <a:solidFill>
                  <a:schemeClr val="tx2"/>
                </a:solidFill>
                <a:latin typeface="黑体" panose="02010609060101010101" pitchFamily="2" charset="-122"/>
                <a:ea typeface="黑体" panose="02010609060101010101" pitchFamily="2" charset="-122"/>
              </a:rPr>
              <a:t>for</a:t>
            </a:r>
            <a:r>
              <a:rPr lang="zh-CN" altLang="en-US" b="1">
                <a:solidFill>
                  <a:schemeClr val="tx2"/>
                </a:solidFill>
                <a:latin typeface="黑体" panose="02010609060101010101" pitchFamily="2" charset="-122"/>
                <a:ea typeface="黑体" panose="02010609060101010101" pitchFamily="2" charset="-122"/>
              </a:rPr>
              <a:t>循环即可实现其功能，</a:t>
            </a:r>
            <a:endParaRPr lang="en-US" altLang="zh-CN" b="1">
              <a:solidFill>
                <a:schemeClr val="tx2"/>
              </a:solidFill>
              <a:latin typeface="黑体" panose="02010609060101010101" pitchFamily="2" charset="-122"/>
              <a:ea typeface="黑体" panose="02010609060101010101" pitchFamily="2" charset="-122"/>
            </a:endParaRPr>
          </a:p>
          <a:p>
            <a:pPr algn="just" eaLnBrk="1" hangingPunct="1">
              <a:lnSpc>
                <a:spcPct val="80000"/>
              </a:lnSpc>
              <a:spcBef>
                <a:spcPct val="50000"/>
              </a:spcBef>
            </a:pPr>
            <a:endParaRPr lang="zh-CN" altLang="en-US" b="1">
              <a:solidFill>
                <a:schemeClr val="tx2"/>
              </a:solidFill>
              <a:latin typeface="黑体" panose="02010609060101010101" pitchFamily="2" charset="-122"/>
              <a:ea typeface="黑体" panose="02010609060101010101" pitchFamily="2" charset="-122"/>
            </a:endParaRPr>
          </a:p>
          <a:p>
            <a:pPr algn="just" eaLnBrk="1" hangingPunct="1">
              <a:lnSpc>
                <a:spcPct val="80000"/>
              </a:lnSpc>
              <a:spcBef>
                <a:spcPct val="50000"/>
              </a:spcBef>
            </a:pPr>
            <a:r>
              <a:rPr lang="en-US" altLang="zh-CN" b="1">
                <a:solidFill>
                  <a:schemeClr val="tx2"/>
                </a:solidFill>
                <a:latin typeface="黑体" panose="02010609060101010101" pitchFamily="2" charset="-122"/>
                <a:ea typeface="黑体" panose="02010609060101010101" pitchFamily="2" charset="-122"/>
              </a:rPr>
              <a:t>(1)</a:t>
            </a:r>
            <a:r>
              <a:rPr lang="zh-CN" altLang="en-US" b="1">
                <a:solidFill>
                  <a:schemeClr val="tx2"/>
                </a:solidFill>
                <a:latin typeface="黑体" panose="02010609060101010101" pitchFamily="2" charset="-122"/>
                <a:ea typeface="黑体" panose="02010609060101010101" pitchFamily="2" charset="-122"/>
              </a:rPr>
              <a:t>内层循环用来判断</a:t>
            </a:r>
            <a:r>
              <a:rPr lang="en-US" altLang="zh-CN" b="1">
                <a:solidFill>
                  <a:srgbClr val="C00000"/>
                </a:solidFill>
                <a:latin typeface="黑体" panose="02010609060101010101" pitchFamily="2" charset="-122"/>
                <a:ea typeface="黑体" panose="02010609060101010101" pitchFamily="2" charset="-122"/>
              </a:rPr>
              <a:t>m</a:t>
            </a:r>
            <a:r>
              <a:rPr lang="zh-CN" altLang="en-US" b="1">
                <a:solidFill>
                  <a:schemeClr val="tx2"/>
                </a:solidFill>
                <a:latin typeface="黑体" panose="02010609060101010101" pitchFamily="2" charset="-122"/>
                <a:ea typeface="黑体" panose="02010609060101010101" pitchFamily="2" charset="-122"/>
              </a:rPr>
              <a:t>是否是素数</a:t>
            </a:r>
            <a:endParaRPr lang="en-US" altLang="zh-CN" b="1">
              <a:solidFill>
                <a:schemeClr val="tx2"/>
              </a:solidFill>
              <a:latin typeface="黑体" panose="02010609060101010101" pitchFamily="2" charset="-122"/>
              <a:ea typeface="黑体" panose="02010609060101010101" pitchFamily="2" charset="-122"/>
            </a:endParaRPr>
          </a:p>
          <a:p>
            <a:pPr algn="just" eaLnBrk="1" hangingPunct="1">
              <a:lnSpc>
                <a:spcPct val="80000"/>
              </a:lnSpc>
              <a:spcBef>
                <a:spcPct val="50000"/>
              </a:spcBef>
            </a:pPr>
            <a:endParaRPr lang="en-US" altLang="zh-CN" b="1">
              <a:solidFill>
                <a:schemeClr val="tx2"/>
              </a:solidFill>
              <a:latin typeface="黑体" panose="02010609060101010101" pitchFamily="2" charset="-122"/>
              <a:ea typeface="黑体" panose="02010609060101010101" pitchFamily="2" charset="-122"/>
            </a:endParaRPr>
          </a:p>
          <a:p>
            <a:pPr algn="just" eaLnBrk="1" hangingPunct="1">
              <a:lnSpc>
                <a:spcPct val="80000"/>
              </a:lnSpc>
              <a:spcBef>
                <a:spcPct val="50000"/>
              </a:spcBef>
            </a:pPr>
            <a:r>
              <a:rPr lang="en-US" altLang="zh-CN" b="1">
                <a:solidFill>
                  <a:schemeClr val="tx2"/>
                </a:solidFill>
                <a:latin typeface="黑体" panose="02010609060101010101" pitchFamily="2" charset="-122"/>
                <a:ea typeface="黑体" panose="02010609060101010101" pitchFamily="2" charset="-122"/>
              </a:rPr>
              <a:t>(2)</a:t>
            </a:r>
            <a:r>
              <a:rPr lang="zh-CN" altLang="en-US" b="1">
                <a:solidFill>
                  <a:schemeClr val="tx2"/>
                </a:solidFill>
                <a:latin typeface="黑体" panose="02010609060101010101" pitchFamily="2" charset="-122"/>
                <a:ea typeface="黑体" panose="02010609060101010101" pitchFamily="2" charset="-122"/>
              </a:rPr>
              <a:t>外层循环让</a:t>
            </a:r>
            <a:r>
              <a:rPr lang="en-US" altLang="zh-CN" b="1">
                <a:solidFill>
                  <a:srgbClr val="C00000"/>
                </a:solidFill>
                <a:latin typeface="黑体" panose="02010609060101010101" pitchFamily="2" charset="-122"/>
                <a:ea typeface="黑体" panose="02010609060101010101" pitchFamily="2" charset="-122"/>
              </a:rPr>
              <a:t>m</a:t>
            </a:r>
            <a:r>
              <a:rPr lang="zh-CN" altLang="en-US" b="1">
                <a:solidFill>
                  <a:schemeClr val="tx2"/>
                </a:solidFill>
                <a:latin typeface="黑体" panose="02010609060101010101" pitchFamily="2" charset="-122"/>
                <a:ea typeface="黑体" panose="02010609060101010101" pitchFamily="2" charset="-122"/>
              </a:rPr>
              <a:t>由</a:t>
            </a:r>
            <a:r>
              <a:rPr lang="en-US" altLang="zh-CN" b="1">
                <a:solidFill>
                  <a:srgbClr val="C00000"/>
                </a:solidFill>
                <a:latin typeface="黑体" panose="02010609060101010101" pitchFamily="2" charset="-122"/>
                <a:ea typeface="黑体" panose="02010609060101010101" pitchFamily="2" charset="-122"/>
              </a:rPr>
              <a:t>1</a:t>
            </a:r>
            <a:r>
              <a:rPr lang="zh-CN" altLang="en-US" b="1">
                <a:solidFill>
                  <a:srgbClr val="C00000"/>
                </a:solidFill>
                <a:latin typeface="黑体" panose="02010609060101010101" pitchFamily="2" charset="-122"/>
                <a:ea typeface="黑体" panose="02010609060101010101" pitchFamily="2" charset="-122"/>
              </a:rPr>
              <a:t>～</a:t>
            </a:r>
            <a:r>
              <a:rPr lang="en-US" altLang="zh-CN" b="1">
                <a:solidFill>
                  <a:srgbClr val="C00000"/>
                </a:solidFill>
                <a:latin typeface="黑体" panose="02010609060101010101" pitchFamily="2" charset="-122"/>
                <a:ea typeface="黑体" panose="02010609060101010101" pitchFamily="2" charset="-122"/>
              </a:rPr>
              <a:t>100</a:t>
            </a:r>
            <a:r>
              <a:rPr lang="zh-CN" altLang="en-US" b="1">
                <a:solidFill>
                  <a:schemeClr val="tx2"/>
                </a:solidFill>
                <a:latin typeface="黑体" panose="02010609060101010101" pitchFamily="2" charset="-122"/>
                <a:ea typeface="黑体" panose="02010609060101010101" pitchFamily="2" charset="-122"/>
              </a:rPr>
              <a:t>之间变化</a:t>
            </a:r>
            <a:r>
              <a:rPr lang="zh-CN" altLang="en-US" sz="2400" b="1">
                <a:solidFill>
                  <a:schemeClr val="tx2"/>
                </a:solidFill>
                <a:latin typeface="黑体" panose="02010609060101010101" pitchFamily="2" charset="-122"/>
                <a:ea typeface="黑体" panose="02010609060101010101" pitchFamily="2" charset="-122"/>
              </a:rPr>
              <a:t>。 </a:t>
            </a:r>
            <a:endParaRPr lang="zh-CN" altLang="en-US" sz="2400" b="1">
              <a:solidFill>
                <a:schemeClr val="tx2"/>
              </a:solidFill>
              <a:latin typeface="黑体" panose="02010609060101010101" pitchFamily="2" charset="-122"/>
              <a:ea typeface="黑体" panose="02010609060101010101" pitchFamily="2" charset="-122"/>
            </a:endParaRPr>
          </a:p>
          <a:p>
            <a:pPr algn="just" eaLnBrk="1" hangingPunct="1">
              <a:lnSpc>
                <a:spcPct val="50000"/>
              </a:lnSpc>
              <a:spcBef>
                <a:spcPct val="50000"/>
              </a:spcBef>
            </a:pPr>
            <a:endParaRPr lang="en-US" altLang="zh-CN" sz="2400" b="1">
              <a:solidFill>
                <a:schemeClr val="tx2"/>
              </a:solidFill>
              <a:latin typeface="黑体" panose="02010609060101010101" pitchFamily="2" charset="-122"/>
              <a:ea typeface="黑体" panose="02010609060101010101" pitchFamily="2" charset="-122"/>
            </a:endParaRPr>
          </a:p>
        </p:txBody>
      </p:sp>
      <p:sp>
        <p:nvSpPr>
          <p:cNvPr id="43014" name="Rectangle 6"/>
          <p:cNvSpPr>
            <a:spLocks noChangeArrowheads="1"/>
          </p:cNvSpPr>
          <p:nvPr/>
        </p:nvSpPr>
        <p:spPr bwMode="auto">
          <a:xfrm>
            <a:off x="1031875" y="247650"/>
            <a:ext cx="6262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b="1">
                <a:solidFill>
                  <a:srgbClr val="CC0000"/>
                </a:solidFill>
                <a:latin typeface="黑体" panose="02010609060101010101" pitchFamily="2" charset="-122"/>
                <a:ea typeface="黑体" panose="02010609060101010101" pitchFamily="2" charset="-122"/>
              </a:rPr>
              <a:t>【</a:t>
            </a:r>
            <a:r>
              <a:rPr lang="zh-CN" altLang="en-US" b="1">
                <a:solidFill>
                  <a:srgbClr val="CC0000"/>
                </a:solidFill>
                <a:latin typeface="黑体" panose="02010609060101010101" pitchFamily="2" charset="-122"/>
                <a:ea typeface="黑体" panose="02010609060101010101" pitchFamily="2" charset="-122"/>
              </a:rPr>
              <a:t>例</a:t>
            </a:r>
            <a:r>
              <a:rPr lang="en-US" altLang="zh-CN" b="1">
                <a:solidFill>
                  <a:srgbClr val="CC0000"/>
                </a:solidFill>
                <a:latin typeface="黑体" panose="02010609060101010101" pitchFamily="2" charset="-122"/>
                <a:ea typeface="黑体" panose="02010609060101010101" pitchFamily="2" charset="-122"/>
              </a:rPr>
              <a:t>5.14】</a:t>
            </a:r>
            <a:r>
              <a:rPr lang="zh-CN" altLang="en-US" b="1">
                <a:solidFill>
                  <a:srgbClr val="CC0000"/>
                </a:solidFill>
                <a:latin typeface="黑体" panose="02010609060101010101" pitchFamily="2" charset="-122"/>
                <a:ea typeface="黑体" panose="02010609060101010101" pitchFamily="2" charset="-122"/>
              </a:rPr>
              <a:t>求</a:t>
            </a:r>
            <a:r>
              <a:rPr lang="en-US" altLang="zh-CN" b="1">
                <a:solidFill>
                  <a:srgbClr val="CC0000"/>
                </a:solidFill>
                <a:latin typeface="黑体" panose="02010609060101010101" pitchFamily="2" charset="-122"/>
                <a:ea typeface="黑体" panose="02010609060101010101" pitchFamily="2" charset="-122"/>
              </a:rPr>
              <a:t>1</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100</a:t>
            </a:r>
            <a:r>
              <a:rPr lang="zh-CN" altLang="en-US" b="1">
                <a:solidFill>
                  <a:srgbClr val="CC0000"/>
                </a:solidFill>
                <a:latin typeface="黑体" panose="02010609060101010101" pitchFamily="2" charset="-122"/>
                <a:ea typeface="黑体" panose="02010609060101010101" pitchFamily="2" charset="-122"/>
              </a:rPr>
              <a:t>之间的全部素数。</a:t>
            </a:r>
            <a:endParaRPr lang="zh-CN" altLang="en-US" b="1">
              <a:solidFill>
                <a:srgbClr val="CC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6549"/>
                                        </p:tgtEl>
                                        <p:attrNameLst>
                                          <p:attrName>style.visibility</p:attrName>
                                        </p:attrNameLst>
                                      </p:cBhvr>
                                      <p:to>
                                        <p:strVal val="visible"/>
                                      </p:to>
                                    </p:set>
                                    <p:anim calcmode="lin" valueType="num">
                                      <p:cBhvr additive="base">
                                        <p:cTn id="7" dur="500" fill="hold"/>
                                        <p:tgtEl>
                                          <p:spTgt spid="236549"/>
                                        </p:tgtEl>
                                        <p:attrNameLst>
                                          <p:attrName>ppt_x</p:attrName>
                                        </p:attrNameLst>
                                      </p:cBhvr>
                                      <p:tavLst>
                                        <p:tav tm="0">
                                          <p:val>
                                            <p:strVal val="#ppt_x"/>
                                          </p:val>
                                        </p:tav>
                                        <p:tav tm="100000">
                                          <p:val>
                                            <p:strVal val="#ppt_x"/>
                                          </p:val>
                                        </p:tav>
                                      </p:tavLst>
                                    </p:anim>
                                    <p:anim calcmode="lin" valueType="num">
                                      <p:cBhvr additive="base">
                                        <p:cTn id="8" dur="500" fill="hold"/>
                                        <p:tgtEl>
                                          <p:spTgt spid="23654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1000"/>
                                  </p:stCondLst>
                                  <p:childTnLst>
                                    <p:set>
                                      <p:cBhvr>
                                        <p:cTn id="11" dur="1" fill="hold">
                                          <p:stCondLst>
                                            <p:cond delay="0"/>
                                          </p:stCondLst>
                                        </p:cTn>
                                        <p:tgtEl>
                                          <p:spTgt spid="236547"/>
                                        </p:tgtEl>
                                        <p:attrNameLst>
                                          <p:attrName>style.visibility</p:attrName>
                                        </p:attrNameLst>
                                      </p:cBhvr>
                                      <p:to>
                                        <p:strVal val="visible"/>
                                      </p:to>
                                    </p:set>
                                    <p:anim calcmode="lin" valueType="num">
                                      <p:cBhvr additive="base">
                                        <p:cTn id="12" dur="500" fill="hold"/>
                                        <p:tgtEl>
                                          <p:spTgt spid="236547"/>
                                        </p:tgtEl>
                                        <p:attrNameLst>
                                          <p:attrName>ppt_x</p:attrName>
                                        </p:attrNameLst>
                                      </p:cBhvr>
                                      <p:tavLst>
                                        <p:tav tm="0">
                                          <p:val>
                                            <p:strVal val="0-#ppt_w/2"/>
                                          </p:val>
                                        </p:tav>
                                        <p:tav tm="100000">
                                          <p:val>
                                            <p:strVal val="#ppt_x"/>
                                          </p:val>
                                        </p:tav>
                                      </p:tavLst>
                                    </p:anim>
                                    <p:anim calcmode="lin" valueType="num">
                                      <p:cBhvr additive="base">
                                        <p:cTn id="13" dur="500" fill="hold"/>
                                        <p:tgtEl>
                                          <p:spTgt spid="23654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36546"/>
                                        </p:tgtEl>
                                        <p:attrNameLst>
                                          <p:attrName>style.visibility</p:attrName>
                                        </p:attrNameLst>
                                      </p:cBhvr>
                                      <p:to>
                                        <p:strVal val="visible"/>
                                      </p:to>
                                    </p:set>
                                    <p:anim calcmode="lin" valueType="num">
                                      <p:cBhvr additive="base">
                                        <p:cTn id="17" dur="500" fill="hold"/>
                                        <p:tgtEl>
                                          <p:spTgt spid="236546"/>
                                        </p:tgtEl>
                                        <p:attrNameLst>
                                          <p:attrName>ppt_x</p:attrName>
                                        </p:attrNameLst>
                                      </p:cBhvr>
                                      <p:tavLst>
                                        <p:tav tm="0">
                                          <p:val>
                                            <p:strVal val="0-#ppt_w/2"/>
                                          </p:val>
                                        </p:tav>
                                        <p:tav tm="100000">
                                          <p:val>
                                            <p:strVal val="#ppt_x"/>
                                          </p:val>
                                        </p:tav>
                                      </p:tavLst>
                                    </p:anim>
                                    <p:anim calcmode="lin" valueType="num">
                                      <p:cBhvr additive="base">
                                        <p:cTn id="18" dur="500" fill="hold"/>
                                        <p:tgtEl>
                                          <p:spTgt spid="2365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Text Box 5"/>
          <p:cNvSpPr txBox="1">
            <a:spLocks noChangeArrowheads="1"/>
          </p:cNvSpPr>
          <p:nvPr/>
        </p:nvSpPr>
        <p:spPr bwMode="auto">
          <a:xfrm>
            <a:off x="431800" y="657225"/>
            <a:ext cx="7740650" cy="56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85000"/>
              </a:lnSpc>
              <a:spcBef>
                <a:spcPct val="20000"/>
              </a:spcBef>
            </a:pPr>
            <a:r>
              <a:rPr lang="en-US" altLang="zh-CN" b="1">
                <a:solidFill>
                  <a:schemeClr val="tx2"/>
                </a:solidFill>
                <a:cs typeface="Courier New" panose="02070309020205020404" pitchFamily="49" charset="0"/>
              </a:rPr>
              <a:t>#include "stdio.h"</a:t>
            </a:r>
            <a:endParaRPr lang="en-US" altLang="zh-CN" b="1">
              <a:solidFill>
                <a:schemeClr val="tx2"/>
              </a:solidFill>
              <a:cs typeface="Courier New" panose="02070309020205020404" pitchFamily="49" charset="0"/>
            </a:endParaRPr>
          </a:p>
          <a:p>
            <a:pPr algn="l" eaLnBrk="1" hangingPunct="1">
              <a:lnSpc>
                <a:spcPct val="85000"/>
              </a:lnSpc>
              <a:spcBef>
                <a:spcPct val="20000"/>
              </a:spcBef>
            </a:pPr>
            <a:r>
              <a:rPr lang="en-US" altLang="zh-CN" b="1">
                <a:solidFill>
                  <a:schemeClr val="tx2"/>
                </a:solidFill>
                <a:cs typeface="Courier New" panose="02070309020205020404" pitchFamily="49" charset="0"/>
              </a:rPr>
              <a:t>#include"math.h" </a:t>
            </a:r>
            <a:endParaRPr lang="en-US" altLang="zh-CN" b="1">
              <a:solidFill>
                <a:schemeClr val="tx2"/>
              </a:solidFill>
              <a:cs typeface="Courier New" panose="02070309020205020404" pitchFamily="49" charset="0"/>
            </a:endParaRPr>
          </a:p>
          <a:p>
            <a:pPr algn="l" eaLnBrk="1" hangingPunct="1">
              <a:lnSpc>
                <a:spcPct val="85000"/>
              </a:lnSpc>
              <a:spcBef>
                <a:spcPct val="20000"/>
              </a:spcBef>
            </a:pPr>
            <a:r>
              <a:rPr lang="en-US" altLang="zh-CN" b="1">
                <a:solidFill>
                  <a:schemeClr val="tx2"/>
                </a:solidFill>
                <a:cs typeface="Courier New" panose="02070309020205020404" pitchFamily="49" charset="0"/>
              </a:rPr>
              <a:t>viod main()</a:t>
            </a:r>
            <a:endParaRPr lang="en-US" altLang="zh-CN" b="1">
              <a:solidFill>
                <a:schemeClr val="tx2"/>
              </a:solidFill>
              <a:cs typeface="Courier New" panose="02070309020205020404" pitchFamily="49" charset="0"/>
            </a:endParaRPr>
          </a:p>
          <a:p>
            <a:pPr algn="l" eaLnBrk="1" hangingPunct="1">
              <a:lnSpc>
                <a:spcPct val="85000"/>
              </a:lnSpc>
              <a:spcBef>
                <a:spcPct val="20000"/>
              </a:spcBef>
            </a:pPr>
            <a:r>
              <a:rPr lang="en-US" altLang="zh-CN" b="1">
                <a:solidFill>
                  <a:srgbClr val="009900"/>
                </a:solidFill>
                <a:cs typeface="Courier New" panose="02070309020205020404" pitchFamily="49" charset="0"/>
              </a:rPr>
              <a:t>{</a:t>
            </a:r>
            <a:r>
              <a:rPr lang="en-US" altLang="zh-CN" b="1">
                <a:solidFill>
                  <a:schemeClr val="tx2"/>
                </a:solidFill>
                <a:cs typeface="Courier New" panose="02070309020205020404" pitchFamily="49" charset="0"/>
              </a:rPr>
              <a:t> int k,m,i,n=0;</a:t>
            </a:r>
            <a:endParaRPr lang="en-US" altLang="zh-CN" b="1">
              <a:solidFill>
                <a:schemeClr val="tx2"/>
              </a:solidFill>
              <a:cs typeface="Courier New" panose="02070309020205020404" pitchFamily="49" charset="0"/>
            </a:endParaRPr>
          </a:p>
          <a:p>
            <a:pPr algn="l" eaLnBrk="1" hangingPunct="1">
              <a:lnSpc>
                <a:spcPct val="85000"/>
              </a:lnSpc>
              <a:spcBef>
                <a:spcPct val="20000"/>
              </a:spcBef>
            </a:pPr>
            <a:r>
              <a:rPr lang="en-US" altLang="zh-CN" b="1">
                <a:solidFill>
                  <a:schemeClr val="tx2"/>
                </a:solidFill>
                <a:cs typeface="Courier New" panose="02070309020205020404" pitchFamily="49" charset="0"/>
              </a:rPr>
              <a:t>   </a:t>
            </a:r>
            <a:r>
              <a:rPr lang="en-US" altLang="zh-CN" b="1">
                <a:solidFill>
                  <a:srgbClr val="CC0000"/>
                </a:solidFill>
                <a:cs typeface="Courier New" panose="02070309020205020404" pitchFamily="49" charset="0"/>
              </a:rPr>
              <a:t>for(m=2;m&lt;=100;m=m+1)</a:t>
            </a:r>
            <a:endParaRPr lang="en-US" altLang="zh-CN" b="1">
              <a:solidFill>
                <a:srgbClr val="CC0000"/>
              </a:solidFill>
              <a:cs typeface="Courier New" panose="02070309020205020404" pitchFamily="49" charset="0"/>
            </a:endParaRPr>
          </a:p>
          <a:p>
            <a:pPr algn="l"/>
            <a:r>
              <a:rPr lang="en-US" altLang="zh-CN" b="1">
                <a:solidFill>
                  <a:schemeClr val="tx2"/>
                </a:solidFill>
              </a:rPr>
              <a:t>       </a:t>
            </a:r>
            <a:r>
              <a:rPr lang="en-US" altLang="zh-CN" b="1">
                <a:solidFill>
                  <a:srgbClr val="CC0000"/>
                </a:solidFill>
              </a:rPr>
              <a:t>{</a:t>
            </a:r>
            <a:r>
              <a:rPr lang="en-US" altLang="zh-CN">
                <a:solidFill>
                  <a:schemeClr val="tx2"/>
                </a:solidFill>
              </a:rPr>
              <a:t> </a:t>
            </a:r>
            <a:r>
              <a:rPr lang="en-US" altLang="zh-CN" b="1">
                <a:solidFill>
                  <a:schemeClr val="tx2"/>
                </a:solidFill>
              </a:rPr>
              <a:t>k=sqrt(m); </a:t>
            </a:r>
            <a:endParaRPr lang="en-US" altLang="zh-CN" b="1">
              <a:solidFill>
                <a:schemeClr val="tx2"/>
              </a:solidFill>
            </a:endParaRPr>
          </a:p>
          <a:p>
            <a:pPr algn="l"/>
            <a:r>
              <a:rPr lang="en-US" altLang="zh-CN" b="1">
                <a:solidFill>
                  <a:schemeClr val="tx2"/>
                </a:solidFill>
              </a:rPr>
              <a:t>           </a:t>
            </a:r>
            <a:r>
              <a:rPr lang="en-US" altLang="zh-CN" b="1">
                <a:solidFill>
                  <a:schemeClr val="accent2"/>
                </a:solidFill>
              </a:rPr>
              <a:t>for(i=2;i&lt;=k;i++)</a:t>
            </a:r>
            <a:endParaRPr lang="en-US" altLang="zh-CN" b="1">
              <a:solidFill>
                <a:schemeClr val="accent2"/>
              </a:solidFill>
            </a:endParaRPr>
          </a:p>
          <a:p>
            <a:pPr algn="l"/>
            <a:r>
              <a:rPr lang="en-US" altLang="zh-CN" b="1">
                <a:solidFill>
                  <a:schemeClr val="tx2"/>
                </a:solidFill>
              </a:rPr>
              <a:t>                if(m%i==0)break;</a:t>
            </a:r>
            <a:endParaRPr lang="en-US" altLang="zh-CN" b="1">
              <a:solidFill>
                <a:schemeClr val="tx2"/>
              </a:solidFill>
            </a:endParaRPr>
          </a:p>
          <a:p>
            <a:pPr algn="l"/>
            <a:r>
              <a:rPr lang="en-US" altLang="zh-CN" b="1">
                <a:solidFill>
                  <a:schemeClr val="tx2"/>
                </a:solidFill>
              </a:rPr>
              <a:t>           if(i&gt;k)</a:t>
            </a:r>
            <a:endParaRPr lang="en-US" altLang="zh-CN" b="1">
              <a:solidFill>
                <a:schemeClr val="tx2"/>
              </a:solidFill>
            </a:endParaRPr>
          </a:p>
          <a:p>
            <a:pPr algn="l"/>
            <a:r>
              <a:rPr lang="en-US" altLang="zh-CN" b="1">
                <a:solidFill>
                  <a:schemeClr val="tx2"/>
                </a:solidFill>
              </a:rPr>
              <a:t>               </a:t>
            </a:r>
            <a:r>
              <a:rPr lang="en-US" altLang="zh-CN" b="1">
                <a:solidFill>
                  <a:srgbClr val="CC00CC"/>
                </a:solidFill>
              </a:rPr>
              <a:t>{</a:t>
            </a:r>
            <a:r>
              <a:rPr lang="en-US" altLang="zh-CN" b="1">
                <a:solidFill>
                  <a:schemeClr val="tx2"/>
                </a:solidFill>
              </a:rPr>
              <a:t>printf("%4d",m);n++;</a:t>
            </a:r>
            <a:r>
              <a:rPr lang="en-US" altLang="zh-CN" b="1">
                <a:solidFill>
                  <a:srgbClr val="CC00CC"/>
                </a:solidFill>
              </a:rPr>
              <a:t>}</a:t>
            </a:r>
            <a:r>
              <a:rPr lang="en-US" altLang="zh-CN" b="1">
                <a:solidFill>
                  <a:schemeClr val="tx2"/>
                </a:solidFill>
              </a:rPr>
              <a:t>  </a:t>
            </a:r>
            <a:endParaRPr lang="en-US" altLang="zh-CN" b="1">
              <a:solidFill>
                <a:schemeClr val="tx2"/>
              </a:solidFill>
            </a:endParaRPr>
          </a:p>
          <a:p>
            <a:pPr algn="l"/>
            <a:r>
              <a:rPr lang="en-US" altLang="zh-CN" b="1">
                <a:solidFill>
                  <a:schemeClr val="tx2"/>
                </a:solidFill>
              </a:rPr>
              <a:t>           if(n%10==0)  printf(“\n”);</a:t>
            </a:r>
            <a:r>
              <a:rPr lang="en-US" altLang="zh-CN" b="1">
                <a:solidFill>
                  <a:srgbClr val="CC0000"/>
                </a:solidFill>
              </a:rPr>
              <a:t>}</a:t>
            </a:r>
            <a:r>
              <a:rPr lang="en-US" altLang="zh-CN" b="1">
                <a:solidFill>
                  <a:schemeClr val="tx2"/>
                </a:solidFill>
              </a:rPr>
              <a:t> </a:t>
            </a:r>
            <a:endParaRPr lang="en-US" altLang="zh-CN" b="1">
              <a:solidFill>
                <a:schemeClr val="tx2"/>
              </a:solidFill>
            </a:endParaRPr>
          </a:p>
          <a:p>
            <a:pPr algn="l"/>
            <a:r>
              <a:rPr lang="en-US" altLang="zh-CN" b="1">
                <a:solidFill>
                  <a:schemeClr val="tx2"/>
                </a:solidFill>
              </a:rPr>
              <a:t>   printf("\nn=%d\n",n);</a:t>
            </a:r>
            <a:endParaRPr lang="en-US" altLang="zh-CN" b="1">
              <a:solidFill>
                <a:schemeClr val="tx2"/>
              </a:solidFill>
            </a:endParaRPr>
          </a:p>
          <a:p>
            <a:pPr algn="l"/>
            <a:r>
              <a:rPr lang="en-US" altLang="zh-CN" b="1">
                <a:solidFill>
                  <a:srgbClr val="009900"/>
                </a:solidFill>
              </a:rPr>
              <a:t>}</a:t>
            </a:r>
            <a:r>
              <a:rPr lang="en-US" altLang="zh-CN" b="1">
                <a:solidFill>
                  <a:schemeClr val="accent2"/>
                </a:solidFill>
                <a:cs typeface="Courier New" panose="02070309020205020404" pitchFamily="49" charset="0"/>
              </a:rPr>
              <a:t> </a:t>
            </a:r>
            <a:r>
              <a:rPr lang="en-US" altLang="zh-CN" b="1">
                <a:solidFill>
                  <a:schemeClr val="tx2"/>
                </a:solidFill>
                <a:cs typeface="Courier New" panose="02070309020205020404" pitchFamily="49" charset="0"/>
              </a:rPr>
              <a:t>     </a:t>
            </a:r>
            <a:endParaRPr lang="en-US" altLang="zh-CN" b="1">
              <a:solidFill>
                <a:schemeClr val="tx2"/>
              </a:solidFill>
              <a:cs typeface="Courier New" panose="02070309020205020404" pitchFamily="49" charset="0"/>
            </a:endParaRPr>
          </a:p>
        </p:txBody>
      </p:sp>
      <p:pic>
        <p:nvPicPr>
          <p:cNvPr id="39941" name="Picture 5"/>
          <p:cNvPicPr>
            <a:picLocks noChangeAspect="1" noChangeArrowheads="1"/>
          </p:cNvPicPr>
          <p:nvPr/>
        </p:nvPicPr>
        <p:blipFill>
          <a:blip r:embed="rId1">
            <a:extLst>
              <a:ext uri="{28A0092B-C50C-407E-A947-70E740481C1C}">
                <a14:useLocalDpi xmlns:a14="http://schemas.microsoft.com/office/drawing/2010/main" val="0"/>
              </a:ext>
            </a:extLst>
          </a:blip>
          <a:srcRect t="13942" r="6026" b="12534"/>
          <a:stretch>
            <a:fillRect/>
          </a:stretch>
        </p:blipFill>
        <p:spPr bwMode="auto">
          <a:xfrm>
            <a:off x="3959225" y="765175"/>
            <a:ext cx="5037138"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7573"/>
                                        </p:tgtEl>
                                        <p:attrNameLst>
                                          <p:attrName>style.visibility</p:attrName>
                                        </p:attrNameLst>
                                      </p:cBhvr>
                                      <p:to>
                                        <p:strVal val="visible"/>
                                      </p:to>
                                    </p:set>
                                    <p:animEffect transition="in" filter="dissolve">
                                      <p:cBhvr>
                                        <p:cTn id="7" dur="500"/>
                                        <p:tgtEl>
                                          <p:spTgt spid="2375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barn(inVertical)">
                                      <p:cBhvr>
                                        <p:cTn id="12"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8" name="Picture 2"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9619" name="Picture 3"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21" name="Text Box 5"/>
          <p:cNvSpPr txBox="1">
            <a:spLocks noChangeArrowheads="1"/>
          </p:cNvSpPr>
          <p:nvPr/>
        </p:nvSpPr>
        <p:spPr bwMode="auto">
          <a:xfrm>
            <a:off x="609600" y="685800"/>
            <a:ext cx="80010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pPr>
            <a:r>
              <a:rPr lang="en-US" altLang="zh-CN" b="1">
                <a:solidFill>
                  <a:schemeClr val="tx2"/>
                </a:solidFill>
                <a:latin typeface="黑体" panose="02010609060101010101" pitchFamily="2" charset="-122"/>
                <a:ea typeface="黑体" panose="02010609060101010101" pitchFamily="2" charset="-122"/>
              </a:rPr>
              <a:t>【</a:t>
            </a:r>
            <a:r>
              <a:rPr lang="zh-CN" altLang="en-US" b="1">
                <a:solidFill>
                  <a:schemeClr val="tx2"/>
                </a:solidFill>
                <a:latin typeface="黑体" panose="02010609060101010101" pitchFamily="2" charset="-122"/>
                <a:ea typeface="黑体" panose="02010609060101010101" pitchFamily="2" charset="-122"/>
              </a:rPr>
              <a:t>例</a:t>
            </a:r>
            <a:r>
              <a:rPr lang="en-US" altLang="zh-CN" b="1">
                <a:solidFill>
                  <a:schemeClr val="tx2"/>
                </a:solidFill>
                <a:latin typeface="黑体" panose="02010609060101010101" pitchFamily="2" charset="-122"/>
                <a:ea typeface="黑体" panose="02010609060101010101" pitchFamily="2" charset="-122"/>
              </a:rPr>
              <a:t>5.15】</a:t>
            </a:r>
            <a:r>
              <a:rPr lang="zh-CN" altLang="en-US" b="1">
                <a:solidFill>
                  <a:schemeClr val="tx2"/>
                </a:solidFill>
                <a:latin typeface="黑体" panose="02010609060101010101" pitchFamily="2" charset="-122"/>
                <a:ea typeface="黑体" panose="02010609060101010101" pitchFamily="2" charset="-122"/>
              </a:rPr>
              <a:t>将原文转换为密文。</a:t>
            </a:r>
            <a:endParaRPr lang="zh-CN" altLang="en-US" b="1">
              <a:solidFill>
                <a:schemeClr val="tx2"/>
              </a:solidFill>
              <a:latin typeface="黑体" panose="02010609060101010101" pitchFamily="2" charset="-122"/>
              <a:ea typeface="黑体" panose="02010609060101010101" pitchFamily="2" charset="-122"/>
            </a:endParaRPr>
          </a:p>
          <a:p>
            <a:pPr algn="just" eaLnBrk="1" hangingPunct="1">
              <a:lnSpc>
                <a:spcPct val="120000"/>
              </a:lnSpc>
            </a:pPr>
            <a:r>
              <a:rPr lang="zh-CN" altLang="en-US" b="1">
                <a:solidFill>
                  <a:schemeClr val="tx2"/>
                </a:solidFill>
                <a:latin typeface="黑体" panose="02010609060101010101" pitchFamily="2" charset="-122"/>
                <a:ea typeface="黑体" panose="02010609060101010101" pitchFamily="2" charset="-122"/>
              </a:rPr>
              <a:t>    通常在互联网上传送信息时，为保证安全，发送者先按一定的规律将原文转换为密文，然后发送给接收者，接收者收到密文后，再将密文按约定的规律译回原文。</a:t>
            </a:r>
            <a:endParaRPr lang="zh-CN" altLang="en-US" b="1">
              <a:solidFill>
                <a:schemeClr val="tx2"/>
              </a:solidFill>
              <a:latin typeface="黑体" panose="02010609060101010101" pitchFamily="2" charset="-122"/>
              <a:ea typeface="黑体" panose="02010609060101010101" pitchFamily="2" charset="-122"/>
            </a:endParaRPr>
          </a:p>
          <a:p>
            <a:pPr algn="just" eaLnBrk="1" hangingPunct="1">
              <a:lnSpc>
                <a:spcPct val="120000"/>
              </a:lnSpc>
            </a:pPr>
            <a:r>
              <a:rPr lang="zh-CN" altLang="en-US" b="1">
                <a:solidFill>
                  <a:schemeClr val="tx2"/>
                </a:solidFill>
                <a:latin typeface="黑体" panose="02010609060101010101" pitchFamily="2" charset="-122"/>
                <a:ea typeface="黑体" panose="02010609060101010101" pitchFamily="2" charset="-122"/>
              </a:rPr>
              <a:t>   例如，转换规律为：字母转换为其后第</a:t>
            </a:r>
            <a:r>
              <a:rPr lang="en-US" altLang="zh-CN" b="1">
                <a:solidFill>
                  <a:schemeClr val="tx2"/>
                </a:solidFill>
                <a:latin typeface="黑体" panose="02010609060101010101" pitchFamily="2" charset="-122"/>
                <a:ea typeface="黑体" panose="02010609060101010101" pitchFamily="2" charset="-122"/>
              </a:rPr>
              <a:t>6</a:t>
            </a:r>
            <a:r>
              <a:rPr lang="zh-CN" altLang="en-US" b="1">
                <a:solidFill>
                  <a:schemeClr val="tx2"/>
                </a:solidFill>
                <a:latin typeface="黑体" panose="02010609060101010101" pitchFamily="2" charset="-122"/>
                <a:ea typeface="黑体" panose="02010609060101010101" pitchFamily="2" charset="-122"/>
              </a:rPr>
              <a:t>个字母，非字母不变。</a:t>
            </a:r>
            <a:endParaRPr lang="zh-CN" altLang="en-US" b="1">
              <a:solidFill>
                <a:schemeClr val="tx2"/>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39621"/>
                                        </p:tgtEl>
                                        <p:attrNameLst>
                                          <p:attrName>style.visibility</p:attrName>
                                        </p:attrNameLst>
                                      </p:cBhvr>
                                      <p:to>
                                        <p:strVal val="visible"/>
                                      </p:to>
                                    </p:set>
                                    <p:animEffect transition="in" filter="blinds(vertical)">
                                      <p:cBhvr>
                                        <p:cTn id="7" dur="500"/>
                                        <p:tgtEl>
                                          <p:spTgt spid="239621"/>
                                        </p:tgtEl>
                                      </p:cBhvr>
                                    </p:animEffect>
                                  </p:childTnLst>
                                </p:cTn>
                              </p:par>
                            </p:childTnLst>
                          </p:cTn>
                        </p:par>
                        <p:par>
                          <p:cTn id="8" fill="hold">
                            <p:stCondLst>
                              <p:cond delay="500"/>
                            </p:stCondLst>
                            <p:childTnLst>
                              <p:par>
                                <p:cTn id="9" presetID="2" presetClass="entr" presetSubtype="8" fill="hold" nodeType="afterEffect">
                                  <p:stCondLst>
                                    <p:cond delay="1000"/>
                                  </p:stCondLst>
                                  <p:childTnLst>
                                    <p:set>
                                      <p:cBhvr>
                                        <p:cTn id="10" dur="1" fill="hold">
                                          <p:stCondLst>
                                            <p:cond delay="0"/>
                                          </p:stCondLst>
                                        </p:cTn>
                                        <p:tgtEl>
                                          <p:spTgt spid="239619"/>
                                        </p:tgtEl>
                                        <p:attrNameLst>
                                          <p:attrName>style.visibility</p:attrName>
                                        </p:attrNameLst>
                                      </p:cBhvr>
                                      <p:to>
                                        <p:strVal val="visible"/>
                                      </p:to>
                                    </p:set>
                                    <p:anim calcmode="lin" valueType="num">
                                      <p:cBhvr additive="base">
                                        <p:cTn id="11" dur="500" fill="hold"/>
                                        <p:tgtEl>
                                          <p:spTgt spid="239619"/>
                                        </p:tgtEl>
                                        <p:attrNameLst>
                                          <p:attrName>ppt_x</p:attrName>
                                        </p:attrNameLst>
                                      </p:cBhvr>
                                      <p:tavLst>
                                        <p:tav tm="0">
                                          <p:val>
                                            <p:strVal val="0-#ppt_w/2"/>
                                          </p:val>
                                        </p:tav>
                                        <p:tav tm="100000">
                                          <p:val>
                                            <p:strVal val="#ppt_x"/>
                                          </p:val>
                                        </p:tav>
                                      </p:tavLst>
                                    </p:anim>
                                    <p:anim calcmode="lin" valueType="num">
                                      <p:cBhvr additive="base">
                                        <p:cTn id="12" dur="500" fill="hold"/>
                                        <p:tgtEl>
                                          <p:spTgt spid="239619"/>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8" fill="hold" nodeType="afterEffect">
                                  <p:stCondLst>
                                    <p:cond delay="0"/>
                                  </p:stCondLst>
                                  <p:childTnLst>
                                    <p:set>
                                      <p:cBhvr>
                                        <p:cTn id="15" dur="1" fill="hold">
                                          <p:stCondLst>
                                            <p:cond delay="0"/>
                                          </p:stCondLst>
                                        </p:cTn>
                                        <p:tgtEl>
                                          <p:spTgt spid="239618"/>
                                        </p:tgtEl>
                                        <p:attrNameLst>
                                          <p:attrName>style.visibility</p:attrName>
                                        </p:attrNameLst>
                                      </p:cBhvr>
                                      <p:to>
                                        <p:strVal val="visible"/>
                                      </p:to>
                                    </p:set>
                                    <p:anim calcmode="lin" valueType="num">
                                      <p:cBhvr additive="base">
                                        <p:cTn id="16" dur="500" fill="hold"/>
                                        <p:tgtEl>
                                          <p:spTgt spid="239618"/>
                                        </p:tgtEl>
                                        <p:attrNameLst>
                                          <p:attrName>ppt_x</p:attrName>
                                        </p:attrNameLst>
                                      </p:cBhvr>
                                      <p:tavLst>
                                        <p:tav tm="0">
                                          <p:val>
                                            <p:strVal val="0-#ppt_w/2"/>
                                          </p:val>
                                        </p:tav>
                                        <p:tav tm="100000">
                                          <p:val>
                                            <p:strVal val="#ppt_x"/>
                                          </p:val>
                                        </p:tav>
                                      </p:tavLst>
                                    </p:anim>
                                    <p:anim calcmode="lin" valueType="num">
                                      <p:cBhvr additive="base">
                                        <p:cTn id="17" dur="500" fill="hold"/>
                                        <p:tgtEl>
                                          <p:spTgt spid="239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2" name="Picture 2"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643" name="Picture 3"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5" name="Text Box 5"/>
          <p:cNvSpPr txBox="1">
            <a:spLocks noChangeArrowheads="1"/>
          </p:cNvSpPr>
          <p:nvPr/>
        </p:nvSpPr>
        <p:spPr bwMode="auto">
          <a:xfrm>
            <a:off x="609600" y="685800"/>
            <a:ext cx="80010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pPr>
            <a:r>
              <a:rPr lang="zh-CN" altLang="en-US" b="1">
                <a:solidFill>
                  <a:schemeClr val="tx2"/>
                </a:solidFill>
                <a:latin typeface="黑体" panose="02010609060101010101" pitchFamily="2" charset="-122"/>
                <a:ea typeface="黑体" panose="02010609060101010101" pitchFamily="2" charset="-122"/>
              </a:rPr>
              <a:t>分析：</a:t>
            </a:r>
            <a:endParaRPr lang="zh-CN" altLang="en-US" b="1">
              <a:solidFill>
                <a:schemeClr val="tx2"/>
              </a:solidFill>
              <a:latin typeface="黑体" panose="02010609060101010101" pitchFamily="2" charset="-122"/>
              <a:ea typeface="黑体" panose="02010609060101010101" pitchFamily="2" charset="-122"/>
            </a:endParaRPr>
          </a:p>
          <a:p>
            <a:pPr algn="just" eaLnBrk="1" hangingPunct="1">
              <a:lnSpc>
                <a:spcPct val="120000"/>
              </a:lnSpc>
            </a:pPr>
            <a:r>
              <a:rPr lang="zh-CN" altLang="en-US" b="1">
                <a:solidFill>
                  <a:schemeClr val="tx2"/>
                </a:solidFill>
                <a:latin typeface="黑体" panose="02010609060101010101" pitchFamily="2" charset="-122"/>
                <a:ea typeface="黑体" panose="02010609060101010101" pitchFamily="2" charset="-122"/>
              </a:rPr>
              <a:t>（</a:t>
            </a:r>
            <a:r>
              <a:rPr lang="en-US" altLang="zh-CN" b="1">
                <a:solidFill>
                  <a:schemeClr val="tx2"/>
                </a:solidFill>
                <a:latin typeface="黑体" panose="02010609060101010101" pitchFamily="2" charset="-122"/>
                <a:ea typeface="黑体" panose="02010609060101010101" pitchFamily="2" charset="-122"/>
              </a:rPr>
              <a:t>1</a:t>
            </a:r>
            <a:r>
              <a:rPr lang="zh-CN" altLang="en-US" b="1">
                <a:solidFill>
                  <a:schemeClr val="tx2"/>
                </a:solidFill>
                <a:latin typeface="黑体" panose="02010609060101010101" pitchFamily="2" charset="-122"/>
                <a:ea typeface="黑体" panose="02010609060101010101" pitchFamily="2" charset="-122"/>
              </a:rPr>
              <a:t>）先判断该字符是否是大写字母或者是小写字母，若是，则将其值加</a:t>
            </a:r>
            <a:r>
              <a:rPr lang="en-US" altLang="zh-CN" b="1">
                <a:solidFill>
                  <a:schemeClr val="tx2"/>
                </a:solidFill>
                <a:latin typeface="黑体" panose="02010609060101010101" pitchFamily="2" charset="-122"/>
                <a:ea typeface="黑体" panose="02010609060101010101" pitchFamily="2" charset="-122"/>
              </a:rPr>
              <a:t>6</a:t>
            </a:r>
            <a:r>
              <a:rPr lang="zh-CN" altLang="en-US" b="1">
                <a:solidFill>
                  <a:schemeClr val="tx2"/>
                </a:solidFill>
                <a:latin typeface="黑体" panose="02010609060101010101" pitchFamily="2" charset="-122"/>
                <a:ea typeface="黑体" panose="02010609060101010101" pitchFamily="2" charset="-122"/>
              </a:rPr>
              <a:t>（变成其后的第</a:t>
            </a:r>
            <a:r>
              <a:rPr lang="en-US" altLang="zh-CN" b="1">
                <a:solidFill>
                  <a:schemeClr val="tx2"/>
                </a:solidFill>
                <a:latin typeface="黑体" panose="02010609060101010101" pitchFamily="2" charset="-122"/>
                <a:ea typeface="黑体" panose="02010609060101010101" pitchFamily="2" charset="-122"/>
              </a:rPr>
              <a:t>6</a:t>
            </a:r>
            <a:r>
              <a:rPr lang="zh-CN" altLang="en-US" b="1">
                <a:solidFill>
                  <a:schemeClr val="tx2"/>
                </a:solidFill>
                <a:latin typeface="黑体" panose="02010609060101010101" pitchFamily="2" charset="-122"/>
                <a:ea typeface="黑体" panose="02010609060101010101" pitchFamily="2" charset="-122"/>
              </a:rPr>
              <a:t>个字母）。</a:t>
            </a:r>
            <a:endParaRPr lang="zh-CN" altLang="en-US" b="1">
              <a:solidFill>
                <a:schemeClr val="tx2"/>
              </a:solidFill>
              <a:latin typeface="黑体" panose="02010609060101010101" pitchFamily="2" charset="-122"/>
              <a:ea typeface="黑体" panose="02010609060101010101" pitchFamily="2" charset="-122"/>
            </a:endParaRPr>
          </a:p>
          <a:p>
            <a:pPr algn="just" eaLnBrk="1" hangingPunct="1">
              <a:lnSpc>
                <a:spcPct val="120000"/>
              </a:lnSpc>
            </a:pPr>
            <a:r>
              <a:rPr lang="zh-CN" altLang="en-US" b="1">
                <a:solidFill>
                  <a:schemeClr val="tx2"/>
                </a:solidFill>
                <a:latin typeface="黑体" panose="02010609060101010101" pitchFamily="2" charset="-122"/>
                <a:ea typeface="黑体" panose="02010609060101010101" pitchFamily="2" charset="-122"/>
              </a:rPr>
              <a:t>（</a:t>
            </a:r>
            <a:r>
              <a:rPr lang="en-US" altLang="zh-CN" b="1">
                <a:solidFill>
                  <a:schemeClr val="tx2"/>
                </a:solidFill>
                <a:latin typeface="黑体" panose="02010609060101010101" pitchFamily="2" charset="-122"/>
                <a:ea typeface="黑体" panose="02010609060101010101" pitchFamily="2" charset="-122"/>
              </a:rPr>
              <a:t>2</a:t>
            </a:r>
            <a:r>
              <a:rPr lang="zh-CN" altLang="en-US" b="1">
                <a:solidFill>
                  <a:schemeClr val="tx2"/>
                </a:solidFill>
                <a:latin typeface="黑体" panose="02010609060101010101" pitchFamily="2" charset="-122"/>
                <a:ea typeface="黑体" panose="02010609060101010101" pitchFamily="2" charset="-122"/>
              </a:rPr>
              <a:t>）若加</a:t>
            </a:r>
            <a:r>
              <a:rPr lang="en-US" altLang="zh-CN" b="1">
                <a:solidFill>
                  <a:schemeClr val="tx2"/>
                </a:solidFill>
                <a:latin typeface="黑体" panose="02010609060101010101" pitchFamily="2" charset="-122"/>
                <a:ea typeface="黑体" panose="02010609060101010101" pitchFamily="2" charset="-122"/>
              </a:rPr>
              <a:t>6</a:t>
            </a:r>
            <a:r>
              <a:rPr lang="zh-CN" altLang="en-US" b="1">
                <a:solidFill>
                  <a:schemeClr val="tx2"/>
                </a:solidFill>
                <a:latin typeface="黑体" panose="02010609060101010101" pitchFamily="2" charset="-122"/>
                <a:ea typeface="黑体" panose="02010609060101010101" pitchFamily="2" charset="-122"/>
              </a:rPr>
              <a:t>之后字符值大于</a:t>
            </a:r>
            <a:r>
              <a:rPr lang="zh-CN" altLang="en-US" b="1">
                <a:solidFill>
                  <a:schemeClr val="tx2"/>
                </a:solidFill>
                <a:latin typeface="宋体" panose="02010600030101010101" pitchFamily="2" charset="-122"/>
                <a:ea typeface="黑体" panose="02010609060101010101" pitchFamily="2" charset="-122"/>
              </a:rPr>
              <a:t>‘</a:t>
            </a:r>
            <a:r>
              <a:rPr lang="en-US" altLang="zh-CN" b="1">
                <a:solidFill>
                  <a:schemeClr val="tx2"/>
                </a:solidFill>
                <a:latin typeface="黑体" panose="02010609060101010101" pitchFamily="2" charset="-122"/>
                <a:ea typeface="黑体" panose="02010609060101010101" pitchFamily="2" charset="-122"/>
              </a:rPr>
              <a:t>Z</a:t>
            </a:r>
            <a:r>
              <a:rPr lang="en-US" altLang="zh-CN" b="1">
                <a:solidFill>
                  <a:schemeClr val="tx2"/>
                </a:solidFill>
                <a:latin typeface="宋体" panose="02010600030101010101" pitchFamily="2" charset="-122"/>
                <a:ea typeface="黑体" panose="02010609060101010101" pitchFamily="2" charset="-122"/>
              </a:rPr>
              <a:t>’</a:t>
            </a:r>
            <a:r>
              <a:rPr lang="zh-CN" altLang="en-US" b="1">
                <a:solidFill>
                  <a:schemeClr val="tx2"/>
                </a:solidFill>
                <a:latin typeface="黑体" panose="02010609060101010101" pitchFamily="2" charset="-122"/>
                <a:ea typeface="黑体" panose="02010609060101010101" pitchFamily="2" charset="-122"/>
              </a:rPr>
              <a:t>或</a:t>
            </a:r>
            <a:r>
              <a:rPr lang="zh-CN" altLang="en-US" b="1">
                <a:solidFill>
                  <a:schemeClr val="tx2"/>
                </a:solidFill>
                <a:latin typeface="宋体" panose="02010600030101010101" pitchFamily="2" charset="-122"/>
                <a:ea typeface="黑体" panose="02010609060101010101" pitchFamily="2" charset="-122"/>
              </a:rPr>
              <a:t>‘</a:t>
            </a:r>
            <a:r>
              <a:rPr lang="en-US" altLang="zh-CN" b="1">
                <a:solidFill>
                  <a:schemeClr val="tx2"/>
                </a:solidFill>
                <a:latin typeface="黑体" panose="02010609060101010101" pitchFamily="2" charset="-122"/>
                <a:ea typeface="黑体" panose="02010609060101010101" pitchFamily="2" charset="-122"/>
              </a:rPr>
              <a:t>z</a:t>
            </a:r>
            <a:r>
              <a:rPr lang="en-US" altLang="zh-CN" b="1">
                <a:solidFill>
                  <a:schemeClr val="tx2"/>
                </a:solidFill>
                <a:latin typeface="宋体" panose="02010600030101010101" pitchFamily="2" charset="-122"/>
                <a:ea typeface="黑体" panose="02010609060101010101" pitchFamily="2" charset="-122"/>
              </a:rPr>
              <a:t>’</a:t>
            </a:r>
            <a:r>
              <a:rPr lang="zh-CN" altLang="en-US" b="1">
                <a:solidFill>
                  <a:schemeClr val="tx2"/>
                </a:solidFill>
                <a:latin typeface="黑体" panose="02010609060101010101" pitchFamily="2" charset="-122"/>
                <a:ea typeface="黑体" panose="02010609060101010101" pitchFamily="2" charset="-122"/>
              </a:rPr>
              <a:t>，则表示原来的字母转换在</a:t>
            </a:r>
            <a:r>
              <a:rPr lang="en-US" altLang="zh-CN" b="1">
                <a:solidFill>
                  <a:schemeClr val="tx2"/>
                </a:solidFill>
                <a:latin typeface="黑体" panose="02010609060101010101" pitchFamily="2" charset="-122"/>
                <a:ea typeface="黑体" panose="02010609060101010101" pitchFamily="2" charset="-122"/>
              </a:rPr>
              <a:t>'T'</a:t>
            </a:r>
            <a:r>
              <a:rPr lang="zh-CN" altLang="en-US" b="1">
                <a:solidFill>
                  <a:schemeClr val="tx2"/>
                </a:solidFill>
                <a:latin typeface="黑体" panose="02010609060101010101" pitchFamily="2" charset="-122"/>
                <a:ea typeface="黑体" panose="02010609060101010101" pitchFamily="2" charset="-122"/>
              </a:rPr>
              <a:t>或</a:t>
            </a:r>
            <a:r>
              <a:rPr lang="en-US" altLang="zh-CN" b="1">
                <a:solidFill>
                  <a:schemeClr val="tx2"/>
                </a:solidFill>
                <a:latin typeface="黑体" panose="02010609060101010101" pitchFamily="2" charset="-122"/>
                <a:ea typeface="黑体" panose="02010609060101010101" pitchFamily="2" charset="-122"/>
              </a:rPr>
              <a:t>'t'</a:t>
            </a:r>
            <a:r>
              <a:rPr lang="zh-CN" altLang="en-US" b="1">
                <a:solidFill>
                  <a:schemeClr val="tx2"/>
                </a:solidFill>
                <a:latin typeface="黑体" panose="02010609060101010101" pitchFamily="2" charset="-122"/>
                <a:ea typeface="黑体" panose="02010609060101010101" pitchFamily="2" charset="-122"/>
              </a:rPr>
              <a:t>之后，应按图</a:t>
            </a:r>
            <a:r>
              <a:rPr lang="en-US" altLang="zh-CN" b="1">
                <a:solidFill>
                  <a:schemeClr val="tx2"/>
                </a:solidFill>
                <a:latin typeface="黑体" panose="02010609060101010101" pitchFamily="2" charset="-122"/>
                <a:ea typeface="黑体" panose="02010609060101010101" pitchFamily="2" charset="-122"/>
              </a:rPr>
              <a:t>5-11</a:t>
            </a:r>
            <a:r>
              <a:rPr lang="zh-CN" altLang="en-US" b="1">
                <a:solidFill>
                  <a:schemeClr val="tx2"/>
                </a:solidFill>
                <a:latin typeface="黑体" panose="02010609060101010101" pitchFamily="2" charset="-122"/>
                <a:ea typeface="黑体" panose="02010609060101010101" pitchFamily="2" charset="-122"/>
              </a:rPr>
              <a:t>所示的规律将它转换为</a:t>
            </a:r>
            <a:r>
              <a:rPr lang="en-US" altLang="zh-CN" b="1">
                <a:solidFill>
                  <a:schemeClr val="tx2"/>
                </a:solidFill>
                <a:latin typeface="黑体" panose="02010609060101010101" pitchFamily="2" charset="-122"/>
                <a:ea typeface="黑体" panose="02010609060101010101" pitchFamily="2" charset="-122"/>
              </a:rPr>
              <a:t>'A'</a:t>
            </a:r>
            <a:r>
              <a:rPr lang="zh-CN" altLang="en-US" b="1">
                <a:solidFill>
                  <a:schemeClr val="tx2"/>
                </a:solidFill>
                <a:latin typeface="黑体" panose="02010609060101010101" pitchFamily="2" charset="-122"/>
                <a:ea typeface="黑体" panose="02010609060101010101" pitchFamily="2" charset="-122"/>
              </a:rPr>
              <a:t>～</a:t>
            </a:r>
            <a:r>
              <a:rPr lang="en-US" altLang="zh-CN" b="1">
                <a:solidFill>
                  <a:schemeClr val="tx2"/>
                </a:solidFill>
                <a:latin typeface="黑体" panose="02010609060101010101" pitchFamily="2" charset="-122"/>
                <a:ea typeface="黑体" panose="02010609060101010101" pitchFamily="2" charset="-122"/>
              </a:rPr>
              <a:t>'F'</a:t>
            </a:r>
            <a:r>
              <a:rPr lang="zh-CN" altLang="en-US" b="1">
                <a:solidFill>
                  <a:schemeClr val="tx2"/>
                </a:solidFill>
                <a:latin typeface="黑体" panose="02010609060101010101" pitchFamily="2" charset="-122"/>
                <a:ea typeface="黑体" panose="02010609060101010101" pitchFamily="2" charset="-122"/>
              </a:rPr>
              <a:t>（或</a:t>
            </a:r>
            <a:r>
              <a:rPr lang="en-US" altLang="zh-CN" b="1">
                <a:solidFill>
                  <a:schemeClr val="tx2"/>
                </a:solidFill>
                <a:latin typeface="黑体" panose="02010609060101010101" pitchFamily="2" charset="-122"/>
                <a:ea typeface="黑体" panose="02010609060101010101" pitchFamily="2" charset="-122"/>
              </a:rPr>
              <a:t>'a'</a:t>
            </a:r>
            <a:r>
              <a:rPr lang="zh-CN" altLang="en-US" b="1">
                <a:solidFill>
                  <a:schemeClr val="tx2"/>
                </a:solidFill>
                <a:latin typeface="黑体" panose="02010609060101010101" pitchFamily="2" charset="-122"/>
                <a:ea typeface="黑体" panose="02010609060101010101" pitchFamily="2" charset="-122"/>
              </a:rPr>
              <a:t>～</a:t>
            </a:r>
            <a:r>
              <a:rPr lang="en-US" altLang="zh-CN" b="1">
                <a:solidFill>
                  <a:schemeClr val="tx2"/>
                </a:solidFill>
                <a:latin typeface="黑体" panose="02010609060101010101" pitchFamily="2" charset="-122"/>
                <a:ea typeface="黑体" panose="02010609060101010101" pitchFamily="2" charset="-122"/>
              </a:rPr>
              <a:t>'f</a:t>
            </a:r>
            <a:r>
              <a:rPr lang="zh-CN" altLang="en-US" b="1">
                <a:solidFill>
                  <a:schemeClr val="tx2"/>
                </a:solidFill>
                <a:latin typeface="黑体" panose="02010609060101010101" pitchFamily="2" charset="-122"/>
                <a:ea typeface="黑体" panose="02010609060101010101" pitchFamily="2" charset="-122"/>
              </a:rPr>
              <a:t>＇）之一。方法是使其减</a:t>
            </a:r>
            <a:r>
              <a:rPr lang="en-US" altLang="zh-CN" b="1">
                <a:solidFill>
                  <a:schemeClr val="tx2"/>
                </a:solidFill>
                <a:latin typeface="黑体" panose="02010609060101010101" pitchFamily="2" charset="-122"/>
                <a:ea typeface="黑体" panose="02010609060101010101" pitchFamily="2" charset="-122"/>
              </a:rPr>
              <a:t>26</a:t>
            </a:r>
            <a:r>
              <a:rPr lang="zh-CN" altLang="en-US" b="1">
                <a:solidFill>
                  <a:schemeClr val="tx2"/>
                </a:solidFill>
                <a:latin typeface="黑体" panose="02010609060101010101" pitchFamily="2" charset="-122"/>
                <a:ea typeface="黑体" panose="02010609060101010101" pitchFamily="2" charset="-122"/>
              </a:rPr>
              <a:t>。 </a:t>
            </a:r>
            <a:endParaRPr lang="zh-CN" altLang="en-US" b="1">
              <a:solidFill>
                <a:schemeClr val="tx2"/>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blinds(vertical)">
                                      <p:cBhvr>
                                        <p:cTn id="7" dur="500"/>
                                        <p:tgtEl>
                                          <p:spTgt spid="240645"/>
                                        </p:tgtEl>
                                      </p:cBhvr>
                                    </p:animEffect>
                                  </p:childTnLst>
                                </p:cTn>
                              </p:par>
                            </p:childTnLst>
                          </p:cTn>
                        </p:par>
                        <p:par>
                          <p:cTn id="8" fill="hold">
                            <p:stCondLst>
                              <p:cond delay="500"/>
                            </p:stCondLst>
                            <p:childTnLst>
                              <p:par>
                                <p:cTn id="9" presetID="2" presetClass="entr" presetSubtype="8" fill="hold" nodeType="afterEffect">
                                  <p:stCondLst>
                                    <p:cond delay="1000"/>
                                  </p:stCondLst>
                                  <p:childTnLst>
                                    <p:set>
                                      <p:cBhvr>
                                        <p:cTn id="10" dur="1" fill="hold">
                                          <p:stCondLst>
                                            <p:cond delay="0"/>
                                          </p:stCondLst>
                                        </p:cTn>
                                        <p:tgtEl>
                                          <p:spTgt spid="240643"/>
                                        </p:tgtEl>
                                        <p:attrNameLst>
                                          <p:attrName>style.visibility</p:attrName>
                                        </p:attrNameLst>
                                      </p:cBhvr>
                                      <p:to>
                                        <p:strVal val="visible"/>
                                      </p:to>
                                    </p:set>
                                    <p:anim calcmode="lin" valueType="num">
                                      <p:cBhvr additive="base">
                                        <p:cTn id="11" dur="500" fill="hold"/>
                                        <p:tgtEl>
                                          <p:spTgt spid="240643"/>
                                        </p:tgtEl>
                                        <p:attrNameLst>
                                          <p:attrName>ppt_x</p:attrName>
                                        </p:attrNameLst>
                                      </p:cBhvr>
                                      <p:tavLst>
                                        <p:tav tm="0">
                                          <p:val>
                                            <p:strVal val="0-#ppt_w/2"/>
                                          </p:val>
                                        </p:tav>
                                        <p:tav tm="100000">
                                          <p:val>
                                            <p:strVal val="#ppt_x"/>
                                          </p:val>
                                        </p:tav>
                                      </p:tavLst>
                                    </p:anim>
                                    <p:anim calcmode="lin" valueType="num">
                                      <p:cBhvr additive="base">
                                        <p:cTn id="12" dur="500" fill="hold"/>
                                        <p:tgtEl>
                                          <p:spTgt spid="24064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8" fill="hold" nodeType="afterEffect">
                                  <p:stCondLst>
                                    <p:cond delay="0"/>
                                  </p:stCondLst>
                                  <p:childTnLst>
                                    <p:set>
                                      <p:cBhvr>
                                        <p:cTn id="15" dur="1" fill="hold">
                                          <p:stCondLst>
                                            <p:cond delay="0"/>
                                          </p:stCondLst>
                                        </p:cTn>
                                        <p:tgtEl>
                                          <p:spTgt spid="240642"/>
                                        </p:tgtEl>
                                        <p:attrNameLst>
                                          <p:attrName>style.visibility</p:attrName>
                                        </p:attrNameLst>
                                      </p:cBhvr>
                                      <p:to>
                                        <p:strVal val="visible"/>
                                      </p:to>
                                    </p:set>
                                    <p:anim calcmode="lin" valueType="num">
                                      <p:cBhvr additive="base">
                                        <p:cTn id="16" dur="500" fill="hold"/>
                                        <p:tgtEl>
                                          <p:spTgt spid="240642"/>
                                        </p:tgtEl>
                                        <p:attrNameLst>
                                          <p:attrName>ppt_x</p:attrName>
                                        </p:attrNameLst>
                                      </p:cBhvr>
                                      <p:tavLst>
                                        <p:tav tm="0">
                                          <p:val>
                                            <p:strVal val="0-#ppt_w/2"/>
                                          </p:val>
                                        </p:tav>
                                        <p:tav tm="100000">
                                          <p:val>
                                            <p:strVal val="#ppt_x"/>
                                          </p:val>
                                        </p:tav>
                                      </p:tavLst>
                                    </p:anim>
                                    <p:anim calcmode="lin" valueType="num">
                                      <p:cBhvr additive="base">
                                        <p:cTn id="17" dur="500" fill="hold"/>
                                        <p:tgtEl>
                                          <p:spTgt spid="2406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667" name="Picture 3"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4"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1669" name="Object 5"/>
          <p:cNvGraphicFramePr>
            <a:graphicFrameLocks noChangeAspect="1"/>
          </p:cNvGraphicFramePr>
          <p:nvPr/>
        </p:nvGraphicFramePr>
        <p:xfrm>
          <a:off x="2514600" y="1676400"/>
          <a:ext cx="3886200" cy="3648075"/>
        </p:xfrm>
        <a:graphic>
          <a:graphicData uri="http://schemas.openxmlformats.org/presentationml/2006/ole">
            <mc:AlternateContent xmlns:mc="http://schemas.openxmlformats.org/markup-compatibility/2006">
              <mc:Choice xmlns:v="urn:schemas-microsoft-com:vml" Requires="v">
                <p:oleObj spid="_x0000_s47117" name="Picture2" r:id="rId4" imgW="1706880" imgH="1696720" progId="">
                  <p:embed/>
                </p:oleObj>
              </mc:Choice>
              <mc:Fallback>
                <p:oleObj name="Picture2" r:id="rId4" imgW="1706880" imgH="169672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t="745" b="4637"/>
                      <a:stretch>
                        <a:fillRect/>
                      </a:stretch>
                    </p:blipFill>
                    <p:spPr bwMode="auto">
                      <a:xfrm>
                        <a:off x="2514600" y="1676400"/>
                        <a:ext cx="38862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1670" name="Freeform 6"/>
          <p:cNvSpPr/>
          <p:nvPr/>
        </p:nvSpPr>
        <p:spPr bwMode="auto">
          <a:xfrm>
            <a:off x="1308100" y="1460500"/>
            <a:ext cx="2578100" cy="2120900"/>
          </a:xfrm>
          <a:custGeom>
            <a:avLst/>
            <a:gdLst>
              <a:gd name="T0" fmla="*/ 2147483647 w 1624"/>
              <a:gd name="T1" fmla="*/ 2147483647 h 1336"/>
              <a:gd name="T2" fmla="*/ 2147483647 w 1624"/>
              <a:gd name="T3" fmla="*/ 2147483647 h 1336"/>
              <a:gd name="T4" fmla="*/ 2147483647 w 1624"/>
              <a:gd name="T5" fmla="*/ 2147483647 h 1336"/>
              <a:gd name="T6" fmla="*/ 0 60000 65536"/>
              <a:gd name="T7" fmla="*/ 0 60000 65536"/>
              <a:gd name="T8" fmla="*/ 0 60000 65536"/>
            </a:gdLst>
            <a:ahLst/>
            <a:cxnLst>
              <a:cxn ang="T6">
                <a:pos x="T0" y="T1"/>
              </a:cxn>
              <a:cxn ang="T7">
                <a:pos x="T2" y="T3"/>
              </a:cxn>
              <a:cxn ang="T8">
                <a:pos x="T4" y="T5"/>
              </a:cxn>
            </a:cxnLst>
            <a:rect l="0" t="0" r="r" b="b"/>
            <a:pathLst>
              <a:path w="1624" h="1336">
                <a:moveTo>
                  <a:pt x="808" y="1336"/>
                </a:moveTo>
                <a:cubicBezTo>
                  <a:pt x="404" y="852"/>
                  <a:pt x="0" y="368"/>
                  <a:pt x="136" y="184"/>
                </a:cubicBezTo>
                <a:cubicBezTo>
                  <a:pt x="272" y="0"/>
                  <a:pt x="1376" y="224"/>
                  <a:pt x="1624" y="232"/>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1" name="Freeform 7"/>
          <p:cNvSpPr/>
          <p:nvPr/>
        </p:nvSpPr>
        <p:spPr bwMode="auto">
          <a:xfrm>
            <a:off x="3962400" y="850900"/>
            <a:ext cx="2755900" cy="2120900"/>
          </a:xfrm>
          <a:custGeom>
            <a:avLst/>
            <a:gdLst>
              <a:gd name="T0" fmla="*/ 0 w 1736"/>
              <a:gd name="T1" fmla="*/ 2147483647 h 1336"/>
              <a:gd name="T2" fmla="*/ 2147483647 w 1736"/>
              <a:gd name="T3" fmla="*/ 2147483647 h 1336"/>
              <a:gd name="T4" fmla="*/ 2147483647 w 1736"/>
              <a:gd name="T5" fmla="*/ 2147483647 h 1336"/>
              <a:gd name="T6" fmla="*/ 0 60000 65536"/>
              <a:gd name="T7" fmla="*/ 0 60000 65536"/>
              <a:gd name="T8" fmla="*/ 0 60000 65536"/>
            </a:gdLst>
            <a:ahLst/>
            <a:cxnLst>
              <a:cxn ang="T6">
                <a:pos x="T0" y="T1"/>
              </a:cxn>
              <a:cxn ang="T7">
                <a:pos x="T2" y="T3"/>
              </a:cxn>
              <a:cxn ang="T8">
                <a:pos x="T4" y="T5"/>
              </a:cxn>
            </a:cxnLst>
            <a:rect l="0" t="0" r="r" b="b"/>
            <a:pathLst>
              <a:path w="1736" h="1336">
                <a:moveTo>
                  <a:pt x="0" y="520"/>
                </a:moveTo>
                <a:cubicBezTo>
                  <a:pt x="620" y="260"/>
                  <a:pt x="1240" y="0"/>
                  <a:pt x="1488" y="136"/>
                </a:cubicBezTo>
                <a:cubicBezTo>
                  <a:pt x="1736" y="272"/>
                  <a:pt x="1612" y="804"/>
                  <a:pt x="1488" y="1336"/>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2" name="Line 8"/>
          <p:cNvSpPr>
            <a:spLocks noChangeShapeType="1"/>
          </p:cNvSpPr>
          <p:nvPr/>
        </p:nvSpPr>
        <p:spPr bwMode="auto">
          <a:xfrm>
            <a:off x="3810000" y="1752600"/>
            <a:ext cx="76200" cy="762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3" name="Line 9"/>
          <p:cNvSpPr>
            <a:spLocks noChangeShapeType="1"/>
          </p:cNvSpPr>
          <p:nvPr/>
        </p:nvSpPr>
        <p:spPr bwMode="auto">
          <a:xfrm flipH="1">
            <a:off x="3733800" y="1828800"/>
            <a:ext cx="152400" cy="762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4" name="Line 10"/>
          <p:cNvSpPr>
            <a:spLocks noChangeShapeType="1"/>
          </p:cNvSpPr>
          <p:nvPr/>
        </p:nvSpPr>
        <p:spPr bwMode="auto">
          <a:xfrm>
            <a:off x="6248400" y="2895600"/>
            <a:ext cx="76200" cy="762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5" name="Line 11"/>
          <p:cNvSpPr>
            <a:spLocks noChangeShapeType="1"/>
          </p:cNvSpPr>
          <p:nvPr/>
        </p:nvSpPr>
        <p:spPr bwMode="auto">
          <a:xfrm flipV="1">
            <a:off x="6324600" y="2895600"/>
            <a:ext cx="76200" cy="762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6" name="Text Box 12"/>
          <p:cNvSpPr txBox="1">
            <a:spLocks noChangeArrowheads="1"/>
          </p:cNvSpPr>
          <p:nvPr/>
        </p:nvSpPr>
        <p:spPr bwMode="auto">
          <a:xfrm>
            <a:off x="2057400" y="5562600"/>
            <a:ext cx="464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zh-CN" altLang="en-US" sz="2400" b="1">
                <a:solidFill>
                  <a:schemeClr val="tx2"/>
                </a:solidFill>
                <a:latin typeface="楷体_GB2312" pitchFamily="49" charset="-122"/>
                <a:ea typeface="楷体_GB2312" pitchFamily="49" charset="-122"/>
              </a:rPr>
              <a:t>图</a:t>
            </a:r>
            <a:r>
              <a:rPr lang="en-US" altLang="zh-CN" sz="2400" b="1">
                <a:solidFill>
                  <a:schemeClr val="tx2"/>
                </a:solidFill>
                <a:latin typeface="楷体_GB2312" pitchFamily="49" charset="-122"/>
                <a:ea typeface="楷体_GB2312" pitchFamily="49" charset="-122"/>
              </a:rPr>
              <a:t>5-11    </a:t>
            </a:r>
            <a:r>
              <a:rPr lang="zh-CN" altLang="en-US" sz="2400" b="1">
                <a:solidFill>
                  <a:schemeClr val="tx2"/>
                </a:solidFill>
                <a:latin typeface="楷体_GB2312" pitchFamily="49" charset="-122"/>
                <a:ea typeface="楷体_GB2312" pitchFamily="49" charset="-122"/>
              </a:rPr>
              <a:t>转换规则示意图</a:t>
            </a:r>
            <a:r>
              <a:rPr lang="zh-CN" altLang="en-US" sz="2400" b="1">
                <a:solidFill>
                  <a:schemeClr val="tx2"/>
                </a:solidFill>
                <a:latin typeface="宋体" panose="02010600030101010101" pitchFamily="2" charset="-122"/>
              </a:rPr>
              <a:t> </a:t>
            </a:r>
            <a:endParaRPr lang="zh-CN" altLang="en-US" sz="2400" b="1">
              <a:solidFill>
                <a:schemeClr val="tx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41669"/>
                                        </p:tgtEl>
                                        <p:attrNameLst>
                                          <p:attrName>style.visibility</p:attrName>
                                        </p:attrNameLst>
                                      </p:cBhvr>
                                      <p:to>
                                        <p:strVal val="visible"/>
                                      </p:to>
                                    </p:set>
                                    <p:anim calcmode="lin" valueType="num">
                                      <p:cBhvr additive="base">
                                        <p:cTn id="7" dur="500" fill="hold"/>
                                        <p:tgtEl>
                                          <p:spTgt spid="241669"/>
                                        </p:tgtEl>
                                        <p:attrNameLst>
                                          <p:attrName>ppt_x</p:attrName>
                                        </p:attrNameLst>
                                      </p:cBhvr>
                                      <p:tavLst>
                                        <p:tav tm="0">
                                          <p:val>
                                            <p:strVal val="0-#ppt_w/2"/>
                                          </p:val>
                                        </p:tav>
                                        <p:tav tm="100000">
                                          <p:val>
                                            <p:strVal val="#ppt_x"/>
                                          </p:val>
                                        </p:tav>
                                      </p:tavLst>
                                    </p:anim>
                                    <p:anim calcmode="lin" valueType="num">
                                      <p:cBhvr additive="base">
                                        <p:cTn id="8" dur="500" fill="hold"/>
                                        <p:tgtEl>
                                          <p:spTgt spid="24166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41676"/>
                                        </p:tgtEl>
                                        <p:attrNameLst>
                                          <p:attrName>style.visibility</p:attrName>
                                        </p:attrNameLst>
                                      </p:cBhvr>
                                      <p:to>
                                        <p:strVal val="visible"/>
                                      </p:to>
                                    </p:set>
                                    <p:anim calcmode="lin" valueType="num">
                                      <p:cBhvr additive="base">
                                        <p:cTn id="12" dur="500" fill="hold"/>
                                        <p:tgtEl>
                                          <p:spTgt spid="241676"/>
                                        </p:tgtEl>
                                        <p:attrNameLst>
                                          <p:attrName>ppt_x</p:attrName>
                                        </p:attrNameLst>
                                      </p:cBhvr>
                                      <p:tavLst>
                                        <p:tav tm="0">
                                          <p:val>
                                            <p:strVal val="0-#ppt_w/2"/>
                                          </p:val>
                                        </p:tav>
                                        <p:tav tm="100000">
                                          <p:val>
                                            <p:strVal val="#ppt_x"/>
                                          </p:val>
                                        </p:tav>
                                      </p:tavLst>
                                    </p:anim>
                                    <p:anim calcmode="lin" valueType="num">
                                      <p:cBhvr additive="base">
                                        <p:cTn id="13" dur="500" fill="hold"/>
                                        <p:tgtEl>
                                          <p:spTgt spid="24167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1000"/>
                                  </p:stCondLst>
                                  <p:childTnLst>
                                    <p:set>
                                      <p:cBhvr>
                                        <p:cTn id="16" dur="1" fill="hold">
                                          <p:stCondLst>
                                            <p:cond delay="0"/>
                                          </p:stCondLst>
                                        </p:cTn>
                                        <p:tgtEl>
                                          <p:spTgt spid="241667"/>
                                        </p:tgtEl>
                                        <p:attrNameLst>
                                          <p:attrName>style.visibility</p:attrName>
                                        </p:attrNameLst>
                                      </p:cBhvr>
                                      <p:to>
                                        <p:strVal val="visible"/>
                                      </p:to>
                                    </p:set>
                                    <p:anim calcmode="lin" valueType="num">
                                      <p:cBhvr additive="base">
                                        <p:cTn id="17" dur="500" fill="hold"/>
                                        <p:tgtEl>
                                          <p:spTgt spid="241667"/>
                                        </p:tgtEl>
                                        <p:attrNameLst>
                                          <p:attrName>ppt_x</p:attrName>
                                        </p:attrNameLst>
                                      </p:cBhvr>
                                      <p:tavLst>
                                        <p:tav tm="0">
                                          <p:val>
                                            <p:strVal val="0-#ppt_w/2"/>
                                          </p:val>
                                        </p:tav>
                                        <p:tav tm="100000">
                                          <p:val>
                                            <p:strVal val="#ppt_x"/>
                                          </p:val>
                                        </p:tav>
                                      </p:tavLst>
                                    </p:anim>
                                    <p:anim calcmode="lin" valueType="num">
                                      <p:cBhvr additive="base">
                                        <p:cTn id="18" dur="500" fill="hold"/>
                                        <p:tgtEl>
                                          <p:spTgt spid="241667"/>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8" fill="hold" nodeType="afterEffect">
                                  <p:stCondLst>
                                    <p:cond delay="0"/>
                                  </p:stCondLst>
                                  <p:childTnLst>
                                    <p:set>
                                      <p:cBhvr>
                                        <p:cTn id="21" dur="1" fill="hold">
                                          <p:stCondLst>
                                            <p:cond delay="0"/>
                                          </p:stCondLst>
                                        </p:cTn>
                                        <p:tgtEl>
                                          <p:spTgt spid="241666"/>
                                        </p:tgtEl>
                                        <p:attrNameLst>
                                          <p:attrName>style.visibility</p:attrName>
                                        </p:attrNameLst>
                                      </p:cBhvr>
                                      <p:to>
                                        <p:strVal val="visible"/>
                                      </p:to>
                                    </p:set>
                                    <p:anim calcmode="lin" valueType="num">
                                      <p:cBhvr additive="base">
                                        <p:cTn id="22" dur="500" fill="hold"/>
                                        <p:tgtEl>
                                          <p:spTgt spid="241666"/>
                                        </p:tgtEl>
                                        <p:attrNameLst>
                                          <p:attrName>ppt_x</p:attrName>
                                        </p:attrNameLst>
                                      </p:cBhvr>
                                      <p:tavLst>
                                        <p:tav tm="0">
                                          <p:val>
                                            <p:strVal val="0-#ppt_w/2"/>
                                          </p:val>
                                        </p:tav>
                                        <p:tav tm="100000">
                                          <p:val>
                                            <p:strVal val="#ppt_x"/>
                                          </p:val>
                                        </p:tav>
                                      </p:tavLst>
                                    </p:anim>
                                    <p:anim calcmode="lin" valueType="num">
                                      <p:cBhvr additive="base">
                                        <p:cTn id="23" dur="500" fill="hold"/>
                                        <p:tgtEl>
                                          <p:spTgt spid="24166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241670"/>
                                        </p:tgtEl>
                                        <p:attrNameLst>
                                          <p:attrName>style.visibility</p:attrName>
                                        </p:attrNameLst>
                                      </p:cBhvr>
                                      <p:to>
                                        <p:strVal val="visible"/>
                                      </p:to>
                                    </p:set>
                                    <p:animEffect transition="in" filter="barn(outHorizontal)">
                                      <p:cBhvr>
                                        <p:cTn id="28" dur="500"/>
                                        <p:tgtEl>
                                          <p:spTgt spid="241670"/>
                                        </p:tgtEl>
                                      </p:cBhvr>
                                    </p:animEffect>
                                  </p:childTnLst>
                                </p:cTn>
                              </p:par>
                            </p:childTnLst>
                          </p:cTn>
                        </p:par>
                        <p:par>
                          <p:cTn id="29" fill="hold">
                            <p:stCondLst>
                              <p:cond delay="500"/>
                            </p:stCondLst>
                            <p:childTnLst>
                              <p:par>
                                <p:cTn id="30" presetID="16" presetClass="entr" presetSubtype="42" fill="hold" grpId="0" nodeType="afterEffect">
                                  <p:stCondLst>
                                    <p:cond delay="0"/>
                                  </p:stCondLst>
                                  <p:childTnLst>
                                    <p:set>
                                      <p:cBhvr>
                                        <p:cTn id="31" dur="1" fill="hold">
                                          <p:stCondLst>
                                            <p:cond delay="0"/>
                                          </p:stCondLst>
                                        </p:cTn>
                                        <p:tgtEl>
                                          <p:spTgt spid="241672"/>
                                        </p:tgtEl>
                                        <p:attrNameLst>
                                          <p:attrName>style.visibility</p:attrName>
                                        </p:attrNameLst>
                                      </p:cBhvr>
                                      <p:to>
                                        <p:strVal val="visible"/>
                                      </p:to>
                                    </p:set>
                                    <p:animEffect transition="in" filter="barn(outHorizontal)">
                                      <p:cBhvr>
                                        <p:cTn id="32" dur="500"/>
                                        <p:tgtEl>
                                          <p:spTgt spid="241672"/>
                                        </p:tgtEl>
                                      </p:cBhvr>
                                    </p:animEffect>
                                  </p:childTnLst>
                                </p:cTn>
                              </p:par>
                            </p:childTnLst>
                          </p:cTn>
                        </p:par>
                        <p:par>
                          <p:cTn id="33" fill="hold">
                            <p:stCondLst>
                              <p:cond delay="1000"/>
                            </p:stCondLst>
                            <p:childTnLst>
                              <p:par>
                                <p:cTn id="34" presetID="16" presetClass="entr" presetSubtype="42" fill="hold" grpId="0" nodeType="afterEffect">
                                  <p:stCondLst>
                                    <p:cond delay="0"/>
                                  </p:stCondLst>
                                  <p:childTnLst>
                                    <p:set>
                                      <p:cBhvr>
                                        <p:cTn id="35" dur="1" fill="hold">
                                          <p:stCondLst>
                                            <p:cond delay="0"/>
                                          </p:stCondLst>
                                        </p:cTn>
                                        <p:tgtEl>
                                          <p:spTgt spid="241673"/>
                                        </p:tgtEl>
                                        <p:attrNameLst>
                                          <p:attrName>style.visibility</p:attrName>
                                        </p:attrNameLst>
                                      </p:cBhvr>
                                      <p:to>
                                        <p:strVal val="visible"/>
                                      </p:to>
                                    </p:set>
                                    <p:animEffect transition="in" filter="barn(outHorizontal)">
                                      <p:cBhvr>
                                        <p:cTn id="36" dur="500"/>
                                        <p:tgtEl>
                                          <p:spTgt spid="24167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grpId="0" nodeType="clickEffect">
                                  <p:stCondLst>
                                    <p:cond delay="0"/>
                                  </p:stCondLst>
                                  <p:childTnLst>
                                    <p:set>
                                      <p:cBhvr>
                                        <p:cTn id="40" dur="1" fill="hold">
                                          <p:stCondLst>
                                            <p:cond delay="0"/>
                                          </p:stCondLst>
                                        </p:cTn>
                                        <p:tgtEl>
                                          <p:spTgt spid="241671"/>
                                        </p:tgtEl>
                                        <p:attrNameLst>
                                          <p:attrName>style.visibility</p:attrName>
                                        </p:attrNameLst>
                                      </p:cBhvr>
                                      <p:to>
                                        <p:strVal val="visible"/>
                                      </p:to>
                                    </p:set>
                                    <p:animEffect transition="in" filter="barn(outHorizontal)">
                                      <p:cBhvr>
                                        <p:cTn id="41" dur="500"/>
                                        <p:tgtEl>
                                          <p:spTgt spid="241671"/>
                                        </p:tgtEl>
                                      </p:cBhvr>
                                    </p:animEffect>
                                  </p:childTnLst>
                                </p:cTn>
                              </p:par>
                            </p:childTnLst>
                          </p:cTn>
                        </p:par>
                        <p:par>
                          <p:cTn id="42" fill="hold">
                            <p:stCondLst>
                              <p:cond delay="500"/>
                            </p:stCondLst>
                            <p:childTnLst>
                              <p:par>
                                <p:cTn id="43" presetID="16" presetClass="entr" presetSubtype="42" fill="hold" grpId="0" nodeType="afterEffect">
                                  <p:stCondLst>
                                    <p:cond delay="0"/>
                                  </p:stCondLst>
                                  <p:childTnLst>
                                    <p:set>
                                      <p:cBhvr>
                                        <p:cTn id="44" dur="1" fill="hold">
                                          <p:stCondLst>
                                            <p:cond delay="0"/>
                                          </p:stCondLst>
                                        </p:cTn>
                                        <p:tgtEl>
                                          <p:spTgt spid="241674"/>
                                        </p:tgtEl>
                                        <p:attrNameLst>
                                          <p:attrName>style.visibility</p:attrName>
                                        </p:attrNameLst>
                                      </p:cBhvr>
                                      <p:to>
                                        <p:strVal val="visible"/>
                                      </p:to>
                                    </p:set>
                                    <p:animEffect transition="in" filter="barn(outHorizontal)">
                                      <p:cBhvr>
                                        <p:cTn id="45" dur="500"/>
                                        <p:tgtEl>
                                          <p:spTgt spid="241674"/>
                                        </p:tgtEl>
                                      </p:cBhvr>
                                    </p:animEffect>
                                  </p:childTnLst>
                                </p:cTn>
                              </p:par>
                            </p:childTnLst>
                          </p:cTn>
                        </p:par>
                        <p:par>
                          <p:cTn id="46" fill="hold">
                            <p:stCondLst>
                              <p:cond delay="1000"/>
                            </p:stCondLst>
                            <p:childTnLst>
                              <p:par>
                                <p:cTn id="47" presetID="16" presetClass="entr" presetSubtype="42" fill="hold" grpId="0" nodeType="afterEffect">
                                  <p:stCondLst>
                                    <p:cond delay="0"/>
                                  </p:stCondLst>
                                  <p:childTnLst>
                                    <p:set>
                                      <p:cBhvr>
                                        <p:cTn id="48" dur="1" fill="hold">
                                          <p:stCondLst>
                                            <p:cond delay="0"/>
                                          </p:stCondLst>
                                        </p:cTn>
                                        <p:tgtEl>
                                          <p:spTgt spid="241675"/>
                                        </p:tgtEl>
                                        <p:attrNameLst>
                                          <p:attrName>style.visibility</p:attrName>
                                        </p:attrNameLst>
                                      </p:cBhvr>
                                      <p:to>
                                        <p:strVal val="visible"/>
                                      </p:to>
                                    </p:set>
                                    <p:animEffect transition="in" filter="barn(outHorizontal)">
                                      <p:cBhvr>
                                        <p:cTn id="49" dur="500"/>
                                        <p:tgtEl>
                                          <p:spTgt spid="241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0" grpId="0" animBg="1"/>
      <p:bldP spid="241671" grpId="0" animBg="1"/>
      <p:bldP spid="241672" grpId="0" animBg="1"/>
      <p:bldP spid="241673" grpId="0" animBg="1"/>
      <p:bldP spid="241674" grpId="0" animBg="1"/>
      <p:bldP spid="241675" grpId="0" animBg="1"/>
      <p:bldP spid="24167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250825" y="225425"/>
            <a:ext cx="8512175" cy="592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25000"/>
              </a:lnSpc>
            </a:pPr>
            <a:r>
              <a:rPr lang="zh-CN" altLang="en-US" b="1">
                <a:ea typeface="楷体_GB2312" pitchFamily="49" charset="-122"/>
              </a:rPr>
              <a:t>程序如下：</a:t>
            </a:r>
            <a:endParaRPr lang="zh-CN" altLang="en-US" b="1">
              <a:ea typeface="楷体_GB2312" pitchFamily="49" charset="-122"/>
            </a:endParaRPr>
          </a:p>
          <a:p>
            <a:pPr indent="265430" algn="just" eaLnBrk="1" hangingPunct="1">
              <a:lnSpc>
                <a:spcPct val="125000"/>
              </a:lnSpc>
            </a:pPr>
            <a:r>
              <a:rPr lang="en-US" altLang="zh-CN" b="1">
                <a:cs typeface="Courier New" panose="02070309020205020404" pitchFamily="49" charset="0"/>
              </a:rPr>
              <a:t>#include&lt;stdio.h&gt;</a:t>
            </a:r>
            <a:endParaRPr lang="en-US" altLang="zh-CN" b="1">
              <a:cs typeface="Courier New" panose="02070309020205020404" pitchFamily="49" charset="0"/>
            </a:endParaRPr>
          </a:p>
          <a:p>
            <a:pPr indent="265430" algn="l" eaLnBrk="1" hangingPunct="1">
              <a:lnSpc>
                <a:spcPct val="125000"/>
              </a:lnSpc>
            </a:pPr>
            <a:r>
              <a:rPr lang="en-US" altLang="zh-CN" b="1">
                <a:cs typeface="Courier New" panose="02070309020205020404" pitchFamily="49" charset="0"/>
              </a:rPr>
              <a:t>void main()</a:t>
            </a:r>
            <a:endParaRPr lang="en-US" altLang="zh-CN" b="1">
              <a:cs typeface="Courier New" panose="02070309020205020404" pitchFamily="49" charset="0"/>
            </a:endParaRPr>
          </a:p>
          <a:p>
            <a:pPr indent="265430" algn="just" eaLnBrk="1" hangingPunct="1">
              <a:lnSpc>
                <a:spcPct val="125000"/>
              </a:lnSpc>
            </a:pPr>
            <a:r>
              <a:rPr lang="en-US" altLang="zh-CN" b="1">
                <a:cs typeface="Courier New" panose="02070309020205020404" pitchFamily="49" charset="0"/>
              </a:rPr>
              <a:t>{char ch;</a:t>
            </a:r>
            <a:endParaRPr lang="en-US" altLang="zh-CN" b="1">
              <a:cs typeface="Courier New" panose="02070309020205020404" pitchFamily="49" charset="0"/>
            </a:endParaRPr>
          </a:p>
          <a:p>
            <a:pPr indent="265430" algn="just" eaLnBrk="1" hangingPunct="1">
              <a:lnSpc>
                <a:spcPct val="125000"/>
              </a:lnSpc>
            </a:pPr>
            <a:r>
              <a:rPr lang="en-US" altLang="zh-CN" b="1">
                <a:cs typeface="Courier New" panose="02070309020205020404" pitchFamily="49" charset="0"/>
              </a:rPr>
              <a:t>   while ((ch=getchar())!='\n')</a:t>
            </a:r>
            <a:endParaRPr lang="en-US" altLang="zh-CN" b="1">
              <a:cs typeface="Courier New" panose="02070309020205020404" pitchFamily="49" charset="0"/>
            </a:endParaRPr>
          </a:p>
          <a:p>
            <a:pPr indent="265430" algn="just" eaLnBrk="1" hangingPunct="1">
              <a:lnSpc>
                <a:spcPct val="125000"/>
              </a:lnSpc>
            </a:pPr>
            <a:r>
              <a:rPr lang="en-US" altLang="zh-CN" sz="2600" b="1">
                <a:solidFill>
                  <a:srgbClr val="009900"/>
                </a:solidFill>
                <a:cs typeface="Courier New" panose="02070309020205020404" pitchFamily="49" charset="0"/>
              </a:rPr>
              <a:t>{</a:t>
            </a:r>
            <a:r>
              <a:rPr lang="en-US" altLang="zh-CN" sz="2600" b="1">
                <a:cs typeface="Courier New" panose="02070309020205020404" pitchFamily="49" charset="0"/>
              </a:rPr>
              <a:t>if((ch&gt;='a'&amp;&amp;ch&lt;='z')||(ch&gt;='A'&amp;&amp;ch&lt;='Z'))</a:t>
            </a:r>
            <a:endParaRPr lang="en-US" altLang="zh-CN" sz="2600" b="1">
              <a:cs typeface="Courier New" panose="02070309020205020404" pitchFamily="49" charset="0"/>
            </a:endParaRPr>
          </a:p>
          <a:p>
            <a:pPr indent="265430" algn="just" eaLnBrk="1" hangingPunct="1">
              <a:lnSpc>
                <a:spcPct val="125000"/>
              </a:lnSpc>
            </a:pPr>
            <a:r>
              <a:rPr lang="en-US" altLang="zh-CN" b="1">
                <a:cs typeface="Courier New" panose="02070309020205020404" pitchFamily="49" charset="0"/>
              </a:rPr>
              <a:t>      </a:t>
            </a:r>
            <a:r>
              <a:rPr lang="en-US" altLang="zh-CN" b="1">
                <a:solidFill>
                  <a:srgbClr val="FF0000"/>
                </a:solidFill>
                <a:cs typeface="Courier New" panose="02070309020205020404" pitchFamily="49" charset="0"/>
              </a:rPr>
              <a:t>{</a:t>
            </a:r>
            <a:r>
              <a:rPr lang="en-US" altLang="zh-CN" b="1">
                <a:cs typeface="Courier New" panose="02070309020205020404" pitchFamily="49" charset="0"/>
              </a:rPr>
              <a:t> ch=ch+6;</a:t>
            </a:r>
            <a:endParaRPr lang="en-US" altLang="zh-CN" b="1">
              <a:cs typeface="Courier New" panose="02070309020205020404" pitchFamily="49" charset="0"/>
            </a:endParaRPr>
          </a:p>
          <a:p>
            <a:pPr indent="265430" algn="just" eaLnBrk="1" hangingPunct="1">
              <a:lnSpc>
                <a:spcPct val="125000"/>
              </a:lnSpc>
            </a:pPr>
            <a:r>
              <a:rPr lang="en-US" altLang="zh-CN" b="1">
                <a:cs typeface="Courier New" panose="02070309020205020404" pitchFamily="49" charset="0"/>
              </a:rPr>
              <a:t>         </a:t>
            </a:r>
            <a:r>
              <a:rPr lang="en-US" altLang="zh-CN" sz="2600" b="1">
                <a:solidFill>
                  <a:srgbClr val="CC0000"/>
                </a:solidFill>
                <a:cs typeface="Courier New" panose="02070309020205020404" pitchFamily="49" charset="0"/>
              </a:rPr>
              <a:t>if(ch&gt;'Z</a:t>
            </a:r>
            <a:r>
              <a:rPr lang="en-US" altLang="zh-CN" sz="2600" b="1">
                <a:cs typeface="Courier New" panose="02070309020205020404" pitchFamily="49" charset="0"/>
              </a:rPr>
              <a:t>||ch&gt;'z')ch=ch-26</a:t>
            </a:r>
            <a:r>
              <a:rPr lang="en-US" altLang="zh-CN" sz="2600" b="1">
                <a:solidFill>
                  <a:srgbClr val="FF0000"/>
                </a:solidFill>
                <a:cs typeface="Courier New" panose="02070309020205020404" pitchFamily="49" charset="0"/>
              </a:rPr>
              <a:t>;}</a:t>
            </a:r>
            <a:endParaRPr lang="en-US" altLang="zh-CN" sz="2600" b="1">
              <a:solidFill>
                <a:srgbClr val="FF0000"/>
              </a:solidFill>
              <a:cs typeface="Courier New" panose="02070309020205020404" pitchFamily="49" charset="0"/>
            </a:endParaRPr>
          </a:p>
          <a:p>
            <a:pPr indent="265430" algn="just" eaLnBrk="1" hangingPunct="1">
              <a:lnSpc>
                <a:spcPct val="125000"/>
              </a:lnSpc>
            </a:pPr>
            <a:r>
              <a:rPr lang="en-US" altLang="zh-CN" b="1">
                <a:cs typeface="Courier New" panose="02070309020205020404" pitchFamily="49" charset="0"/>
              </a:rPr>
              <a:t>         printf("%c",ch);</a:t>
            </a:r>
            <a:endParaRPr lang="en-US" altLang="zh-CN" b="1">
              <a:cs typeface="Courier New" panose="02070309020205020404" pitchFamily="49" charset="0"/>
            </a:endParaRPr>
          </a:p>
          <a:p>
            <a:pPr indent="265430" algn="just" eaLnBrk="1" hangingPunct="1">
              <a:lnSpc>
                <a:spcPct val="125000"/>
              </a:lnSpc>
            </a:pPr>
            <a:r>
              <a:rPr lang="en-US" altLang="zh-CN" b="1">
                <a:cs typeface="Courier New" panose="02070309020205020404" pitchFamily="49" charset="0"/>
              </a:rPr>
              <a:t>   </a:t>
            </a:r>
            <a:r>
              <a:rPr lang="en-US" altLang="zh-CN" b="1">
                <a:solidFill>
                  <a:srgbClr val="009900"/>
                </a:solidFill>
                <a:cs typeface="Courier New" panose="02070309020205020404" pitchFamily="49" charset="0"/>
              </a:rPr>
              <a:t>}</a:t>
            </a:r>
            <a:endParaRPr lang="en-US" altLang="zh-CN" b="1">
              <a:solidFill>
                <a:srgbClr val="009900"/>
              </a:solidFill>
              <a:cs typeface="Courier New" panose="02070309020205020404" pitchFamily="49" charset="0"/>
            </a:endParaRPr>
          </a:p>
          <a:p>
            <a:pPr indent="265430" algn="just" eaLnBrk="1" hangingPunct="1">
              <a:lnSpc>
                <a:spcPct val="125000"/>
              </a:lnSpc>
            </a:pPr>
            <a:r>
              <a:rPr lang="en-US" altLang="zh-CN" b="1">
                <a:cs typeface="Courier New" panose="02070309020205020404" pitchFamily="49" charset="0"/>
              </a:rPr>
              <a:t>}</a:t>
            </a:r>
            <a:endParaRPr lang="en-US" altLang="zh-CN" b="1">
              <a:cs typeface="Courier New" panose="02070309020205020404" pitchFamily="49" charset="0"/>
            </a:endParaRPr>
          </a:p>
        </p:txBody>
      </p:sp>
      <p:sp>
        <p:nvSpPr>
          <p:cNvPr id="3" name="AutoShape 7"/>
          <p:cNvSpPr>
            <a:spLocks noChangeArrowheads="1"/>
          </p:cNvSpPr>
          <p:nvPr/>
        </p:nvSpPr>
        <p:spPr bwMode="auto">
          <a:xfrm>
            <a:off x="4892675" y="765175"/>
            <a:ext cx="3100388" cy="827088"/>
          </a:xfrm>
          <a:prstGeom prst="wedgeRoundRectCallout">
            <a:avLst>
              <a:gd name="adj1" fmla="val -90148"/>
              <a:gd name="adj2" fmla="val 155130"/>
              <a:gd name="adj3" fmla="val 16667"/>
            </a:avLst>
          </a:prstGeom>
          <a:solidFill>
            <a:srgbClr val="FFE7FF"/>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l"/>
            <a:r>
              <a:rPr lang="en-US" altLang="zh-CN" b="1">
                <a:ea typeface="楷体" panose="02010609060101010101" pitchFamily="49" charset="-122"/>
              </a:rPr>
              <a:t>ch=getchar()</a:t>
            </a:r>
            <a:r>
              <a:rPr lang="zh-CN" altLang="en-US" b="1">
                <a:ea typeface="楷体" panose="02010609060101010101" pitchFamily="49" charset="-122"/>
              </a:rPr>
              <a:t>；</a:t>
            </a:r>
            <a:endParaRPr lang="en-US" altLang="zh-CN" b="1">
              <a:ea typeface="楷体" panose="02010609060101010101" pitchFamily="49" charset="-122"/>
            </a:endParaRPr>
          </a:p>
          <a:p>
            <a:pPr algn="l"/>
            <a:r>
              <a:rPr lang="en-US" altLang="zh-CN" b="1">
                <a:ea typeface="楷体" panose="02010609060101010101" pitchFamily="49" charset="-122"/>
              </a:rPr>
              <a:t>ch!=‘\n’</a:t>
            </a:r>
            <a:r>
              <a:rPr lang="zh-CN" altLang="en-US" b="1">
                <a:ea typeface="楷体" panose="02010609060101010101" pitchFamily="49" charset="-122"/>
              </a:rPr>
              <a:t>；</a:t>
            </a:r>
            <a:endParaRPr lang="zh-CN" altLang="en-US" b="1">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2690"/>
                                        </p:tgtEl>
                                        <p:attrNameLst>
                                          <p:attrName>style.visibility</p:attrName>
                                        </p:attrNameLst>
                                      </p:cBhvr>
                                      <p:to>
                                        <p:strVal val="visible"/>
                                      </p:to>
                                    </p:set>
                                    <p:anim calcmode="lin" valueType="num">
                                      <p:cBhvr additive="base">
                                        <p:cTn id="7" dur="500" fill="hold"/>
                                        <p:tgtEl>
                                          <p:spTgt spid="242690"/>
                                        </p:tgtEl>
                                        <p:attrNameLst>
                                          <p:attrName>ppt_x</p:attrName>
                                        </p:attrNameLst>
                                      </p:cBhvr>
                                      <p:tavLst>
                                        <p:tav tm="0">
                                          <p:val>
                                            <p:strVal val="0-#ppt_w/2"/>
                                          </p:val>
                                        </p:tav>
                                        <p:tav tm="100000">
                                          <p:val>
                                            <p:strVal val="#ppt_x"/>
                                          </p:val>
                                        </p:tav>
                                      </p:tavLst>
                                    </p:anim>
                                    <p:anim calcmode="lin" valueType="num">
                                      <p:cBhvr additive="base">
                                        <p:cTn id="8" dur="500" fill="hold"/>
                                        <p:tgtEl>
                                          <p:spTgt spid="2426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utoUpdateAnimBg="0"/>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95288" y="296863"/>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50000"/>
              </a:spcBef>
            </a:pPr>
            <a:r>
              <a:rPr lang="zh-CN" altLang="en-US" b="1">
                <a:solidFill>
                  <a:srgbClr val="CC0000"/>
                </a:solidFill>
                <a:ea typeface="黑体" panose="02010609060101010101" pitchFamily="2" charset="-122"/>
              </a:rPr>
              <a:t>输入“</a:t>
            </a:r>
            <a:r>
              <a:rPr lang="en-US" altLang="zh-CN" b="1">
                <a:solidFill>
                  <a:srgbClr val="CC0000"/>
                </a:solidFill>
                <a:ea typeface="黑体" panose="02010609060101010101" pitchFamily="2" charset="-122"/>
              </a:rPr>
              <a:t>I am a student.”</a:t>
            </a:r>
            <a:r>
              <a:rPr lang="zh-CN" altLang="en-US" b="1">
                <a:solidFill>
                  <a:srgbClr val="CC0000"/>
                </a:solidFill>
                <a:ea typeface="黑体" panose="02010609060101010101" pitchFamily="2" charset="-122"/>
              </a:rPr>
              <a:t>后，程序运行结果如图</a:t>
            </a:r>
            <a:r>
              <a:rPr lang="en-US" altLang="zh-CN" b="1">
                <a:solidFill>
                  <a:srgbClr val="CC0000"/>
                </a:solidFill>
                <a:ea typeface="黑体" panose="02010609060101010101" pitchFamily="2" charset="-122"/>
              </a:rPr>
              <a:t>5-12</a:t>
            </a:r>
            <a:r>
              <a:rPr lang="zh-CN" altLang="en-US" b="1">
                <a:solidFill>
                  <a:srgbClr val="CC0000"/>
                </a:solidFill>
                <a:ea typeface="黑体" panose="02010609060101010101" pitchFamily="2" charset="-122"/>
              </a:rPr>
              <a:t>所示。 </a:t>
            </a:r>
            <a:endParaRPr lang="zh-CN" altLang="en-US" b="1">
              <a:solidFill>
                <a:srgbClr val="CC0000"/>
              </a:solidFill>
              <a:ea typeface="黑体" panose="02010609060101010101" pitchFamily="2" charset="-122"/>
            </a:endParaRPr>
          </a:p>
        </p:txBody>
      </p:sp>
      <p:pic>
        <p:nvPicPr>
          <p:cNvPr id="243718" name="Picture 6"/>
          <p:cNvPicPr>
            <a:picLocks noChangeAspect="1" noChangeArrowheads="1"/>
          </p:cNvPicPr>
          <p:nvPr/>
        </p:nvPicPr>
        <p:blipFill>
          <a:blip r:embed="rId1">
            <a:extLst>
              <a:ext uri="{28A0092B-C50C-407E-A947-70E740481C1C}">
                <a14:useLocalDpi xmlns:a14="http://schemas.microsoft.com/office/drawing/2010/main" val="0"/>
              </a:ext>
            </a:extLst>
          </a:blip>
          <a:srcRect b="56494"/>
          <a:stretch>
            <a:fillRect/>
          </a:stretch>
        </p:blipFill>
        <p:spPr bwMode="auto">
          <a:xfrm>
            <a:off x="719138" y="1376363"/>
            <a:ext cx="701040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719" name="Text Box 7"/>
          <p:cNvSpPr txBox="1">
            <a:spLocks noChangeArrowheads="1"/>
          </p:cNvSpPr>
          <p:nvPr/>
        </p:nvSpPr>
        <p:spPr bwMode="auto">
          <a:xfrm>
            <a:off x="1763713" y="4508500"/>
            <a:ext cx="5113337"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zh-CN" altLang="en-US" b="1">
                <a:solidFill>
                  <a:schemeClr val="tx2"/>
                </a:solidFill>
                <a:latin typeface="黑体" panose="02010609060101010101" pitchFamily="2" charset="-122"/>
                <a:ea typeface="黑体" panose="02010609060101010101" pitchFamily="2" charset="-122"/>
              </a:rPr>
              <a:t>图</a:t>
            </a:r>
            <a:r>
              <a:rPr lang="en-US" altLang="zh-CN" b="1">
                <a:solidFill>
                  <a:schemeClr val="tx2"/>
                </a:solidFill>
                <a:latin typeface="黑体" panose="02010609060101010101" pitchFamily="2" charset="-122"/>
                <a:ea typeface="黑体" panose="02010609060101010101" pitchFamily="2" charset="-122"/>
              </a:rPr>
              <a:t>5-12  </a:t>
            </a:r>
            <a:r>
              <a:rPr lang="zh-CN" altLang="en-US" b="1">
                <a:solidFill>
                  <a:schemeClr val="tx2"/>
                </a:solidFill>
                <a:latin typeface="黑体" panose="02010609060101010101" pitchFamily="2" charset="-122"/>
                <a:ea typeface="黑体" panose="02010609060101010101" pitchFamily="2" charset="-122"/>
              </a:rPr>
              <a:t>例</a:t>
            </a:r>
            <a:r>
              <a:rPr lang="en-US" altLang="zh-CN" b="1">
                <a:solidFill>
                  <a:schemeClr val="tx2"/>
                </a:solidFill>
                <a:latin typeface="黑体" panose="02010609060101010101" pitchFamily="2" charset="-122"/>
                <a:ea typeface="黑体" panose="02010609060101010101" pitchFamily="2" charset="-122"/>
              </a:rPr>
              <a:t>5.15</a:t>
            </a:r>
            <a:r>
              <a:rPr lang="zh-CN" altLang="en-US" b="1">
                <a:solidFill>
                  <a:schemeClr val="tx2"/>
                </a:solidFill>
                <a:latin typeface="黑体" panose="02010609060101010101" pitchFamily="2" charset="-122"/>
                <a:ea typeface="黑体" panose="02010609060101010101" pitchFamily="2" charset="-122"/>
              </a:rPr>
              <a:t>运行结果 </a:t>
            </a:r>
            <a:endParaRPr lang="zh-CN" altLang="en-US" b="1">
              <a:solidFill>
                <a:schemeClr val="tx2"/>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3718"/>
                                        </p:tgtEl>
                                        <p:attrNameLst>
                                          <p:attrName>style.visibility</p:attrName>
                                        </p:attrNameLst>
                                      </p:cBhvr>
                                      <p:to>
                                        <p:strVal val="visible"/>
                                      </p:to>
                                    </p:set>
                                    <p:anim calcmode="lin" valueType="num">
                                      <p:cBhvr additive="base">
                                        <p:cTn id="7" dur="500" fill="hold"/>
                                        <p:tgtEl>
                                          <p:spTgt spid="243718"/>
                                        </p:tgtEl>
                                        <p:attrNameLst>
                                          <p:attrName>ppt_x</p:attrName>
                                        </p:attrNameLst>
                                      </p:cBhvr>
                                      <p:tavLst>
                                        <p:tav tm="0">
                                          <p:val>
                                            <p:strVal val="0-#ppt_w/2"/>
                                          </p:val>
                                        </p:tav>
                                        <p:tav tm="100000">
                                          <p:val>
                                            <p:strVal val="#ppt_x"/>
                                          </p:val>
                                        </p:tav>
                                      </p:tavLst>
                                    </p:anim>
                                    <p:anim calcmode="lin" valueType="num">
                                      <p:cBhvr additive="base">
                                        <p:cTn id="8" dur="500" fill="hold"/>
                                        <p:tgtEl>
                                          <p:spTgt spid="2437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43719"/>
                                        </p:tgtEl>
                                        <p:attrNameLst>
                                          <p:attrName>style.visibility</p:attrName>
                                        </p:attrNameLst>
                                      </p:cBhvr>
                                      <p:to>
                                        <p:strVal val="visible"/>
                                      </p:to>
                                    </p:set>
                                    <p:anim calcmode="lin" valueType="num">
                                      <p:cBhvr additive="base">
                                        <p:cTn id="12" dur="500" fill="hold"/>
                                        <p:tgtEl>
                                          <p:spTgt spid="243719"/>
                                        </p:tgtEl>
                                        <p:attrNameLst>
                                          <p:attrName>ppt_x</p:attrName>
                                        </p:attrNameLst>
                                      </p:cBhvr>
                                      <p:tavLst>
                                        <p:tav tm="0">
                                          <p:val>
                                            <p:strVal val="0-#ppt_w/2"/>
                                          </p:val>
                                        </p:tav>
                                        <p:tav tm="100000">
                                          <p:val>
                                            <p:strVal val="#ppt_x"/>
                                          </p:val>
                                        </p:tav>
                                      </p:tavLst>
                                    </p:anim>
                                    <p:anim calcmode="lin" valueType="num">
                                      <p:cBhvr additive="base">
                                        <p:cTn id="13" dur="500" fill="hold"/>
                                        <p:tgtEl>
                                          <p:spTgt spid="2437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684213" y="368300"/>
            <a:ext cx="77724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90000"/>
              </a:lnSpc>
            </a:pPr>
            <a:r>
              <a:rPr lang="en-US" altLang="zh-CN" b="1">
                <a:latin typeface="黑体" panose="02010609060101010101" pitchFamily="2" charset="-122"/>
                <a:ea typeface="黑体" panose="02010609060101010101" pitchFamily="2" charset="-122"/>
              </a:rPr>
              <a:t>【</a:t>
            </a:r>
            <a:r>
              <a:rPr lang="zh-CN" altLang="en-US" b="1">
                <a:latin typeface="黑体" panose="02010609060101010101" pitchFamily="2" charset="-122"/>
                <a:ea typeface="黑体" panose="02010609060101010101" pitchFamily="2" charset="-122"/>
              </a:rPr>
              <a:t>例</a:t>
            </a:r>
            <a:r>
              <a:rPr lang="en-US" altLang="zh-CN" b="1">
                <a:latin typeface="黑体" panose="02010609060101010101" pitchFamily="2" charset="-122"/>
                <a:ea typeface="黑体" panose="02010609060101010101" pitchFamily="2" charset="-122"/>
              </a:rPr>
              <a:t>5.16】</a:t>
            </a:r>
            <a:r>
              <a:rPr lang="zh-CN" altLang="en-US" b="1">
                <a:latin typeface="黑体" panose="02010609060101010101" pitchFamily="2" charset="-122"/>
                <a:ea typeface="黑体" panose="02010609060101010101" pitchFamily="2" charset="-122"/>
              </a:rPr>
              <a:t>百马百瓦问题。有</a:t>
            </a:r>
            <a:r>
              <a:rPr lang="en-US" altLang="zh-CN" b="1">
                <a:latin typeface="黑体" panose="02010609060101010101" pitchFamily="2" charset="-122"/>
                <a:ea typeface="黑体" panose="02010609060101010101" pitchFamily="2" charset="-122"/>
              </a:rPr>
              <a:t>100</a:t>
            </a:r>
            <a:r>
              <a:rPr lang="zh-CN" altLang="en-US" b="1">
                <a:latin typeface="黑体" panose="02010609060101010101" pitchFamily="2" charset="-122"/>
                <a:ea typeface="黑体" panose="02010609060101010101" pitchFamily="2" charset="-122"/>
              </a:rPr>
              <a:t>匹马，驮</a:t>
            </a:r>
            <a:r>
              <a:rPr lang="en-US" altLang="zh-CN" b="1">
                <a:latin typeface="黑体" panose="02010609060101010101" pitchFamily="2" charset="-122"/>
                <a:ea typeface="黑体" panose="02010609060101010101" pitchFamily="2" charset="-122"/>
              </a:rPr>
              <a:t>100</a:t>
            </a:r>
            <a:r>
              <a:rPr lang="zh-CN" altLang="en-US" b="1">
                <a:latin typeface="黑体" panose="02010609060101010101" pitchFamily="2" charset="-122"/>
                <a:ea typeface="黑体" panose="02010609060101010101" pitchFamily="2" charset="-122"/>
              </a:rPr>
              <a:t>块瓦，大马驮</a:t>
            </a:r>
            <a:r>
              <a:rPr lang="en-US" altLang="zh-CN" b="1">
                <a:latin typeface="黑体" panose="02010609060101010101" pitchFamily="2" charset="-122"/>
                <a:ea typeface="黑体" panose="02010609060101010101" pitchFamily="2" charset="-122"/>
              </a:rPr>
              <a:t>3</a:t>
            </a:r>
            <a:r>
              <a:rPr lang="zh-CN" altLang="en-US" b="1">
                <a:latin typeface="黑体" panose="02010609060101010101" pitchFamily="2" charset="-122"/>
                <a:ea typeface="黑体" panose="02010609060101010101" pitchFamily="2" charset="-122"/>
              </a:rPr>
              <a:t>块，小马驮</a:t>
            </a:r>
            <a:r>
              <a:rPr lang="en-US" altLang="zh-CN" b="1">
                <a:latin typeface="黑体" panose="02010609060101010101" pitchFamily="2" charset="-122"/>
                <a:ea typeface="黑体" panose="02010609060101010101" pitchFamily="2" charset="-122"/>
              </a:rPr>
              <a:t>2</a:t>
            </a:r>
            <a:r>
              <a:rPr lang="zh-CN" altLang="en-US" b="1">
                <a:latin typeface="黑体" panose="02010609060101010101" pitchFamily="2" charset="-122"/>
                <a:ea typeface="黑体" panose="02010609060101010101" pitchFamily="2" charset="-122"/>
              </a:rPr>
              <a:t>块，两个马驹驮</a:t>
            </a:r>
            <a:r>
              <a:rPr lang="en-US" altLang="zh-CN" b="1">
                <a:latin typeface="黑体" panose="02010609060101010101" pitchFamily="2" charset="-122"/>
                <a:ea typeface="黑体" panose="02010609060101010101" pitchFamily="2" charset="-122"/>
              </a:rPr>
              <a:t>1</a:t>
            </a:r>
            <a:r>
              <a:rPr lang="zh-CN" altLang="en-US" b="1">
                <a:latin typeface="黑体" panose="02010609060101010101" pitchFamily="2" charset="-122"/>
                <a:ea typeface="黑体" panose="02010609060101010101" pitchFamily="2" charset="-122"/>
              </a:rPr>
              <a:t>块。问大马、小马、马驹各多少？编程列出所有可能的驮瓦方案。</a:t>
            </a:r>
            <a:endParaRPr lang="zh-CN" altLang="en-US" b="1">
              <a:latin typeface="黑体" panose="02010609060101010101" pitchFamily="2" charset="-122"/>
              <a:ea typeface="黑体" panose="02010609060101010101" pitchFamily="2" charset="-122"/>
            </a:endParaRPr>
          </a:p>
          <a:p>
            <a:pPr indent="265430" algn="just" eaLnBrk="1" hangingPunct="1">
              <a:lnSpc>
                <a:spcPct val="90000"/>
              </a:lnSpc>
            </a:pPr>
            <a:r>
              <a:rPr lang="zh-CN" altLang="en-US" b="1">
                <a:latin typeface="黑体" panose="02010609060101010101" pitchFamily="2" charset="-122"/>
                <a:ea typeface="黑体" panose="02010609060101010101" pitchFamily="2" charset="-122"/>
              </a:rPr>
              <a:t>分析：设大马、小马、马驹各为</a:t>
            </a:r>
            <a:r>
              <a:rPr lang="en-US" altLang="zh-CN" b="1">
                <a:latin typeface="黑体" panose="02010609060101010101" pitchFamily="2" charset="-122"/>
                <a:ea typeface="黑体" panose="02010609060101010101" pitchFamily="2" charset="-122"/>
              </a:rPr>
              <a:t>x</a:t>
            </a: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y</a:t>
            </a: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z</a:t>
            </a:r>
            <a:r>
              <a:rPr lang="zh-CN" altLang="en-US" b="1">
                <a:latin typeface="黑体" panose="02010609060101010101" pitchFamily="2" charset="-122"/>
                <a:ea typeface="黑体" panose="02010609060101010101" pitchFamily="2" charset="-122"/>
              </a:rPr>
              <a:t>只，根据题目要求，可以用下列方程表示：</a:t>
            </a:r>
            <a:endParaRPr lang="zh-CN" altLang="en-US" b="1">
              <a:latin typeface="黑体" panose="02010609060101010101" pitchFamily="2" charset="-122"/>
              <a:ea typeface="黑体" panose="02010609060101010101" pitchFamily="2" charset="-122"/>
            </a:endParaRPr>
          </a:p>
          <a:p>
            <a:pPr indent="265430" algn="just" eaLnBrk="1" hangingPunct="1">
              <a:lnSpc>
                <a:spcPct val="90000"/>
              </a:lnSpc>
            </a:pPr>
            <a:r>
              <a:rPr lang="en-US" altLang="zh-CN" b="1">
                <a:solidFill>
                  <a:srgbClr val="CC0000"/>
                </a:solidFill>
                <a:latin typeface="黑体" panose="02010609060101010101" pitchFamily="2" charset="-122"/>
                <a:ea typeface="黑体" panose="02010609060101010101" pitchFamily="2" charset="-122"/>
              </a:rPr>
              <a:t>x+y+z</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100</a:t>
            </a:r>
            <a:endParaRPr lang="en-US" altLang="zh-CN" b="1">
              <a:solidFill>
                <a:srgbClr val="CC0000"/>
              </a:solidFill>
              <a:latin typeface="黑体" panose="02010609060101010101" pitchFamily="2" charset="-122"/>
              <a:ea typeface="黑体" panose="02010609060101010101" pitchFamily="2" charset="-122"/>
            </a:endParaRPr>
          </a:p>
          <a:p>
            <a:pPr indent="265430" algn="just" eaLnBrk="1" hangingPunct="1">
              <a:lnSpc>
                <a:spcPct val="90000"/>
              </a:lnSpc>
            </a:pPr>
            <a:r>
              <a:rPr lang="en-US" altLang="zh-CN" b="1">
                <a:solidFill>
                  <a:srgbClr val="CC0000"/>
                </a:solidFill>
                <a:latin typeface="黑体" panose="02010609060101010101" pitchFamily="2" charset="-122"/>
                <a:ea typeface="黑体" panose="02010609060101010101" pitchFamily="2" charset="-122"/>
              </a:rPr>
              <a:t>3x+2y+z/2</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100</a:t>
            </a:r>
            <a:endParaRPr lang="en-US" altLang="zh-CN" b="1">
              <a:solidFill>
                <a:srgbClr val="CC0000"/>
              </a:solidFill>
              <a:latin typeface="黑体" panose="02010609060101010101" pitchFamily="2" charset="-122"/>
              <a:ea typeface="黑体" panose="02010609060101010101" pitchFamily="2" charset="-122"/>
            </a:endParaRPr>
          </a:p>
          <a:p>
            <a:pPr indent="265430" algn="just" eaLnBrk="1" hangingPunct="1">
              <a:lnSpc>
                <a:spcPct val="90000"/>
              </a:lnSpc>
            </a:pPr>
            <a:r>
              <a:rPr lang="zh-CN" altLang="en-US" b="1">
                <a:latin typeface="黑体" panose="02010609060101010101" pitchFamily="2" charset="-122"/>
                <a:ea typeface="黑体" panose="02010609060101010101" pitchFamily="2" charset="-122"/>
              </a:rPr>
              <a:t>这是一个不定方程，未知数多于方程数，此题有若干个解。要解此不定方程应先固定一个变量的值，然后求其他两个值。即对其余两个变量的各可能值一一测定，看它是否满足方程。显然这是一个穷举问题。利用穷举法，只要将各种可能的组合一一测试，将符合条件的组合输出即可。</a:t>
            </a:r>
            <a:endParaRPr lang="zh-CN" altLang="en-US" b="1">
              <a:latin typeface="黑体" panose="02010609060101010101" pitchFamily="2" charset="-122"/>
              <a:ea typeface="黑体" panose="02010609060101010101" pitchFamily="2" charset="-122"/>
            </a:endParaRPr>
          </a:p>
        </p:txBody>
      </p:sp>
      <p:pic>
        <p:nvPicPr>
          <p:cNvPr id="247811"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47810"/>
                                        </p:tgtEl>
                                        <p:attrNameLst>
                                          <p:attrName>style.visibility</p:attrName>
                                        </p:attrNameLst>
                                      </p:cBhvr>
                                      <p:to>
                                        <p:strVal val="visible"/>
                                      </p:to>
                                    </p:set>
                                    <p:animEffect transition="in" filter="strips(upRight)">
                                      <p:cBhvr>
                                        <p:cTn id="7" dur="500"/>
                                        <p:tgtEl>
                                          <p:spTgt spid="247810"/>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47811"/>
                                        </p:tgtEl>
                                        <p:attrNameLst>
                                          <p:attrName>style.visibility</p:attrName>
                                        </p:attrNameLst>
                                      </p:cBhvr>
                                      <p:to>
                                        <p:strVal val="visible"/>
                                      </p:to>
                                    </p:set>
                                    <p:anim calcmode="lin" valueType="num">
                                      <p:cBhvr additive="base">
                                        <p:cTn id="11" dur="500" fill="hold"/>
                                        <p:tgtEl>
                                          <p:spTgt spid="247811"/>
                                        </p:tgtEl>
                                        <p:attrNameLst>
                                          <p:attrName>ppt_x</p:attrName>
                                        </p:attrNameLst>
                                      </p:cBhvr>
                                      <p:tavLst>
                                        <p:tav tm="0">
                                          <p:val>
                                            <p:strVal val="0-#ppt_w/2"/>
                                          </p:val>
                                        </p:tav>
                                        <p:tav tm="100000">
                                          <p:val>
                                            <p:strVal val="#ppt_x"/>
                                          </p:val>
                                        </p:tav>
                                      </p:tavLst>
                                    </p:anim>
                                    <p:anim calcmode="lin" valueType="num">
                                      <p:cBhvr additive="base">
                                        <p:cTn id="12"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87338" y="657225"/>
            <a:ext cx="7772400"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90000"/>
              </a:lnSpc>
              <a:spcBef>
                <a:spcPct val="20000"/>
              </a:spcBef>
            </a:pPr>
            <a:r>
              <a:rPr lang="zh-CN" altLang="en-US" b="1">
                <a:ea typeface="黑体" panose="02010609060101010101" pitchFamily="2" charset="-122"/>
              </a:rPr>
              <a:t>程序如下：</a:t>
            </a:r>
            <a:endParaRPr lang="zh-CN" altLang="en-US" b="1">
              <a:ea typeface="黑体" panose="02010609060101010101" pitchFamily="2" charset="-122"/>
            </a:endParaRPr>
          </a:p>
          <a:p>
            <a:pPr indent="265430" algn="just" eaLnBrk="1" hangingPunct="1">
              <a:lnSpc>
                <a:spcPct val="90000"/>
              </a:lnSpc>
              <a:spcBef>
                <a:spcPct val="20000"/>
              </a:spcBef>
            </a:pPr>
            <a:r>
              <a:rPr lang="en-US" altLang="zh-CN" b="1">
                <a:ea typeface="黑体" panose="02010609060101010101" pitchFamily="2" charset="-122"/>
              </a:rPr>
              <a:t>#include "stdio.h"</a:t>
            </a:r>
            <a:endParaRPr lang="en-US" altLang="zh-CN" b="1">
              <a:ea typeface="黑体" panose="02010609060101010101" pitchFamily="2" charset="-122"/>
            </a:endParaRPr>
          </a:p>
          <a:p>
            <a:pPr indent="265430" algn="just" eaLnBrk="1" hangingPunct="1">
              <a:lnSpc>
                <a:spcPct val="90000"/>
              </a:lnSpc>
              <a:spcBef>
                <a:spcPct val="20000"/>
              </a:spcBef>
            </a:pPr>
            <a:r>
              <a:rPr lang="en-US" altLang="zh-CN" b="1">
                <a:ea typeface="黑体" panose="02010609060101010101" pitchFamily="2" charset="-122"/>
              </a:rPr>
              <a:t>main()</a:t>
            </a:r>
            <a:endParaRPr lang="en-US" altLang="zh-CN" b="1">
              <a:ea typeface="黑体" panose="02010609060101010101" pitchFamily="2" charset="-122"/>
            </a:endParaRPr>
          </a:p>
          <a:p>
            <a:pPr indent="265430" algn="just" eaLnBrk="1" hangingPunct="1">
              <a:lnSpc>
                <a:spcPct val="90000"/>
              </a:lnSpc>
              <a:spcBef>
                <a:spcPct val="20000"/>
              </a:spcBef>
            </a:pPr>
            <a:r>
              <a:rPr lang="en-US" altLang="zh-CN" b="1">
                <a:ea typeface="黑体" panose="02010609060101010101" pitchFamily="2" charset="-122"/>
              </a:rPr>
              <a:t>{  int  x,y,z; </a:t>
            </a:r>
            <a:endParaRPr lang="en-US" altLang="zh-CN" b="1">
              <a:ea typeface="黑体" panose="02010609060101010101" pitchFamily="2" charset="-122"/>
            </a:endParaRPr>
          </a:p>
          <a:p>
            <a:pPr indent="265430" algn="l" eaLnBrk="1" hangingPunct="1">
              <a:lnSpc>
                <a:spcPct val="90000"/>
              </a:lnSpc>
              <a:spcBef>
                <a:spcPct val="20000"/>
              </a:spcBef>
            </a:pPr>
            <a:r>
              <a:rPr lang="en-US" altLang="zh-CN" b="1">
                <a:ea typeface="黑体" panose="02010609060101010101" pitchFamily="2" charset="-122"/>
              </a:rPr>
              <a:t>  for(z=98; z&gt;=2;z=z-2)</a:t>
            </a:r>
            <a:endParaRPr lang="en-US" altLang="zh-CN" b="1">
              <a:ea typeface="黑体" panose="02010609060101010101" pitchFamily="2" charset="-122"/>
            </a:endParaRPr>
          </a:p>
          <a:p>
            <a:pPr indent="265430" algn="just" eaLnBrk="1" hangingPunct="1">
              <a:lnSpc>
                <a:spcPct val="90000"/>
              </a:lnSpc>
              <a:spcBef>
                <a:spcPct val="20000"/>
              </a:spcBef>
            </a:pPr>
            <a:r>
              <a:rPr lang="en-US" altLang="zh-CN" b="1">
                <a:ea typeface="黑体" panose="02010609060101010101" pitchFamily="2" charset="-122"/>
              </a:rPr>
              <a:t>      for(y=50; y&gt;=1; y--)</a:t>
            </a:r>
            <a:endParaRPr lang="en-US" altLang="zh-CN" b="1">
              <a:ea typeface="黑体" panose="02010609060101010101" pitchFamily="2" charset="-122"/>
            </a:endParaRPr>
          </a:p>
          <a:p>
            <a:pPr indent="265430" algn="just" eaLnBrk="1" hangingPunct="1">
              <a:lnSpc>
                <a:spcPct val="90000"/>
              </a:lnSpc>
              <a:spcBef>
                <a:spcPct val="20000"/>
              </a:spcBef>
            </a:pPr>
            <a:r>
              <a:rPr lang="en-US" altLang="zh-CN" b="1">
                <a:ea typeface="黑体" panose="02010609060101010101" pitchFamily="2" charset="-122"/>
              </a:rPr>
              <a:t>         for(x=0; x&lt;=33; x++) </a:t>
            </a:r>
            <a:endParaRPr lang="en-US" altLang="zh-CN" b="1">
              <a:ea typeface="黑体" panose="02010609060101010101" pitchFamily="2" charset="-122"/>
            </a:endParaRPr>
          </a:p>
          <a:p>
            <a:pPr indent="265430" algn="just" eaLnBrk="1" hangingPunct="1">
              <a:lnSpc>
                <a:spcPct val="90000"/>
              </a:lnSpc>
              <a:spcBef>
                <a:spcPct val="20000"/>
              </a:spcBef>
            </a:pPr>
            <a:r>
              <a:rPr lang="en-US" altLang="zh-CN" b="1">
                <a:ea typeface="黑体" panose="02010609060101010101" pitchFamily="2" charset="-122"/>
              </a:rPr>
              <a:t>            if(z+x+y==100&amp;&amp;3*x+2*y+z/2==100)</a:t>
            </a:r>
            <a:endParaRPr lang="en-US" altLang="zh-CN" b="1">
              <a:ea typeface="黑体" panose="02010609060101010101" pitchFamily="2" charset="-122"/>
            </a:endParaRPr>
          </a:p>
          <a:p>
            <a:pPr indent="265430" algn="just" eaLnBrk="1" hangingPunct="1">
              <a:lnSpc>
                <a:spcPct val="90000"/>
              </a:lnSpc>
              <a:spcBef>
                <a:spcPct val="20000"/>
              </a:spcBef>
            </a:pPr>
            <a:r>
              <a:rPr lang="en-US" altLang="zh-CN" b="1">
                <a:ea typeface="黑体" panose="02010609060101010101" pitchFamily="2" charset="-122"/>
              </a:rPr>
              <a:t>            printf("x=%2d,y=%2d,z=%2d\n",x,y,z);</a:t>
            </a:r>
            <a:endParaRPr lang="en-US" altLang="zh-CN" b="1">
              <a:ea typeface="黑体" panose="02010609060101010101" pitchFamily="2" charset="-122"/>
            </a:endParaRPr>
          </a:p>
          <a:p>
            <a:pPr indent="265430" algn="just" eaLnBrk="1" hangingPunct="1">
              <a:lnSpc>
                <a:spcPct val="90000"/>
              </a:lnSpc>
              <a:spcBef>
                <a:spcPct val="20000"/>
              </a:spcBef>
            </a:pPr>
            <a:r>
              <a:rPr lang="en-US" altLang="zh-CN" b="1">
                <a:ea typeface="黑体" panose="02010609060101010101" pitchFamily="2" charset="-122"/>
              </a:rPr>
              <a:t>}</a:t>
            </a:r>
            <a:endParaRPr lang="en-US" altLang="zh-CN" b="1">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2484438" y="188913"/>
            <a:ext cx="4495800" cy="381000"/>
          </a:xfrm>
        </p:spPr>
        <p:txBody>
          <a:bodyPr/>
          <a:lstStyle/>
          <a:p>
            <a:pPr eaLnBrk="1" hangingPunct="1"/>
            <a:r>
              <a:rPr lang="en-US" altLang="zh-CN" sz="3600" b="1" smtClean="0">
                <a:solidFill>
                  <a:srgbClr val="A50021"/>
                </a:solidFill>
                <a:latin typeface="Tahoma" panose="020B0604030504040204" pitchFamily="34" charset="0"/>
                <a:ea typeface="黑体" panose="02010609060101010101" pitchFamily="2" charset="-122"/>
              </a:rPr>
              <a:t>5.1  while</a:t>
            </a:r>
            <a:r>
              <a:rPr lang="zh-CN" altLang="en-US" sz="3600" b="1" smtClean="0">
                <a:solidFill>
                  <a:srgbClr val="A50021"/>
                </a:solidFill>
                <a:latin typeface="Tahoma" panose="020B0604030504040204" pitchFamily="34" charset="0"/>
                <a:ea typeface="黑体" panose="02010609060101010101" pitchFamily="2" charset="-122"/>
              </a:rPr>
              <a:t>循环语句 </a:t>
            </a:r>
            <a:endParaRPr lang="zh-CN" altLang="en-US" sz="3600" b="1" smtClean="0">
              <a:solidFill>
                <a:srgbClr val="A50021"/>
              </a:solidFill>
              <a:latin typeface="Tahoma" panose="020B0604030504040204" pitchFamily="34" charset="0"/>
              <a:ea typeface="黑体" panose="02010609060101010101" pitchFamily="2" charset="-122"/>
            </a:endParaRPr>
          </a:p>
        </p:txBody>
      </p:sp>
      <p:sp>
        <p:nvSpPr>
          <p:cNvPr id="189443" name="Rectangle 3"/>
          <p:cNvSpPr>
            <a:spLocks noChangeArrowheads="1"/>
          </p:cNvSpPr>
          <p:nvPr/>
        </p:nvSpPr>
        <p:spPr bwMode="auto">
          <a:xfrm>
            <a:off x="395288" y="838200"/>
            <a:ext cx="8424862" cy="459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5000"/>
              </a:lnSpc>
              <a:defRPr/>
            </a:pPr>
            <a:r>
              <a:rPr lang="en-US" altLang="zh-CN" b="1" dirty="0">
                <a:solidFill>
                  <a:srgbClr val="FF3300"/>
                </a:solidFill>
                <a:ea typeface="黑体" panose="02010609060101010101" pitchFamily="2" charset="-122"/>
              </a:rPr>
              <a:t>    while</a:t>
            </a:r>
            <a:r>
              <a:rPr lang="zh-CN" altLang="en-US" b="1" dirty="0">
                <a:ea typeface="黑体" panose="02010609060101010101" pitchFamily="2" charset="-122"/>
              </a:rPr>
              <a:t>循环语句是用来实现“当型”循环结构的。它的特点是先判断表达式，后执行语句。</a:t>
            </a:r>
            <a:endParaRPr lang="zh-CN" altLang="en-US" b="1" dirty="0">
              <a:ea typeface="黑体" panose="02010609060101010101" pitchFamily="2" charset="-122"/>
            </a:endParaRPr>
          </a:p>
          <a:p>
            <a:pPr algn="just" eaLnBrk="1" hangingPunct="1">
              <a:lnSpc>
                <a:spcPct val="115000"/>
              </a:lnSpc>
              <a:defRPr/>
            </a:pPr>
            <a:r>
              <a:rPr lang="zh-CN" altLang="en-US" b="1" dirty="0">
                <a:ea typeface="黑体" panose="02010609060101010101" pitchFamily="2" charset="-122"/>
              </a:rPr>
              <a:t>格式：    </a:t>
            </a:r>
            <a:r>
              <a:rPr lang="en-US" altLang="zh-CN" b="1" dirty="0">
                <a:solidFill>
                  <a:srgbClr val="FF3300"/>
                </a:solidFill>
                <a:ea typeface="黑体" panose="02010609060101010101" pitchFamily="2" charset="-122"/>
              </a:rPr>
              <a:t>while(</a:t>
            </a:r>
            <a:r>
              <a:rPr lang="zh-CN" altLang="en-US" b="1" dirty="0">
                <a:solidFill>
                  <a:srgbClr val="FF3300"/>
                </a:solidFill>
                <a:ea typeface="黑体" panose="02010609060101010101" pitchFamily="2" charset="-122"/>
              </a:rPr>
              <a:t>表达式</a:t>
            </a:r>
            <a:r>
              <a:rPr lang="en-US" altLang="zh-CN" b="1" dirty="0">
                <a:solidFill>
                  <a:srgbClr val="FF3300"/>
                </a:solidFill>
                <a:ea typeface="黑体" panose="02010609060101010101" pitchFamily="2" charset="-122"/>
              </a:rPr>
              <a:t>) </a:t>
            </a:r>
            <a:endParaRPr lang="en-US" altLang="zh-CN" b="1" dirty="0">
              <a:solidFill>
                <a:srgbClr val="FF3300"/>
              </a:solidFill>
              <a:ea typeface="黑体" panose="02010609060101010101" pitchFamily="2" charset="-122"/>
            </a:endParaRPr>
          </a:p>
          <a:p>
            <a:pPr algn="just" eaLnBrk="1" hangingPunct="1">
              <a:lnSpc>
                <a:spcPct val="115000"/>
              </a:lnSpc>
              <a:defRPr/>
            </a:pPr>
            <a:r>
              <a:rPr lang="en-US" altLang="zh-CN" b="1" dirty="0">
                <a:solidFill>
                  <a:srgbClr val="FF3300"/>
                </a:solidFill>
                <a:ea typeface="黑体" panose="02010609060101010101" pitchFamily="2" charset="-122"/>
              </a:rPr>
              <a:t>               </a:t>
            </a:r>
            <a:r>
              <a:rPr lang="zh-CN" altLang="en-US" b="1" dirty="0">
                <a:solidFill>
                  <a:srgbClr val="FF3300"/>
                </a:solidFill>
                <a:ea typeface="黑体" panose="02010609060101010101" pitchFamily="2" charset="-122"/>
              </a:rPr>
              <a:t>语句</a:t>
            </a:r>
            <a:r>
              <a:rPr lang="en-US" altLang="zh-CN" b="1" dirty="0">
                <a:solidFill>
                  <a:srgbClr val="FF3300"/>
                </a:solidFill>
                <a:ea typeface="黑体" panose="02010609060101010101" pitchFamily="2" charset="-122"/>
              </a:rPr>
              <a:t>;</a:t>
            </a:r>
            <a:r>
              <a:rPr lang="zh-CN" altLang="en-US" b="1" dirty="0">
                <a:solidFill>
                  <a:schemeClr val="accent6"/>
                </a:solidFill>
                <a:ea typeface="黑体" panose="02010609060101010101" pitchFamily="2" charset="-122"/>
              </a:rPr>
              <a:t>（循环体）</a:t>
            </a:r>
            <a:endParaRPr lang="en-US" altLang="zh-CN" b="1" dirty="0">
              <a:solidFill>
                <a:schemeClr val="accent6"/>
              </a:solidFill>
              <a:ea typeface="黑体" panose="02010609060101010101" pitchFamily="2" charset="-122"/>
            </a:endParaRPr>
          </a:p>
          <a:p>
            <a:pPr algn="l" eaLnBrk="1" hangingPunct="1">
              <a:lnSpc>
                <a:spcPct val="115000"/>
              </a:lnSpc>
              <a:spcBef>
                <a:spcPct val="20000"/>
              </a:spcBef>
              <a:defRPr/>
            </a:pPr>
            <a:r>
              <a:rPr lang="en-US" altLang="zh-CN" b="1" dirty="0">
                <a:ea typeface="黑体" panose="02010609060101010101" pitchFamily="2" charset="-122"/>
              </a:rPr>
              <a:t>    </a:t>
            </a:r>
            <a:r>
              <a:rPr lang="zh-CN" altLang="en-US" b="1" dirty="0">
                <a:ea typeface="黑体" panose="02010609060101010101" pitchFamily="2" charset="-122"/>
              </a:rPr>
              <a:t>该语句的执行顺序是：先计算表达式的值，再判断其值是否为“真”（</a:t>
            </a:r>
            <a:r>
              <a:rPr lang="zh-CN" altLang="en-US" b="1" dirty="0">
                <a:solidFill>
                  <a:srgbClr val="FF0000"/>
                </a:solidFill>
                <a:ea typeface="黑体" panose="02010609060101010101" pitchFamily="2" charset="-122"/>
              </a:rPr>
              <a:t>即非</a:t>
            </a:r>
            <a:r>
              <a:rPr lang="en-US" altLang="zh-CN" b="1" dirty="0">
                <a:solidFill>
                  <a:srgbClr val="FF0000"/>
                </a:solidFill>
                <a:ea typeface="黑体" panose="02010609060101010101" pitchFamily="2" charset="-122"/>
              </a:rPr>
              <a:t>0</a:t>
            </a:r>
            <a:r>
              <a:rPr lang="zh-CN" altLang="en-US" b="1" dirty="0">
                <a:ea typeface="黑体" panose="02010609060101010101" pitchFamily="2" charset="-122"/>
              </a:rPr>
              <a:t>）。若结果为“真”，则执行语句；此过程重复执行，直到表达式的值为“假”（</a:t>
            </a:r>
            <a:r>
              <a:rPr lang="zh-CN" altLang="en-US" b="1" dirty="0">
                <a:solidFill>
                  <a:srgbClr val="FF0000"/>
                </a:solidFill>
                <a:ea typeface="黑体" panose="02010609060101010101" pitchFamily="2" charset="-122"/>
              </a:rPr>
              <a:t>即为</a:t>
            </a:r>
            <a:r>
              <a:rPr lang="en-US" altLang="zh-CN" b="1" dirty="0">
                <a:solidFill>
                  <a:srgbClr val="FF0000"/>
                </a:solidFill>
                <a:ea typeface="黑体" panose="02010609060101010101" pitchFamily="2" charset="-122"/>
              </a:rPr>
              <a:t>0</a:t>
            </a:r>
            <a:r>
              <a:rPr lang="zh-CN" altLang="en-US" b="1" dirty="0">
                <a:ea typeface="黑体" panose="02010609060101010101" pitchFamily="2" charset="-122"/>
              </a:rPr>
              <a:t>）时，结束循环。其</a:t>
            </a:r>
            <a:r>
              <a:rPr lang="zh-CN" altLang="en-US" b="1">
                <a:ea typeface="黑体" panose="02010609060101010101" pitchFamily="2" charset="-122"/>
              </a:rPr>
              <a:t>流程图和</a:t>
            </a:r>
            <a:r>
              <a:rPr lang="en-US" altLang="zh-CN" b="1">
                <a:ea typeface="黑体" panose="02010609060101010101" pitchFamily="2" charset="-122"/>
              </a:rPr>
              <a:t>N-S</a:t>
            </a:r>
            <a:r>
              <a:rPr lang="zh-CN" altLang="en-US" b="1" dirty="0">
                <a:ea typeface="黑体" panose="02010609060101010101" pitchFamily="2" charset="-122"/>
              </a:rPr>
              <a:t>图分别如图</a:t>
            </a:r>
            <a:r>
              <a:rPr lang="en-US" altLang="zh-CN" b="1" dirty="0">
                <a:ea typeface="黑体" panose="02010609060101010101" pitchFamily="2" charset="-122"/>
              </a:rPr>
              <a:t>5-1</a:t>
            </a:r>
            <a:r>
              <a:rPr lang="zh-CN" altLang="en-US" b="1" dirty="0">
                <a:ea typeface="黑体" panose="02010609060101010101" pitchFamily="2" charset="-122"/>
              </a:rPr>
              <a:t>和</a:t>
            </a:r>
            <a:r>
              <a:rPr lang="en-US" altLang="zh-CN" b="1" dirty="0">
                <a:ea typeface="黑体" panose="02010609060101010101" pitchFamily="2" charset="-122"/>
              </a:rPr>
              <a:t>5-2</a:t>
            </a:r>
            <a:r>
              <a:rPr lang="zh-CN" altLang="en-US" b="1" dirty="0">
                <a:ea typeface="黑体" panose="02010609060101010101" pitchFamily="2" charset="-122"/>
              </a:rPr>
              <a:t>所示。</a:t>
            </a:r>
            <a:r>
              <a:rPr lang="zh-CN" altLang="en-US" sz="2300" dirty="0">
                <a:ea typeface="黑体" panose="02010609060101010101" pitchFamily="2" charset="-122"/>
              </a:rPr>
              <a:t> </a:t>
            </a:r>
            <a:endParaRPr lang="zh-CN" altLang="en-US" sz="2300" dirty="0">
              <a:ea typeface="黑体" panose="02010609060101010101" pitchFamily="2" charset="-122"/>
            </a:endParaRPr>
          </a:p>
        </p:txBody>
      </p:sp>
    </p:spTree>
  </p:cSld>
  <p:clrMapOvr>
    <a:masterClrMapping/>
  </p:clrMapOvr>
  <p:transition spd="med">
    <p:random/>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ppt_x"/>
                                          </p:val>
                                        </p:tav>
                                        <p:tav tm="100000">
                                          <p:val>
                                            <p:strVal val="#ppt_x"/>
                                          </p:val>
                                        </p:tav>
                                      </p:tavLst>
                                    </p:anim>
                                    <p:anim calcmode="lin" valueType="num">
                                      <p:cBhvr additive="base">
                                        <p:cTn id="8" dur="500" fill="hold"/>
                                        <p:tgtEl>
                                          <p:spTgt spid="18944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ntr" presetSubtype="32" fill="hold" grpId="0" nodeType="afterEffect">
                                  <p:stCondLst>
                                    <p:cond delay="1000"/>
                                  </p:stCondLst>
                                  <p:childTnLst>
                                    <p:set>
                                      <p:cBhvr>
                                        <p:cTn id="11" dur="1" fill="hold">
                                          <p:stCondLst>
                                            <p:cond delay="0"/>
                                          </p:stCondLst>
                                        </p:cTn>
                                        <p:tgtEl>
                                          <p:spTgt spid="189443"/>
                                        </p:tgtEl>
                                        <p:attrNameLst>
                                          <p:attrName>style.visibility</p:attrName>
                                        </p:attrNameLst>
                                      </p:cBhvr>
                                      <p:to>
                                        <p:strVal val="visible"/>
                                      </p:to>
                                    </p:set>
                                    <p:animEffect transition="in" filter="box(out)">
                                      <p:cBhvr>
                                        <p:cTn id="12" dur="500"/>
                                        <p:tgtEl>
                                          <p:spTgt spid="18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4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685800" y="9144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50000"/>
              </a:spcBef>
            </a:pPr>
            <a:r>
              <a:rPr lang="zh-CN" altLang="en-US" sz="2400" b="1">
                <a:latin typeface="黑体" panose="02010609060101010101" pitchFamily="2" charset="-122"/>
                <a:ea typeface="黑体" panose="02010609060101010101" pitchFamily="2" charset="-122"/>
              </a:rPr>
              <a:t>程序运行结果如图</a:t>
            </a:r>
            <a:r>
              <a:rPr lang="en-US" altLang="zh-CN" sz="2400" b="1">
                <a:latin typeface="黑体" panose="02010609060101010101" pitchFamily="2" charset="-122"/>
                <a:ea typeface="黑体" panose="02010609060101010101" pitchFamily="2" charset="-122"/>
              </a:rPr>
              <a:t>5-13</a:t>
            </a:r>
            <a:r>
              <a:rPr lang="zh-CN" altLang="en-US" sz="2400" b="1">
                <a:latin typeface="黑体" panose="02010609060101010101" pitchFamily="2" charset="-122"/>
                <a:ea typeface="黑体" panose="02010609060101010101" pitchFamily="2" charset="-122"/>
              </a:rPr>
              <a:t>所示。 </a:t>
            </a:r>
            <a:endParaRPr lang="zh-CN" altLang="en-US" sz="2400" b="1">
              <a:latin typeface="黑体" panose="02010609060101010101" pitchFamily="2" charset="-122"/>
              <a:ea typeface="黑体" panose="02010609060101010101" pitchFamily="2" charset="-122"/>
            </a:endParaRPr>
          </a:p>
        </p:txBody>
      </p:sp>
      <p:pic>
        <p:nvPicPr>
          <p:cNvPr id="24986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1524000"/>
            <a:ext cx="4572000"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863" name="Text Box 7"/>
          <p:cNvSpPr txBox="1">
            <a:spLocks noChangeArrowheads="1"/>
          </p:cNvSpPr>
          <p:nvPr/>
        </p:nvSpPr>
        <p:spPr bwMode="auto">
          <a:xfrm>
            <a:off x="2438400" y="5562600"/>
            <a:ext cx="426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zh-CN" altLang="en-US" sz="2400" b="1">
                <a:solidFill>
                  <a:schemeClr val="tx2"/>
                </a:solidFill>
                <a:latin typeface="楷体_GB2312" pitchFamily="49" charset="-122"/>
                <a:ea typeface="楷体_GB2312" pitchFamily="49" charset="-122"/>
              </a:rPr>
              <a:t>图</a:t>
            </a:r>
            <a:r>
              <a:rPr lang="en-US" altLang="zh-CN" sz="2400" b="1">
                <a:solidFill>
                  <a:schemeClr val="tx2"/>
                </a:solidFill>
                <a:latin typeface="楷体_GB2312" pitchFamily="49" charset="-122"/>
                <a:ea typeface="楷体_GB2312" pitchFamily="49" charset="-122"/>
              </a:rPr>
              <a:t>5-13  </a:t>
            </a:r>
            <a:r>
              <a:rPr lang="zh-CN" altLang="en-US" sz="2400" b="1">
                <a:solidFill>
                  <a:schemeClr val="tx2"/>
                </a:solidFill>
                <a:latin typeface="楷体_GB2312" pitchFamily="49" charset="-122"/>
                <a:ea typeface="楷体_GB2312" pitchFamily="49" charset="-122"/>
              </a:rPr>
              <a:t>例</a:t>
            </a:r>
            <a:r>
              <a:rPr lang="en-US" altLang="zh-CN" sz="2400" b="1">
                <a:solidFill>
                  <a:schemeClr val="tx2"/>
                </a:solidFill>
                <a:latin typeface="楷体_GB2312" pitchFamily="49" charset="-122"/>
                <a:ea typeface="楷体_GB2312" pitchFamily="49" charset="-122"/>
              </a:rPr>
              <a:t>5.16</a:t>
            </a:r>
            <a:r>
              <a:rPr lang="zh-CN" altLang="en-US" sz="2400" b="1">
                <a:solidFill>
                  <a:schemeClr val="tx2"/>
                </a:solidFill>
                <a:latin typeface="楷体_GB2312" pitchFamily="49" charset="-122"/>
                <a:ea typeface="楷体_GB2312" pitchFamily="49" charset="-122"/>
              </a:rPr>
              <a:t>运行结果</a:t>
            </a:r>
            <a:r>
              <a:rPr lang="zh-CN" altLang="en-US" sz="1600" b="1">
                <a:solidFill>
                  <a:schemeClr val="tx2"/>
                </a:solidFill>
                <a:latin typeface="宋体" panose="02010600030101010101" pitchFamily="2" charset="-122"/>
              </a:rPr>
              <a:t> </a:t>
            </a:r>
            <a:endParaRPr lang="zh-CN" altLang="en-US" sz="1600" b="1">
              <a:solidFill>
                <a:schemeClr val="tx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 calcmode="lin" valueType="num">
                                      <p:cBhvr additive="base">
                                        <p:cTn id="7" dur="500" fill="hold"/>
                                        <p:tgtEl>
                                          <p:spTgt spid="249858"/>
                                        </p:tgtEl>
                                        <p:attrNameLst>
                                          <p:attrName>ppt_x</p:attrName>
                                        </p:attrNameLst>
                                      </p:cBhvr>
                                      <p:tavLst>
                                        <p:tav tm="0">
                                          <p:val>
                                            <p:strVal val="0-#ppt_w/2"/>
                                          </p:val>
                                        </p:tav>
                                        <p:tav tm="100000">
                                          <p:val>
                                            <p:strVal val="#ppt_x"/>
                                          </p:val>
                                        </p:tav>
                                      </p:tavLst>
                                    </p:anim>
                                    <p:anim calcmode="lin" valueType="num">
                                      <p:cBhvr additive="base">
                                        <p:cTn id="8" dur="500" fill="hold"/>
                                        <p:tgtEl>
                                          <p:spTgt spid="2498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49862"/>
                                        </p:tgtEl>
                                        <p:attrNameLst>
                                          <p:attrName>style.visibility</p:attrName>
                                        </p:attrNameLst>
                                      </p:cBhvr>
                                      <p:to>
                                        <p:strVal val="visible"/>
                                      </p:to>
                                    </p:set>
                                    <p:animEffect transition="in" filter="slide(fromBottom)">
                                      <p:cBhvr>
                                        <p:cTn id="13" dur="500"/>
                                        <p:tgtEl>
                                          <p:spTgt spid="249862"/>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249863"/>
                                        </p:tgtEl>
                                        <p:attrNameLst>
                                          <p:attrName>style.visibility</p:attrName>
                                        </p:attrNameLst>
                                      </p:cBhvr>
                                      <p:to>
                                        <p:strVal val="visible"/>
                                      </p:to>
                                    </p:set>
                                    <p:anim calcmode="lin" valueType="num">
                                      <p:cBhvr additive="base">
                                        <p:cTn id="17" dur="500" fill="hold"/>
                                        <p:tgtEl>
                                          <p:spTgt spid="249863"/>
                                        </p:tgtEl>
                                        <p:attrNameLst>
                                          <p:attrName>ppt_x</p:attrName>
                                        </p:attrNameLst>
                                      </p:cBhvr>
                                      <p:tavLst>
                                        <p:tav tm="0">
                                          <p:val>
                                            <p:strVal val="0-#ppt_w/2"/>
                                          </p:val>
                                        </p:tav>
                                        <p:tav tm="100000">
                                          <p:val>
                                            <p:strVal val="#ppt_x"/>
                                          </p:val>
                                        </p:tav>
                                      </p:tavLst>
                                    </p:anim>
                                    <p:anim calcmode="lin" valueType="num">
                                      <p:cBhvr additive="base">
                                        <p:cTn id="18" dur="500" fill="hold"/>
                                        <p:tgtEl>
                                          <p:spTgt spid="249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utoUpdateAnimBg="0"/>
      <p:bldP spid="24986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ChangeArrowheads="1"/>
          </p:cNvSpPr>
          <p:nvPr/>
        </p:nvSpPr>
        <p:spPr bwMode="auto">
          <a:xfrm>
            <a:off x="358775" y="225425"/>
            <a:ext cx="8229600" cy="572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95000"/>
              </a:lnSpc>
            </a:pPr>
            <a:r>
              <a:rPr lang="en-US" altLang="zh-CN" sz="2400" b="1">
                <a:latin typeface="黑体" panose="02010609060101010101" pitchFamily="2" charset="-122"/>
                <a:ea typeface="黑体" panose="02010609060101010101" pitchFamily="2" charset="-122"/>
              </a:rPr>
              <a:t>【</a:t>
            </a:r>
            <a:r>
              <a:rPr lang="zh-CN" altLang="en-US" sz="2400" b="1">
                <a:latin typeface="黑体" panose="02010609060101010101" pitchFamily="2" charset="-122"/>
                <a:ea typeface="黑体" panose="02010609060101010101" pitchFamily="2" charset="-122"/>
              </a:rPr>
              <a:t>例</a:t>
            </a:r>
            <a:r>
              <a:rPr lang="en-US" altLang="zh-CN" sz="2400" b="1">
                <a:latin typeface="黑体" panose="02010609060101010101" pitchFamily="2" charset="-122"/>
                <a:ea typeface="黑体" panose="02010609060101010101" pitchFamily="2" charset="-122"/>
              </a:rPr>
              <a:t>5.17】</a:t>
            </a:r>
            <a:r>
              <a:rPr lang="zh-CN" altLang="en-US" sz="2400" b="1">
                <a:latin typeface="楷体_GB2312" pitchFamily="49" charset="-122"/>
                <a:ea typeface="楷体_GB2312" pitchFamily="49" charset="-122"/>
              </a:rPr>
              <a:t>小猴吃桃问题。有一天小猴摘下了若干个桃子，当即吃掉一半，还不过瘾，又多吃了一个；第二天接着吃了剩下的桃子的一半后又多吃一个；以后每天都吃尚存桃子的一半零一个，到第</a:t>
            </a:r>
            <a:r>
              <a:rPr lang="en-US" altLang="zh-CN" sz="2400" b="1">
                <a:latin typeface="楷体_GB2312" pitchFamily="49" charset="-122"/>
                <a:ea typeface="楷体_GB2312" pitchFamily="49" charset="-122"/>
              </a:rPr>
              <a:t>10</a:t>
            </a:r>
            <a:r>
              <a:rPr lang="zh-CN" altLang="en-US" sz="2400" b="1">
                <a:latin typeface="楷体_GB2312" pitchFamily="49" charset="-122"/>
                <a:ea typeface="楷体_GB2312" pitchFamily="49" charset="-122"/>
              </a:rPr>
              <a:t>天早上要吃时只剩下一个了。问小猴第一天共摘下了多少个挑子？</a:t>
            </a:r>
            <a:endParaRPr lang="zh-CN" altLang="en-US" sz="2400" b="1">
              <a:latin typeface="楷体_GB2312" pitchFamily="49" charset="-122"/>
              <a:ea typeface="楷体_GB2312" pitchFamily="49" charset="-122"/>
            </a:endParaRPr>
          </a:p>
          <a:p>
            <a:pPr indent="265430" algn="just" eaLnBrk="1" hangingPunct="1">
              <a:lnSpc>
                <a:spcPct val="95000"/>
              </a:lnSpc>
              <a:spcBef>
                <a:spcPct val="40000"/>
              </a:spcBef>
            </a:pPr>
            <a:r>
              <a:rPr lang="zh-CN" altLang="en-US" sz="2400" b="1">
                <a:latin typeface="黑体" panose="02010609060101010101" pitchFamily="2" charset="-122"/>
                <a:ea typeface="黑体" panose="02010609060101010101" pitchFamily="2" charset="-122"/>
              </a:rPr>
              <a:t>分析：这是一个</a:t>
            </a:r>
            <a:r>
              <a:rPr lang="zh-CN" altLang="en-US" sz="2400" b="1">
                <a:latin typeface="Times New Roman" panose="02020603050405020304" pitchFamily="18" charset="0"/>
                <a:ea typeface="黑体" panose="02010609060101010101" pitchFamily="2" charset="-122"/>
              </a:rPr>
              <a:t>“</a:t>
            </a:r>
            <a:r>
              <a:rPr lang="zh-CN" altLang="en-US" sz="2400" b="1">
                <a:latin typeface="黑体" panose="02010609060101010101" pitchFamily="2" charset="-122"/>
                <a:ea typeface="黑体" panose="02010609060101010101" pitchFamily="2" charset="-122"/>
              </a:rPr>
              <a:t>递推</a:t>
            </a:r>
            <a:r>
              <a:rPr lang="zh-CN" altLang="en-US" sz="2400" b="1">
                <a:latin typeface="Times New Roman" panose="02020603050405020304" pitchFamily="18" charset="0"/>
                <a:ea typeface="黑体" panose="02010609060101010101" pitchFamily="2" charset="-122"/>
              </a:rPr>
              <a:t>”</a:t>
            </a:r>
            <a:r>
              <a:rPr lang="zh-CN" altLang="en-US" sz="2400" b="1">
                <a:latin typeface="黑体" panose="02010609060101010101" pitchFamily="2" charset="-122"/>
                <a:ea typeface="黑体" panose="02010609060101010101" pitchFamily="2" charset="-122"/>
              </a:rPr>
              <a:t>问题，先从最后一天推出倒数第二天的桃子，再从倒数第二天的桃子推出倒数第三天的桃子</a:t>
            </a:r>
            <a:r>
              <a:rPr lang="en-US" altLang="zh-CN" sz="2400" b="1">
                <a:latin typeface="Times New Roman" panose="02020603050405020304" pitchFamily="18" charset="0"/>
                <a:ea typeface="黑体" panose="02010609060101010101" pitchFamily="2" charset="-122"/>
              </a:rPr>
              <a:t>……</a:t>
            </a:r>
            <a:r>
              <a:rPr lang="en-US" altLang="zh-CN" sz="2400" b="1">
                <a:latin typeface="黑体" panose="02010609060101010101" pitchFamily="2" charset="-122"/>
                <a:ea typeface="黑体" panose="02010609060101010101" pitchFamily="2" charset="-122"/>
              </a:rPr>
              <a:t> </a:t>
            </a:r>
            <a:r>
              <a:rPr lang="zh-CN" altLang="en-US" sz="2400" b="1">
                <a:latin typeface="黑体" panose="02010609060101010101" pitchFamily="2" charset="-122"/>
                <a:ea typeface="黑体" panose="02010609060101010101" pitchFamily="2" charset="-122"/>
              </a:rPr>
              <a:t>。</a:t>
            </a:r>
            <a:endParaRPr lang="zh-CN" altLang="en-US" sz="2400" b="1">
              <a:latin typeface="黑体" panose="02010609060101010101" pitchFamily="2" charset="-122"/>
              <a:ea typeface="黑体" panose="02010609060101010101" pitchFamily="2" charset="-122"/>
            </a:endParaRPr>
          </a:p>
          <a:p>
            <a:pPr indent="265430" algn="just" eaLnBrk="1" hangingPunct="1">
              <a:lnSpc>
                <a:spcPct val="95000"/>
              </a:lnSpc>
              <a:spcBef>
                <a:spcPct val="45000"/>
              </a:spcBef>
            </a:pPr>
            <a:r>
              <a:rPr lang="zh-CN" altLang="en-US" sz="2400" b="1">
                <a:latin typeface="黑体" panose="02010609060101010101" pitchFamily="2" charset="-122"/>
                <a:ea typeface="黑体" panose="02010609060101010101" pitchFamily="2" charset="-122"/>
              </a:rPr>
              <a:t>设第</a:t>
            </a:r>
            <a:r>
              <a:rPr lang="en-US" altLang="zh-CN" sz="2400" b="1" i="1">
                <a:latin typeface="黑体" panose="02010609060101010101" pitchFamily="2" charset="-122"/>
                <a:ea typeface="黑体" panose="02010609060101010101" pitchFamily="2" charset="-122"/>
              </a:rPr>
              <a:t>n</a:t>
            </a:r>
            <a:r>
              <a:rPr lang="zh-CN" altLang="en-US" sz="2400" b="1">
                <a:latin typeface="黑体" panose="02010609060101010101" pitchFamily="2" charset="-122"/>
                <a:ea typeface="黑体" panose="02010609060101010101" pitchFamily="2" charset="-122"/>
              </a:rPr>
              <a:t>天的桃子为</a:t>
            </a:r>
            <a:r>
              <a:rPr lang="en-US" altLang="zh-CN" sz="2400" b="1" i="1">
                <a:latin typeface="黑体" panose="02010609060101010101" pitchFamily="2" charset="-122"/>
                <a:ea typeface="黑体" panose="02010609060101010101" pitchFamily="2" charset="-122"/>
              </a:rPr>
              <a:t>x</a:t>
            </a:r>
            <a:r>
              <a:rPr lang="zh-CN" altLang="en-US" sz="2400" b="1">
                <a:latin typeface="黑体" panose="02010609060101010101" pitchFamily="2" charset="-122"/>
                <a:ea typeface="黑体" panose="02010609060101010101" pitchFamily="2" charset="-122"/>
              </a:rPr>
              <a:t>，它是</a:t>
            </a:r>
            <a:r>
              <a:rPr lang="en-US" altLang="zh-CN" sz="2400" b="1" i="1">
                <a:latin typeface="黑体" panose="02010609060101010101" pitchFamily="2" charset="-122"/>
                <a:ea typeface="黑体" panose="02010609060101010101" pitchFamily="2" charset="-122"/>
              </a:rPr>
              <a:t>n</a:t>
            </a:r>
            <a:r>
              <a:rPr lang="en-US" altLang="zh-CN" sz="2400" b="1">
                <a:latin typeface="黑体" panose="02010609060101010101" pitchFamily="2" charset="-122"/>
                <a:ea typeface="黑体" panose="02010609060101010101" pitchFamily="2" charset="-122"/>
              </a:rPr>
              <a:t>-1</a:t>
            </a:r>
            <a:r>
              <a:rPr lang="zh-CN" altLang="en-US" sz="2400" b="1">
                <a:latin typeface="黑体" panose="02010609060101010101" pitchFamily="2" charset="-122"/>
                <a:ea typeface="黑体" panose="02010609060101010101" pitchFamily="2" charset="-122"/>
              </a:rPr>
              <a:t>天的桃子数的一半减</a:t>
            </a:r>
            <a:r>
              <a:rPr lang="en-US" altLang="zh-CN" sz="2400" b="1">
                <a:latin typeface="黑体" panose="02010609060101010101" pitchFamily="2" charset="-122"/>
                <a:ea typeface="黑体" panose="02010609060101010101" pitchFamily="2" charset="-122"/>
              </a:rPr>
              <a:t>l</a:t>
            </a:r>
            <a:r>
              <a:rPr lang="zh-CN" altLang="en-US" sz="2400" b="1">
                <a:latin typeface="黑体" panose="02010609060101010101" pitchFamily="2" charset="-122"/>
                <a:ea typeface="黑体" panose="02010609060101010101" pitchFamily="2" charset="-122"/>
              </a:rPr>
              <a:t>个，即：                  </a:t>
            </a:r>
            <a:r>
              <a:rPr lang="en-US" altLang="zh-CN" sz="2400" b="1" i="1">
                <a:solidFill>
                  <a:srgbClr val="CC0000"/>
                </a:solidFill>
                <a:latin typeface="黑体" panose="02010609060101010101" pitchFamily="2" charset="-122"/>
                <a:ea typeface="黑体" panose="02010609060101010101" pitchFamily="2" charset="-122"/>
              </a:rPr>
              <a:t>x</a:t>
            </a:r>
            <a:r>
              <a:rPr lang="en-US" altLang="zh-CN" sz="2400" b="1" i="1" baseline="-30000">
                <a:solidFill>
                  <a:srgbClr val="CC0000"/>
                </a:solidFill>
                <a:latin typeface="黑体" panose="02010609060101010101" pitchFamily="2" charset="-122"/>
                <a:ea typeface="黑体" panose="02010609060101010101" pitchFamily="2" charset="-122"/>
              </a:rPr>
              <a:t>n</a:t>
            </a:r>
            <a:r>
              <a:rPr lang="en-US" altLang="zh-CN" sz="2400" b="1">
                <a:solidFill>
                  <a:srgbClr val="CC0000"/>
                </a:solidFill>
                <a:latin typeface="黑体" panose="02010609060101010101" pitchFamily="2" charset="-122"/>
                <a:ea typeface="黑体" panose="02010609060101010101" pitchFamily="2" charset="-122"/>
              </a:rPr>
              <a:t>=</a:t>
            </a:r>
            <a:r>
              <a:rPr lang="en-US" altLang="zh-CN" sz="2400" b="1" i="1">
                <a:solidFill>
                  <a:srgbClr val="CC0000"/>
                </a:solidFill>
                <a:latin typeface="黑体" panose="02010609060101010101" pitchFamily="2" charset="-122"/>
                <a:ea typeface="黑体" panose="02010609060101010101" pitchFamily="2" charset="-122"/>
              </a:rPr>
              <a:t>x</a:t>
            </a:r>
            <a:r>
              <a:rPr lang="en-US" altLang="zh-CN" sz="2400" b="1" i="1" baseline="-30000">
                <a:solidFill>
                  <a:srgbClr val="CC0000"/>
                </a:solidFill>
                <a:latin typeface="黑体" panose="02010609060101010101" pitchFamily="2" charset="-122"/>
                <a:ea typeface="黑体" panose="02010609060101010101" pitchFamily="2" charset="-122"/>
              </a:rPr>
              <a:t>n</a:t>
            </a:r>
            <a:r>
              <a:rPr lang="en-US" altLang="zh-CN" sz="2400" b="1" baseline="-30000">
                <a:solidFill>
                  <a:srgbClr val="CC0000"/>
                </a:solidFill>
                <a:latin typeface="黑体" panose="02010609060101010101" pitchFamily="2" charset="-122"/>
                <a:ea typeface="黑体" panose="02010609060101010101" pitchFamily="2" charset="-122"/>
              </a:rPr>
              <a:t>-1</a:t>
            </a:r>
            <a:r>
              <a:rPr lang="en-US" altLang="zh-CN" sz="2400" b="1">
                <a:solidFill>
                  <a:srgbClr val="CC0000"/>
                </a:solidFill>
                <a:latin typeface="黑体" panose="02010609060101010101" pitchFamily="2" charset="-122"/>
                <a:ea typeface="黑体" panose="02010609060101010101" pitchFamily="2" charset="-122"/>
              </a:rPr>
              <a:t>/2-1</a:t>
            </a:r>
            <a:endParaRPr lang="en-US" altLang="zh-CN" sz="2400" b="1">
              <a:solidFill>
                <a:srgbClr val="CC0000"/>
              </a:solidFill>
              <a:latin typeface="黑体" panose="02010609060101010101" pitchFamily="2" charset="-122"/>
              <a:ea typeface="黑体" panose="02010609060101010101" pitchFamily="2" charset="-122"/>
            </a:endParaRPr>
          </a:p>
          <a:p>
            <a:pPr indent="265430" algn="just" eaLnBrk="1" hangingPunct="1">
              <a:lnSpc>
                <a:spcPct val="95000"/>
              </a:lnSpc>
              <a:spcBef>
                <a:spcPct val="45000"/>
              </a:spcBef>
            </a:pPr>
            <a:r>
              <a:rPr lang="zh-CN" altLang="en-US" sz="2400" b="1">
                <a:latin typeface="黑体" panose="02010609060101010101" pitchFamily="2" charset="-122"/>
                <a:ea typeface="黑体" panose="02010609060101010101" pitchFamily="2" charset="-122"/>
              </a:rPr>
              <a:t>那么</a:t>
            </a:r>
            <a:r>
              <a:rPr lang="en-US" altLang="zh-CN" sz="2400" b="1" i="1">
                <a:latin typeface="黑体" panose="02010609060101010101" pitchFamily="2" charset="-122"/>
                <a:ea typeface="黑体" panose="02010609060101010101" pitchFamily="2" charset="-122"/>
              </a:rPr>
              <a:t>n</a:t>
            </a:r>
            <a:r>
              <a:rPr lang="en-US" altLang="zh-CN" sz="2400" b="1">
                <a:latin typeface="黑体" panose="02010609060101010101" pitchFamily="2" charset="-122"/>
                <a:ea typeface="黑体" panose="02010609060101010101" pitchFamily="2" charset="-122"/>
              </a:rPr>
              <a:t>-1</a:t>
            </a:r>
            <a:r>
              <a:rPr lang="zh-CN" altLang="en-US" sz="2400" b="1">
                <a:latin typeface="黑体" panose="02010609060101010101" pitchFamily="2" charset="-122"/>
                <a:ea typeface="黑体" panose="02010609060101010101" pitchFamily="2" charset="-122"/>
              </a:rPr>
              <a:t>天的桃子数为：</a:t>
            </a:r>
            <a:endParaRPr lang="zh-CN" altLang="en-US" sz="2400" b="1">
              <a:latin typeface="黑体" panose="02010609060101010101" pitchFamily="2" charset="-122"/>
              <a:ea typeface="黑体" panose="02010609060101010101" pitchFamily="2" charset="-122"/>
            </a:endParaRPr>
          </a:p>
          <a:p>
            <a:pPr indent="265430" algn="just" eaLnBrk="1" hangingPunct="1">
              <a:lnSpc>
                <a:spcPct val="95000"/>
              </a:lnSpc>
              <a:spcBef>
                <a:spcPct val="45000"/>
              </a:spcBef>
            </a:pPr>
            <a:r>
              <a:rPr lang="zh-CN" altLang="en-US" sz="2400" b="1" i="1">
                <a:latin typeface="黑体" panose="02010609060101010101" pitchFamily="2" charset="-122"/>
                <a:ea typeface="黑体" panose="02010609060101010101" pitchFamily="2" charset="-122"/>
              </a:rPr>
              <a:t>                     </a:t>
            </a:r>
            <a:r>
              <a:rPr lang="en-US" altLang="zh-CN" sz="2400" b="1" i="1">
                <a:solidFill>
                  <a:srgbClr val="CC0000"/>
                </a:solidFill>
                <a:latin typeface="黑体" panose="02010609060101010101" pitchFamily="2" charset="-122"/>
                <a:ea typeface="黑体" panose="02010609060101010101" pitchFamily="2" charset="-122"/>
              </a:rPr>
              <a:t>x</a:t>
            </a:r>
            <a:r>
              <a:rPr lang="en-US" altLang="zh-CN" sz="2400" b="1" i="1" baseline="-30000">
                <a:solidFill>
                  <a:srgbClr val="CC0000"/>
                </a:solidFill>
                <a:latin typeface="黑体" panose="02010609060101010101" pitchFamily="2" charset="-122"/>
                <a:ea typeface="黑体" panose="02010609060101010101" pitchFamily="2" charset="-122"/>
              </a:rPr>
              <a:t>n</a:t>
            </a:r>
            <a:r>
              <a:rPr lang="en-US" altLang="zh-CN" sz="2400" b="1" baseline="-30000">
                <a:solidFill>
                  <a:srgbClr val="CC0000"/>
                </a:solidFill>
                <a:latin typeface="黑体" panose="02010609060101010101" pitchFamily="2" charset="-122"/>
                <a:ea typeface="黑体" panose="02010609060101010101" pitchFamily="2" charset="-122"/>
              </a:rPr>
              <a:t>-1</a:t>
            </a:r>
            <a:r>
              <a:rPr lang="en-US" altLang="zh-CN" sz="2400" b="1">
                <a:solidFill>
                  <a:srgbClr val="CC0000"/>
                </a:solidFill>
                <a:latin typeface="黑体" panose="02010609060101010101" pitchFamily="2" charset="-122"/>
                <a:ea typeface="黑体" panose="02010609060101010101" pitchFamily="2" charset="-122"/>
              </a:rPr>
              <a:t>=(</a:t>
            </a:r>
            <a:r>
              <a:rPr lang="en-US" altLang="zh-CN" sz="2400" b="1" i="1">
                <a:solidFill>
                  <a:srgbClr val="CC0000"/>
                </a:solidFill>
                <a:latin typeface="黑体" panose="02010609060101010101" pitchFamily="2" charset="-122"/>
                <a:ea typeface="黑体" panose="02010609060101010101" pitchFamily="2" charset="-122"/>
              </a:rPr>
              <a:t>x</a:t>
            </a:r>
            <a:r>
              <a:rPr lang="en-US" altLang="zh-CN" sz="2400" b="1" i="1" baseline="-30000">
                <a:solidFill>
                  <a:srgbClr val="CC0000"/>
                </a:solidFill>
                <a:latin typeface="黑体" panose="02010609060101010101" pitchFamily="2" charset="-122"/>
                <a:ea typeface="黑体" panose="02010609060101010101" pitchFamily="2" charset="-122"/>
              </a:rPr>
              <a:t>n</a:t>
            </a:r>
            <a:r>
              <a:rPr lang="en-US" altLang="zh-CN" sz="2400" b="1">
                <a:solidFill>
                  <a:srgbClr val="CC0000"/>
                </a:solidFill>
                <a:latin typeface="黑体" panose="02010609060101010101" pitchFamily="2" charset="-122"/>
                <a:ea typeface="黑体" panose="02010609060101010101" pitchFamily="2" charset="-122"/>
              </a:rPr>
              <a:t>+1)×2</a:t>
            </a:r>
            <a:r>
              <a:rPr lang="en-US" altLang="zh-CN" sz="2400" b="1">
                <a:latin typeface="黑体" panose="02010609060101010101" pitchFamily="2" charset="-122"/>
                <a:ea typeface="黑体" panose="02010609060101010101" pitchFamily="2" charset="-122"/>
              </a:rPr>
              <a:t>   </a:t>
            </a:r>
            <a:r>
              <a:rPr lang="zh-CN" altLang="en-US" sz="2400" b="1">
                <a:latin typeface="黑体" panose="02010609060101010101" pitchFamily="2" charset="-122"/>
                <a:ea typeface="黑体" panose="02010609060101010101" pitchFamily="2" charset="-122"/>
              </a:rPr>
              <a:t>（递推公式）</a:t>
            </a:r>
            <a:endParaRPr lang="zh-CN" altLang="en-US" sz="2400" b="1">
              <a:latin typeface="黑体" panose="02010609060101010101" pitchFamily="2" charset="-122"/>
              <a:ea typeface="黑体" panose="02010609060101010101" pitchFamily="2" charset="-122"/>
            </a:endParaRPr>
          </a:p>
          <a:p>
            <a:pPr indent="265430" algn="just" eaLnBrk="1" hangingPunct="1">
              <a:lnSpc>
                <a:spcPct val="95000"/>
              </a:lnSpc>
              <a:spcBef>
                <a:spcPct val="35000"/>
              </a:spcBef>
            </a:pPr>
            <a:r>
              <a:rPr lang="zh-CN" altLang="en-US" sz="2400" b="1">
                <a:latin typeface="黑体" panose="02010609060101010101" pitchFamily="2" charset="-122"/>
                <a:ea typeface="黑体" panose="02010609060101010101" pitchFamily="2" charset="-122"/>
              </a:rPr>
              <a:t>已知第</a:t>
            </a:r>
            <a:r>
              <a:rPr lang="en-US" altLang="zh-CN" sz="2400" b="1">
                <a:latin typeface="黑体" panose="02010609060101010101" pitchFamily="2" charset="-122"/>
                <a:ea typeface="黑体" panose="02010609060101010101" pitchFamily="2" charset="-122"/>
              </a:rPr>
              <a:t>10</a:t>
            </a:r>
            <a:r>
              <a:rPr lang="zh-CN" altLang="en-US" sz="2400" b="1">
                <a:latin typeface="黑体" panose="02010609060101010101" pitchFamily="2" charset="-122"/>
                <a:ea typeface="黑体" panose="02010609060101010101" pitchFamily="2" charset="-122"/>
              </a:rPr>
              <a:t>天的桃子数</a:t>
            </a:r>
            <a:r>
              <a:rPr lang="en-US" altLang="zh-CN" sz="2400" b="1" i="1">
                <a:latin typeface="黑体" panose="02010609060101010101" pitchFamily="2" charset="-122"/>
                <a:ea typeface="黑体" panose="02010609060101010101" pitchFamily="2" charset="-122"/>
              </a:rPr>
              <a:t>x</a:t>
            </a:r>
            <a:r>
              <a:rPr lang="en-US" altLang="zh-CN" sz="2400" b="1" baseline="-30000">
                <a:latin typeface="黑体" panose="02010609060101010101" pitchFamily="2" charset="-122"/>
                <a:ea typeface="黑体" panose="02010609060101010101" pitchFamily="2" charset="-122"/>
              </a:rPr>
              <a:t>10</a:t>
            </a:r>
            <a:r>
              <a:rPr lang="zh-CN" altLang="en-US" sz="2400" b="1">
                <a:latin typeface="黑体" panose="02010609060101010101" pitchFamily="2" charset="-122"/>
                <a:ea typeface="黑体" panose="02010609060101010101" pitchFamily="2" charset="-122"/>
              </a:rPr>
              <a:t>为</a:t>
            </a:r>
            <a:r>
              <a:rPr lang="en-US" altLang="zh-CN" sz="2400" b="1">
                <a:latin typeface="黑体" panose="02010609060101010101" pitchFamily="2" charset="-122"/>
                <a:ea typeface="黑体" panose="02010609060101010101" pitchFamily="2" charset="-122"/>
              </a:rPr>
              <a:t>1</a:t>
            </a:r>
            <a:r>
              <a:rPr lang="zh-CN" altLang="en-US" sz="2400" b="1">
                <a:latin typeface="黑体" panose="02010609060101010101" pitchFamily="2" charset="-122"/>
                <a:ea typeface="黑体" panose="02010609060101010101" pitchFamily="2" charset="-122"/>
              </a:rPr>
              <a:t>，根据递推公式可得第</a:t>
            </a:r>
            <a:r>
              <a:rPr lang="en-US" altLang="zh-CN" sz="2400" b="1">
                <a:latin typeface="黑体" panose="02010609060101010101" pitchFamily="2" charset="-122"/>
                <a:ea typeface="黑体" panose="02010609060101010101" pitchFamily="2" charset="-122"/>
              </a:rPr>
              <a:t>9</a:t>
            </a:r>
            <a:r>
              <a:rPr lang="zh-CN" altLang="en-US" sz="2400" b="1">
                <a:latin typeface="黑体" panose="02010609060101010101" pitchFamily="2" charset="-122"/>
                <a:ea typeface="黑体" panose="02010609060101010101" pitchFamily="2" charset="-122"/>
              </a:rPr>
              <a:t>天的桃子数</a:t>
            </a:r>
            <a:r>
              <a:rPr lang="en-US" altLang="zh-CN" sz="2400" b="1" i="1">
                <a:latin typeface="黑体" panose="02010609060101010101" pitchFamily="2" charset="-122"/>
                <a:ea typeface="黑体" panose="02010609060101010101" pitchFamily="2" charset="-122"/>
              </a:rPr>
              <a:t>x</a:t>
            </a:r>
            <a:r>
              <a:rPr lang="en-US" altLang="zh-CN" sz="2400" b="1" baseline="-30000">
                <a:latin typeface="黑体" panose="02010609060101010101" pitchFamily="2" charset="-122"/>
                <a:ea typeface="黑体" panose="02010609060101010101" pitchFamily="2" charset="-122"/>
              </a:rPr>
              <a:t>9</a:t>
            </a:r>
            <a:r>
              <a:rPr lang="zh-CN" altLang="en-US" sz="2400" b="1">
                <a:latin typeface="黑体" panose="02010609060101010101" pitchFamily="2" charset="-122"/>
                <a:ea typeface="黑体" panose="02010609060101010101" pitchFamily="2" charset="-122"/>
              </a:rPr>
              <a:t>为</a:t>
            </a:r>
            <a:r>
              <a:rPr lang="en-US" altLang="zh-CN" sz="2400" b="1">
                <a:latin typeface="黑体" panose="02010609060101010101" pitchFamily="2" charset="-122"/>
                <a:ea typeface="黑体" panose="02010609060101010101" pitchFamily="2" charset="-122"/>
              </a:rPr>
              <a:t>4</a:t>
            </a:r>
            <a:r>
              <a:rPr lang="zh-CN" altLang="en-US" sz="2400" b="1">
                <a:latin typeface="黑体" panose="02010609060101010101" pitchFamily="2" charset="-122"/>
                <a:ea typeface="黑体" panose="02010609060101010101" pitchFamily="2" charset="-122"/>
              </a:rPr>
              <a:t>，</a:t>
            </a:r>
            <a:r>
              <a:rPr lang="en-US" altLang="zh-CN" sz="2400" b="1">
                <a:latin typeface="Times New Roman" panose="02020603050405020304" pitchFamily="18" charset="0"/>
                <a:ea typeface="黑体" panose="02010609060101010101" pitchFamily="2" charset="-122"/>
              </a:rPr>
              <a:t>……</a:t>
            </a:r>
            <a:r>
              <a:rPr lang="zh-CN" altLang="en-US" sz="2400" b="1">
                <a:latin typeface="黑体" panose="02010609060101010101" pitchFamily="2" charset="-122"/>
                <a:ea typeface="黑体" panose="02010609060101010101" pitchFamily="2" charset="-122"/>
              </a:rPr>
              <a:t>。 </a:t>
            </a:r>
            <a:endParaRPr lang="zh-CN" altLang="en-US" sz="2400" b="1">
              <a:latin typeface="黑体" panose="02010609060101010101" pitchFamily="2" charset="-122"/>
              <a:ea typeface="黑体" panose="02010609060101010101" pitchFamily="2" charset="-122"/>
            </a:endParaRPr>
          </a:p>
        </p:txBody>
      </p:sp>
      <p:pic>
        <p:nvPicPr>
          <p:cNvPr id="250883"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4"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250882"/>
                                        </p:tgtEl>
                                        <p:attrNameLst>
                                          <p:attrName>style.visibility</p:attrName>
                                        </p:attrNameLst>
                                      </p:cBhvr>
                                      <p:to>
                                        <p:strVal val="visible"/>
                                      </p:to>
                                    </p:set>
                                    <p:animEffect transition="in" filter="checkerboard(down)">
                                      <p:cBhvr>
                                        <p:cTn id="7" dur="500"/>
                                        <p:tgtEl>
                                          <p:spTgt spid="250882"/>
                                        </p:tgtEl>
                                      </p:cBhvr>
                                    </p:animEffect>
                                  </p:childTnLst>
                                </p:cTn>
                              </p:par>
                            </p:childTnLst>
                          </p:cTn>
                        </p:par>
                        <p:par>
                          <p:cTn id="8" fill="hold">
                            <p:stCondLst>
                              <p:cond delay="500"/>
                            </p:stCondLst>
                            <p:childTnLst>
                              <p:par>
                                <p:cTn id="9" presetID="2" presetClass="entr" presetSubtype="8" fill="hold" nodeType="afterEffect">
                                  <p:stCondLst>
                                    <p:cond delay="1000"/>
                                  </p:stCondLst>
                                  <p:childTnLst>
                                    <p:set>
                                      <p:cBhvr>
                                        <p:cTn id="10" dur="1" fill="hold">
                                          <p:stCondLst>
                                            <p:cond delay="0"/>
                                          </p:stCondLst>
                                        </p:cTn>
                                        <p:tgtEl>
                                          <p:spTgt spid="250884"/>
                                        </p:tgtEl>
                                        <p:attrNameLst>
                                          <p:attrName>style.visibility</p:attrName>
                                        </p:attrNameLst>
                                      </p:cBhvr>
                                      <p:to>
                                        <p:strVal val="visible"/>
                                      </p:to>
                                    </p:set>
                                    <p:anim calcmode="lin" valueType="num">
                                      <p:cBhvr additive="base">
                                        <p:cTn id="11" dur="500" fill="hold"/>
                                        <p:tgtEl>
                                          <p:spTgt spid="250884"/>
                                        </p:tgtEl>
                                        <p:attrNameLst>
                                          <p:attrName>ppt_x</p:attrName>
                                        </p:attrNameLst>
                                      </p:cBhvr>
                                      <p:tavLst>
                                        <p:tav tm="0">
                                          <p:val>
                                            <p:strVal val="0-#ppt_w/2"/>
                                          </p:val>
                                        </p:tav>
                                        <p:tav tm="100000">
                                          <p:val>
                                            <p:strVal val="#ppt_x"/>
                                          </p:val>
                                        </p:tav>
                                      </p:tavLst>
                                    </p:anim>
                                    <p:anim calcmode="lin" valueType="num">
                                      <p:cBhvr additive="base">
                                        <p:cTn id="12" dur="500" fill="hold"/>
                                        <p:tgtEl>
                                          <p:spTgt spid="250884"/>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8" fill="hold" nodeType="afterEffect">
                                  <p:stCondLst>
                                    <p:cond delay="0"/>
                                  </p:stCondLst>
                                  <p:childTnLst>
                                    <p:set>
                                      <p:cBhvr>
                                        <p:cTn id="15" dur="1" fill="hold">
                                          <p:stCondLst>
                                            <p:cond delay="0"/>
                                          </p:stCondLst>
                                        </p:cTn>
                                        <p:tgtEl>
                                          <p:spTgt spid="250883"/>
                                        </p:tgtEl>
                                        <p:attrNameLst>
                                          <p:attrName>style.visibility</p:attrName>
                                        </p:attrNameLst>
                                      </p:cBhvr>
                                      <p:to>
                                        <p:strVal val="visible"/>
                                      </p:to>
                                    </p:set>
                                    <p:anim calcmode="lin" valueType="num">
                                      <p:cBhvr additive="base">
                                        <p:cTn id="16" dur="500" fill="hold"/>
                                        <p:tgtEl>
                                          <p:spTgt spid="250883"/>
                                        </p:tgtEl>
                                        <p:attrNameLst>
                                          <p:attrName>ppt_x</p:attrName>
                                        </p:attrNameLst>
                                      </p:cBhvr>
                                      <p:tavLst>
                                        <p:tav tm="0">
                                          <p:val>
                                            <p:strVal val="0-#ppt_w/2"/>
                                          </p:val>
                                        </p:tav>
                                        <p:tav tm="100000">
                                          <p:val>
                                            <p:strVal val="#ppt_x"/>
                                          </p:val>
                                        </p:tav>
                                      </p:tavLst>
                                    </p:anim>
                                    <p:anim calcmode="lin" valueType="num">
                                      <p:cBhvr additive="base">
                                        <p:cTn id="17" dur="500" fill="hold"/>
                                        <p:tgtEl>
                                          <p:spTgt spid="2508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68313" y="368300"/>
            <a:ext cx="8229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20000"/>
              </a:lnSpc>
            </a:pPr>
            <a:r>
              <a:rPr lang="zh-CN" altLang="en-US" b="1">
                <a:ea typeface="楷体_GB2312" pitchFamily="49" charset="-122"/>
              </a:rPr>
              <a:t>程序如下：</a:t>
            </a:r>
            <a:endParaRPr lang="zh-CN" altLang="en-US" b="1">
              <a:ea typeface="楷体_GB2312" pitchFamily="49" charset="-122"/>
            </a:endParaRPr>
          </a:p>
          <a:p>
            <a:pPr indent="265430" algn="just" eaLnBrk="1" hangingPunct="1">
              <a:lnSpc>
                <a:spcPct val="120000"/>
              </a:lnSpc>
            </a:pPr>
            <a:r>
              <a:rPr lang="en-US" altLang="zh-CN" b="1">
                <a:ea typeface="楷体_GB2312" pitchFamily="49" charset="-122"/>
              </a:rPr>
              <a:t>#include "stdio.h"</a:t>
            </a:r>
            <a:endParaRPr lang="en-US" altLang="zh-CN" b="1">
              <a:ea typeface="楷体_GB2312" pitchFamily="49" charset="-122"/>
            </a:endParaRPr>
          </a:p>
          <a:p>
            <a:pPr indent="265430" algn="just" eaLnBrk="1" hangingPunct="1">
              <a:lnSpc>
                <a:spcPct val="120000"/>
              </a:lnSpc>
            </a:pPr>
            <a:r>
              <a:rPr lang="en-US" altLang="zh-CN" b="1">
                <a:ea typeface="楷体_GB2312" pitchFamily="49" charset="-122"/>
              </a:rPr>
              <a:t>main()</a:t>
            </a:r>
            <a:endParaRPr lang="en-US" altLang="zh-CN" b="1">
              <a:ea typeface="楷体_GB2312" pitchFamily="49" charset="-122"/>
            </a:endParaRPr>
          </a:p>
          <a:p>
            <a:pPr indent="265430" algn="just" eaLnBrk="1" hangingPunct="1">
              <a:lnSpc>
                <a:spcPct val="120000"/>
              </a:lnSpc>
            </a:pPr>
            <a:r>
              <a:rPr lang="en-US" altLang="zh-CN" b="1">
                <a:ea typeface="楷体_GB2312" pitchFamily="49" charset="-122"/>
              </a:rPr>
              <a:t>{</a:t>
            </a:r>
            <a:endParaRPr lang="en-US" altLang="zh-CN" b="1">
              <a:ea typeface="楷体_GB2312" pitchFamily="49" charset="-122"/>
            </a:endParaRPr>
          </a:p>
          <a:p>
            <a:pPr indent="265430" algn="just" eaLnBrk="1" hangingPunct="1">
              <a:lnSpc>
                <a:spcPct val="120000"/>
              </a:lnSpc>
            </a:pPr>
            <a:r>
              <a:rPr lang="en-US" altLang="zh-CN" b="1">
                <a:ea typeface="楷体_GB2312" pitchFamily="49" charset="-122"/>
              </a:rPr>
              <a:t>   int i,x;</a:t>
            </a:r>
            <a:endParaRPr lang="en-US" altLang="zh-CN" b="1">
              <a:ea typeface="楷体_GB2312" pitchFamily="49" charset="-122"/>
            </a:endParaRPr>
          </a:p>
          <a:p>
            <a:pPr indent="265430" algn="just" eaLnBrk="1" hangingPunct="1">
              <a:lnSpc>
                <a:spcPct val="120000"/>
              </a:lnSpc>
            </a:pPr>
            <a:r>
              <a:rPr lang="en-US" altLang="zh-CN" b="1">
                <a:ea typeface="楷体_GB2312" pitchFamily="49" charset="-122"/>
              </a:rPr>
              <a:t>   x=1;         /*</a:t>
            </a:r>
            <a:r>
              <a:rPr lang="zh-CN" altLang="en-US" b="1">
                <a:ea typeface="楷体_GB2312" pitchFamily="49" charset="-122"/>
              </a:rPr>
              <a:t>第</a:t>
            </a:r>
            <a:r>
              <a:rPr lang="en-US" altLang="zh-CN" b="1">
                <a:ea typeface="楷体_GB2312" pitchFamily="49" charset="-122"/>
              </a:rPr>
              <a:t>10</a:t>
            </a:r>
            <a:r>
              <a:rPr lang="zh-CN" altLang="en-US" b="1">
                <a:ea typeface="楷体_GB2312" pitchFamily="49" charset="-122"/>
              </a:rPr>
              <a:t>天的桃子数*</a:t>
            </a:r>
            <a:r>
              <a:rPr lang="en-US" altLang="zh-CN" b="1">
                <a:ea typeface="楷体_GB2312" pitchFamily="49" charset="-122"/>
              </a:rPr>
              <a:t>/</a:t>
            </a:r>
            <a:endParaRPr lang="en-US" altLang="zh-CN" b="1">
              <a:ea typeface="楷体_GB2312" pitchFamily="49" charset="-122"/>
            </a:endParaRPr>
          </a:p>
          <a:p>
            <a:pPr indent="265430" algn="just" eaLnBrk="1" hangingPunct="1">
              <a:lnSpc>
                <a:spcPct val="120000"/>
              </a:lnSpc>
            </a:pPr>
            <a:r>
              <a:rPr lang="en-US" altLang="zh-CN" b="1">
                <a:ea typeface="楷体_GB2312" pitchFamily="49" charset="-122"/>
              </a:rPr>
              <a:t>   for(i=9; i&gt;=1;i--)</a:t>
            </a:r>
            <a:endParaRPr lang="en-US" altLang="zh-CN" b="1">
              <a:ea typeface="楷体_GB2312" pitchFamily="49" charset="-122"/>
            </a:endParaRPr>
          </a:p>
          <a:p>
            <a:pPr indent="265430" algn="just" eaLnBrk="1" hangingPunct="1">
              <a:lnSpc>
                <a:spcPct val="120000"/>
              </a:lnSpc>
            </a:pPr>
            <a:r>
              <a:rPr lang="en-US" altLang="zh-CN" b="1">
                <a:ea typeface="楷体_GB2312" pitchFamily="49" charset="-122"/>
              </a:rPr>
              <a:t>      {  x=(x+1)*2 ;    /*</a:t>
            </a:r>
            <a:r>
              <a:rPr lang="zh-CN" altLang="en-US" b="1">
                <a:ea typeface="楷体_GB2312" pitchFamily="49" charset="-122"/>
              </a:rPr>
              <a:t>第</a:t>
            </a:r>
            <a:r>
              <a:rPr lang="en-US" altLang="zh-CN" b="1">
                <a:ea typeface="楷体_GB2312" pitchFamily="49" charset="-122"/>
              </a:rPr>
              <a:t>i</a:t>
            </a:r>
            <a:r>
              <a:rPr lang="zh-CN" altLang="en-US" b="1">
                <a:ea typeface="楷体_GB2312" pitchFamily="49" charset="-122"/>
              </a:rPr>
              <a:t>天的桃子数为</a:t>
            </a:r>
            <a:r>
              <a:rPr lang="en-US" altLang="zh-CN" b="1">
                <a:ea typeface="楷体_GB2312" pitchFamily="49" charset="-122"/>
              </a:rPr>
              <a:t>x</a:t>
            </a:r>
            <a:r>
              <a:rPr lang="zh-CN" altLang="en-US" b="1">
                <a:ea typeface="楷体_GB2312" pitchFamily="49" charset="-122"/>
              </a:rPr>
              <a:t>只*</a:t>
            </a:r>
            <a:r>
              <a:rPr lang="en-US" altLang="zh-CN" b="1">
                <a:ea typeface="楷体_GB2312" pitchFamily="49" charset="-122"/>
              </a:rPr>
              <a:t>/</a:t>
            </a:r>
            <a:endParaRPr lang="en-US" altLang="zh-CN" b="1">
              <a:ea typeface="楷体_GB2312" pitchFamily="49" charset="-122"/>
            </a:endParaRPr>
          </a:p>
          <a:p>
            <a:pPr indent="265430" algn="just" eaLnBrk="1" hangingPunct="1">
              <a:lnSpc>
                <a:spcPct val="120000"/>
              </a:lnSpc>
            </a:pPr>
            <a:r>
              <a:rPr lang="en-US" altLang="zh-CN" b="1">
                <a:ea typeface="楷体_GB2312" pitchFamily="49" charset="-122"/>
              </a:rPr>
              <a:t>          printf("i=%2d,x=%d\n",i,x); }   </a:t>
            </a:r>
            <a:endParaRPr lang="en-US" altLang="zh-CN" b="1">
              <a:ea typeface="楷体_GB2312" pitchFamily="49" charset="-122"/>
            </a:endParaRPr>
          </a:p>
          <a:p>
            <a:pPr indent="265430" algn="just" eaLnBrk="1" hangingPunct="1">
              <a:lnSpc>
                <a:spcPct val="120000"/>
              </a:lnSpc>
            </a:pPr>
            <a:r>
              <a:rPr lang="en-US" altLang="zh-CN" b="1">
                <a:ea typeface="楷体_GB2312" pitchFamily="49" charset="-122"/>
              </a:rPr>
              <a:t> } 	</a:t>
            </a:r>
            <a:endParaRPr lang="en-US" altLang="zh-CN" b="1">
              <a:ea typeface="楷体_GB2312" pitchFamily="49" charset="-122"/>
            </a:endParaRPr>
          </a:p>
        </p:txBody>
      </p:sp>
      <p:pic>
        <p:nvPicPr>
          <p:cNvPr id="251907"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908"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51908"/>
                                        </p:tgtEl>
                                        <p:attrNameLst>
                                          <p:attrName>style.visibility</p:attrName>
                                        </p:attrNameLst>
                                      </p:cBhvr>
                                      <p:to>
                                        <p:strVal val="visible"/>
                                      </p:to>
                                    </p:set>
                                    <p:anim calcmode="lin" valueType="num">
                                      <p:cBhvr additive="base">
                                        <p:cTn id="7" dur="500" fill="hold"/>
                                        <p:tgtEl>
                                          <p:spTgt spid="251908"/>
                                        </p:tgtEl>
                                        <p:attrNameLst>
                                          <p:attrName>ppt_x</p:attrName>
                                        </p:attrNameLst>
                                      </p:cBhvr>
                                      <p:tavLst>
                                        <p:tav tm="0">
                                          <p:val>
                                            <p:strVal val="0-#ppt_w/2"/>
                                          </p:val>
                                        </p:tav>
                                        <p:tav tm="100000">
                                          <p:val>
                                            <p:strVal val="#ppt_x"/>
                                          </p:val>
                                        </p:tav>
                                      </p:tavLst>
                                    </p:anim>
                                    <p:anim calcmode="lin" valueType="num">
                                      <p:cBhvr additive="base">
                                        <p:cTn id="8" dur="500" fill="hold"/>
                                        <p:tgtEl>
                                          <p:spTgt spid="25190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51907"/>
                                        </p:tgtEl>
                                        <p:attrNameLst>
                                          <p:attrName>style.visibility</p:attrName>
                                        </p:attrNameLst>
                                      </p:cBhvr>
                                      <p:to>
                                        <p:strVal val="visible"/>
                                      </p:to>
                                    </p:set>
                                    <p:anim calcmode="lin" valueType="num">
                                      <p:cBhvr additive="base">
                                        <p:cTn id="12" dur="500" fill="hold"/>
                                        <p:tgtEl>
                                          <p:spTgt spid="251907"/>
                                        </p:tgtEl>
                                        <p:attrNameLst>
                                          <p:attrName>ppt_x</p:attrName>
                                        </p:attrNameLst>
                                      </p:cBhvr>
                                      <p:tavLst>
                                        <p:tav tm="0">
                                          <p:val>
                                            <p:strVal val="0-#ppt_w/2"/>
                                          </p:val>
                                        </p:tav>
                                        <p:tav tm="100000">
                                          <p:val>
                                            <p:strVal val="#ppt_x"/>
                                          </p:val>
                                        </p:tav>
                                      </p:tavLst>
                                    </p:anim>
                                    <p:anim calcmode="lin" valueType="num">
                                      <p:cBhvr additive="base">
                                        <p:cTn id="13" dur="500" fill="hold"/>
                                        <p:tgtEl>
                                          <p:spTgt spid="2519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685800" y="6858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20000"/>
              </a:spcBef>
            </a:pPr>
            <a:r>
              <a:rPr lang="zh-CN" altLang="en-US" sz="2400" b="1">
                <a:latin typeface="楷体_GB2312" pitchFamily="49" charset="-122"/>
                <a:ea typeface="楷体_GB2312" pitchFamily="49" charset="-122"/>
              </a:rPr>
              <a:t>程序运行后显示结果如图</a:t>
            </a:r>
            <a:r>
              <a:rPr lang="en-US" altLang="zh-CN" sz="2400" b="1">
                <a:latin typeface="楷体_GB2312" pitchFamily="49" charset="-122"/>
                <a:ea typeface="楷体_GB2312" pitchFamily="49" charset="-122"/>
              </a:rPr>
              <a:t>5-14</a:t>
            </a:r>
            <a:r>
              <a:rPr lang="zh-CN" altLang="en-US" sz="2400" b="1">
                <a:latin typeface="楷体_GB2312" pitchFamily="49" charset="-122"/>
                <a:ea typeface="楷体_GB2312" pitchFamily="49" charset="-122"/>
              </a:rPr>
              <a:t>所示</a:t>
            </a:r>
            <a:r>
              <a:rPr lang="zh-CN" altLang="en-US" sz="2000" b="1">
                <a:latin typeface="楷体_GB2312" pitchFamily="49" charset="-122"/>
                <a:ea typeface="楷体_GB2312" pitchFamily="49" charset="-122"/>
              </a:rPr>
              <a:t>。</a:t>
            </a:r>
            <a:r>
              <a:rPr lang="zh-CN" altLang="en-US" sz="2400" b="1">
                <a:latin typeface="黑体" panose="02010609060101010101" pitchFamily="2" charset="-122"/>
              </a:rPr>
              <a:t> </a:t>
            </a:r>
            <a:endParaRPr lang="zh-CN" altLang="en-US" sz="2400" b="1">
              <a:latin typeface="黑体" panose="02010609060101010101" pitchFamily="2" charset="-122"/>
            </a:endParaRPr>
          </a:p>
        </p:txBody>
      </p:sp>
      <p:pic>
        <p:nvPicPr>
          <p:cNvPr id="252931"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932"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9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95400"/>
            <a:ext cx="4038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935" name="Text Box 7"/>
          <p:cNvSpPr txBox="1">
            <a:spLocks noChangeArrowheads="1"/>
          </p:cNvSpPr>
          <p:nvPr/>
        </p:nvSpPr>
        <p:spPr bwMode="auto">
          <a:xfrm>
            <a:off x="2209800" y="5486400"/>
            <a:ext cx="3886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zh-CN" altLang="en-US" sz="2400" b="1">
                <a:solidFill>
                  <a:schemeClr val="tx2"/>
                </a:solidFill>
                <a:latin typeface="楷体_GB2312" pitchFamily="49" charset="-122"/>
                <a:ea typeface="楷体_GB2312" pitchFamily="49" charset="-122"/>
              </a:rPr>
              <a:t>图</a:t>
            </a:r>
            <a:r>
              <a:rPr lang="en-US" altLang="zh-CN" sz="2400" b="1">
                <a:solidFill>
                  <a:schemeClr val="tx2"/>
                </a:solidFill>
                <a:latin typeface="楷体_GB2312" pitchFamily="49" charset="-122"/>
                <a:ea typeface="楷体_GB2312" pitchFamily="49" charset="-122"/>
              </a:rPr>
              <a:t>5-14  </a:t>
            </a:r>
            <a:r>
              <a:rPr lang="zh-CN" altLang="en-US" sz="2400" b="1">
                <a:solidFill>
                  <a:schemeClr val="tx2"/>
                </a:solidFill>
                <a:latin typeface="楷体_GB2312" pitchFamily="49" charset="-122"/>
                <a:ea typeface="楷体_GB2312" pitchFamily="49" charset="-122"/>
              </a:rPr>
              <a:t>例</a:t>
            </a:r>
            <a:r>
              <a:rPr lang="en-US" altLang="zh-CN" sz="2400" b="1">
                <a:solidFill>
                  <a:schemeClr val="tx2"/>
                </a:solidFill>
                <a:latin typeface="楷体_GB2312" pitchFamily="49" charset="-122"/>
                <a:ea typeface="楷体_GB2312" pitchFamily="49" charset="-122"/>
              </a:rPr>
              <a:t>5.17</a:t>
            </a:r>
            <a:r>
              <a:rPr lang="zh-CN" altLang="en-US" sz="2400" b="1">
                <a:solidFill>
                  <a:schemeClr val="tx2"/>
                </a:solidFill>
                <a:latin typeface="楷体_GB2312" pitchFamily="49" charset="-122"/>
                <a:ea typeface="楷体_GB2312" pitchFamily="49" charset="-122"/>
              </a:rPr>
              <a:t>运行结果</a:t>
            </a:r>
            <a:r>
              <a:rPr lang="zh-CN" altLang="en-US" sz="2400" b="1">
                <a:solidFill>
                  <a:schemeClr val="tx2"/>
                </a:solidFill>
                <a:latin typeface="宋体" panose="02010600030101010101" pitchFamily="2" charset="-122"/>
              </a:rPr>
              <a:t> </a:t>
            </a:r>
            <a:endParaRPr lang="zh-CN" altLang="en-US" sz="2400" b="1">
              <a:solidFill>
                <a:schemeClr val="tx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0"/>
                                        </p:tgtEl>
                                        <p:attrNameLst>
                                          <p:attrName>style.visibility</p:attrName>
                                        </p:attrNameLst>
                                      </p:cBhvr>
                                      <p:to>
                                        <p:strVal val="visible"/>
                                      </p:to>
                                    </p:set>
                                    <p:anim calcmode="lin" valueType="num">
                                      <p:cBhvr additive="base">
                                        <p:cTn id="7" dur="500" fill="hold"/>
                                        <p:tgtEl>
                                          <p:spTgt spid="252930"/>
                                        </p:tgtEl>
                                        <p:attrNameLst>
                                          <p:attrName>ppt_x</p:attrName>
                                        </p:attrNameLst>
                                      </p:cBhvr>
                                      <p:tavLst>
                                        <p:tav tm="0">
                                          <p:val>
                                            <p:strVal val="0-#ppt_w/2"/>
                                          </p:val>
                                        </p:tav>
                                        <p:tav tm="100000">
                                          <p:val>
                                            <p:strVal val="#ppt_x"/>
                                          </p:val>
                                        </p:tav>
                                      </p:tavLst>
                                    </p:anim>
                                    <p:anim calcmode="lin" valueType="num">
                                      <p:cBhvr additive="base">
                                        <p:cTn id="8" dur="500" fill="hold"/>
                                        <p:tgtEl>
                                          <p:spTgt spid="252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52934"/>
                                        </p:tgtEl>
                                        <p:attrNameLst>
                                          <p:attrName>style.visibility</p:attrName>
                                        </p:attrNameLst>
                                      </p:cBhvr>
                                      <p:to>
                                        <p:strVal val="visible"/>
                                      </p:to>
                                    </p:set>
                                    <p:animEffect transition="in" filter="slide(fromBottom)">
                                      <p:cBhvr>
                                        <p:cTn id="13" dur="500"/>
                                        <p:tgtEl>
                                          <p:spTgt spid="252934"/>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252935"/>
                                        </p:tgtEl>
                                        <p:attrNameLst>
                                          <p:attrName>style.visibility</p:attrName>
                                        </p:attrNameLst>
                                      </p:cBhvr>
                                      <p:to>
                                        <p:strVal val="visible"/>
                                      </p:to>
                                    </p:set>
                                    <p:anim calcmode="lin" valueType="num">
                                      <p:cBhvr additive="base">
                                        <p:cTn id="17" dur="500" fill="hold"/>
                                        <p:tgtEl>
                                          <p:spTgt spid="252935"/>
                                        </p:tgtEl>
                                        <p:attrNameLst>
                                          <p:attrName>ppt_x</p:attrName>
                                        </p:attrNameLst>
                                      </p:cBhvr>
                                      <p:tavLst>
                                        <p:tav tm="0">
                                          <p:val>
                                            <p:strVal val="0-#ppt_w/2"/>
                                          </p:val>
                                        </p:tav>
                                        <p:tav tm="100000">
                                          <p:val>
                                            <p:strVal val="#ppt_x"/>
                                          </p:val>
                                        </p:tav>
                                      </p:tavLst>
                                    </p:anim>
                                    <p:anim calcmode="lin" valueType="num">
                                      <p:cBhvr additive="base">
                                        <p:cTn id="18" dur="500" fill="hold"/>
                                        <p:tgtEl>
                                          <p:spTgt spid="25293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nodeType="afterEffect">
                                  <p:stCondLst>
                                    <p:cond delay="1000"/>
                                  </p:stCondLst>
                                  <p:childTnLst>
                                    <p:set>
                                      <p:cBhvr>
                                        <p:cTn id="21" dur="1" fill="hold">
                                          <p:stCondLst>
                                            <p:cond delay="0"/>
                                          </p:stCondLst>
                                        </p:cTn>
                                        <p:tgtEl>
                                          <p:spTgt spid="252932"/>
                                        </p:tgtEl>
                                        <p:attrNameLst>
                                          <p:attrName>style.visibility</p:attrName>
                                        </p:attrNameLst>
                                      </p:cBhvr>
                                      <p:to>
                                        <p:strVal val="visible"/>
                                      </p:to>
                                    </p:set>
                                    <p:anim calcmode="lin" valueType="num">
                                      <p:cBhvr additive="base">
                                        <p:cTn id="22" dur="500" fill="hold"/>
                                        <p:tgtEl>
                                          <p:spTgt spid="252932"/>
                                        </p:tgtEl>
                                        <p:attrNameLst>
                                          <p:attrName>ppt_x</p:attrName>
                                        </p:attrNameLst>
                                      </p:cBhvr>
                                      <p:tavLst>
                                        <p:tav tm="0">
                                          <p:val>
                                            <p:strVal val="0-#ppt_w/2"/>
                                          </p:val>
                                        </p:tav>
                                        <p:tav tm="100000">
                                          <p:val>
                                            <p:strVal val="#ppt_x"/>
                                          </p:val>
                                        </p:tav>
                                      </p:tavLst>
                                    </p:anim>
                                    <p:anim calcmode="lin" valueType="num">
                                      <p:cBhvr additive="base">
                                        <p:cTn id="23" dur="500" fill="hold"/>
                                        <p:tgtEl>
                                          <p:spTgt spid="252932"/>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252931"/>
                                        </p:tgtEl>
                                        <p:attrNameLst>
                                          <p:attrName>style.visibility</p:attrName>
                                        </p:attrNameLst>
                                      </p:cBhvr>
                                      <p:to>
                                        <p:strVal val="visible"/>
                                      </p:to>
                                    </p:set>
                                    <p:anim calcmode="lin" valueType="num">
                                      <p:cBhvr additive="base">
                                        <p:cTn id="27" dur="500" fill="hold"/>
                                        <p:tgtEl>
                                          <p:spTgt spid="252931"/>
                                        </p:tgtEl>
                                        <p:attrNameLst>
                                          <p:attrName>ppt_x</p:attrName>
                                        </p:attrNameLst>
                                      </p:cBhvr>
                                      <p:tavLst>
                                        <p:tav tm="0">
                                          <p:val>
                                            <p:strVal val="0-#ppt_w/2"/>
                                          </p:val>
                                        </p:tav>
                                        <p:tav tm="100000">
                                          <p:val>
                                            <p:strVal val="#ppt_x"/>
                                          </p:val>
                                        </p:tav>
                                      </p:tavLst>
                                    </p:anim>
                                    <p:anim calcmode="lin" valueType="num">
                                      <p:cBhvr additive="base">
                                        <p:cTn id="28" dur="500" fill="hold"/>
                                        <p:tgtEl>
                                          <p:spTgt spid="2529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utoUpdateAnimBg="0"/>
      <p:bldP spid="25293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57200" y="228600"/>
            <a:ext cx="6705600" cy="594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spcBef>
                <a:spcPct val="10000"/>
              </a:spcBef>
            </a:pPr>
            <a:r>
              <a:rPr lang="zh-CN" altLang="en-US" sz="3200" b="1">
                <a:solidFill>
                  <a:srgbClr val="CC0000"/>
                </a:solidFill>
                <a:ea typeface="黑体" panose="02010609060101010101" pitchFamily="2" charset="-122"/>
              </a:rPr>
              <a:t>例：打印图形（矩形）</a:t>
            </a:r>
            <a:endParaRPr lang="zh-CN" altLang="en-US" sz="3200" b="1">
              <a:solidFill>
                <a:srgbClr val="CC0000"/>
              </a:solidFill>
              <a:ea typeface="黑体" panose="02010609060101010101" pitchFamily="2" charset="-122"/>
            </a:endParaRPr>
          </a:p>
          <a:p>
            <a:pPr algn="just" eaLnBrk="1" hangingPunct="1">
              <a:spcBef>
                <a:spcPct val="10000"/>
              </a:spcBef>
            </a:pPr>
            <a:r>
              <a:rPr lang="en-US" altLang="zh-CN" sz="3200" b="1"/>
              <a:t>#include &lt;stdio.h&gt;</a:t>
            </a:r>
            <a:endParaRPr lang="en-US" altLang="zh-CN" sz="3200" b="1"/>
          </a:p>
          <a:p>
            <a:pPr algn="just" eaLnBrk="1" hangingPunct="1">
              <a:spcBef>
                <a:spcPct val="10000"/>
              </a:spcBef>
            </a:pPr>
            <a:r>
              <a:rPr lang="en-US" altLang="zh-CN" sz="3200" b="1"/>
              <a:t>void main()</a:t>
            </a:r>
            <a:endParaRPr lang="en-US" altLang="zh-CN" sz="3200" b="1"/>
          </a:p>
          <a:p>
            <a:pPr algn="just" eaLnBrk="1" hangingPunct="1">
              <a:spcBef>
                <a:spcPct val="10000"/>
              </a:spcBef>
            </a:pPr>
            <a:r>
              <a:rPr lang="en-US" altLang="zh-CN" sz="3200" b="1"/>
              <a:t>{ int i, j;</a:t>
            </a:r>
            <a:endParaRPr lang="en-US" altLang="zh-CN" sz="3200" b="1"/>
          </a:p>
          <a:p>
            <a:pPr algn="just" eaLnBrk="1" hangingPunct="1">
              <a:spcBef>
                <a:spcPct val="10000"/>
              </a:spcBef>
            </a:pPr>
            <a:r>
              <a:rPr lang="en-US" altLang="zh-CN" sz="3200" b="1"/>
              <a:t>   for (i=1;i&lt;=4;i++)</a:t>
            </a:r>
            <a:endParaRPr lang="en-US" altLang="zh-CN" sz="3200" b="1"/>
          </a:p>
          <a:p>
            <a:pPr algn="just" eaLnBrk="1" hangingPunct="1">
              <a:spcBef>
                <a:spcPct val="10000"/>
              </a:spcBef>
            </a:pPr>
            <a:r>
              <a:rPr lang="en-US" altLang="zh-CN" sz="3200" b="1"/>
              <a:t>     </a:t>
            </a:r>
            <a:r>
              <a:rPr lang="en-US" altLang="zh-CN" sz="3200" b="1">
                <a:solidFill>
                  <a:srgbClr val="CC00CC"/>
                </a:solidFill>
              </a:rPr>
              <a:t>{</a:t>
            </a:r>
            <a:r>
              <a:rPr lang="en-US" altLang="zh-CN" sz="3200" b="1">
                <a:solidFill>
                  <a:schemeClr val="accent2"/>
                </a:solidFill>
              </a:rPr>
              <a:t>for (j=1;j&lt;=10;j++)</a:t>
            </a:r>
            <a:endParaRPr lang="en-US" altLang="zh-CN" sz="3200" b="1">
              <a:solidFill>
                <a:schemeClr val="accent2"/>
              </a:solidFill>
            </a:endParaRPr>
          </a:p>
          <a:p>
            <a:pPr algn="just" eaLnBrk="1" hangingPunct="1">
              <a:spcBef>
                <a:spcPct val="10000"/>
              </a:spcBef>
            </a:pPr>
            <a:r>
              <a:rPr lang="en-US" altLang="zh-CN" sz="3200" b="1">
                <a:solidFill>
                  <a:schemeClr val="accent2"/>
                </a:solidFill>
              </a:rPr>
              <a:t>        printf(“*”);</a:t>
            </a:r>
            <a:endParaRPr lang="en-US" altLang="zh-CN" sz="3200" b="1">
              <a:solidFill>
                <a:schemeClr val="accent2"/>
              </a:solidFill>
            </a:endParaRPr>
          </a:p>
          <a:p>
            <a:pPr algn="just" eaLnBrk="1" hangingPunct="1">
              <a:spcBef>
                <a:spcPct val="10000"/>
              </a:spcBef>
            </a:pPr>
            <a:r>
              <a:rPr lang="en-US" altLang="zh-CN" sz="3200" b="1"/>
              <a:t>       printf(“\n”);</a:t>
            </a:r>
            <a:endParaRPr lang="en-US" altLang="zh-CN" sz="3200" b="1"/>
          </a:p>
          <a:p>
            <a:pPr algn="just" eaLnBrk="1" hangingPunct="1">
              <a:spcBef>
                <a:spcPct val="10000"/>
              </a:spcBef>
            </a:pPr>
            <a:r>
              <a:rPr lang="en-US" altLang="zh-CN" sz="3200" b="1"/>
              <a:t>      </a:t>
            </a:r>
            <a:r>
              <a:rPr lang="en-US" altLang="zh-CN" sz="3200" b="1">
                <a:solidFill>
                  <a:srgbClr val="CC00CC"/>
                </a:solidFill>
              </a:rPr>
              <a:t>}</a:t>
            </a:r>
            <a:endParaRPr lang="en-US" altLang="zh-CN" sz="3200" b="1">
              <a:solidFill>
                <a:srgbClr val="CC00CC"/>
              </a:solidFill>
            </a:endParaRPr>
          </a:p>
          <a:p>
            <a:pPr algn="just" eaLnBrk="1" hangingPunct="1">
              <a:spcBef>
                <a:spcPct val="10000"/>
              </a:spcBef>
            </a:pPr>
            <a:r>
              <a:rPr lang="en-US" altLang="zh-CN" sz="3200" b="1"/>
              <a:t>}</a:t>
            </a:r>
            <a:endParaRPr lang="en-US" altLang="zh-CN" sz="3200" b="1"/>
          </a:p>
          <a:p>
            <a:pPr algn="l" eaLnBrk="1" hangingPunct="1">
              <a:spcBef>
                <a:spcPct val="10000"/>
              </a:spcBef>
            </a:pPr>
            <a:endParaRPr lang="en-US" altLang="zh-CN" sz="3200" b="1">
              <a:solidFill>
                <a:srgbClr val="009900"/>
              </a:solidFill>
            </a:endParaRPr>
          </a:p>
        </p:txBody>
      </p:sp>
      <p:sp>
        <p:nvSpPr>
          <p:cNvPr id="56323" name="AutoShape 3"/>
          <p:cNvSpPr>
            <a:spLocks noChangeArrowheads="1"/>
          </p:cNvSpPr>
          <p:nvPr/>
        </p:nvSpPr>
        <p:spPr bwMode="auto">
          <a:xfrm>
            <a:off x="5327650" y="1916113"/>
            <a:ext cx="1752600" cy="533400"/>
          </a:xfrm>
          <a:prstGeom prst="wedgeRoundRectCallout">
            <a:avLst>
              <a:gd name="adj1" fmla="val -76449"/>
              <a:gd name="adj2" fmla="val 98213"/>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rPr>
              <a:t>打几行</a:t>
            </a:r>
            <a:endParaRPr lang="zh-CN" altLang="en-US" b="1">
              <a:solidFill>
                <a:srgbClr val="CC0000"/>
              </a:solidFill>
              <a:latin typeface="Times New Roman" panose="02020603050405020304" pitchFamily="18" charset="0"/>
            </a:endParaRPr>
          </a:p>
        </p:txBody>
      </p:sp>
      <p:sp>
        <p:nvSpPr>
          <p:cNvPr id="56324" name="AutoShape 4"/>
          <p:cNvSpPr>
            <a:spLocks noChangeArrowheads="1"/>
          </p:cNvSpPr>
          <p:nvPr/>
        </p:nvSpPr>
        <p:spPr bwMode="auto">
          <a:xfrm>
            <a:off x="5472113" y="3608388"/>
            <a:ext cx="2438400" cy="533400"/>
          </a:xfrm>
          <a:prstGeom prst="wedgeRoundRectCallout">
            <a:avLst>
              <a:gd name="adj1" fmla="val -84310"/>
              <a:gd name="adj2" fmla="val -72023"/>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rPr>
              <a:t>每行打几列</a:t>
            </a:r>
            <a:endParaRPr lang="zh-CN" altLang="en-US" b="1">
              <a:solidFill>
                <a:srgbClr val="CC0000"/>
              </a:solidFill>
              <a:latin typeface="Times New Roman" panose="02020603050405020304" pitchFamily="18" charset="0"/>
            </a:endParaRPr>
          </a:p>
        </p:txBody>
      </p:sp>
      <p:sp>
        <p:nvSpPr>
          <p:cNvPr id="56325" name="AutoShape 5"/>
          <p:cNvSpPr>
            <a:spLocks noChangeArrowheads="1"/>
          </p:cNvSpPr>
          <p:nvPr/>
        </p:nvSpPr>
        <p:spPr bwMode="auto">
          <a:xfrm>
            <a:off x="4572000" y="4800600"/>
            <a:ext cx="2514600" cy="533400"/>
          </a:xfrm>
          <a:prstGeom prst="wedgeRoundRectCallout">
            <a:avLst>
              <a:gd name="adj1" fmla="val -93940"/>
              <a:gd name="adj2" fmla="val -112796"/>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rPr>
              <a:t>打完一行换行</a:t>
            </a:r>
            <a:endParaRPr lang="zh-CN" altLang="en-US" b="1">
              <a:solidFill>
                <a:srgbClr val="CC0000"/>
              </a:solidFill>
              <a:latin typeface="Times New Roman" panose="02020603050405020304" pitchFamily="18" charset="0"/>
            </a:endParaRPr>
          </a:p>
        </p:txBody>
      </p:sp>
      <p:sp>
        <p:nvSpPr>
          <p:cNvPr id="56326" name="Text Box 6"/>
          <p:cNvSpPr txBox="1">
            <a:spLocks noChangeArrowheads="1"/>
          </p:cNvSpPr>
          <p:nvPr/>
        </p:nvSpPr>
        <p:spPr bwMode="auto">
          <a:xfrm>
            <a:off x="6553200" y="152400"/>
            <a:ext cx="1600200" cy="13128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40000"/>
              </a:lnSpc>
              <a:spcBef>
                <a:spcPct val="50000"/>
              </a:spcBef>
            </a:pPr>
            <a:endParaRPr lang="en-US" altLang="zh-CN" sz="2000" b="1">
              <a:latin typeface="Times New Roman" panose="02020603050405020304" pitchFamily="18" charset="0"/>
            </a:endParaRPr>
          </a:p>
          <a:p>
            <a:pPr algn="l" eaLnBrk="1" hangingPunct="1">
              <a:lnSpc>
                <a:spcPct val="40000"/>
              </a:lnSpc>
              <a:spcBef>
                <a:spcPct val="50000"/>
              </a:spcBef>
            </a:pPr>
            <a:r>
              <a:rPr lang="en-US" altLang="zh-CN" sz="2000" b="1">
                <a:latin typeface="Times New Roman" panose="02020603050405020304" pitchFamily="18" charset="0"/>
              </a:rPr>
              <a:t>**********</a:t>
            </a:r>
            <a:endParaRPr lang="en-US" altLang="zh-CN" sz="2000" b="1">
              <a:latin typeface="Times New Roman" panose="02020603050405020304" pitchFamily="18" charset="0"/>
            </a:endParaRPr>
          </a:p>
          <a:p>
            <a:pPr algn="l" eaLnBrk="1" hangingPunct="1">
              <a:lnSpc>
                <a:spcPct val="40000"/>
              </a:lnSpc>
              <a:spcBef>
                <a:spcPct val="50000"/>
              </a:spcBef>
            </a:pPr>
            <a:r>
              <a:rPr lang="en-US" altLang="zh-CN" sz="2000" b="1">
                <a:latin typeface="Times New Roman" panose="02020603050405020304" pitchFamily="18" charset="0"/>
              </a:rPr>
              <a:t>**********</a:t>
            </a:r>
            <a:endParaRPr lang="en-US" altLang="zh-CN" sz="2000" b="1">
              <a:latin typeface="Times New Roman" panose="02020603050405020304" pitchFamily="18" charset="0"/>
            </a:endParaRPr>
          </a:p>
          <a:p>
            <a:pPr algn="l" eaLnBrk="1" hangingPunct="1">
              <a:lnSpc>
                <a:spcPct val="40000"/>
              </a:lnSpc>
              <a:spcBef>
                <a:spcPct val="50000"/>
              </a:spcBef>
            </a:pPr>
            <a:r>
              <a:rPr lang="en-US" altLang="zh-CN" sz="2000" b="1">
                <a:latin typeface="Times New Roman" panose="02020603050405020304" pitchFamily="18" charset="0"/>
              </a:rPr>
              <a:t>**********</a:t>
            </a:r>
            <a:endParaRPr lang="en-US" altLang="zh-CN" sz="2000" b="1">
              <a:latin typeface="Times New Roman" panose="02020603050405020304" pitchFamily="18" charset="0"/>
            </a:endParaRPr>
          </a:p>
          <a:p>
            <a:pPr algn="l" eaLnBrk="1" hangingPunct="1">
              <a:lnSpc>
                <a:spcPct val="40000"/>
              </a:lnSpc>
              <a:spcBef>
                <a:spcPct val="50000"/>
              </a:spcBef>
            </a:pPr>
            <a:r>
              <a:rPr lang="en-US" altLang="zh-CN" sz="2000" b="1">
                <a:latin typeface="Times New Roman" panose="02020603050405020304" pitchFamily="18" charset="0"/>
              </a:rPr>
              <a:t>**********</a:t>
            </a:r>
            <a:endParaRPr lang="en-US" altLang="zh-CN" sz="2000" b="1">
              <a:latin typeface="Times New Roman" panose="02020603050405020304" pitchFamily="18" charset="0"/>
            </a:endParaRPr>
          </a:p>
        </p:txBody>
      </p:sp>
      <p:sp>
        <p:nvSpPr>
          <p:cNvPr id="56327" name="Text Box 7"/>
          <p:cNvSpPr txBox="1">
            <a:spLocks noChangeArrowheads="1"/>
          </p:cNvSpPr>
          <p:nvPr/>
        </p:nvSpPr>
        <p:spPr bwMode="auto">
          <a:xfrm>
            <a:off x="5715000" y="593725"/>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2000" b="1">
                <a:latin typeface="Times New Roman" panose="02020603050405020304" pitchFamily="18" charset="0"/>
              </a:rPr>
              <a:t>i=</a:t>
            </a:r>
            <a:endParaRPr lang="en-US" altLang="zh-CN" sz="2000" b="1">
              <a:latin typeface="Times New Roman" panose="02020603050405020304" pitchFamily="18" charset="0"/>
            </a:endParaRPr>
          </a:p>
        </p:txBody>
      </p:sp>
      <p:sp>
        <p:nvSpPr>
          <p:cNvPr id="56328" name="Text Box 8"/>
          <p:cNvSpPr txBox="1">
            <a:spLocks noChangeArrowheads="1"/>
          </p:cNvSpPr>
          <p:nvPr/>
        </p:nvSpPr>
        <p:spPr bwMode="auto">
          <a:xfrm>
            <a:off x="6172200" y="258763"/>
            <a:ext cx="381000"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75000"/>
              </a:lnSpc>
              <a:spcBef>
                <a:spcPct val="50000"/>
              </a:spcBef>
            </a:pPr>
            <a:r>
              <a:rPr lang="en-US" altLang="zh-CN" sz="1600" b="1">
                <a:latin typeface="Times New Roman" panose="02020603050405020304" pitchFamily="18" charset="0"/>
              </a:rPr>
              <a:t>1</a:t>
            </a:r>
            <a:endParaRPr lang="en-US" altLang="zh-CN" sz="1600" b="1">
              <a:latin typeface="Times New Roman" panose="02020603050405020304" pitchFamily="18" charset="0"/>
            </a:endParaRPr>
          </a:p>
          <a:p>
            <a:pPr algn="l" eaLnBrk="1" hangingPunct="1">
              <a:lnSpc>
                <a:spcPct val="75000"/>
              </a:lnSpc>
              <a:spcBef>
                <a:spcPct val="50000"/>
              </a:spcBef>
            </a:pPr>
            <a:r>
              <a:rPr lang="en-US" altLang="zh-CN" sz="1600" b="1">
                <a:latin typeface="Times New Roman" panose="02020603050405020304" pitchFamily="18" charset="0"/>
              </a:rPr>
              <a:t>2</a:t>
            </a:r>
            <a:endParaRPr lang="en-US" altLang="zh-CN" sz="1600" b="1">
              <a:latin typeface="Times New Roman" panose="02020603050405020304" pitchFamily="18" charset="0"/>
            </a:endParaRPr>
          </a:p>
          <a:p>
            <a:pPr algn="l" eaLnBrk="1" hangingPunct="1">
              <a:lnSpc>
                <a:spcPct val="75000"/>
              </a:lnSpc>
              <a:spcBef>
                <a:spcPct val="50000"/>
              </a:spcBef>
            </a:pPr>
            <a:r>
              <a:rPr lang="en-US" altLang="zh-CN" sz="1600" b="1">
                <a:latin typeface="Times New Roman" panose="02020603050405020304" pitchFamily="18" charset="0"/>
              </a:rPr>
              <a:t>3</a:t>
            </a:r>
            <a:endParaRPr lang="en-US" altLang="zh-CN" sz="1600" b="1">
              <a:latin typeface="Times New Roman" panose="02020603050405020304" pitchFamily="18" charset="0"/>
            </a:endParaRPr>
          </a:p>
          <a:p>
            <a:pPr algn="l" eaLnBrk="1" hangingPunct="1">
              <a:lnSpc>
                <a:spcPct val="75000"/>
              </a:lnSpc>
              <a:spcBef>
                <a:spcPct val="50000"/>
              </a:spcBef>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56329" name="Text Box 9"/>
          <p:cNvSpPr txBox="1">
            <a:spLocks noChangeArrowheads="1"/>
          </p:cNvSpPr>
          <p:nvPr/>
        </p:nvSpPr>
        <p:spPr bwMode="auto">
          <a:xfrm>
            <a:off x="7162800" y="19050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sp>
        <p:nvSpPr>
          <p:cNvPr id="56330" name="Text Box 10"/>
          <p:cNvSpPr txBox="1">
            <a:spLocks noChangeArrowheads="1"/>
          </p:cNvSpPr>
          <p:nvPr/>
        </p:nvSpPr>
        <p:spPr bwMode="auto">
          <a:xfrm>
            <a:off x="6553200" y="15240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en-US" altLang="zh-CN" sz="1800" b="1">
                <a:latin typeface="Times New Roman" panose="02020603050405020304" pitchFamily="18" charset="0"/>
              </a:rPr>
              <a:t>12345678910</a:t>
            </a:r>
            <a:endParaRPr lang="en-US" altLang="zh-CN" sz="1800" b="1">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57200" y="228600"/>
            <a:ext cx="6705600" cy="621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spcBef>
                <a:spcPct val="10000"/>
              </a:spcBef>
            </a:pPr>
            <a:r>
              <a:rPr lang="zh-CN" altLang="en-US" sz="3200" b="1">
                <a:solidFill>
                  <a:srgbClr val="CC0000"/>
                </a:solidFill>
                <a:latin typeface="黑体" panose="02010609060101010101" pitchFamily="2" charset="-122"/>
                <a:ea typeface="黑体" panose="02010609060101010101" pitchFamily="2" charset="-122"/>
              </a:rPr>
              <a:t>例</a:t>
            </a:r>
            <a:r>
              <a:rPr lang="en-US" altLang="zh-CN" sz="3200" b="1">
                <a:solidFill>
                  <a:srgbClr val="CC0000"/>
                </a:solidFill>
                <a:latin typeface="黑体" panose="02010609060101010101" pitchFamily="2" charset="-122"/>
                <a:ea typeface="黑体" panose="02010609060101010101" pitchFamily="2" charset="-122"/>
              </a:rPr>
              <a:t>6-2</a:t>
            </a:r>
            <a:r>
              <a:rPr lang="zh-CN" altLang="en-US" sz="3200" b="1">
                <a:solidFill>
                  <a:srgbClr val="CC0000"/>
                </a:solidFill>
                <a:latin typeface="黑体" panose="02010609060101010101" pitchFamily="2" charset="-122"/>
                <a:ea typeface="黑体" panose="02010609060101010101" pitchFamily="2" charset="-122"/>
              </a:rPr>
              <a:t>：打印图形（平行四边形）</a:t>
            </a:r>
            <a:endParaRPr lang="zh-CN" altLang="en-US" sz="3200" b="1">
              <a:solidFill>
                <a:srgbClr val="CC0000"/>
              </a:solidFill>
              <a:latin typeface="黑体" panose="02010609060101010101" pitchFamily="2" charset="-122"/>
              <a:ea typeface="黑体" panose="02010609060101010101" pitchFamily="2" charset="-122"/>
            </a:endParaRPr>
          </a:p>
          <a:p>
            <a:pPr algn="just" eaLnBrk="1" hangingPunct="1">
              <a:spcBef>
                <a:spcPct val="10000"/>
              </a:spcBef>
            </a:pPr>
            <a:r>
              <a:rPr lang="en-US" altLang="zh-CN" b="1"/>
              <a:t>#include &lt;stdio.h&gt;</a:t>
            </a:r>
            <a:endParaRPr lang="en-US" altLang="zh-CN" b="1"/>
          </a:p>
          <a:p>
            <a:pPr algn="just" eaLnBrk="1" hangingPunct="1">
              <a:spcBef>
                <a:spcPct val="10000"/>
              </a:spcBef>
            </a:pPr>
            <a:r>
              <a:rPr lang="en-US" altLang="zh-CN" b="1"/>
              <a:t>void main()</a:t>
            </a:r>
            <a:endParaRPr lang="en-US" altLang="zh-CN" b="1"/>
          </a:p>
          <a:p>
            <a:pPr algn="just" eaLnBrk="1" hangingPunct="1">
              <a:spcBef>
                <a:spcPct val="10000"/>
              </a:spcBef>
            </a:pPr>
            <a:r>
              <a:rPr lang="en-US" altLang="zh-CN" b="1"/>
              <a:t>{ int i, j,</a:t>
            </a:r>
            <a:r>
              <a:rPr lang="en-US" altLang="zh-CN" b="1">
                <a:solidFill>
                  <a:srgbClr val="CC0000"/>
                </a:solidFill>
              </a:rPr>
              <a:t>k</a:t>
            </a:r>
            <a:r>
              <a:rPr lang="en-US" altLang="zh-CN" b="1"/>
              <a:t>;</a:t>
            </a:r>
            <a:endParaRPr lang="en-US" altLang="zh-CN" b="1"/>
          </a:p>
          <a:p>
            <a:pPr algn="just" eaLnBrk="1" hangingPunct="1">
              <a:spcBef>
                <a:spcPct val="10000"/>
              </a:spcBef>
            </a:pPr>
            <a:r>
              <a:rPr lang="en-US" altLang="zh-CN" b="1"/>
              <a:t>   for (i=1;i&lt;=4;i++)</a:t>
            </a:r>
            <a:endParaRPr lang="en-US" altLang="zh-CN" b="1"/>
          </a:p>
          <a:p>
            <a:pPr algn="just" eaLnBrk="1" hangingPunct="1">
              <a:spcBef>
                <a:spcPct val="10000"/>
              </a:spcBef>
            </a:pPr>
            <a:r>
              <a:rPr lang="en-US" altLang="zh-CN" b="1"/>
              <a:t>     { for (k=1;k&lt;=</a:t>
            </a:r>
            <a:r>
              <a:rPr lang="en-US" altLang="zh-CN" b="1">
                <a:solidFill>
                  <a:srgbClr val="CC0000"/>
                </a:solidFill>
              </a:rPr>
              <a:t>i</a:t>
            </a:r>
            <a:r>
              <a:rPr lang="en-US" altLang="zh-CN" b="1"/>
              <a:t>;k++)</a:t>
            </a:r>
            <a:endParaRPr lang="en-US" altLang="zh-CN" b="1"/>
          </a:p>
          <a:p>
            <a:pPr algn="just" eaLnBrk="1" hangingPunct="1">
              <a:spcBef>
                <a:spcPct val="10000"/>
              </a:spcBef>
            </a:pPr>
            <a:r>
              <a:rPr lang="en-US" altLang="zh-CN" b="1"/>
              <a:t>           printf(“ ”);</a:t>
            </a:r>
            <a:endParaRPr lang="en-US" altLang="zh-CN" b="1"/>
          </a:p>
          <a:p>
            <a:pPr algn="just" eaLnBrk="1" hangingPunct="1">
              <a:spcBef>
                <a:spcPct val="10000"/>
              </a:spcBef>
            </a:pPr>
            <a:r>
              <a:rPr lang="en-US" altLang="zh-CN" b="1"/>
              <a:t>        for (j=1;j&lt;=10;j++)</a:t>
            </a:r>
            <a:endParaRPr lang="en-US" altLang="zh-CN" b="1"/>
          </a:p>
          <a:p>
            <a:pPr algn="just" eaLnBrk="1" hangingPunct="1">
              <a:spcBef>
                <a:spcPct val="10000"/>
              </a:spcBef>
            </a:pPr>
            <a:r>
              <a:rPr lang="en-US" altLang="zh-CN" b="1"/>
              <a:t>           printf(“*”);</a:t>
            </a:r>
            <a:endParaRPr lang="en-US" altLang="zh-CN" b="1"/>
          </a:p>
          <a:p>
            <a:pPr algn="just" eaLnBrk="1" hangingPunct="1">
              <a:spcBef>
                <a:spcPct val="10000"/>
              </a:spcBef>
            </a:pPr>
            <a:r>
              <a:rPr lang="en-US" altLang="zh-CN" b="1"/>
              <a:t>       printf(“\n”)</a:t>
            </a:r>
            <a:endParaRPr lang="en-US" altLang="zh-CN" b="1"/>
          </a:p>
          <a:p>
            <a:pPr algn="just" eaLnBrk="1" hangingPunct="1">
              <a:spcBef>
                <a:spcPct val="10000"/>
              </a:spcBef>
            </a:pPr>
            <a:r>
              <a:rPr lang="en-US" altLang="zh-CN" b="1"/>
              <a:t>      }</a:t>
            </a:r>
            <a:endParaRPr lang="en-US" altLang="zh-CN" b="1"/>
          </a:p>
          <a:p>
            <a:pPr algn="just" eaLnBrk="1" hangingPunct="1">
              <a:spcBef>
                <a:spcPct val="10000"/>
              </a:spcBef>
            </a:pPr>
            <a:r>
              <a:rPr lang="en-US" altLang="zh-CN" b="1"/>
              <a:t>}</a:t>
            </a:r>
            <a:endParaRPr lang="en-US" altLang="zh-CN" b="1"/>
          </a:p>
          <a:p>
            <a:pPr algn="l" eaLnBrk="1" hangingPunct="1">
              <a:spcBef>
                <a:spcPct val="10000"/>
              </a:spcBef>
            </a:pPr>
            <a:endParaRPr lang="en-US" altLang="zh-CN" b="1">
              <a:solidFill>
                <a:srgbClr val="009900"/>
              </a:solidFill>
            </a:endParaRPr>
          </a:p>
        </p:txBody>
      </p:sp>
      <p:sp>
        <p:nvSpPr>
          <p:cNvPr id="57347" name="AutoShape 3"/>
          <p:cNvSpPr>
            <a:spLocks noChangeArrowheads="1"/>
          </p:cNvSpPr>
          <p:nvPr/>
        </p:nvSpPr>
        <p:spPr bwMode="auto">
          <a:xfrm>
            <a:off x="4716463" y="1557338"/>
            <a:ext cx="1752600" cy="533400"/>
          </a:xfrm>
          <a:prstGeom prst="wedgeRoundRectCallout">
            <a:avLst>
              <a:gd name="adj1" fmla="val -76449"/>
              <a:gd name="adj2" fmla="val 98213"/>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ea typeface="黑体" panose="02010609060101010101" pitchFamily="2" charset="-122"/>
              </a:rPr>
              <a:t>打几行</a:t>
            </a:r>
            <a:endParaRPr lang="zh-CN" altLang="en-US" b="1">
              <a:solidFill>
                <a:srgbClr val="CC0000"/>
              </a:solidFill>
              <a:latin typeface="Times New Roman" panose="02020603050405020304" pitchFamily="18" charset="0"/>
              <a:ea typeface="黑体" panose="02010609060101010101" pitchFamily="2" charset="-122"/>
            </a:endParaRPr>
          </a:p>
        </p:txBody>
      </p:sp>
      <p:sp>
        <p:nvSpPr>
          <p:cNvPr id="57348" name="AutoShape 4"/>
          <p:cNvSpPr>
            <a:spLocks noChangeArrowheads="1"/>
          </p:cNvSpPr>
          <p:nvPr/>
        </p:nvSpPr>
        <p:spPr bwMode="auto">
          <a:xfrm>
            <a:off x="5472113" y="3752850"/>
            <a:ext cx="2438400" cy="533400"/>
          </a:xfrm>
          <a:prstGeom prst="wedgeRoundRectCallout">
            <a:avLst>
              <a:gd name="adj1" fmla="val -91278"/>
              <a:gd name="adj2" fmla="val 8333"/>
              <a:gd name="adj3" fmla="val 1666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ea typeface="黑体" panose="02010609060101010101" pitchFamily="2" charset="-122"/>
              </a:rPr>
              <a:t>每行打几列</a:t>
            </a:r>
            <a:endParaRPr lang="zh-CN" altLang="en-US" b="1">
              <a:solidFill>
                <a:srgbClr val="CC0000"/>
              </a:solidFill>
              <a:latin typeface="Times New Roman" panose="02020603050405020304" pitchFamily="18" charset="0"/>
              <a:ea typeface="黑体" panose="02010609060101010101" pitchFamily="2" charset="-122"/>
            </a:endParaRPr>
          </a:p>
        </p:txBody>
      </p:sp>
      <p:sp>
        <p:nvSpPr>
          <p:cNvPr id="57349" name="AutoShape 5"/>
          <p:cNvSpPr>
            <a:spLocks noChangeArrowheads="1"/>
          </p:cNvSpPr>
          <p:nvPr/>
        </p:nvSpPr>
        <p:spPr bwMode="auto">
          <a:xfrm>
            <a:off x="5364163" y="4976813"/>
            <a:ext cx="2514600" cy="533400"/>
          </a:xfrm>
          <a:prstGeom prst="wedgeRoundRectCallout">
            <a:avLst>
              <a:gd name="adj1" fmla="val -126644"/>
              <a:gd name="adj2" fmla="val -58931"/>
              <a:gd name="adj3" fmla="val 1666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ea typeface="黑体" panose="02010609060101010101" pitchFamily="2" charset="-122"/>
              </a:rPr>
              <a:t>打完一行换行</a:t>
            </a:r>
            <a:endParaRPr lang="zh-CN" altLang="en-US" b="1">
              <a:solidFill>
                <a:srgbClr val="CC0000"/>
              </a:solidFill>
              <a:latin typeface="Times New Roman" panose="02020603050405020304" pitchFamily="18" charset="0"/>
              <a:ea typeface="黑体" panose="02010609060101010101" pitchFamily="2" charset="-122"/>
            </a:endParaRPr>
          </a:p>
        </p:txBody>
      </p:sp>
      <p:sp>
        <p:nvSpPr>
          <p:cNvPr id="57350" name="AutoShape 6"/>
          <p:cNvSpPr>
            <a:spLocks noChangeArrowheads="1"/>
          </p:cNvSpPr>
          <p:nvPr/>
        </p:nvSpPr>
        <p:spPr bwMode="auto">
          <a:xfrm>
            <a:off x="5715000" y="2667000"/>
            <a:ext cx="2743200" cy="533400"/>
          </a:xfrm>
          <a:prstGeom prst="wedgeRoundRectCallout">
            <a:avLst>
              <a:gd name="adj1" fmla="val -74884"/>
              <a:gd name="adj2" fmla="val 13986"/>
              <a:gd name="adj3" fmla="val 1666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ea typeface="黑体" panose="02010609060101010101" pitchFamily="2" charset="-122"/>
              </a:rPr>
              <a:t>每行前空多少</a:t>
            </a:r>
            <a:endParaRPr lang="zh-CN" altLang="en-US" b="1">
              <a:solidFill>
                <a:srgbClr val="CC0000"/>
              </a:solidFill>
              <a:latin typeface="Times New Roman" panose="02020603050405020304" pitchFamily="18" charset="0"/>
              <a:ea typeface="黑体" panose="02010609060101010101" pitchFamily="2" charset="-122"/>
            </a:endParaRPr>
          </a:p>
        </p:txBody>
      </p:sp>
      <p:sp>
        <p:nvSpPr>
          <p:cNvPr id="57351" name="Text Box 7"/>
          <p:cNvSpPr txBox="1">
            <a:spLocks noChangeArrowheads="1"/>
          </p:cNvSpPr>
          <p:nvPr/>
        </p:nvSpPr>
        <p:spPr bwMode="auto">
          <a:xfrm>
            <a:off x="6553200" y="152400"/>
            <a:ext cx="2590800" cy="15525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40000"/>
              </a:lnSpc>
              <a:spcBef>
                <a:spcPct val="50000"/>
              </a:spcBef>
            </a:pPr>
            <a:endParaRPr lang="en-US" altLang="zh-CN" sz="2400" b="1">
              <a:latin typeface="Times New Roman" panose="02020603050405020304" pitchFamily="18" charset="0"/>
            </a:endParaRPr>
          </a:p>
          <a:p>
            <a:pPr algn="l" eaLnBrk="1" hangingPunct="1">
              <a:lnSpc>
                <a:spcPct val="40000"/>
              </a:lnSpc>
              <a:spcBef>
                <a:spcPct val="50000"/>
              </a:spcBef>
            </a:pPr>
            <a:r>
              <a:rPr lang="en-US" altLang="zh-CN" sz="2400" b="1">
                <a:latin typeface="Times New Roman" panose="02020603050405020304" pitchFamily="18" charset="0"/>
              </a:rPr>
              <a:t>**********</a:t>
            </a:r>
            <a:endParaRPr lang="en-US" altLang="zh-CN" sz="2400" b="1">
              <a:latin typeface="Times New Roman" panose="02020603050405020304" pitchFamily="18" charset="0"/>
            </a:endParaRPr>
          </a:p>
          <a:p>
            <a:pPr algn="l" eaLnBrk="1" hangingPunct="1">
              <a:lnSpc>
                <a:spcPct val="40000"/>
              </a:lnSpc>
              <a:spcBef>
                <a:spcPct val="50000"/>
              </a:spcBef>
            </a:pPr>
            <a:r>
              <a:rPr lang="en-US" altLang="zh-CN" sz="2400" b="1">
                <a:latin typeface="Times New Roman" panose="02020603050405020304" pitchFamily="18" charset="0"/>
              </a:rPr>
              <a:t>  **********</a:t>
            </a:r>
            <a:endParaRPr lang="en-US" altLang="zh-CN" sz="2400" b="1">
              <a:latin typeface="Times New Roman" panose="02020603050405020304" pitchFamily="18" charset="0"/>
            </a:endParaRPr>
          </a:p>
          <a:p>
            <a:pPr algn="l" eaLnBrk="1" hangingPunct="1">
              <a:lnSpc>
                <a:spcPct val="40000"/>
              </a:lnSpc>
              <a:spcBef>
                <a:spcPct val="50000"/>
              </a:spcBef>
            </a:pPr>
            <a:r>
              <a:rPr lang="en-US" altLang="zh-CN" sz="2400" b="1">
                <a:latin typeface="Times New Roman" panose="02020603050405020304" pitchFamily="18" charset="0"/>
              </a:rPr>
              <a:t>    **********</a:t>
            </a:r>
            <a:endParaRPr lang="en-US" altLang="zh-CN" sz="2400" b="1">
              <a:latin typeface="Times New Roman" panose="02020603050405020304" pitchFamily="18" charset="0"/>
            </a:endParaRPr>
          </a:p>
          <a:p>
            <a:pPr algn="l" eaLnBrk="1" hangingPunct="1">
              <a:lnSpc>
                <a:spcPct val="40000"/>
              </a:lnSpc>
              <a:spcBef>
                <a:spcPct val="50000"/>
              </a:spcBef>
            </a:pPr>
            <a:r>
              <a:rPr lang="en-US" altLang="zh-CN" sz="2400" b="1">
                <a:latin typeface="Times New Roman" panose="02020603050405020304" pitchFamily="18" charset="0"/>
              </a:rPr>
              <a:t>      **********</a:t>
            </a:r>
            <a:endParaRPr lang="en-US" altLang="zh-CN" sz="2400" b="1">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57200" y="228600"/>
            <a:ext cx="6705600" cy="648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spcBef>
                <a:spcPct val="10000"/>
              </a:spcBef>
            </a:pPr>
            <a:r>
              <a:rPr lang="zh-CN" altLang="en-US" sz="3200" b="1">
                <a:solidFill>
                  <a:schemeClr val="accent2"/>
                </a:solidFill>
                <a:ea typeface="黑体" panose="02010609060101010101" pitchFamily="2" charset="-122"/>
              </a:rPr>
              <a:t>例</a:t>
            </a:r>
            <a:r>
              <a:rPr lang="en-US" altLang="zh-CN" sz="3200" b="1">
                <a:solidFill>
                  <a:schemeClr val="accent2"/>
                </a:solidFill>
                <a:ea typeface="黑体" panose="02010609060101010101" pitchFamily="2" charset="-122"/>
              </a:rPr>
              <a:t>6-3</a:t>
            </a:r>
            <a:r>
              <a:rPr lang="zh-CN" altLang="en-US" sz="3200" b="1">
                <a:solidFill>
                  <a:srgbClr val="009900"/>
                </a:solidFill>
                <a:ea typeface="黑体" panose="02010609060101010101" pitchFamily="2" charset="-122"/>
              </a:rPr>
              <a:t>：</a:t>
            </a:r>
            <a:r>
              <a:rPr lang="zh-CN" altLang="en-US" sz="3200" b="1">
                <a:solidFill>
                  <a:srgbClr val="CC0000"/>
                </a:solidFill>
                <a:ea typeface="黑体" panose="02010609060101010101" pitchFamily="2" charset="-122"/>
              </a:rPr>
              <a:t>打印图形（三角形）</a:t>
            </a:r>
            <a:endParaRPr lang="zh-CN" altLang="en-US" sz="3200" b="1">
              <a:solidFill>
                <a:srgbClr val="CC0000"/>
              </a:solidFill>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#include &lt;stdio.h&gt;</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void main()</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 int i, j,</a:t>
            </a:r>
            <a:r>
              <a:rPr lang="en-US" altLang="zh-CN" sz="3200" b="1">
                <a:solidFill>
                  <a:srgbClr val="CC0000"/>
                </a:solidFill>
                <a:ea typeface="黑体" panose="02010609060101010101" pitchFamily="2" charset="-122"/>
              </a:rPr>
              <a:t>k</a:t>
            </a:r>
            <a:r>
              <a:rPr lang="en-US" altLang="zh-CN" sz="3200" b="1">
                <a:ea typeface="黑体" panose="02010609060101010101" pitchFamily="2" charset="-122"/>
              </a:rPr>
              <a:t>;</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   for (i=</a:t>
            </a:r>
            <a:r>
              <a:rPr lang="en-US" altLang="zh-CN" sz="3200" b="1">
                <a:solidFill>
                  <a:srgbClr val="FF0066"/>
                </a:solidFill>
                <a:ea typeface="黑体" panose="02010609060101010101" pitchFamily="2" charset="-122"/>
              </a:rPr>
              <a:t>0</a:t>
            </a:r>
            <a:r>
              <a:rPr lang="en-US" altLang="zh-CN" sz="3200" b="1">
                <a:ea typeface="黑体" panose="02010609060101010101" pitchFamily="2" charset="-122"/>
              </a:rPr>
              <a:t>;i&lt;=3;i++)</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     { for (k=1;k&lt;=</a:t>
            </a:r>
            <a:r>
              <a:rPr lang="en-US" altLang="zh-CN" sz="3200" b="1">
                <a:solidFill>
                  <a:srgbClr val="CC3300"/>
                </a:solidFill>
                <a:ea typeface="黑体" panose="02010609060101010101" pitchFamily="2" charset="-122"/>
              </a:rPr>
              <a:t>10</a:t>
            </a:r>
            <a:r>
              <a:rPr lang="en-US" altLang="zh-CN" sz="3200" b="1">
                <a:solidFill>
                  <a:srgbClr val="FF0066"/>
                </a:solidFill>
                <a:ea typeface="黑体" panose="02010609060101010101" pitchFamily="2" charset="-122"/>
              </a:rPr>
              <a:t>-i</a:t>
            </a:r>
            <a:r>
              <a:rPr lang="en-US" altLang="zh-CN" sz="3200" b="1">
                <a:ea typeface="黑体" panose="02010609060101010101" pitchFamily="2" charset="-122"/>
              </a:rPr>
              <a:t>;k++)</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           printf(“ ”);</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        for (j=</a:t>
            </a:r>
            <a:r>
              <a:rPr lang="en-US" altLang="zh-CN" sz="3200" b="1">
                <a:solidFill>
                  <a:srgbClr val="FF0066"/>
                </a:solidFill>
                <a:ea typeface="黑体" panose="02010609060101010101" pitchFamily="2" charset="-122"/>
              </a:rPr>
              <a:t>0</a:t>
            </a:r>
            <a:r>
              <a:rPr lang="en-US" altLang="zh-CN" sz="3200" b="1">
                <a:ea typeface="黑体" panose="02010609060101010101" pitchFamily="2" charset="-122"/>
              </a:rPr>
              <a:t>;j&lt;=</a:t>
            </a:r>
            <a:r>
              <a:rPr lang="en-US" altLang="zh-CN" sz="3200" b="1">
                <a:solidFill>
                  <a:srgbClr val="FF0066"/>
                </a:solidFill>
                <a:ea typeface="黑体" panose="02010609060101010101" pitchFamily="2" charset="-122"/>
              </a:rPr>
              <a:t>2*i</a:t>
            </a:r>
            <a:r>
              <a:rPr lang="en-US" altLang="zh-CN" sz="3200" b="1">
                <a:ea typeface="黑体" panose="02010609060101010101" pitchFamily="2" charset="-122"/>
              </a:rPr>
              <a:t>;j++)</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           printf(“*”);</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       printf(“\n”)</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      }</a:t>
            </a:r>
            <a:endParaRPr lang="en-US" altLang="zh-CN" sz="3200" b="1">
              <a:ea typeface="黑体" panose="02010609060101010101" pitchFamily="2" charset="-122"/>
            </a:endParaRPr>
          </a:p>
          <a:p>
            <a:pPr algn="just" eaLnBrk="1" hangingPunct="1">
              <a:spcBef>
                <a:spcPct val="10000"/>
              </a:spcBef>
            </a:pPr>
            <a:r>
              <a:rPr lang="en-US" altLang="zh-CN" sz="3200" b="1">
                <a:ea typeface="黑体" panose="02010609060101010101" pitchFamily="2" charset="-122"/>
              </a:rPr>
              <a:t>}</a:t>
            </a:r>
            <a:endParaRPr lang="en-US" altLang="zh-CN" sz="3200" b="1">
              <a:solidFill>
                <a:srgbClr val="009900"/>
              </a:solidFill>
              <a:ea typeface="黑体" panose="02010609060101010101" pitchFamily="2" charset="-122"/>
            </a:endParaRPr>
          </a:p>
        </p:txBody>
      </p:sp>
      <p:sp>
        <p:nvSpPr>
          <p:cNvPr id="58371" name="AutoShape 3"/>
          <p:cNvSpPr>
            <a:spLocks noChangeArrowheads="1"/>
          </p:cNvSpPr>
          <p:nvPr/>
        </p:nvSpPr>
        <p:spPr bwMode="auto">
          <a:xfrm>
            <a:off x="4679950" y="1376363"/>
            <a:ext cx="1752600" cy="533400"/>
          </a:xfrm>
          <a:prstGeom prst="wedgeRoundRectCallout">
            <a:avLst>
              <a:gd name="adj1" fmla="val -64042"/>
              <a:gd name="adj2" fmla="val 155356"/>
              <a:gd name="adj3" fmla="val 1666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ea typeface="黑体" panose="02010609060101010101" pitchFamily="2" charset="-122"/>
              </a:rPr>
              <a:t>打几行</a:t>
            </a:r>
            <a:endParaRPr lang="zh-CN" altLang="en-US" b="1">
              <a:solidFill>
                <a:srgbClr val="CC0000"/>
              </a:solidFill>
              <a:latin typeface="Times New Roman" panose="02020603050405020304" pitchFamily="18" charset="0"/>
              <a:ea typeface="黑体" panose="02010609060101010101" pitchFamily="2" charset="-122"/>
            </a:endParaRPr>
          </a:p>
        </p:txBody>
      </p:sp>
      <p:sp>
        <p:nvSpPr>
          <p:cNvPr id="58372" name="AutoShape 4"/>
          <p:cNvSpPr>
            <a:spLocks noChangeArrowheads="1"/>
          </p:cNvSpPr>
          <p:nvPr/>
        </p:nvSpPr>
        <p:spPr bwMode="auto">
          <a:xfrm>
            <a:off x="6480175" y="3176588"/>
            <a:ext cx="2438400" cy="533400"/>
          </a:xfrm>
          <a:prstGeom prst="wedgeRoundRectCallout">
            <a:avLst>
              <a:gd name="adj1" fmla="val -120639"/>
              <a:gd name="adj2" fmla="val 115477"/>
              <a:gd name="adj3" fmla="val 1666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ea typeface="黑体" panose="02010609060101010101" pitchFamily="2" charset="-122"/>
              </a:rPr>
              <a:t>每行打几列</a:t>
            </a:r>
            <a:endParaRPr lang="zh-CN" altLang="en-US" b="1">
              <a:solidFill>
                <a:srgbClr val="CC0000"/>
              </a:solidFill>
              <a:latin typeface="Times New Roman" panose="02020603050405020304" pitchFamily="18" charset="0"/>
              <a:ea typeface="黑体" panose="02010609060101010101" pitchFamily="2" charset="-122"/>
            </a:endParaRPr>
          </a:p>
        </p:txBody>
      </p:sp>
      <p:sp>
        <p:nvSpPr>
          <p:cNvPr id="58373" name="AutoShape 5"/>
          <p:cNvSpPr>
            <a:spLocks noChangeArrowheads="1"/>
          </p:cNvSpPr>
          <p:nvPr/>
        </p:nvSpPr>
        <p:spPr bwMode="auto">
          <a:xfrm>
            <a:off x="5832475" y="4689475"/>
            <a:ext cx="2514600" cy="533400"/>
          </a:xfrm>
          <a:prstGeom prst="wedgeRoundRectCallout">
            <a:avLst>
              <a:gd name="adj1" fmla="val -129546"/>
              <a:gd name="adj2" fmla="val 87796"/>
              <a:gd name="adj3" fmla="val 1666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ea typeface="黑体" panose="02010609060101010101" pitchFamily="2" charset="-122"/>
              </a:rPr>
              <a:t>打完一行换行</a:t>
            </a:r>
            <a:endParaRPr lang="zh-CN" altLang="en-US" b="1">
              <a:solidFill>
                <a:srgbClr val="CC0000"/>
              </a:solidFill>
              <a:latin typeface="Times New Roman" panose="02020603050405020304" pitchFamily="18" charset="0"/>
              <a:ea typeface="黑体" panose="02010609060101010101" pitchFamily="2" charset="-122"/>
            </a:endParaRPr>
          </a:p>
        </p:txBody>
      </p:sp>
      <p:sp>
        <p:nvSpPr>
          <p:cNvPr id="58374" name="AutoShape 6"/>
          <p:cNvSpPr>
            <a:spLocks noChangeArrowheads="1"/>
          </p:cNvSpPr>
          <p:nvPr/>
        </p:nvSpPr>
        <p:spPr bwMode="auto">
          <a:xfrm>
            <a:off x="6084888" y="2133600"/>
            <a:ext cx="2743200" cy="533400"/>
          </a:xfrm>
          <a:prstGeom prst="wedgeRoundRectCallout">
            <a:avLst>
              <a:gd name="adj1" fmla="val -88718"/>
              <a:gd name="adj2" fmla="val 104167"/>
              <a:gd name="adj3" fmla="val 1666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b="1">
                <a:solidFill>
                  <a:srgbClr val="CC0000"/>
                </a:solidFill>
                <a:latin typeface="Times New Roman" panose="02020603050405020304" pitchFamily="18" charset="0"/>
                <a:ea typeface="黑体" panose="02010609060101010101" pitchFamily="2" charset="-122"/>
              </a:rPr>
              <a:t>每行前空多少</a:t>
            </a:r>
            <a:endParaRPr lang="zh-CN" altLang="en-US" b="1">
              <a:solidFill>
                <a:srgbClr val="CC0000"/>
              </a:solidFill>
              <a:latin typeface="Times New Roman" panose="02020603050405020304" pitchFamily="18" charset="0"/>
              <a:ea typeface="黑体" panose="02010609060101010101" pitchFamily="2" charset="-122"/>
            </a:endParaRPr>
          </a:p>
        </p:txBody>
      </p:sp>
      <p:sp>
        <p:nvSpPr>
          <p:cNvPr id="58375" name="Text Box 7"/>
          <p:cNvSpPr txBox="1">
            <a:spLocks noChangeArrowheads="1"/>
          </p:cNvSpPr>
          <p:nvPr/>
        </p:nvSpPr>
        <p:spPr bwMode="auto">
          <a:xfrm>
            <a:off x="6804025" y="260350"/>
            <a:ext cx="1690688" cy="1266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l" eaLnBrk="1" hangingPunct="1">
              <a:lnSpc>
                <a:spcPct val="55000"/>
              </a:lnSpc>
            </a:pPr>
            <a:r>
              <a:rPr lang="en-US" altLang="zh-CN" b="1">
                <a:latin typeface="Times New Roman" panose="02020603050405020304" pitchFamily="18" charset="0"/>
              </a:rPr>
              <a:t>        </a:t>
            </a:r>
            <a:endParaRPr lang="en-US" altLang="zh-CN" b="1">
              <a:latin typeface="Times New Roman" panose="02020603050405020304" pitchFamily="18" charset="0"/>
            </a:endParaRPr>
          </a:p>
          <a:p>
            <a:pPr algn="l" eaLnBrk="1" hangingPunct="1">
              <a:lnSpc>
                <a:spcPct val="55000"/>
              </a:lnSpc>
            </a:pPr>
            <a:r>
              <a:rPr lang="en-US" altLang="zh-CN" b="1">
                <a:latin typeface="Times New Roman" panose="02020603050405020304" pitchFamily="18" charset="0"/>
              </a:rPr>
              <a:t>        *</a:t>
            </a:r>
            <a:endParaRPr lang="en-US" altLang="zh-CN" b="1">
              <a:latin typeface="Times New Roman" panose="02020603050405020304" pitchFamily="18" charset="0"/>
            </a:endParaRPr>
          </a:p>
          <a:p>
            <a:pPr algn="l" eaLnBrk="1" hangingPunct="1">
              <a:lnSpc>
                <a:spcPct val="55000"/>
              </a:lnSpc>
            </a:pPr>
            <a:r>
              <a:rPr lang="en-US" altLang="zh-CN" b="1">
                <a:latin typeface="Times New Roman" panose="02020603050405020304" pitchFamily="18" charset="0"/>
              </a:rPr>
              <a:t>      ***</a:t>
            </a:r>
            <a:endParaRPr lang="en-US" altLang="zh-CN" b="1">
              <a:latin typeface="Times New Roman" panose="02020603050405020304" pitchFamily="18" charset="0"/>
            </a:endParaRPr>
          </a:p>
          <a:p>
            <a:pPr algn="l" eaLnBrk="1" hangingPunct="1">
              <a:lnSpc>
                <a:spcPct val="55000"/>
              </a:lnSpc>
            </a:pPr>
            <a:r>
              <a:rPr lang="en-US" altLang="zh-CN" b="1">
                <a:latin typeface="Times New Roman" panose="02020603050405020304" pitchFamily="18" charset="0"/>
              </a:rPr>
              <a:t>    *****</a:t>
            </a:r>
            <a:endParaRPr lang="en-US" altLang="zh-CN" b="1">
              <a:latin typeface="Times New Roman" panose="02020603050405020304" pitchFamily="18" charset="0"/>
            </a:endParaRPr>
          </a:p>
          <a:p>
            <a:pPr algn="l" eaLnBrk="1" hangingPunct="1">
              <a:lnSpc>
                <a:spcPct val="55000"/>
              </a:lnSpc>
            </a:pPr>
            <a:r>
              <a:rPr lang="en-US" altLang="zh-CN" b="1">
                <a:latin typeface="Times New Roman" panose="02020603050405020304" pitchFamily="18" charset="0"/>
              </a:rPr>
              <a:t>  *******</a:t>
            </a:r>
            <a:endParaRPr lang="en-US" altLang="zh-CN" b="1">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684213" y="1376363"/>
            <a:ext cx="7848600" cy="4503737"/>
          </a:xfrm>
        </p:spPr>
        <p:txBody>
          <a:bodyPr/>
          <a:lstStyle/>
          <a:p>
            <a:pPr algn="just" eaLnBrk="1" hangingPunct="1">
              <a:buFontTx/>
              <a:buNone/>
            </a:pPr>
            <a:r>
              <a:rPr lang="en-US" altLang="zh-CN" b="1" smtClean="0">
                <a:solidFill>
                  <a:srgbClr val="FF3300"/>
                </a:solidFill>
                <a:latin typeface="Tahoma" panose="020B0604030504040204" pitchFamily="34" charset="0"/>
                <a:ea typeface="黑体" panose="02010609060101010101" pitchFamily="2" charset="-122"/>
              </a:rPr>
              <a:t>goto</a:t>
            </a:r>
            <a:r>
              <a:rPr lang="zh-CN" altLang="en-US" b="1" smtClean="0">
                <a:latin typeface="Tahoma" panose="020B0604030504040204" pitchFamily="34" charset="0"/>
                <a:ea typeface="黑体" panose="02010609060101010101" pitchFamily="2" charset="-122"/>
              </a:rPr>
              <a:t>语句是无条件转移语句，它的作用是无条件转移。</a:t>
            </a:r>
            <a:endParaRPr lang="zh-CN" altLang="en-US" b="1" smtClean="0">
              <a:latin typeface="Tahoma" panose="020B0604030504040204" pitchFamily="34" charset="0"/>
              <a:ea typeface="黑体" panose="02010609060101010101" pitchFamily="2" charset="-122"/>
            </a:endParaRPr>
          </a:p>
          <a:p>
            <a:pPr algn="just" eaLnBrk="1" hangingPunct="1">
              <a:buFontTx/>
              <a:buNone/>
            </a:pPr>
            <a:r>
              <a:rPr lang="zh-CN" altLang="en-US" b="1" smtClean="0">
                <a:latin typeface="Tahoma" panose="020B0604030504040204" pitchFamily="34" charset="0"/>
                <a:ea typeface="黑体" panose="02010609060101010101" pitchFamily="2" charset="-122"/>
              </a:rPr>
              <a:t>格式：</a:t>
            </a:r>
            <a:r>
              <a:rPr lang="en-US" altLang="zh-CN" b="1" smtClean="0">
                <a:solidFill>
                  <a:srgbClr val="FF3300"/>
                </a:solidFill>
                <a:latin typeface="Tahoma" panose="020B0604030504040204" pitchFamily="34" charset="0"/>
                <a:ea typeface="黑体" panose="02010609060101010101" pitchFamily="2" charset="-122"/>
              </a:rPr>
              <a:t>goto</a:t>
            </a:r>
            <a:r>
              <a:rPr lang="en-US" altLang="zh-CN" b="1" smtClean="0">
                <a:latin typeface="Tahoma" panose="020B0604030504040204" pitchFamily="34" charset="0"/>
                <a:ea typeface="黑体" panose="02010609060101010101" pitchFamily="2" charset="-122"/>
              </a:rPr>
              <a:t>  </a:t>
            </a:r>
            <a:r>
              <a:rPr lang="zh-CN" altLang="en-US" b="1" smtClean="0">
                <a:latin typeface="Tahoma" panose="020B0604030504040204" pitchFamily="34" charset="0"/>
                <a:ea typeface="黑体" panose="02010609060101010101" pitchFamily="2" charset="-122"/>
              </a:rPr>
              <a:t>语句标号</a:t>
            </a:r>
            <a:r>
              <a:rPr lang="en-US" altLang="zh-CN" b="1" smtClean="0">
                <a:latin typeface="Tahoma" panose="020B0604030504040204" pitchFamily="34" charset="0"/>
                <a:ea typeface="黑体" panose="02010609060101010101" pitchFamily="2" charset="-122"/>
              </a:rPr>
              <a:t>;</a:t>
            </a:r>
            <a:endParaRPr lang="en-US" altLang="zh-CN" b="1" smtClean="0">
              <a:latin typeface="Tahoma" panose="020B0604030504040204" pitchFamily="34" charset="0"/>
              <a:ea typeface="黑体" panose="02010609060101010101" pitchFamily="2" charset="-122"/>
            </a:endParaRPr>
          </a:p>
          <a:p>
            <a:pPr algn="just" eaLnBrk="1" hangingPunct="1">
              <a:buFontTx/>
              <a:buNone/>
            </a:pPr>
            <a:r>
              <a:rPr lang="zh-CN" altLang="en-US" b="1" smtClean="0">
                <a:latin typeface="Tahoma" panose="020B0604030504040204" pitchFamily="34" charset="0"/>
                <a:ea typeface="黑体" panose="02010609060101010101" pitchFamily="2" charset="-122"/>
              </a:rPr>
              <a:t>说明：</a:t>
            </a:r>
            <a:endParaRPr lang="zh-CN" altLang="en-US" b="1" smtClean="0">
              <a:latin typeface="Tahoma" panose="020B0604030504040204" pitchFamily="34" charset="0"/>
              <a:ea typeface="黑体" panose="02010609060101010101" pitchFamily="2" charset="-122"/>
            </a:endParaRPr>
          </a:p>
          <a:p>
            <a:pPr algn="just" eaLnBrk="1" hangingPunct="1">
              <a:buFontTx/>
              <a:buNone/>
            </a:pPr>
            <a:r>
              <a:rPr lang="en-US" altLang="zh-CN" b="1" smtClean="0">
                <a:solidFill>
                  <a:srgbClr val="FF3300"/>
                </a:solidFill>
                <a:latin typeface="Tahoma" panose="020B0604030504040204" pitchFamily="34" charset="0"/>
                <a:ea typeface="黑体" panose="02010609060101010101" pitchFamily="2" charset="-122"/>
              </a:rPr>
              <a:t>goto</a:t>
            </a:r>
            <a:r>
              <a:rPr lang="zh-CN" altLang="en-US" b="1" smtClean="0">
                <a:latin typeface="Tahoma" panose="020B0604030504040204" pitchFamily="34" charset="0"/>
                <a:ea typeface="黑体" panose="02010609060101010101" pitchFamily="2" charset="-122"/>
              </a:rPr>
              <a:t>语句和</a:t>
            </a:r>
            <a:r>
              <a:rPr lang="en-US" altLang="zh-CN" b="1" smtClean="0">
                <a:latin typeface="Tahoma" panose="020B0604030504040204" pitchFamily="34" charset="0"/>
                <a:ea typeface="黑体" panose="02010609060101010101" pitchFamily="2" charset="-122"/>
              </a:rPr>
              <a:t>if</a:t>
            </a:r>
            <a:r>
              <a:rPr lang="zh-CN" altLang="en-US" b="1" smtClean="0">
                <a:latin typeface="Tahoma" panose="020B0604030504040204" pitchFamily="34" charset="0"/>
                <a:ea typeface="黑体" panose="02010609060101010101" pitchFamily="2" charset="-122"/>
              </a:rPr>
              <a:t>语句配合使用，可实现循环功能。</a:t>
            </a:r>
            <a:endParaRPr lang="zh-CN" altLang="en-US" b="1" smtClean="0">
              <a:latin typeface="Tahoma" panose="020B0604030504040204" pitchFamily="34" charset="0"/>
              <a:ea typeface="黑体" panose="02010609060101010101" pitchFamily="2" charset="-122"/>
            </a:endParaRPr>
          </a:p>
          <a:p>
            <a:pPr algn="just" eaLnBrk="1" hangingPunct="1">
              <a:buFontTx/>
              <a:buNone/>
            </a:pPr>
            <a:endParaRPr lang="en-US" altLang="zh-CN" sz="2800" b="1" smtClean="0">
              <a:latin typeface="Tahoma" panose="020B0604030504040204" pitchFamily="34" charset="0"/>
              <a:ea typeface="黑体" panose="02010609060101010101" pitchFamily="2" charset="-122"/>
            </a:endParaRPr>
          </a:p>
        </p:txBody>
      </p:sp>
      <p:sp>
        <p:nvSpPr>
          <p:cNvPr id="232451" name="Rectangle 3"/>
          <p:cNvSpPr>
            <a:spLocks noChangeArrowheads="1"/>
          </p:cNvSpPr>
          <p:nvPr/>
        </p:nvSpPr>
        <p:spPr bwMode="auto">
          <a:xfrm>
            <a:off x="1828800" y="304800"/>
            <a:ext cx="5791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altLang="zh-CN" sz="3600" b="1">
                <a:solidFill>
                  <a:srgbClr val="CC0000"/>
                </a:solidFill>
                <a:latin typeface="黑体" panose="02010609060101010101" pitchFamily="2" charset="-122"/>
                <a:ea typeface="黑体" panose="02010609060101010101" pitchFamily="2" charset="-122"/>
              </a:rPr>
              <a:t>5.6  </a:t>
            </a:r>
            <a:r>
              <a:rPr lang="zh-CN" altLang="en-US" sz="3600" b="1">
                <a:solidFill>
                  <a:srgbClr val="CC0000"/>
                </a:solidFill>
                <a:latin typeface="黑体" panose="02010609060101010101" pitchFamily="2" charset="-122"/>
                <a:ea typeface="黑体" panose="02010609060101010101" pitchFamily="2" charset="-122"/>
              </a:rPr>
              <a:t>用</a:t>
            </a:r>
            <a:r>
              <a:rPr lang="en-US" altLang="zh-CN" sz="3600" b="1">
                <a:solidFill>
                  <a:srgbClr val="CC0000"/>
                </a:solidFill>
                <a:latin typeface="黑体" panose="02010609060101010101" pitchFamily="2" charset="-122"/>
                <a:ea typeface="黑体" panose="02010609060101010101" pitchFamily="2" charset="-122"/>
              </a:rPr>
              <a:t>goto</a:t>
            </a:r>
            <a:r>
              <a:rPr lang="zh-CN" altLang="en-US" sz="3600" b="1">
                <a:solidFill>
                  <a:srgbClr val="CC0000"/>
                </a:solidFill>
                <a:latin typeface="黑体" panose="02010609060101010101" pitchFamily="2" charset="-122"/>
                <a:ea typeface="黑体" panose="02010609060101010101" pitchFamily="2" charset="-122"/>
              </a:rPr>
              <a:t>语句构成循环</a:t>
            </a:r>
            <a:endParaRPr lang="zh-CN" altLang="en-US" sz="3600" b="1">
              <a:solidFill>
                <a:srgbClr val="CC0000"/>
              </a:solidFill>
              <a:latin typeface="黑体" panose="02010609060101010101" pitchFamily="2" charset="-122"/>
              <a:ea typeface="黑体" panose="02010609060101010101" pitchFamily="2" charset="-122"/>
            </a:endParaRPr>
          </a:p>
          <a:p>
            <a:pPr eaLnBrk="1" hangingPunct="1"/>
            <a:endParaRPr lang="en-US" altLang="zh-CN" sz="3200" b="1">
              <a:solidFill>
                <a:srgbClr val="CC0000"/>
              </a:solidFill>
              <a:latin typeface="黑体" panose="02010609060101010101" pitchFamily="2" charset="-122"/>
              <a:ea typeface="黑体" panose="02010609060101010101" pitchFamily="2" charset="-122"/>
            </a:endParaRPr>
          </a:p>
        </p:txBody>
      </p:sp>
      <p:pic>
        <p:nvPicPr>
          <p:cNvPr id="232452" name="Picture 4" descr="0035">
            <a:hlinkClick r:id="rId1" action="ppaction://hlinksldjump"/>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53" name="Picture 5" descr="SETDHOME">
            <a:hlinkClick r:id="" action="ppaction://hlinkshowjump?jump=endshow"/>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6" descr="Next">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5"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dissolve">
                                      <p:cBhvr>
                                        <p:cTn id="7" dur="500"/>
                                        <p:tgtEl>
                                          <p:spTgt spid="23245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32450">
                                            <p:txEl>
                                              <p:pRg st="0" end="0"/>
                                            </p:txEl>
                                          </p:spTgt>
                                        </p:tgtEl>
                                        <p:attrNameLst>
                                          <p:attrName>style.visibility</p:attrName>
                                        </p:attrNameLst>
                                      </p:cBhvr>
                                      <p:to>
                                        <p:strVal val="visible"/>
                                      </p:to>
                                    </p:set>
                                    <p:animEffect transition="in" filter="box(in)">
                                      <p:cBhvr>
                                        <p:cTn id="11" dur="500"/>
                                        <p:tgtEl>
                                          <p:spTgt spid="232450">
                                            <p:txEl>
                                              <p:pRg st="0" end="0"/>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32450">
                                            <p:txEl>
                                              <p:pRg st="1" end="1"/>
                                            </p:txEl>
                                          </p:spTgt>
                                        </p:tgtEl>
                                        <p:attrNameLst>
                                          <p:attrName>style.visibility</p:attrName>
                                        </p:attrNameLst>
                                      </p:cBhvr>
                                      <p:to>
                                        <p:strVal val="visible"/>
                                      </p:to>
                                    </p:set>
                                    <p:animEffect transition="in" filter="box(in)">
                                      <p:cBhvr>
                                        <p:cTn id="15" dur="500"/>
                                        <p:tgtEl>
                                          <p:spTgt spid="232450">
                                            <p:txEl>
                                              <p:pRg st="1" end="1"/>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232450">
                                            <p:txEl>
                                              <p:pRg st="2" end="2"/>
                                            </p:txEl>
                                          </p:spTgt>
                                        </p:tgtEl>
                                        <p:attrNameLst>
                                          <p:attrName>style.visibility</p:attrName>
                                        </p:attrNameLst>
                                      </p:cBhvr>
                                      <p:to>
                                        <p:strVal val="visible"/>
                                      </p:to>
                                    </p:set>
                                    <p:animEffect transition="in" filter="box(in)">
                                      <p:cBhvr>
                                        <p:cTn id="19" dur="500"/>
                                        <p:tgtEl>
                                          <p:spTgt spid="232450">
                                            <p:txEl>
                                              <p:pRg st="2" end="2"/>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232450">
                                            <p:txEl>
                                              <p:pRg st="3" end="3"/>
                                            </p:txEl>
                                          </p:spTgt>
                                        </p:tgtEl>
                                        <p:attrNameLst>
                                          <p:attrName>style.visibility</p:attrName>
                                        </p:attrNameLst>
                                      </p:cBhvr>
                                      <p:to>
                                        <p:strVal val="visible"/>
                                      </p:to>
                                    </p:set>
                                    <p:animEffect transition="in" filter="box(in)">
                                      <p:cBhvr>
                                        <p:cTn id="23" dur="500"/>
                                        <p:tgtEl>
                                          <p:spTgt spid="232450">
                                            <p:txEl>
                                              <p:pRg st="3" end="3"/>
                                            </p:txEl>
                                          </p:spTgt>
                                        </p:tgtEl>
                                      </p:cBhvr>
                                    </p:animEffect>
                                  </p:childTnLst>
                                </p:cTn>
                              </p:par>
                            </p:childTnLst>
                          </p:cTn>
                        </p:par>
                        <p:par>
                          <p:cTn id="24" fill="hold">
                            <p:stCondLst>
                              <p:cond delay="2500"/>
                            </p:stCondLst>
                            <p:childTnLst>
                              <p:par>
                                <p:cTn id="25" presetID="2" presetClass="entr" presetSubtype="8" fill="hold" nodeType="afterEffect">
                                  <p:stCondLst>
                                    <p:cond delay="1000"/>
                                  </p:stCondLst>
                                  <p:childTnLst>
                                    <p:set>
                                      <p:cBhvr>
                                        <p:cTn id="26" dur="1" fill="hold">
                                          <p:stCondLst>
                                            <p:cond delay="0"/>
                                          </p:stCondLst>
                                        </p:cTn>
                                        <p:tgtEl>
                                          <p:spTgt spid="232452"/>
                                        </p:tgtEl>
                                        <p:attrNameLst>
                                          <p:attrName>style.visibility</p:attrName>
                                        </p:attrNameLst>
                                      </p:cBhvr>
                                      <p:to>
                                        <p:strVal val="visible"/>
                                      </p:to>
                                    </p:set>
                                    <p:anim calcmode="lin" valueType="num">
                                      <p:cBhvr additive="base">
                                        <p:cTn id="27" dur="500" fill="hold"/>
                                        <p:tgtEl>
                                          <p:spTgt spid="232452"/>
                                        </p:tgtEl>
                                        <p:attrNameLst>
                                          <p:attrName>ppt_x</p:attrName>
                                        </p:attrNameLst>
                                      </p:cBhvr>
                                      <p:tavLst>
                                        <p:tav tm="0">
                                          <p:val>
                                            <p:strVal val="0-#ppt_w/2"/>
                                          </p:val>
                                        </p:tav>
                                        <p:tav tm="100000">
                                          <p:val>
                                            <p:strVal val="#ppt_x"/>
                                          </p:val>
                                        </p:tav>
                                      </p:tavLst>
                                    </p:anim>
                                    <p:anim calcmode="lin" valueType="num">
                                      <p:cBhvr additive="base">
                                        <p:cTn id="28" dur="500" fill="hold"/>
                                        <p:tgtEl>
                                          <p:spTgt spid="232452"/>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8" fill="hold" nodeType="afterEffect">
                                  <p:stCondLst>
                                    <p:cond delay="0"/>
                                  </p:stCondLst>
                                  <p:childTnLst>
                                    <p:set>
                                      <p:cBhvr>
                                        <p:cTn id="31" dur="1" fill="hold">
                                          <p:stCondLst>
                                            <p:cond delay="0"/>
                                          </p:stCondLst>
                                        </p:cTn>
                                        <p:tgtEl>
                                          <p:spTgt spid="232453"/>
                                        </p:tgtEl>
                                        <p:attrNameLst>
                                          <p:attrName>style.visibility</p:attrName>
                                        </p:attrNameLst>
                                      </p:cBhvr>
                                      <p:to>
                                        <p:strVal val="visible"/>
                                      </p:to>
                                    </p:set>
                                    <p:anim calcmode="lin" valueType="num">
                                      <p:cBhvr additive="base">
                                        <p:cTn id="32" dur="500" fill="hold"/>
                                        <p:tgtEl>
                                          <p:spTgt spid="232453"/>
                                        </p:tgtEl>
                                        <p:attrNameLst>
                                          <p:attrName>ppt_x</p:attrName>
                                        </p:attrNameLst>
                                      </p:cBhvr>
                                      <p:tavLst>
                                        <p:tav tm="0">
                                          <p:val>
                                            <p:strVal val="0-#ppt_w/2"/>
                                          </p:val>
                                        </p:tav>
                                        <p:tav tm="100000">
                                          <p:val>
                                            <p:strVal val="#ppt_x"/>
                                          </p:val>
                                        </p:tav>
                                      </p:tavLst>
                                    </p:anim>
                                    <p:anim calcmode="lin" valueType="num">
                                      <p:cBhvr additive="base">
                                        <p:cTn id="33" dur="500" fill="hold"/>
                                        <p:tgtEl>
                                          <p:spTgt spid="2324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dvAuto="0" autoUpdateAnimBg="0" build="p"/>
      <p:bldP spid="23245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215900" y="1233488"/>
            <a:ext cx="56165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20000"/>
              </a:spcBef>
            </a:pPr>
            <a:r>
              <a:rPr lang="en-US" altLang="zh-CN" sz="2400" b="1">
                <a:ea typeface="黑体" panose="02010609060101010101" pitchFamily="2" charset="-122"/>
              </a:rPr>
              <a:t>main()</a:t>
            </a:r>
            <a:endParaRPr lang="en-US" altLang="zh-CN" sz="2400" b="1">
              <a:ea typeface="黑体" panose="02010609060101010101" pitchFamily="2" charset="-122"/>
            </a:endParaRPr>
          </a:p>
          <a:p>
            <a:pPr indent="265430" algn="just" eaLnBrk="1" hangingPunct="1">
              <a:spcBef>
                <a:spcPct val="20000"/>
              </a:spcBef>
            </a:pPr>
            <a:r>
              <a:rPr lang="en-US" altLang="zh-CN" sz="2400" b="1">
                <a:ea typeface="黑体" panose="02010609060101010101" pitchFamily="2" charset="-122"/>
              </a:rPr>
              <a:t>   { int i=1,sum=0,x;</a:t>
            </a:r>
            <a:endParaRPr lang="en-US" altLang="zh-CN" sz="2400" b="1">
              <a:ea typeface="黑体" panose="02010609060101010101" pitchFamily="2" charset="-122"/>
            </a:endParaRPr>
          </a:p>
          <a:p>
            <a:pPr indent="265430" algn="just" eaLnBrk="1" hangingPunct="1">
              <a:spcBef>
                <a:spcPct val="20000"/>
              </a:spcBef>
            </a:pPr>
            <a:r>
              <a:rPr lang="en-US" altLang="zh-CN" sz="2400" b="1">
                <a:ea typeface="黑体" panose="02010609060101010101" pitchFamily="2" charset="-122"/>
              </a:rPr>
              <a:t>      </a:t>
            </a:r>
            <a:r>
              <a:rPr lang="en-US" altLang="zh-CN" sz="2400" b="1">
                <a:solidFill>
                  <a:srgbClr val="A50021"/>
                </a:solidFill>
                <a:ea typeface="黑体" panose="02010609060101010101" pitchFamily="2" charset="-122"/>
              </a:rPr>
              <a:t>loop:</a:t>
            </a:r>
            <a:r>
              <a:rPr lang="en-US" altLang="zh-CN" sz="2400" b="1">
                <a:ea typeface="黑体" panose="02010609060101010101" pitchFamily="2" charset="-122"/>
              </a:rPr>
              <a:t>if(i&gt;10)</a:t>
            </a:r>
            <a:r>
              <a:rPr lang="en-US" altLang="zh-CN" sz="2400" b="1">
                <a:solidFill>
                  <a:schemeClr val="accent2"/>
                </a:solidFill>
                <a:ea typeface="黑体" panose="02010609060101010101" pitchFamily="2" charset="-122"/>
              </a:rPr>
              <a:t>goto end;</a:t>
            </a:r>
            <a:endParaRPr lang="en-US" altLang="zh-CN" sz="2400" b="1">
              <a:solidFill>
                <a:schemeClr val="accent2"/>
              </a:solidFill>
              <a:ea typeface="黑体" panose="02010609060101010101" pitchFamily="2" charset="-122"/>
            </a:endParaRPr>
          </a:p>
          <a:p>
            <a:pPr indent="265430" algn="just" eaLnBrk="1" hangingPunct="1">
              <a:spcBef>
                <a:spcPct val="20000"/>
              </a:spcBef>
            </a:pPr>
            <a:r>
              <a:rPr lang="en-US" altLang="zh-CN" sz="2400" b="1">
                <a:ea typeface="黑体" panose="02010609060101010101" pitchFamily="2" charset="-122"/>
              </a:rPr>
              <a:t>      printf("enter a data:");</a:t>
            </a:r>
            <a:endParaRPr lang="en-US" altLang="zh-CN" sz="2400" b="1">
              <a:ea typeface="黑体" panose="02010609060101010101" pitchFamily="2" charset="-122"/>
            </a:endParaRPr>
          </a:p>
          <a:p>
            <a:pPr indent="265430" algn="just" eaLnBrk="1" hangingPunct="1">
              <a:spcBef>
                <a:spcPct val="20000"/>
              </a:spcBef>
            </a:pPr>
            <a:r>
              <a:rPr lang="en-US" altLang="zh-CN" sz="2400" b="1">
                <a:ea typeface="黑体" panose="02010609060101010101" pitchFamily="2" charset="-122"/>
              </a:rPr>
              <a:t>      scanf("%d",&amp;x);</a:t>
            </a:r>
            <a:endParaRPr lang="en-US" altLang="zh-CN" sz="2400" b="1">
              <a:ea typeface="黑体" panose="02010609060101010101" pitchFamily="2" charset="-122"/>
            </a:endParaRPr>
          </a:p>
          <a:p>
            <a:pPr indent="265430" algn="just" eaLnBrk="1" hangingPunct="1">
              <a:spcBef>
                <a:spcPct val="20000"/>
              </a:spcBef>
            </a:pPr>
            <a:r>
              <a:rPr lang="en-US" altLang="zh-CN" sz="2400" b="1">
                <a:ea typeface="黑体" panose="02010609060101010101" pitchFamily="2" charset="-122"/>
              </a:rPr>
              <a:t>      sum+=x;</a:t>
            </a:r>
            <a:endParaRPr lang="en-US" altLang="zh-CN" sz="2400" b="1">
              <a:ea typeface="黑体" panose="02010609060101010101" pitchFamily="2" charset="-122"/>
            </a:endParaRPr>
          </a:p>
          <a:p>
            <a:pPr indent="265430" algn="just" eaLnBrk="1" hangingPunct="1">
              <a:spcBef>
                <a:spcPct val="20000"/>
              </a:spcBef>
            </a:pPr>
            <a:r>
              <a:rPr lang="en-US" altLang="zh-CN" sz="2400" b="1">
                <a:ea typeface="黑体" panose="02010609060101010101" pitchFamily="2" charset="-122"/>
              </a:rPr>
              <a:t>      i++;</a:t>
            </a:r>
            <a:endParaRPr lang="en-US" altLang="zh-CN" sz="2400" b="1">
              <a:ea typeface="黑体" panose="02010609060101010101" pitchFamily="2" charset="-122"/>
            </a:endParaRPr>
          </a:p>
          <a:p>
            <a:pPr indent="265430" algn="just" eaLnBrk="1" hangingPunct="1">
              <a:spcBef>
                <a:spcPct val="20000"/>
              </a:spcBef>
            </a:pPr>
            <a:r>
              <a:rPr lang="en-US" altLang="zh-CN" sz="2400" b="1">
                <a:ea typeface="黑体" panose="02010609060101010101" pitchFamily="2" charset="-122"/>
              </a:rPr>
              <a:t>      </a:t>
            </a:r>
            <a:r>
              <a:rPr lang="en-US" altLang="zh-CN" sz="2400" b="1">
                <a:solidFill>
                  <a:schemeClr val="accent2"/>
                </a:solidFill>
                <a:ea typeface="黑体" panose="02010609060101010101" pitchFamily="2" charset="-122"/>
              </a:rPr>
              <a:t>goto  loop;</a:t>
            </a:r>
            <a:endParaRPr lang="en-US" altLang="zh-CN" sz="2400" b="1">
              <a:solidFill>
                <a:schemeClr val="accent2"/>
              </a:solidFill>
              <a:ea typeface="黑体" panose="02010609060101010101" pitchFamily="2" charset="-122"/>
            </a:endParaRPr>
          </a:p>
          <a:p>
            <a:pPr indent="265430" algn="just" eaLnBrk="1" hangingPunct="1">
              <a:spcBef>
                <a:spcPct val="20000"/>
              </a:spcBef>
            </a:pPr>
            <a:r>
              <a:rPr lang="en-US" altLang="zh-CN" sz="2400" b="1">
                <a:ea typeface="黑体" panose="02010609060101010101" pitchFamily="2" charset="-122"/>
              </a:rPr>
              <a:t>      </a:t>
            </a:r>
            <a:r>
              <a:rPr lang="en-US" altLang="zh-CN" sz="2400" b="1">
                <a:solidFill>
                  <a:srgbClr val="A50021"/>
                </a:solidFill>
                <a:ea typeface="黑体" panose="02010609060101010101" pitchFamily="2" charset="-122"/>
              </a:rPr>
              <a:t>end:</a:t>
            </a:r>
            <a:r>
              <a:rPr lang="en-US" altLang="zh-CN" sz="2400" b="1">
                <a:ea typeface="黑体" panose="02010609060101010101" pitchFamily="2" charset="-122"/>
              </a:rPr>
              <a:t>  printf("sum=%d",sum);</a:t>
            </a:r>
            <a:endParaRPr lang="en-US" altLang="zh-CN" sz="2400" b="1">
              <a:ea typeface="黑体" panose="02010609060101010101" pitchFamily="2" charset="-122"/>
            </a:endParaRPr>
          </a:p>
          <a:p>
            <a:pPr indent="265430" algn="l" eaLnBrk="1" hangingPunct="1">
              <a:spcBef>
                <a:spcPct val="20000"/>
              </a:spcBef>
            </a:pPr>
            <a:r>
              <a:rPr lang="en-US" altLang="zh-CN" sz="2400" b="1">
                <a:ea typeface="黑体" panose="02010609060101010101" pitchFamily="2" charset="-122"/>
              </a:rPr>
              <a:t>   } </a:t>
            </a:r>
            <a:endParaRPr lang="en-US" altLang="zh-CN" sz="2400" b="1">
              <a:ea typeface="黑体" panose="02010609060101010101" pitchFamily="2" charset="-122"/>
            </a:endParaRPr>
          </a:p>
        </p:txBody>
      </p:sp>
      <p:pic>
        <p:nvPicPr>
          <p:cNvPr id="233475"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6"/>
          <p:cNvSpPr>
            <a:spLocks noChangeArrowheads="1"/>
          </p:cNvSpPr>
          <p:nvPr/>
        </p:nvSpPr>
        <p:spPr bwMode="auto">
          <a:xfrm>
            <a:off x="611188" y="188913"/>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20000"/>
              </a:spcBef>
            </a:pPr>
            <a:r>
              <a:rPr lang="en-US" altLang="zh-CN" b="1">
                <a:solidFill>
                  <a:srgbClr val="CC0000"/>
                </a:solidFill>
                <a:latin typeface="黑体" panose="02010609060101010101" pitchFamily="2" charset="-122"/>
                <a:ea typeface="黑体" panose="02010609060101010101" pitchFamily="2" charset="-122"/>
              </a:rPr>
              <a:t>【</a:t>
            </a:r>
            <a:r>
              <a:rPr lang="zh-CN" altLang="en-US" b="1">
                <a:solidFill>
                  <a:srgbClr val="CC0000"/>
                </a:solidFill>
                <a:latin typeface="黑体" panose="02010609060101010101" pitchFamily="2" charset="-122"/>
                <a:ea typeface="黑体" panose="02010609060101010101" pitchFamily="2" charset="-122"/>
              </a:rPr>
              <a:t>例</a:t>
            </a:r>
            <a:r>
              <a:rPr lang="en-US" altLang="zh-CN" b="1">
                <a:solidFill>
                  <a:srgbClr val="CC0000"/>
                </a:solidFill>
                <a:latin typeface="黑体" panose="02010609060101010101" pitchFamily="2" charset="-122"/>
                <a:ea typeface="黑体" panose="02010609060101010101" pitchFamily="2" charset="-122"/>
              </a:rPr>
              <a:t>5.13】</a:t>
            </a:r>
            <a:r>
              <a:rPr lang="zh-CN" altLang="en-US" b="1">
                <a:solidFill>
                  <a:srgbClr val="CC0000"/>
                </a:solidFill>
                <a:latin typeface="黑体" panose="02010609060101010101" pitchFamily="2" charset="-122"/>
                <a:ea typeface="黑体" panose="02010609060101010101" pitchFamily="2" charset="-122"/>
              </a:rPr>
              <a:t>从键盘输入</a:t>
            </a:r>
            <a:r>
              <a:rPr lang="en-US" altLang="zh-CN" b="1">
                <a:solidFill>
                  <a:srgbClr val="CC0000"/>
                </a:solidFill>
                <a:latin typeface="黑体" panose="02010609060101010101" pitchFamily="2" charset="-122"/>
                <a:ea typeface="黑体" panose="02010609060101010101" pitchFamily="2" charset="-122"/>
              </a:rPr>
              <a:t>10</a:t>
            </a:r>
            <a:r>
              <a:rPr lang="zh-CN" altLang="en-US" b="1">
                <a:solidFill>
                  <a:srgbClr val="CC0000"/>
                </a:solidFill>
                <a:latin typeface="黑体" panose="02010609060101010101" pitchFamily="2" charset="-122"/>
                <a:ea typeface="黑体" panose="02010609060101010101" pitchFamily="2" charset="-122"/>
              </a:rPr>
              <a:t>个整数，求其累加和。可用</a:t>
            </a:r>
            <a:r>
              <a:rPr lang="en-US" altLang="zh-CN" b="1">
                <a:solidFill>
                  <a:srgbClr val="CC0000"/>
                </a:solidFill>
                <a:latin typeface="黑体" panose="02010609060101010101" pitchFamily="2" charset="-122"/>
                <a:ea typeface="黑体" panose="02010609060101010101" pitchFamily="2" charset="-122"/>
              </a:rPr>
              <a:t>goto</a:t>
            </a:r>
            <a:r>
              <a:rPr lang="zh-CN" altLang="en-US" b="1">
                <a:solidFill>
                  <a:srgbClr val="CC0000"/>
                </a:solidFill>
                <a:latin typeface="黑体" panose="02010609060101010101" pitchFamily="2" charset="-122"/>
                <a:ea typeface="黑体" panose="02010609060101010101" pitchFamily="2" charset="-122"/>
              </a:rPr>
              <a:t>语句和</a:t>
            </a:r>
            <a:r>
              <a:rPr lang="en-US" altLang="zh-CN" b="1">
                <a:solidFill>
                  <a:srgbClr val="CC0000"/>
                </a:solidFill>
                <a:latin typeface="黑体" panose="02010609060101010101" pitchFamily="2" charset="-122"/>
                <a:ea typeface="黑体" panose="02010609060101010101" pitchFamily="2" charset="-122"/>
              </a:rPr>
              <a:t>if</a:t>
            </a:r>
            <a:r>
              <a:rPr lang="zh-CN" altLang="en-US" b="1">
                <a:solidFill>
                  <a:srgbClr val="CC0000"/>
                </a:solidFill>
                <a:latin typeface="黑体" panose="02010609060101010101" pitchFamily="2" charset="-122"/>
                <a:ea typeface="黑体" panose="02010609060101010101" pitchFamily="2" charset="-122"/>
              </a:rPr>
              <a:t>语句配合实现。</a:t>
            </a:r>
            <a:endParaRPr lang="zh-CN" altLang="en-US" b="1">
              <a:solidFill>
                <a:srgbClr val="CC0000"/>
              </a:solidFill>
              <a:latin typeface="黑体" panose="02010609060101010101" pitchFamily="2" charset="-122"/>
              <a:ea typeface="黑体" panose="02010609060101010101" pitchFamily="2" charset="-122"/>
            </a:endParaRPr>
          </a:p>
        </p:txBody>
      </p:sp>
      <p:sp>
        <p:nvSpPr>
          <p:cNvPr id="233479" name="Rectangle 7"/>
          <p:cNvSpPr>
            <a:spLocks noChangeArrowheads="1"/>
          </p:cNvSpPr>
          <p:nvPr/>
        </p:nvSpPr>
        <p:spPr bwMode="auto">
          <a:xfrm>
            <a:off x="5759450" y="1125538"/>
            <a:ext cx="3170238" cy="44735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r>
              <a:rPr lang="zh-CN" altLang="en-US" sz="2400" b="1">
                <a:ea typeface="黑体" panose="02010609060101010101" pitchFamily="2" charset="-122"/>
              </a:rPr>
              <a:t>程序运行结果：</a:t>
            </a:r>
            <a:endParaRPr lang="zh-CN" altLang="en-US" sz="2400" b="1">
              <a:ea typeface="黑体" panose="02010609060101010101" pitchFamily="2" charset="-122"/>
            </a:endParaRPr>
          </a:p>
          <a:p>
            <a:pPr indent="265430" algn="just" eaLnBrk="1" hangingPunct="1"/>
            <a:r>
              <a:rPr lang="en-US" altLang="zh-CN" sz="2400" b="1">
                <a:ea typeface="黑体" panose="02010609060101010101" pitchFamily="2" charset="-122"/>
                <a:cs typeface="Courier New" panose="02070309020205020404" pitchFamily="49" charset="0"/>
              </a:rPr>
              <a:t>enter a data:3</a:t>
            </a:r>
            <a:r>
              <a:rPr lang="en-US" altLang="zh-CN" sz="2400" b="1">
                <a:ea typeface="黑体" panose="02010609060101010101" pitchFamily="2" charset="-122"/>
              </a:rPr>
              <a:t>↙</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enter a data:5↙</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enter a data:2↙</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enter a data:4↙</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enter a data:10↙</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enter a data:30↙</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enter a data:15↙</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enter a data:18↙</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enter a data:20↙</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enter a data:22↙</a:t>
            </a:r>
            <a:endParaRPr lang="en-US" altLang="zh-CN" sz="2400" b="1">
              <a:ea typeface="黑体" panose="02010609060101010101" pitchFamily="2" charset="-122"/>
            </a:endParaRPr>
          </a:p>
          <a:p>
            <a:pPr indent="265430" algn="just" eaLnBrk="1" hangingPunct="1"/>
            <a:r>
              <a:rPr lang="en-US" altLang="zh-CN" sz="2400" b="1">
                <a:ea typeface="黑体" panose="02010609060101010101" pitchFamily="2" charset="-122"/>
              </a:rPr>
              <a:t>sum=129</a:t>
            </a:r>
            <a:endParaRPr lang="en-US" altLang="zh-CN" sz="2400" b="1">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3474"/>
                                        </p:tgtEl>
                                        <p:attrNameLst>
                                          <p:attrName>style.visibility</p:attrName>
                                        </p:attrNameLst>
                                      </p:cBhvr>
                                      <p:to>
                                        <p:strVal val="visible"/>
                                      </p:to>
                                    </p:set>
                                    <p:animEffect transition="in" filter="blinds(horizontal)">
                                      <p:cBhvr>
                                        <p:cTn id="7" dur="500"/>
                                        <p:tgtEl>
                                          <p:spTgt spid="23347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33475"/>
                                        </p:tgtEl>
                                        <p:attrNameLst>
                                          <p:attrName>style.visibility</p:attrName>
                                        </p:attrNameLst>
                                      </p:cBhvr>
                                      <p:to>
                                        <p:strVal val="visible"/>
                                      </p:to>
                                    </p:set>
                                    <p:anim calcmode="lin" valueType="num">
                                      <p:cBhvr additive="base">
                                        <p:cTn id="11" dur="500" fill="hold"/>
                                        <p:tgtEl>
                                          <p:spTgt spid="233475"/>
                                        </p:tgtEl>
                                        <p:attrNameLst>
                                          <p:attrName>ppt_x</p:attrName>
                                        </p:attrNameLst>
                                      </p:cBhvr>
                                      <p:tavLst>
                                        <p:tav tm="0">
                                          <p:val>
                                            <p:strVal val="0-#ppt_w/2"/>
                                          </p:val>
                                        </p:tav>
                                        <p:tav tm="100000">
                                          <p:val>
                                            <p:strVal val="#ppt_x"/>
                                          </p:val>
                                        </p:tav>
                                      </p:tavLst>
                                    </p:anim>
                                    <p:anim calcmode="lin" valueType="num">
                                      <p:cBhvr additive="base">
                                        <p:cTn id="12" dur="500" fill="hold"/>
                                        <p:tgtEl>
                                          <p:spTgt spid="23347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233479"/>
                                        </p:tgtEl>
                                        <p:attrNameLst>
                                          <p:attrName>style.visibility</p:attrName>
                                        </p:attrNameLst>
                                      </p:cBhvr>
                                      <p:to>
                                        <p:strVal val="visible"/>
                                      </p:to>
                                    </p:set>
                                    <p:animEffect transition="in" filter="plus(in)">
                                      <p:cBhvr>
                                        <p:cTn id="17" dur="2000"/>
                                        <p:tgtEl>
                                          <p:spTgt spid="233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utoUpdateAnimBg="0"/>
      <p:bldP spid="23347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09600" y="1524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eaLnBrk="1" hangingPunct="1">
              <a:spcBef>
                <a:spcPct val="20000"/>
              </a:spcBef>
            </a:pPr>
            <a:r>
              <a:rPr lang="zh-CN" altLang="en-US" sz="3200" b="1">
                <a:latin typeface="楷体_GB2312" pitchFamily="49" charset="-122"/>
                <a:ea typeface="楷体_GB2312" pitchFamily="49" charset="-122"/>
              </a:rPr>
              <a:t>习  题</a:t>
            </a:r>
            <a:r>
              <a:rPr lang="zh-CN" altLang="en-US" sz="2400" b="1">
                <a:latin typeface="黑体" panose="02010609060101010101" pitchFamily="2" charset="-122"/>
                <a:ea typeface="黑体" panose="02010609060101010101" pitchFamily="2" charset="-122"/>
              </a:rPr>
              <a:t> </a:t>
            </a:r>
            <a:endParaRPr lang="zh-CN" altLang="en-US" sz="2400" b="1">
              <a:latin typeface="黑体" panose="02010609060101010101" pitchFamily="2" charset="-122"/>
              <a:ea typeface="黑体" panose="02010609060101010101" pitchFamily="2" charset="-122"/>
            </a:endParaRPr>
          </a:p>
        </p:txBody>
      </p:sp>
      <p:pic>
        <p:nvPicPr>
          <p:cNvPr id="253955"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56"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ext Box 6"/>
          <p:cNvSpPr txBox="1">
            <a:spLocks noChangeArrowheads="1"/>
          </p:cNvSpPr>
          <p:nvPr/>
        </p:nvSpPr>
        <p:spPr bwMode="auto">
          <a:xfrm>
            <a:off x="990600" y="914400"/>
            <a:ext cx="366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endParaRPr lang="zh-CN" altLang="zh-CN" sz="2400" b="1">
              <a:solidFill>
                <a:schemeClr val="tx2"/>
              </a:solidFill>
              <a:latin typeface="宋体" panose="02010600030101010101" pitchFamily="2" charset="-122"/>
            </a:endParaRPr>
          </a:p>
        </p:txBody>
      </p:sp>
      <p:sp>
        <p:nvSpPr>
          <p:cNvPr id="61447" name="Text Box 7"/>
          <p:cNvSpPr txBox="1">
            <a:spLocks noChangeArrowheads="1"/>
          </p:cNvSpPr>
          <p:nvPr/>
        </p:nvSpPr>
        <p:spPr bwMode="auto">
          <a:xfrm>
            <a:off x="228600" y="762000"/>
            <a:ext cx="845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endParaRPr lang="zh-CN" altLang="zh-CN" sz="2400" b="1">
              <a:solidFill>
                <a:schemeClr val="tx2"/>
              </a:solidFill>
              <a:latin typeface="宋体" panose="02010600030101010101" pitchFamily="2" charset="-122"/>
            </a:endParaRPr>
          </a:p>
        </p:txBody>
      </p:sp>
      <p:sp>
        <p:nvSpPr>
          <p:cNvPr id="61448" name="Text Box 8"/>
          <p:cNvSpPr txBox="1">
            <a:spLocks noChangeArrowheads="1"/>
          </p:cNvSpPr>
          <p:nvPr/>
        </p:nvSpPr>
        <p:spPr bwMode="auto">
          <a:xfrm>
            <a:off x="381000" y="990600"/>
            <a:ext cx="8534400"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spcBef>
                <a:spcPts val="600"/>
              </a:spcBef>
            </a:pPr>
            <a:r>
              <a:rPr lang="zh-CN" altLang="en-US" b="1">
                <a:solidFill>
                  <a:schemeClr val="tx2"/>
                </a:solidFill>
                <a:latin typeface="楷体_GB2312" pitchFamily="49" charset="-122"/>
                <a:ea typeface="楷体_GB2312" pitchFamily="49" charset="-122"/>
              </a:rPr>
              <a:t>一、选择题</a:t>
            </a:r>
            <a:endParaRPr lang="zh-CN" altLang="en-US" b="1">
              <a:solidFill>
                <a:schemeClr val="tx2"/>
              </a:solidFill>
              <a:latin typeface="楷体_GB2312" pitchFamily="49" charset="-122"/>
              <a:ea typeface="楷体_GB2312" pitchFamily="49" charset="-122"/>
            </a:endParaRPr>
          </a:p>
          <a:p>
            <a:pPr algn="just" eaLnBrk="1" hangingPunct="1">
              <a:spcBef>
                <a:spcPts val="600"/>
              </a:spcBef>
            </a:pPr>
            <a:r>
              <a:rPr lang="en-US" altLang="zh-CN" b="1">
                <a:solidFill>
                  <a:schemeClr val="tx2"/>
                </a:solidFill>
                <a:latin typeface="楷体_GB2312" pitchFamily="49" charset="-122"/>
                <a:ea typeface="楷体_GB2312" pitchFamily="49" charset="-122"/>
              </a:rPr>
              <a:t>1</a:t>
            </a:r>
            <a:r>
              <a:rPr lang="zh-CN" altLang="en-US" b="1">
                <a:solidFill>
                  <a:schemeClr val="tx2"/>
                </a:solidFill>
                <a:latin typeface="楷体_GB2312" pitchFamily="49" charset="-122"/>
                <a:ea typeface="楷体_GB2312" pitchFamily="49" charset="-122"/>
              </a:rPr>
              <a:t>．设</a:t>
            </a:r>
            <a:r>
              <a:rPr lang="en-US" altLang="zh-CN" b="1">
                <a:solidFill>
                  <a:schemeClr val="tx2"/>
                </a:solidFill>
                <a:latin typeface="楷体_GB2312" pitchFamily="49" charset="-122"/>
                <a:ea typeface="楷体_GB2312" pitchFamily="49" charset="-122"/>
              </a:rPr>
              <a:t>int n=1</a:t>
            </a:r>
            <a:r>
              <a:rPr lang="zh-CN" altLang="en-US" b="1">
                <a:solidFill>
                  <a:schemeClr val="tx2"/>
                </a:solidFill>
                <a:latin typeface="楷体_GB2312" pitchFamily="49" charset="-122"/>
                <a:ea typeface="楷体_GB2312" pitchFamily="49" charset="-122"/>
              </a:rPr>
              <a:t>，则执行循环</a:t>
            </a:r>
            <a:r>
              <a:rPr lang="zh-CN" altLang="en-US" b="1">
                <a:solidFill>
                  <a:schemeClr val="tx2"/>
                </a:solidFill>
                <a:latin typeface="Times New Roman" panose="02020603050405020304" pitchFamily="18" charset="0"/>
                <a:ea typeface="楷体_GB2312" pitchFamily="49" charset="-122"/>
              </a:rPr>
              <a:t>“</a:t>
            </a:r>
            <a:r>
              <a:rPr lang="en-US" altLang="zh-CN" b="1">
                <a:solidFill>
                  <a:schemeClr val="tx2"/>
                </a:solidFill>
                <a:latin typeface="楷体_GB2312" pitchFamily="49" charset="-122"/>
                <a:ea typeface="楷体_GB2312" pitchFamily="49" charset="-122"/>
              </a:rPr>
              <a:t>while(n++&lt;5);</a:t>
            </a:r>
            <a:r>
              <a:rPr lang="en-US" altLang="zh-CN" b="1">
                <a:solidFill>
                  <a:schemeClr val="tx2"/>
                </a:solidFill>
                <a:latin typeface="Times New Roman" panose="02020603050405020304" pitchFamily="18" charset="0"/>
                <a:ea typeface="楷体_GB2312" pitchFamily="49" charset="-122"/>
              </a:rPr>
              <a:t>”</a:t>
            </a:r>
            <a:r>
              <a:rPr lang="zh-CN" altLang="en-US" b="1">
                <a:solidFill>
                  <a:schemeClr val="tx2"/>
                </a:solidFill>
                <a:latin typeface="楷体_GB2312" pitchFamily="49" charset="-122"/>
                <a:ea typeface="楷体_GB2312" pitchFamily="49" charset="-122"/>
              </a:rPr>
              <a:t>后</a:t>
            </a:r>
            <a:r>
              <a:rPr lang="en-US" altLang="zh-CN" b="1">
                <a:solidFill>
                  <a:schemeClr val="tx2"/>
                </a:solidFill>
                <a:latin typeface="楷体_GB2312" pitchFamily="49" charset="-122"/>
                <a:ea typeface="楷体_GB2312" pitchFamily="49" charset="-122"/>
              </a:rPr>
              <a:t>n</a:t>
            </a:r>
            <a:r>
              <a:rPr lang="zh-CN" altLang="en-US" b="1">
                <a:solidFill>
                  <a:schemeClr val="tx2"/>
                </a:solidFill>
                <a:latin typeface="楷体_GB2312" pitchFamily="49" charset="-122"/>
                <a:ea typeface="楷体_GB2312" pitchFamily="49" charset="-122"/>
              </a:rPr>
              <a:t>的值是：</a:t>
            </a:r>
            <a:endParaRPr lang="zh-CN" altLang="en-US" b="1">
              <a:solidFill>
                <a:schemeClr val="tx2"/>
              </a:solidFill>
              <a:latin typeface="楷体_GB2312" pitchFamily="49" charset="-122"/>
              <a:ea typeface="楷体_GB2312" pitchFamily="49" charset="-122"/>
            </a:endParaRPr>
          </a:p>
          <a:p>
            <a:pPr algn="just" eaLnBrk="1" hangingPunct="1">
              <a:spcBef>
                <a:spcPts val="600"/>
              </a:spcBef>
            </a:pP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6      	    B</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5     	  C</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1    	   D</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-264</a:t>
            </a:r>
            <a:endParaRPr lang="en-US" altLang="zh-CN" b="1">
              <a:solidFill>
                <a:schemeClr val="tx2"/>
              </a:solidFill>
              <a:latin typeface="楷体_GB2312" pitchFamily="49" charset="-122"/>
              <a:ea typeface="楷体_GB2312" pitchFamily="49" charset="-122"/>
            </a:endParaRPr>
          </a:p>
          <a:p>
            <a:pPr algn="just" eaLnBrk="1" hangingPunct="1">
              <a:spcBef>
                <a:spcPts val="600"/>
              </a:spcBef>
            </a:pPr>
            <a:endParaRPr lang="en-US" altLang="zh-CN" b="1">
              <a:solidFill>
                <a:schemeClr val="tx2"/>
              </a:solidFill>
              <a:latin typeface="楷体_GB2312" pitchFamily="49" charset="-122"/>
              <a:ea typeface="楷体_GB2312" pitchFamily="49" charset="-122"/>
            </a:endParaRPr>
          </a:p>
          <a:p>
            <a:pPr algn="just" eaLnBrk="1" hangingPunct="1">
              <a:spcBef>
                <a:spcPts val="600"/>
              </a:spcBef>
            </a:pPr>
            <a:r>
              <a:rPr lang="en-US" altLang="zh-CN" b="1">
                <a:solidFill>
                  <a:schemeClr val="tx2"/>
                </a:solidFill>
                <a:latin typeface="楷体_GB2312" pitchFamily="49" charset="-122"/>
                <a:ea typeface="楷体_GB2312" pitchFamily="49" charset="-122"/>
              </a:rPr>
              <a:t>2</a:t>
            </a:r>
            <a:r>
              <a:rPr lang="zh-CN" altLang="en-US" b="1">
                <a:solidFill>
                  <a:schemeClr val="tx2"/>
                </a:solidFill>
                <a:latin typeface="楷体_GB2312" pitchFamily="49" charset="-122"/>
                <a:ea typeface="楷体_GB2312" pitchFamily="49" charset="-122"/>
              </a:rPr>
              <a:t>．执行语句</a:t>
            </a:r>
            <a:r>
              <a:rPr lang="zh-CN" altLang="en-US" b="1">
                <a:solidFill>
                  <a:schemeClr val="tx2"/>
                </a:solidFill>
                <a:latin typeface="Times New Roman" panose="02020603050405020304" pitchFamily="18" charset="0"/>
                <a:ea typeface="楷体_GB2312" pitchFamily="49" charset="-122"/>
              </a:rPr>
              <a:t>“</a:t>
            </a:r>
            <a:r>
              <a:rPr lang="en-US" altLang="zh-CN" b="1">
                <a:solidFill>
                  <a:schemeClr val="tx2"/>
                </a:solidFill>
                <a:latin typeface="楷体_GB2312" pitchFamily="49" charset="-122"/>
                <a:ea typeface="楷体_GB2312" pitchFamily="49" charset="-122"/>
              </a:rPr>
              <a:t>for(i=0;i++&lt;3;)prinf(</a:t>
            </a:r>
            <a:r>
              <a:rPr lang="en-US" altLang="zh-CN" b="1">
                <a:solidFill>
                  <a:schemeClr val="tx2"/>
                </a:solidFill>
                <a:latin typeface="宋体" panose="02010600030101010101" pitchFamily="2" charset="-122"/>
                <a:ea typeface="楷体_GB2312" pitchFamily="49" charset="-122"/>
              </a:rPr>
              <a:t>”</a:t>
            </a:r>
            <a:r>
              <a:rPr lang="en-US" altLang="zh-CN" b="1">
                <a:solidFill>
                  <a:schemeClr val="tx2"/>
                </a:solidFill>
                <a:latin typeface="楷体_GB2312" pitchFamily="49" charset="-122"/>
                <a:ea typeface="楷体_GB2312" pitchFamily="49" charset="-122"/>
              </a:rPr>
              <a:t> %d</a:t>
            </a:r>
            <a:r>
              <a:rPr lang="en-US" altLang="zh-CN" b="1">
                <a:solidFill>
                  <a:schemeClr val="tx2"/>
                </a:solidFill>
                <a:latin typeface="宋体" panose="02010600030101010101" pitchFamily="2" charset="-122"/>
                <a:ea typeface="楷体_GB2312" pitchFamily="49" charset="-122"/>
              </a:rPr>
              <a:t>“</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i);</a:t>
            </a:r>
            <a:r>
              <a:rPr lang="en-US" altLang="zh-CN" b="1">
                <a:solidFill>
                  <a:schemeClr val="tx2"/>
                </a:solidFill>
                <a:latin typeface="Times New Roman" panose="02020603050405020304" pitchFamily="18" charset="0"/>
                <a:ea typeface="楷体_GB2312" pitchFamily="49" charset="-122"/>
              </a:rPr>
              <a:t>”</a:t>
            </a:r>
            <a:endParaRPr lang="en-US" altLang="zh-CN" b="1">
              <a:solidFill>
                <a:schemeClr val="tx2"/>
              </a:solidFill>
              <a:latin typeface="楷体_GB2312" pitchFamily="49" charset="-122"/>
              <a:ea typeface="楷体_GB2312" pitchFamily="49" charset="-122"/>
            </a:endParaRPr>
          </a:p>
          <a:p>
            <a:pPr algn="just" eaLnBrk="1" hangingPunct="1">
              <a:spcBef>
                <a:spcPts val="600"/>
              </a:spcBef>
            </a:pPr>
            <a:r>
              <a:rPr lang="zh-CN" altLang="en-US" b="1">
                <a:solidFill>
                  <a:schemeClr val="tx2"/>
                </a:solidFill>
                <a:latin typeface="楷体_GB2312" pitchFamily="49" charset="-122"/>
                <a:ea typeface="楷体_GB2312" pitchFamily="49" charset="-122"/>
              </a:rPr>
              <a:t>后，程序输出为：</a:t>
            </a:r>
            <a:endParaRPr lang="zh-CN" altLang="en-US" b="1">
              <a:solidFill>
                <a:schemeClr val="tx2"/>
              </a:solidFill>
              <a:latin typeface="楷体_GB2312" pitchFamily="49" charset="-122"/>
              <a:ea typeface="楷体_GB2312" pitchFamily="49" charset="-122"/>
            </a:endParaRPr>
          </a:p>
          <a:p>
            <a:pPr algn="just" eaLnBrk="1" hangingPunct="1">
              <a:spcBef>
                <a:spcPts val="600"/>
              </a:spcBef>
            </a:pP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2345       B</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012        C</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123     D</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234 </a:t>
            </a:r>
            <a:endParaRPr lang="en-US" altLang="zh-CN" b="1">
              <a:solidFill>
                <a:schemeClr val="tx2"/>
              </a:solidFill>
              <a:latin typeface="楷体_GB2312" pitchFamily="49" charset="-122"/>
              <a:ea typeface="楷体_GB2312" pitchFamily="49" charset="-122"/>
            </a:endParaRPr>
          </a:p>
          <a:p>
            <a:pPr algn="just" eaLnBrk="1" hangingPunct="1">
              <a:spcBef>
                <a:spcPts val="600"/>
              </a:spcBef>
            </a:pPr>
            <a:endParaRPr lang="en-US" altLang="zh-CN" b="1">
              <a:solidFill>
                <a:schemeClr val="tx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53956"/>
                                        </p:tgtEl>
                                        <p:attrNameLst>
                                          <p:attrName>style.visibility</p:attrName>
                                        </p:attrNameLst>
                                      </p:cBhvr>
                                      <p:to>
                                        <p:strVal val="visible"/>
                                      </p:to>
                                    </p:set>
                                    <p:anim calcmode="lin" valueType="num">
                                      <p:cBhvr additive="base">
                                        <p:cTn id="7" dur="500" fill="hold"/>
                                        <p:tgtEl>
                                          <p:spTgt spid="253956"/>
                                        </p:tgtEl>
                                        <p:attrNameLst>
                                          <p:attrName>ppt_x</p:attrName>
                                        </p:attrNameLst>
                                      </p:cBhvr>
                                      <p:tavLst>
                                        <p:tav tm="0">
                                          <p:val>
                                            <p:strVal val="0-#ppt_w/2"/>
                                          </p:val>
                                        </p:tav>
                                        <p:tav tm="100000">
                                          <p:val>
                                            <p:strVal val="#ppt_x"/>
                                          </p:val>
                                        </p:tav>
                                      </p:tavLst>
                                    </p:anim>
                                    <p:anim calcmode="lin" valueType="num">
                                      <p:cBhvr additive="base">
                                        <p:cTn id="8" dur="500" fill="hold"/>
                                        <p:tgtEl>
                                          <p:spTgt spid="25395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53955"/>
                                        </p:tgtEl>
                                        <p:attrNameLst>
                                          <p:attrName>style.visibility</p:attrName>
                                        </p:attrNameLst>
                                      </p:cBhvr>
                                      <p:to>
                                        <p:strVal val="visible"/>
                                      </p:to>
                                    </p:set>
                                    <p:anim calcmode="lin" valueType="num">
                                      <p:cBhvr additive="base">
                                        <p:cTn id="12" dur="500" fill="hold"/>
                                        <p:tgtEl>
                                          <p:spTgt spid="253955"/>
                                        </p:tgtEl>
                                        <p:attrNameLst>
                                          <p:attrName>ppt_x</p:attrName>
                                        </p:attrNameLst>
                                      </p:cBhvr>
                                      <p:tavLst>
                                        <p:tav tm="0">
                                          <p:val>
                                            <p:strVal val="0-#ppt_w/2"/>
                                          </p:val>
                                        </p:tav>
                                        <p:tav tm="100000">
                                          <p:val>
                                            <p:strVal val="#ppt_x"/>
                                          </p:val>
                                        </p:tav>
                                      </p:tavLst>
                                    </p:anim>
                                    <p:anim calcmode="lin" valueType="num">
                                      <p:cBhvr additive="base">
                                        <p:cTn id="13" dur="500" fill="hold"/>
                                        <p:tgtEl>
                                          <p:spTgt spid="2539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5106988" y="1865313"/>
            <a:ext cx="3505200" cy="2743200"/>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50000"/>
              </a:lnSpc>
              <a:spcBef>
                <a:spcPct val="50000"/>
              </a:spcBef>
            </a:pPr>
            <a:endParaRPr lang="zh-CN" altLang="zh-CN" sz="2400" b="1">
              <a:solidFill>
                <a:schemeClr val="tx2"/>
              </a:solidFill>
              <a:latin typeface="黑体" panose="02010609060101010101" pitchFamily="2" charset="-122"/>
              <a:ea typeface="黑体" panose="02010609060101010101" pitchFamily="2" charset="-122"/>
            </a:endParaRPr>
          </a:p>
        </p:txBody>
      </p:sp>
      <p:sp>
        <p:nvSpPr>
          <p:cNvPr id="7171" name="Text Box 5"/>
          <p:cNvSpPr txBox="1">
            <a:spLocks noChangeArrowheads="1"/>
          </p:cNvSpPr>
          <p:nvPr/>
        </p:nvSpPr>
        <p:spPr bwMode="auto">
          <a:xfrm>
            <a:off x="6249988" y="2551113"/>
            <a:ext cx="2057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表达式为真</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7172" name="Line 6"/>
          <p:cNvSpPr>
            <a:spLocks noChangeShapeType="1"/>
          </p:cNvSpPr>
          <p:nvPr/>
        </p:nvSpPr>
        <p:spPr bwMode="auto">
          <a:xfrm flipV="1">
            <a:off x="6097588" y="3236913"/>
            <a:ext cx="0" cy="137160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3" name="Line 7"/>
          <p:cNvSpPr>
            <a:spLocks noChangeShapeType="1"/>
          </p:cNvSpPr>
          <p:nvPr/>
        </p:nvSpPr>
        <p:spPr bwMode="auto">
          <a:xfrm>
            <a:off x="6097588" y="3236913"/>
            <a:ext cx="2514600" cy="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4" name="Text Box 8"/>
          <p:cNvSpPr txBox="1">
            <a:spLocks noChangeArrowheads="1"/>
          </p:cNvSpPr>
          <p:nvPr/>
        </p:nvSpPr>
        <p:spPr bwMode="auto">
          <a:xfrm>
            <a:off x="6859588" y="3770313"/>
            <a:ext cx="1371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语句</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7175" name="AutoShape 9"/>
          <p:cNvSpPr>
            <a:spLocks noChangeArrowheads="1"/>
          </p:cNvSpPr>
          <p:nvPr/>
        </p:nvSpPr>
        <p:spPr bwMode="auto">
          <a:xfrm>
            <a:off x="1525588" y="2093913"/>
            <a:ext cx="1828800" cy="609600"/>
          </a:xfrm>
          <a:prstGeom prst="diamond">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 name="Rectangle 10"/>
          <p:cNvSpPr>
            <a:spLocks noChangeArrowheads="1"/>
          </p:cNvSpPr>
          <p:nvPr/>
        </p:nvSpPr>
        <p:spPr bwMode="auto">
          <a:xfrm>
            <a:off x="1449388" y="3465513"/>
            <a:ext cx="1905000" cy="457200"/>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Line 11"/>
          <p:cNvSpPr>
            <a:spLocks noChangeShapeType="1"/>
          </p:cNvSpPr>
          <p:nvPr/>
        </p:nvSpPr>
        <p:spPr bwMode="auto">
          <a:xfrm>
            <a:off x="2439988" y="2703513"/>
            <a:ext cx="0" cy="76200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 name="Line 12"/>
          <p:cNvSpPr>
            <a:spLocks noChangeShapeType="1"/>
          </p:cNvSpPr>
          <p:nvPr/>
        </p:nvSpPr>
        <p:spPr bwMode="auto">
          <a:xfrm>
            <a:off x="2439988" y="1027113"/>
            <a:ext cx="0" cy="106680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9" name="Line 13"/>
          <p:cNvSpPr>
            <a:spLocks noChangeShapeType="1"/>
          </p:cNvSpPr>
          <p:nvPr/>
        </p:nvSpPr>
        <p:spPr bwMode="auto">
          <a:xfrm>
            <a:off x="3354388" y="2855913"/>
            <a:ext cx="0" cy="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0" name="Line 14"/>
          <p:cNvSpPr>
            <a:spLocks noChangeShapeType="1"/>
          </p:cNvSpPr>
          <p:nvPr/>
        </p:nvSpPr>
        <p:spPr bwMode="auto">
          <a:xfrm>
            <a:off x="3354388" y="2932113"/>
            <a:ext cx="0" cy="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1" name="Line 15"/>
          <p:cNvSpPr>
            <a:spLocks noChangeShapeType="1"/>
          </p:cNvSpPr>
          <p:nvPr/>
        </p:nvSpPr>
        <p:spPr bwMode="auto">
          <a:xfrm>
            <a:off x="3354388" y="2855913"/>
            <a:ext cx="0" cy="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2" name="Line 16"/>
          <p:cNvSpPr>
            <a:spLocks noChangeShapeType="1"/>
          </p:cNvSpPr>
          <p:nvPr/>
        </p:nvSpPr>
        <p:spPr bwMode="auto">
          <a:xfrm>
            <a:off x="3354388" y="2398713"/>
            <a:ext cx="914400" cy="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3" name="Line 17"/>
          <p:cNvSpPr>
            <a:spLocks noChangeShapeType="1"/>
          </p:cNvSpPr>
          <p:nvPr/>
        </p:nvSpPr>
        <p:spPr bwMode="auto">
          <a:xfrm>
            <a:off x="4268788" y="2398713"/>
            <a:ext cx="0" cy="228600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4" name="Line 18"/>
          <p:cNvSpPr>
            <a:spLocks noChangeShapeType="1"/>
          </p:cNvSpPr>
          <p:nvPr/>
        </p:nvSpPr>
        <p:spPr bwMode="auto">
          <a:xfrm flipH="1">
            <a:off x="2439988" y="4684713"/>
            <a:ext cx="1828800" cy="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5" name="Line 19"/>
          <p:cNvSpPr>
            <a:spLocks noChangeShapeType="1"/>
          </p:cNvSpPr>
          <p:nvPr/>
        </p:nvSpPr>
        <p:spPr bwMode="auto">
          <a:xfrm>
            <a:off x="2439988" y="4684713"/>
            <a:ext cx="0" cy="22860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6" name="Line 20"/>
          <p:cNvSpPr>
            <a:spLocks noChangeShapeType="1"/>
          </p:cNvSpPr>
          <p:nvPr/>
        </p:nvSpPr>
        <p:spPr bwMode="auto">
          <a:xfrm>
            <a:off x="2439988" y="3922713"/>
            <a:ext cx="0" cy="38100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7" name="Line 21"/>
          <p:cNvSpPr>
            <a:spLocks noChangeShapeType="1"/>
          </p:cNvSpPr>
          <p:nvPr/>
        </p:nvSpPr>
        <p:spPr bwMode="auto">
          <a:xfrm flipH="1">
            <a:off x="611188" y="4303713"/>
            <a:ext cx="1828800" cy="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8" name="Line 22"/>
          <p:cNvSpPr>
            <a:spLocks noChangeShapeType="1"/>
          </p:cNvSpPr>
          <p:nvPr/>
        </p:nvSpPr>
        <p:spPr bwMode="auto">
          <a:xfrm flipV="1">
            <a:off x="611188" y="1484313"/>
            <a:ext cx="0" cy="281940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9" name="Line 23"/>
          <p:cNvSpPr>
            <a:spLocks noChangeShapeType="1"/>
          </p:cNvSpPr>
          <p:nvPr/>
        </p:nvSpPr>
        <p:spPr bwMode="auto">
          <a:xfrm>
            <a:off x="611188" y="1484313"/>
            <a:ext cx="1828800" cy="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90" name="Text Box 24"/>
          <p:cNvSpPr txBox="1">
            <a:spLocks noChangeArrowheads="1"/>
          </p:cNvSpPr>
          <p:nvPr/>
        </p:nvSpPr>
        <p:spPr bwMode="auto">
          <a:xfrm>
            <a:off x="1830388" y="2322513"/>
            <a:ext cx="1295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表达式</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7191" name="Text Box 25"/>
          <p:cNvSpPr txBox="1">
            <a:spLocks noChangeArrowheads="1"/>
          </p:cNvSpPr>
          <p:nvPr/>
        </p:nvSpPr>
        <p:spPr bwMode="auto">
          <a:xfrm>
            <a:off x="1449388" y="3617913"/>
            <a:ext cx="19812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语句</a:t>
            </a:r>
            <a:r>
              <a:rPr lang="en-US" altLang="zh-CN" sz="2400" b="1">
                <a:solidFill>
                  <a:schemeClr val="tx2"/>
                </a:solidFill>
                <a:latin typeface="黑体" panose="02010609060101010101" pitchFamily="2" charset="-122"/>
                <a:ea typeface="黑体" panose="02010609060101010101" pitchFamily="2" charset="-122"/>
              </a:rPr>
              <a:t>(</a:t>
            </a:r>
            <a:r>
              <a:rPr lang="zh-CN" altLang="en-US" sz="2400" b="1">
                <a:solidFill>
                  <a:srgbClr val="C00000"/>
                </a:solidFill>
                <a:latin typeface="黑体" panose="02010609060101010101" pitchFamily="2" charset="-122"/>
                <a:ea typeface="黑体" panose="02010609060101010101" pitchFamily="2" charset="-122"/>
              </a:rPr>
              <a:t>循环体</a:t>
            </a:r>
            <a:r>
              <a:rPr lang="en-US" altLang="zh-CN" sz="2400" b="1">
                <a:solidFill>
                  <a:schemeClr val="tx2"/>
                </a:solidFill>
                <a:latin typeface="黑体" panose="02010609060101010101" pitchFamily="2" charset="-122"/>
                <a:ea typeface="黑体" panose="02010609060101010101" pitchFamily="2" charset="-122"/>
              </a:rPr>
              <a:t>)</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7192" name="Text Box 26"/>
          <p:cNvSpPr txBox="1">
            <a:spLocks noChangeArrowheads="1"/>
          </p:cNvSpPr>
          <p:nvPr/>
        </p:nvSpPr>
        <p:spPr bwMode="auto">
          <a:xfrm>
            <a:off x="534988" y="5141913"/>
            <a:ext cx="4038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图</a:t>
            </a:r>
            <a:r>
              <a:rPr lang="en-US" altLang="zh-CN" sz="2400" b="1">
                <a:solidFill>
                  <a:schemeClr val="tx2"/>
                </a:solidFill>
                <a:latin typeface="黑体" panose="02010609060101010101" pitchFamily="2" charset="-122"/>
                <a:ea typeface="黑体" panose="02010609060101010101" pitchFamily="2" charset="-122"/>
              </a:rPr>
              <a:t>5.1 while</a:t>
            </a:r>
            <a:r>
              <a:rPr lang="zh-CN" altLang="en-US" sz="2400" b="1">
                <a:solidFill>
                  <a:schemeClr val="tx2"/>
                </a:solidFill>
                <a:latin typeface="黑体" panose="02010609060101010101" pitchFamily="2" charset="-122"/>
                <a:ea typeface="黑体" panose="02010609060101010101" pitchFamily="2" charset="-122"/>
              </a:rPr>
              <a:t>循环结构流程图</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7193" name="Text Box 27"/>
          <p:cNvSpPr txBox="1">
            <a:spLocks noChangeArrowheads="1"/>
          </p:cNvSpPr>
          <p:nvPr/>
        </p:nvSpPr>
        <p:spPr bwMode="auto">
          <a:xfrm>
            <a:off x="5487988" y="4913313"/>
            <a:ext cx="2971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endParaRPr lang="zh-CN" altLang="zh-CN" sz="2400" b="1">
              <a:solidFill>
                <a:schemeClr val="tx2"/>
              </a:solidFill>
              <a:latin typeface="黑体" panose="02010609060101010101" pitchFamily="2" charset="-122"/>
              <a:ea typeface="黑体" panose="02010609060101010101" pitchFamily="2" charset="-122"/>
            </a:endParaRPr>
          </a:p>
        </p:txBody>
      </p:sp>
      <p:sp>
        <p:nvSpPr>
          <p:cNvPr id="7194" name="Text Box 28"/>
          <p:cNvSpPr txBox="1">
            <a:spLocks noChangeArrowheads="1"/>
          </p:cNvSpPr>
          <p:nvPr/>
        </p:nvSpPr>
        <p:spPr bwMode="auto">
          <a:xfrm>
            <a:off x="4802188" y="5141913"/>
            <a:ext cx="4038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图</a:t>
            </a:r>
            <a:r>
              <a:rPr lang="en-US" altLang="zh-CN" sz="2400" b="1">
                <a:solidFill>
                  <a:schemeClr val="tx2"/>
                </a:solidFill>
                <a:latin typeface="黑体" panose="02010609060101010101" pitchFamily="2" charset="-122"/>
                <a:ea typeface="黑体" panose="02010609060101010101" pitchFamily="2" charset="-122"/>
              </a:rPr>
              <a:t>5.2 while</a:t>
            </a:r>
            <a:r>
              <a:rPr lang="zh-CN" altLang="en-US" sz="2400" b="1">
                <a:solidFill>
                  <a:schemeClr val="tx2"/>
                </a:solidFill>
                <a:latin typeface="黑体" panose="02010609060101010101" pitchFamily="2" charset="-122"/>
                <a:ea typeface="黑体" panose="02010609060101010101" pitchFamily="2" charset="-122"/>
              </a:rPr>
              <a:t>循环结构</a:t>
            </a:r>
            <a:r>
              <a:rPr lang="en-US" altLang="zh-CN" sz="2400" b="1">
                <a:solidFill>
                  <a:schemeClr val="tx2"/>
                </a:solidFill>
                <a:latin typeface="黑体" panose="02010609060101010101" pitchFamily="2" charset="-122"/>
                <a:ea typeface="黑体" panose="02010609060101010101" pitchFamily="2" charset="-122"/>
              </a:rPr>
              <a:t>N-S</a:t>
            </a:r>
            <a:r>
              <a:rPr lang="zh-CN" altLang="en-US" sz="2400" b="1">
                <a:solidFill>
                  <a:schemeClr val="tx2"/>
                </a:solidFill>
                <a:latin typeface="黑体" panose="02010609060101010101" pitchFamily="2" charset="-122"/>
                <a:ea typeface="黑体" panose="02010609060101010101" pitchFamily="2" charset="-122"/>
              </a:rPr>
              <a:t>图</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7195" name="Text Box 29"/>
          <p:cNvSpPr txBox="1">
            <a:spLocks noChangeArrowheads="1"/>
          </p:cNvSpPr>
          <p:nvPr/>
        </p:nvSpPr>
        <p:spPr bwMode="auto">
          <a:xfrm>
            <a:off x="3430588" y="2093913"/>
            <a:ext cx="6858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b="1">
                <a:solidFill>
                  <a:schemeClr val="tx2"/>
                </a:solidFill>
                <a:latin typeface="黑体" panose="02010609060101010101" pitchFamily="2" charset="-122"/>
                <a:ea typeface="黑体" panose="02010609060101010101" pitchFamily="2" charset="-122"/>
              </a:rPr>
              <a:t>假</a:t>
            </a:r>
            <a:endParaRPr lang="zh-CN" altLang="en-US" b="1">
              <a:solidFill>
                <a:schemeClr val="tx2"/>
              </a:solidFill>
              <a:latin typeface="黑体" panose="02010609060101010101" pitchFamily="2" charset="-122"/>
              <a:ea typeface="黑体" panose="02010609060101010101" pitchFamily="2" charset="-122"/>
            </a:endParaRPr>
          </a:p>
        </p:txBody>
      </p:sp>
      <p:sp>
        <p:nvSpPr>
          <p:cNvPr id="7196" name="Text Box 30"/>
          <p:cNvSpPr txBox="1">
            <a:spLocks noChangeArrowheads="1"/>
          </p:cNvSpPr>
          <p:nvPr/>
        </p:nvSpPr>
        <p:spPr bwMode="auto">
          <a:xfrm>
            <a:off x="2439988" y="3084513"/>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真</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190496" name="Rectangle 32"/>
          <p:cNvSpPr>
            <a:spLocks noChangeArrowheads="1"/>
          </p:cNvSpPr>
          <p:nvPr/>
        </p:nvSpPr>
        <p:spPr bwMode="auto">
          <a:xfrm>
            <a:off x="2484438" y="333375"/>
            <a:ext cx="44958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1" hangingPunct="1"/>
            <a:r>
              <a:rPr lang="en-US" altLang="zh-CN" sz="3600" b="1">
                <a:solidFill>
                  <a:srgbClr val="A50021"/>
                </a:solidFill>
                <a:ea typeface="黑体" panose="02010609060101010101" pitchFamily="2" charset="-122"/>
              </a:rPr>
              <a:t>5.1  while</a:t>
            </a:r>
            <a:r>
              <a:rPr lang="zh-CN" altLang="en-US" sz="3600" b="1">
                <a:solidFill>
                  <a:srgbClr val="A50021"/>
                </a:solidFill>
                <a:ea typeface="黑体" panose="02010609060101010101" pitchFamily="2" charset="-122"/>
              </a:rPr>
              <a:t>循环语句 </a:t>
            </a:r>
            <a:endParaRPr lang="zh-CN" altLang="en-US" sz="3600" b="1">
              <a:solidFill>
                <a:srgbClr val="A50021"/>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0496"/>
                                        </p:tgtEl>
                                        <p:attrNameLst>
                                          <p:attrName>style.visibility</p:attrName>
                                        </p:attrNameLst>
                                      </p:cBhvr>
                                      <p:to>
                                        <p:strVal val="visible"/>
                                      </p:to>
                                    </p:set>
                                    <p:anim calcmode="lin" valueType="num">
                                      <p:cBhvr additive="base">
                                        <p:cTn id="7" dur="500" fill="hold"/>
                                        <p:tgtEl>
                                          <p:spTgt spid="190496"/>
                                        </p:tgtEl>
                                        <p:attrNameLst>
                                          <p:attrName>ppt_x</p:attrName>
                                        </p:attrNameLst>
                                      </p:cBhvr>
                                      <p:tavLst>
                                        <p:tav tm="0">
                                          <p:val>
                                            <p:strVal val="#ppt_x"/>
                                          </p:val>
                                        </p:tav>
                                        <p:tav tm="100000">
                                          <p:val>
                                            <p:strVal val="#ppt_x"/>
                                          </p:val>
                                        </p:tav>
                                      </p:tavLst>
                                    </p:anim>
                                    <p:anim calcmode="lin" valueType="num">
                                      <p:cBhvr additive="base">
                                        <p:cTn id="8" dur="500" fill="hold"/>
                                        <p:tgtEl>
                                          <p:spTgt spid="1904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9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8" name="Picture 2"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4979" name="Picture 3"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 Box 5"/>
          <p:cNvSpPr txBox="1">
            <a:spLocks noChangeArrowheads="1"/>
          </p:cNvSpPr>
          <p:nvPr/>
        </p:nvSpPr>
        <p:spPr bwMode="auto">
          <a:xfrm>
            <a:off x="990600" y="914400"/>
            <a:ext cx="366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endParaRPr lang="zh-CN" altLang="zh-CN" sz="2400" b="1">
              <a:solidFill>
                <a:schemeClr val="tx2"/>
              </a:solidFill>
              <a:latin typeface="宋体" panose="02010600030101010101" pitchFamily="2" charset="-122"/>
            </a:endParaRPr>
          </a:p>
        </p:txBody>
      </p:sp>
      <p:sp>
        <p:nvSpPr>
          <p:cNvPr id="62470" name="Text Box 6"/>
          <p:cNvSpPr txBox="1">
            <a:spLocks noChangeArrowheads="1"/>
          </p:cNvSpPr>
          <p:nvPr/>
        </p:nvSpPr>
        <p:spPr bwMode="auto">
          <a:xfrm>
            <a:off x="228600" y="762000"/>
            <a:ext cx="845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endParaRPr lang="zh-CN" altLang="zh-CN" sz="2400" b="1">
              <a:solidFill>
                <a:schemeClr val="tx2"/>
              </a:solidFill>
              <a:latin typeface="宋体" panose="02010600030101010101" pitchFamily="2" charset="-122"/>
            </a:endParaRPr>
          </a:p>
        </p:txBody>
      </p:sp>
      <p:sp>
        <p:nvSpPr>
          <p:cNvPr id="62471" name="Text Box 7"/>
          <p:cNvSpPr txBox="1">
            <a:spLocks noChangeArrowheads="1"/>
          </p:cNvSpPr>
          <p:nvPr/>
        </p:nvSpPr>
        <p:spPr bwMode="auto">
          <a:xfrm>
            <a:off x="609600" y="685800"/>
            <a:ext cx="8534400" cy="53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endParaRPr lang="en-US" altLang="zh-CN" sz="2000"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3</a:t>
            </a:r>
            <a:r>
              <a:rPr lang="zh-CN" altLang="en-US" b="1">
                <a:solidFill>
                  <a:schemeClr val="tx2"/>
                </a:solidFill>
                <a:latin typeface="楷体_GB2312" pitchFamily="49" charset="-122"/>
                <a:ea typeface="楷体_GB2312" pitchFamily="49" charset="-122"/>
              </a:rPr>
              <a:t>．在下述程序中，判断</a:t>
            </a:r>
            <a:r>
              <a:rPr lang="en-US" altLang="zh-CN" b="1">
                <a:solidFill>
                  <a:schemeClr val="tx2"/>
                </a:solidFill>
                <a:latin typeface="楷体_GB2312" pitchFamily="49" charset="-122"/>
                <a:ea typeface="楷体_GB2312" pitchFamily="49" charset="-122"/>
              </a:rPr>
              <a:t>i&lt;j</a:t>
            </a:r>
            <a:r>
              <a:rPr lang="zh-CN" altLang="en-US" b="1">
                <a:solidFill>
                  <a:schemeClr val="tx2"/>
                </a:solidFill>
                <a:latin typeface="楷体_GB2312" pitchFamily="49" charset="-122"/>
                <a:ea typeface="楷体_GB2312" pitchFamily="49" charset="-122"/>
              </a:rPr>
              <a:t>共执行的次数是：</a:t>
            </a:r>
            <a:endParaRPr lang="zh-CN" altLang="en-US"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#include "stdio.h"</a:t>
            </a: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main()</a:t>
            </a: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  int i=0,j=10,k=2,s=0;</a:t>
            </a: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   for(;;)</a:t>
            </a: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   {  i+=k;</a:t>
            </a: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      if(i&gt;j)</a:t>
            </a: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         {  printf("%d",s);</a:t>
            </a: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            break;}</a:t>
            </a: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      s+=i;}   }</a:t>
            </a: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endParaRPr lang="en-US" altLang="zh-CN" b="1">
              <a:solidFill>
                <a:schemeClr val="tx2"/>
              </a:solidFill>
              <a:latin typeface="楷体_GB2312" pitchFamily="49" charset="-122"/>
              <a:ea typeface="楷体_GB2312" pitchFamily="49" charset="-122"/>
            </a:endParaRPr>
          </a:p>
          <a:p>
            <a:pPr algn="just" eaLnBrk="1" hangingPunct="1">
              <a:lnSpc>
                <a:spcPct val="50000"/>
              </a:lnSpc>
              <a:spcBef>
                <a:spcPct val="50000"/>
              </a:spcBef>
            </a:pP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4      	 B</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7     	  C</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5      	  D</a:t>
            </a:r>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6</a:t>
            </a:r>
            <a:r>
              <a:rPr lang="en-US" altLang="zh-CN" sz="2000" b="1">
                <a:solidFill>
                  <a:schemeClr val="tx2"/>
                </a:solidFill>
                <a:latin typeface="楷体_GB2312" pitchFamily="49" charset="-122"/>
                <a:ea typeface="楷体_GB2312" pitchFamily="49" charset="-122"/>
              </a:rPr>
              <a:t> </a:t>
            </a:r>
            <a:endParaRPr lang="en-US" altLang="zh-CN" sz="2000" b="1">
              <a:solidFill>
                <a:schemeClr val="tx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54979"/>
                                        </p:tgtEl>
                                        <p:attrNameLst>
                                          <p:attrName>style.visibility</p:attrName>
                                        </p:attrNameLst>
                                      </p:cBhvr>
                                      <p:to>
                                        <p:strVal val="visible"/>
                                      </p:to>
                                    </p:set>
                                    <p:anim calcmode="lin" valueType="num">
                                      <p:cBhvr additive="base">
                                        <p:cTn id="7" dur="500" fill="hold"/>
                                        <p:tgtEl>
                                          <p:spTgt spid="254979"/>
                                        </p:tgtEl>
                                        <p:attrNameLst>
                                          <p:attrName>ppt_x</p:attrName>
                                        </p:attrNameLst>
                                      </p:cBhvr>
                                      <p:tavLst>
                                        <p:tav tm="0">
                                          <p:val>
                                            <p:strVal val="0-#ppt_w/2"/>
                                          </p:val>
                                        </p:tav>
                                        <p:tav tm="100000">
                                          <p:val>
                                            <p:strVal val="#ppt_x"/>
                                          </p:val>
                                        </p:tav>
                                      </p:tavLst>
                                    </p:anim>
                                    <p:anim calcmode="lin" valueType="num">
                                      <p:cBhvr additive="base">
                                        <p:cTn id="8" dur="500" fill="hold"/>
                                        <p:tgtEl>
                                          <p:spTgt spid="254979"/>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54978"/>
                                        </p:tgtEl>
                                        <p:attrNameLst>
                                          <p:attrName>style.visibility</p:attrName>
                                        </p:attrNameLst>
                                      </p:cBhvr>
                                      <p:to>
                                        <p:strVal val="visible"/>
                                      </p:to>
                                    </p:set>
                                    <p:anim calcmode="lin" valueType="num">
                                      <p:cBhvr additive="base">
                                        <p:cTn id="12" dur="500" fill="hold"/>
                                        <p:tgtEl>
                                          <p:spTgt spid="254978"/>
                                        </p:tgtEl>
                                        <p:attrNameLst>
                                          <p:attrName>ppt_x</p:attrName>
                                        </p:attrNameLst>
                                      </p:cBhvr>
                                      <p:tavLst>
                                        <p:tav tm="0">
                                          <p:val>
                                            <p:strVal val="0-#ppt_w/2"/>
                                          </p:val>
                                        </p:tav>
                                        <p:tav tm="100000">
                                          <p:val>
                                            <p:strVal val="#ppt_x"/>
                                          </p:val>
                                        </p:tav>
                                      </p:tavLst>
                                    </p:anim>
                                    <p:anim calcmode="lin" valueType="num">
                                      <p:cBhvr additive="base">
                                        <p:cTn id="13" dur="500" fill="hold"/>
                                        <p:tgtEl>
                                          <p:spTgt spid="2549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533400" y="609600"/>
            <a:ext cx="8229600" cy="534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70000"/>
              </a:lnSpc>
              <a:spcBef>
                <a:spcPct val="20000"/>
              </a:spcBef>
            </a:pP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下列程序的输出结果是：</a:t>
            </a:r>
            <a:endParaRPr lang="zh-CN" altLang="en-US"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#include "stdio.h"</a:t>
            </a:r>
            <a:endParaRPr lang="en-US" altLang="zh-CN"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main()</a:t>
            </a:r>
            <a:endParaRPr lang="en-US" altLang="zh-CN"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  int x=0,y=5,z=3;</a:t>
            </a:r>
            <a:endParaRPr lang="en-US" altLang="zh-CN"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   while(z- -&amp;&amp;++x&lt;50)</a:t>
            </a:r>
            <a:endParaRPr lang="en-US" altLang="zh-CN"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      y--;</a:t>
            </a:r>
            <a:endParaRPr lang="en-US" altLang="zh-CN"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   printf("%d,%d,%d\n ", x,y,z);  }</a:t>
            </a:r>
            <a:endParaRPr lang="en-US" altLang="zh-CN" b="1">
              <a:latin typeface="楷体_GB2312" pitchFamily="49" charset="-122"/>
              <a:ea typeface="楷体_GB2312" pitchFamily="49" charset="-122"/>
            </a:endParaRPr>
          </a:p>
          <a:p>
            <a:pPr indent="265430" algn="l" eaLnBrk="1" hangingPunct="1">
              <a:spcBef>
                <a:spcPct val="20000"/>
              </a:spcBef>
            </a:pPr>
            <a:endParaRPr lang="en-US" altLang="zh-CN" b="1">
              <a:latin typeface="楷体_GB2312" pitchFamily="49" charset="-122"/>
              <a:ea typeface="楷体_GB2312" pitchFamily="49" charset="-122"/>
            </a:endParaRPr>
          </a:p>
          <a:p>
            <a:pPr indent="265430" algn="l" eaLnBrk="1" hangingPunct="1">
              <a:spcBef>
                <a:spcPct val="20000"/>
              </a:spcBef>
            </a:pPr>
            <a:r>
              <a:rPr lang="en-US" altLang="zh-CN" b="1">
                <a:latin typeface="楷体_GB2312" pitchFamily="49" charset="-122"/>
                <a:ea typeface="楷体_GB2312" pitchFamily="49" charset="-122"/>
              </a:rPr>
              <a:t>    A  3,2,0       	B</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3,2,-1                         	C</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4,3,-1      	     D</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5,-2,-5</a:t>
            </a:r>
            <a:endParaRPr lang="en-US" altLang="zh-CN" b="1">
              <a:latin typeface="楷体_GB2312" pitchFamily="49" charset="-122"/>
              <a:ea typeface="楷体_GB2312" pitchFamily="49" charset="-122"/>
            </a:endParaRPr>
          </a:p>
        </p:txBody>
      </p:sp>
      <p:pic>
        <p:nvPicPr>
          <p:cNvPr id="256003"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04"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56004"/>
                                        </p:tgtEl>
                                        <p:attrNameLst>
                                          <p:attrName>style.visibility</p:attrName>
                                        </p:attrNameLst>
                                      </p:cBhvr>
                                      <p:to>
                                        <p:strVal val="visible"/>
                                      </p:to>
                                    </p:set>
                                    <p:anim calcmode="lin" valueType="num">
                                      <p:cBhvr additive="base">
                                        <p:cTn id="7" dur="500" fill="hold"/>
                                        <p:tgtEl>
                                          <p:spTgt spid="256004"/>
                                        </p:tgtEl>
                                        <p:attrNameLst>
                                          <p:attrName>ppt_x</p:attrName>
                                        </p:attrNameLst>
                                      </p:cBhvr>
                                      <p:tavLst>
                                        <p:tav tm="0">
                                          <p:val>
                                            <p:strVal val="0-#ppt_w/2"/>
                                          </p:val>
                                        </p:tav>
                                        <p:tav tm="100000">
                                          <p:val>
                                            <p:strVal val="#ppt_x"/>
                                          </p:val>
                                        </p:tav>
                                      </p:tavLst>
                                    </p:anim>
                                    <p:anim calcmode="lin" valueType="num">
                                      <p:cBhvr additive="base">
                                        <p:cTn id="8" dur="500" fill="hold"/>
                                        <p:tgtEl>
                                          <p:spTgt spid="256004"/>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56003"/>
                                        </p:tgtEl>
                                        <p:attrNameLst>
                                          <p:attrName>style.visibility</p:attrName>
                                        </p:attrNameLst>
                                      </p:cBhvr>
                                      <p:to>
                                        <p:strVal val="visible"/>
                                      </p:to>
                                    </p:set>
                                    <p:anim calcmode="lin" valueType="num">
                                      <p:cBhvr additive="base">
                                        <p:cTn id="12" dur="500" fill="hold"/>
                                        <p:tgtEl>
                                          <p:spTgt spid="256003"/>
                                        </p:tgtEl>
                                        <p:attrNameLst>
                                          <p:attrName>ppt_x</p:attrName>
                                        </p:attrNameLst>
                                      </p:cBhvr>
                                      <p:tavLst>
                                        <p:tav tm="0">
                                          <p:val>
                                            <p:strVal val="0-#ppt_w/2"/>
                                          </p:val>
                                        </p:tav>
                                        <p:tav tm="100000">
                                          <p:val>
                                            <p:strVal val="#ppt_x"/>
                                          </p:val>
                                        </p:tav>
                                      </p:tavLst>
                                    </p:anim>
                                    <p:anim calcmode="lin" valueType="num">
                                      <p:cBhvr additive="base">
                                        <p:cTn id="13" dur="500" fill="hold"/>
                                        <p:tgtEl>
                                          <p:spTgt spid="256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85800" y="304800"/>
            <a:ext cx="8229600" cy="608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85000"/>
              </a:lnSpc>
              <a:spcBef>
                <a:spcPct val="20000"/>
              </a:spcBef>
            </a:pP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．以下程序的功能是：按顺序读入</a:t>
            </a:r>
            <a:r>
              <a:rPr lang="en-US" altLang="zh-CN" b="1">
                <a:latin typeface="楷体_GB2312" pitchFamily="49" charset="-122"/>
                <a:ea typeface="楷体_GB2312" pitchFamily="49" charset="-122"/>
              </a:rPr>
              <a:t>10</a:t>
            </a:r>
            <a:r>
              <a:rPr lang="zh-CN" altLang="en-US" b="1">
                <a:latin typeface="楷体_GB2312" pitchFamily="49" charset="-122"/>
                <a:ea typeface="楷体_GB2312" pitchFamily="49" charset="-122"/>
              </a:rPr>
              <a:t>名学生</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门课程的成绩，计算出每位学生的平均分并输出，程序如下：</a:t>
            </a:r>
            <a:endParaRPr lang="zh-CN" altLang="en-US"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main()</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int n,k;</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float score,sum,ave;</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sum=0.0;</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for(n=1;n&lt;=10;n++)</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 for(k=1;k&lt;=4;k++)</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{scanf(</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%f</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,&amp;score);  sum+=score;  }</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ave=sum/4.0;</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printf(</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NO%d:%f\n</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,n,ave);</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a:t>
            </a:r>
            <a:endParaRPr lang="en-US" altLang="zh-CN" b="1">
              <a:latin typeface="楷体_GB2312" pitchFamily="49" charset="-122"/>
              <a:ea typeface="楷体_GB2312" pitchFamily="49" charset="-122"/>
            </a:endParaRPr>
          </a:p>
          <a:p>
            <a:pPr indent="265430" algn="just" eaLnBrk="1" hangingPunct="1">
              <a:lnSpc>
                <a:spcPct val="85000"/>
              </a:lnSpc>
            </a:pPr>
            <a:r>
              <a:rPr lang="en-US" altLang="zh-CN" b="1">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pic>
        <p:nvPicPr>
          <p:cNvPr id="257027"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28"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57027"/>
                                        </p:tgtEl>
                                        <p:attrNameLst>
                                          <p:attrName>style.visibility</p:attrName>
                                        </p:attrNameLst>
                                      </p:cBhvr>
                                      <p:to>
                                        <p:strVal val="visible"/>
                                      </p:to>
                                    </p:set>
                                    <p:anim calcmode="lin" valueType="num">
                                      <p:cBhvr additive="base">
                                        <p:cTn id="12" dur="500" fill="hold"/>
                                        <p:tgtEl>
                                          <p:spTgt spid="257027"/>
                                        </p:tgtEl>
                                        <p:attrNameLst>
                                          <p:attrName>ppt_x</p:attrName>
                                        </p:attrNameLst>
                                      </p:cBhvr>
                                      <p:tavLst>
                                        <p:tav tm="0">
                                          <p:val>
                                            <p:strVal val="0-#ppt_w/2"/>
                                          </p:val>
                                        </p:tav>
                                        <p:tav tm="100000">
                                          <p:val>
                                            <p:strVal val="#ppt_x"/>
                                          </p:val>
                                        </p:tav>
                                      </p:tavLst>
                                    </p:anim>
                                    <p:anim calcmode="lin" valueType="num">
                                      <p:cBhvr additive="base">
                                        <p:cTn id="13" dur="500" fill="hold"/>
                                        <p:tgtEl>
                                          <p:spTgt spid="2570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09600" y="838200"/>
            <a:ext cx="82296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20000"/>
              </a:spcBef>
            </a:pPr>
            <a:r>
              <a:rPr lang="zh-CN" altLang="en-US" b="1">
                <a:latin typeface="楷体_GB2312" pitchFamily="49" charset="-122"/>
                <a:ea typeface="楷体_GB2312" pitchFamily="49" charset="-122"/>
              </a:rPr>
              <a:t>上述程序运行后结果不正确，调试中发现有一条语句出现在程序中的位置不正确。这条语句是：</a:t>
            </a:r>
            <a:endParaRPr lang="zh-CN" altLang="en-US" b="1">
              <a:latin typeface="楷体_GB2312" pitchFamily="49" charset="-122"/>
              <a:ea typeface="楷体_GB2312" pitchFamily="49" charset="-122"/>
            </a:endParaRPr>
          </a:p>
          <a:p>
            <a:pPr indent="265430" algn="just" eaLnBrk="1" hangingPunct="1">
              <a:spcBef>
                <a:spcPct val="20000"/>
              </a:spcBef>
            </a:pPr>
            <a:endParaRPr lang="zh-CN" altLang="en-US"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sum=0.0;	         </a:t>
            </a:r>
            <a:endParaRPr lang="en-US" altLang="zh-CN"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B</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sum+=score </a:t>
            </a:r>
            <a:endParaRPr lang="en-US" altLang="zh-CN" b="1">
              <a:latin typeface="楷体_GB2312" pitchFamily="49" charset="-122"/>
              <a:ea typeface="楷体_GB2312" pitchFamily="49" charset="-122"/>
            </a:endParaRPr>
          </a:p>
          <a:p>
            <a:pPr indent="265430" algn="l" eaLnBrk="1" hangingPunct="1">
              <a:spcBef>
                <a:spcPct val="20000"/>
              </a:spcBef>
            </a:pPr>
            <a:r>
              <a:rPr lang="en-US" altLang="zh-CN" b="1">
                <a:latin typeface="楷体_GB2312" pitchFamily="49" charset="-122"/>
                <a:ea typeface="楷体_GB2312" pitchFamily="49" charset="-122"/>
              </a:rPr>
              <a:t>C</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ave=sum/4.0;        </a:t>
            </a:r>
            <a:endParaRPr lang="en-US" altLang="zh-CN" b="1">
              <a:latin typeface="楷体_GB2312" pitchFamily="49" charset="-122"/>
              <a:ea typeface="楷体_GB2312" pitchFamily="49" charset="-122"/>
            </a:endParaRPr>
          </a:p>
          <a:p>
            <a:pPr indent="265430" algn="l" eaLnBrk="1" hangingPunct="1">
              <a:spcBef>
                <a:spcPct val="20000"/>
              </a:spcBef>
            </a:pPr>
            <a:r>
              <a:rPr lang="en-US" altLang="zh-CN" b="1">
                <a:latin typeface="楷体_GB2312" pitchFamily="49" charset="-122"/>
                <a:ea typeface="楷体_GB2312" pitchFamily="49" charset="-122"/>
              </a:rPr>
              <a:t>D</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printf(</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NO%d:%f\n</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,n,ave);</a:t>
            </a:r>
            <a:endParaRPr lang="en-US" altLang="zh-CN" b="1">
              <a:latin typeface="楷体_GB2312" pitchFamily="49" charset="-122"/>
              <a:ea typeface="楷体_GB2312" pitchFamily="49" charset="-122"/>
            </a:endParaRPr>
          </a:p>
        </p:txBody>
      </p:sp>
      <p:pic>
        <p:nvPicPr>
          <p:cNvPr id="258051"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052"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0-#ppt_w/2"/>
                                          </p:val>
                                        </p:tav>
                                        <p:tav tm="100000">
                                          <p:val>
                                            <p:strVal val="#ppt_x"/>
                                          </p:val>
                                        </p:tav>
                                      </p:tavLst>
                                    </p:anim>
                                    <p:anim calcmode="lin" valueType="num">
                                      <p:cBhvr additive="base">
                                        <p:cTn id="8" dur="500" fill="hold"/>
                                        <p:tgtEl>
                                          <p:spTgt spid="25805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58051"/>
                                        </p:tgtEl>
                                        <p:attrNameLst>
                                          <p:attrName>style.visibility</p:attrName>
                                        </p:attrNameLst>
                                      </p:cBhvr>
                                      <p:to>
                                        <p:strVal val="visible"/>
                                      </p:to>
                                    </p:set>
                                    <p:anim calcmode="lin" valueType="num">
                                      <p:cBhvr additive="base">
                                        <p:cTn id="12" dur="500" fill="hold"/>
                                        <p:tgtEl>
                                          <p:spTgt spid="258051"/>
                                        </p:tgtEl>
                                        <p:attrNameLst>
                                          <p:attrName>ppt_x</p:attrName>
                                        </p:attrNameLst>
                                      </p:cBhvr>
                                      <p:tavLst>
                                        <p:tav tm="0">
                                          <p:val>
                                            <p:strVal val="0-#ppt_w/2"/>
                                          </p:val>
                                        </p:tav>
                                        <p:tav tm="100000">
                                          <p:val>
                                            <p:strVal val="#ppt_x"/>
                                          </p:val>
                                        </p:tav>
                                      </p:tavLst>
                                    </p:anim>
                                    <p:anim calcmode="lin" valueType="num">
                                      <p:cBhvr additive="base">
                                        <p:cTn id="13" dur="500" fill="hold"/>
                                        <p:tgtEl>
                                          <p:spTgt spid="2580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85800" y="762000"/>
            <a:ext cx="822960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85000"/>
              </a:lnSpc>
              <a:spcBef>
                <a:spcPct val="20000"/>
              </a:spcBef>
            </a:pPr>
            <a:r>
              <a:rPr lang="en-US" altLang="zh-CN" b="1">
                <a:latin typeface="楷体_GB2312" pitchFamily="49" charset="-122"/>
                <a:ea typeface="楷体_GB2312" pitchFamily="49" charset="-122"/>
              </a:rPr>
              <a:t>6</a:t>
            </a:r>
            <a:r>
              <a:rPr lang="zh-CN" altLang="en-US" b="1">
                <a:latin typeface="楷体_GB2312" pitchFamily="49" charset="-122"/>
                <a:ea typeface="楷体_GB2312" pitchFamily="49" charset="-122"/>
              </a:rPr>
              <a:t>．以下程序中，</a:t>
            </a:r>
            <a:r>
              <a:rPr lang="en-US" altLang="zh-CN" b="1">
                <a:latin typeface="楷体_GB2312" pitchFamily="49" charset="-122"/>
                <a:ea typeface="楷体_GB2312" pitchFamily="49" charset="-122"/>
              </a:rPr>
              <a:t>while</a:t>
            </a:r>
            <a:r>
              <a:rPr lang="zh-CN" altLang="en-US" b="1">
                <a:latin typeface="楷体_GB2312" pitchFamily="49" charset="-122"/>
                <a:ea typeface="楷体_GB2312" pitchFamily="49" charset="-122"/>
              </a:rPr>
              <a:t>循环的循环次数是：</a:t>
            </a:r>
            <a:endParaRPr lang="zh-CN" altLang="en-US"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main()</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int i=0;</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while(i&lt;10)</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  if(i&lt;1) continue;</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if(i==5) break;</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i++;</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   ......</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               B</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a:t>
            </a:r>
            <a:endParaRPr lang="en-US" altLang="zh-CN" b="1">
              <a:latin typeface="楷体_GB2312" pitchFamily="49" charset="-122"/>
              <a:ea typeface="楷体_GB2312" pitchFamily="49" charset="-122"/>
            </a:endParaRPr>
          </a:p>
          <a:p>
            <a:pPr indent="265430" algn="just" eaLnBrk="1" hangingPunct="1">
              <a:lnSpc>
                <a:spcPct val="85000"/>
              </a:lnSpc>
              <a:spcBef>
                <a:spcPct val="20000"/>
              </a:spcBef>
            </a:pPr>
            <a:r>
              <a:rPr lang="en-US" altLang="zh-CN" b="1">
                <a:latin typeface="楷体_GB2312" pitchFamily="49" charset="-122"/>
                <a:ea typeface="楷体_GB2312" pitchFamily="49" charset="-122"/>
              </a:rPr>
              <a:t>C. 6               D</a:t>
            </a:r>
            <a:r>
              <a:rPr lang="zh-CN" altLang="en-US" b="1">
                <a:latin typeface="楷体_GB2312" pitchFamily="49" charset="-122"/>
                <a:ea typeface="楷体_GB2312" pitchFamily="49" charset="-122"/>
              </a:rPr>
              <a:t>．死循环，不能确定次数</a:t>
            </a:r>
            <a:r>
              <a:rPr lang="zh-CN" altLang="en-US" sz="2000" b="1">
                <a:latin typeface="楷体_GB2312" pitchFamily="49" charset="-122"/>
                <a:ea typeface="楷体_GB2312" pitchFamily="49" charset="-122"/>
              </a:rPr>
              <a:t> </a:t>
            </a:r>
            <a:endParaRPr lang="zh-CN" altLang="en-US" sz="2000" b="1">
              <a:latin typeface="楷体_GB2312" pitchFamily="49" charset="-122"/>
              <a:ea typeface="楷体_GB2312" pitchFamily="49" charset="-122"/>
            </a:endParaRPr>
          </a:p>
        </p:txBody>
      </p:sp>
      <p:pic>
        <p:nvPicPr>
          <p:cNvPr id="259075"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076"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59076"/>
                                        </p:tgtEl>
                                        <p:attrNameLst>
                                          <p:attrName>style.visibility</p:attrName>
                                        </p:attrNameLst>
                                      </p:cBhvr>
                                      <p:to>
                                        <p:strVal val="visible"/>
                                      </p:to>
                                    </p:set>
                                    <p:anim calcmode="lin" valueType="num">
                                      <p:cBhvr additive="base">
                                        <p:cTn id="7" dur="500" fill="hold"/>
                                        <p:tgtEl>
                                          <p:spTgt spid="259076"/>
                                        </p:tgtEl>
                                        <p:attrNameLst>
                                          <p:attrName>ppt_x</p:attrName>
                                        </p:attrNameLst>
                                      </p:cBhvr>
                                      <p:tavLst>
                                        <p:tav tm="0">
                                          <p:val>
                                            <p:strVal val="0-#ppt_w/2"/>
                                          </p:val>
                                        </p:tav>
                                        <p:tav tm="100000">
                                          <p:val>
                                            <p:strVal val="#ppt_x"/>
                                          </p:val>
                                        </p:tav>
                                      </p:tavLst>
                                    </p:anim>
                                    <p:anim calcmode="lin" valueType="num">
                                      <p:cBhvr additive="base">
                                        <p:cTn id="8" dur="500" fill="hold"/>
                                        <p:tgtEl>
                                          <p:spTgt spid="25907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59075"/>
                                        </p:tgtEl>
                                        <p:attrNameLst>
                                          <p:attrName>style.visibility</p:attrName>
                                        </p:attrNameLst>
                                      </p:cBhvr>
                                      <p:to>
                                        <p:strVal val="visible"/>
                                      </p:to>
                                    </p:set>
                                    <p:anim calcmode="lin" valueType="num">
                                      <p:cBhvr additive="base">
                                        <p:cTn id="12" dur="500" fill="hold"/>
                                        <p:tgtEl>
                                          <p:spTgt spid="259075"/>
                                        </p:tgtEl>
                                        <p:attrNameLst>
                                          <p:attrName>ppt_x</p:attrName>
                                        </p:attrNameLst>
                                      </p:cBhvr>
                                      <p:tavLst>
                                        <p:tav tm="0">
                                          <p:val>
                                            <p:strVal val="0-#ppt_w/2"/>
                                          </p:val>
                                        </p:tav>
                                        <p:tav tm="100000">
                                          <p:val>
                                            <p:strVal val="#ppt_x"/>
                                          </p:val>
                                        </p:tav>
                                      </p:tavLst>
                                    </p:anim>
                                    <p:anim calcmode="lin" valueType="num">
                                      <p:cBhvr additive="base">
                                        <p:cTn id="13" dur="500" fill="hold"/>
                                        <p:tgtEl>
                                          <p:spTgt spid="259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539750" y="403225"/>
            <a:ext cx="8229600" cy="582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75000"/>
              </a:lnSpc>
              <a:spcBef>
                <a:spcPct val="20000"/>
              </a:spcBef>
              <a:defRPr/>
            </a:pPr>
            <a:r>
              <a:rPr lang="zh-CN" altLang="en-US" b="1" dirty="0">
                <a:latin typeface="Courier New" panose="02070309020205020404" pitchFamily="49" charset="0"/>
                <a:ea typeface="+mn-ea"/>
                <a:cs typeface="Courier New" panose="02070309020205020404" pitchFamily="49" charset="0"/>
              </a:rPr>
              <a:t>二、填空题</a:t>
            </a:r>
            <a:endParaRPr lang="zh-CN" altLang="en-US" b="1" dirty="0">
              <a:latin typeface="Courier New" panose="02070309020205020404" pitchFamily="49" charset="0"/>
              <a:ea typeface="+mn-ea"/>
              <a:cs typeface="Courier New" panose="02070309020205020404" pitchFamily="49" charset="0"/>
            </a:endParaRPr>
          </a:p>
          <a:p>
            <a:pPr indent="265430" algn="just" eaLnBrk="1" hangingPunct="1">
              <a:spcBef>
                <a:spcPct val="20000"/>
              </a:spcBef>
              <a:defRPr/>
            </a:pPr>
            <a:r>
              <a:rPr lang="en-US" altLang="zh-CN" b="1" dirty="0">
                <a:latin typeface="Courier New" panose="02070309020205020404" pitchFamily="49" charset="0"/>
                <a:ea typeface="+mn-ea"/>
                <a:cs typeface="Courier New" panose="02070309020205020404" pitchFamily="49" charset="0"/>
              </a:rPr>
              <a:t>1</a:t>
            </a:r>
            <a:r>
              <a:rPr lang="zh-CN" altLang="en-US" b="1" dirty="0">
                <a:latin typeface="Courier New" panose="02070309020205020404" pitchFamily="49" charset="0"/>
                <a:ea typeface="+mn-ea"/>
                <a:cs typeface="Courier New" panose="02070309020205020404" pitchFamily="49" charset="0"/>
              </a:rPr>
              <a:t>．下面程序的功能是：计算</a:t>
            </a:r>
            <a:r>
              <a:rPr lang="en-US" altLang="zh-CN" b="1" dirty="0">
                <a:latin typeface="Courier New" panose="02070309020205020404" pitchFamily="49" charset="0"/>
                <a:ea typeface="+mn-ea"/>
                <a:cs typeface="Courier New" panose="02070309020205020404" pitchFamily="49" charset="0"/>
              </a:rPr>
              <a:t>1</a:t>
            </a:r>
            <a:r>
              <a:rPr lang="zh-CN" altLang="en-US" b="1" dirty="0">
                <a:latin typeface="Courier New" panose="02070309020205020404" pitchFamily="49" charset="0"/>
                <a:ea typeface="+mn-ea"/>
                <a:cs typeface="Courier New" panose="02070309020205020404" pitchFamily="49" charset="0"/>
              </a:rPr>
              <a:t>～</a:t>
            </a:r>
            <a:r>
              <a:rPr lang="en-US" altLang="zh-CN" b="1" dirty="0">
                <a:latin typeface="Courier New" panose="02070309020205020404" pitchFamily="49" charset="0"/>
                <a:ea typeface="+mn-ea"/>
                <a:cs typeface="Courier New" panose="02070309020205020404" pitchFamily="49" charset="0"/>
              </a:rPr>
              <a:t>10</a:t>
            </a:r>
            <a:r>
              <a:rPr lang="zh-CN" altLang="en-US" b="1" dirty="0">
                <a:latin typeface="Courier New" panose="02070309020205020404" pitchFamily="49" charset="0"/>
                <a:ea typeface="+mn-ea"/>
                <a:cs typeface="Courier New" panose="02070309020205020404" pitchFamily="49" charset="0"/>
              </a:rPr>
              <a:t>之间的奇数之和与偶数之和，将该程序补充完整。</a:t>
            </a:r>
            <a:endParaRPr lang="zh-CN" altLang="en-US"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a:latin typeface="Courier New" panose="02070309020205020404" pitchFamily="49" charset="0"/>
                <a:ea typeface="+mn-ea"/>
                <a:cs typeface="Courier New" panose="02070309020205020404" pitchFamily="49" charset="0"/>
              </a:rPr>
              <a:t>#include </a:t>
            </a:r>
            <a:r>
              <a:rPr lang="en-US" altLang="zh-CN" b="1" dirty="0">
                <a:latin typeface="Courier New" panose="02070309020205020404" pitchFamily="49" charset="0"/>
                <a:ea typeface="+mn-ea"/>
                <a:cs typeface="Courier New" panose="02070309020205020404" pitchFamily="49" charset="0"/>
              </a:rPr>
              <a:t>"</a:t>
            </a:r>
            <a:r>
              <a:rPr lang="en-US" altLang="zh-CN" b="1" dirty="0" err="1">
                <a:latin typeface="Courier New" panose="02070309020205020404" pitchFamily="49" charset="0"/>
                <a:ea typeface="+mn-ea"/>
                <a:cs typeface="Courier New" panose="02070309020205020404" pitchFamily="49" charset="0"/>
              </a:rPr>
              <a:t>stdio.h</a:t>
            </a:r>
            <a:r>
              <a:rPr lang="en-US" altLang="zh-CN" b="1" dirty="0">
                <a:latin typeface="Courier New" panose="02070309020205020404" pitchFamily="49" charset="0"/>
                <a:ea typeface="+mn-ea"/>
                <a:cs typeface="Courier New" panose="02070309020205020404" pitchFamily="49" charset="0"/>
              </a:rPr>
              <a:t>"</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a:latin typeface="Courier New" panose="02070309020205020404" pitchFamily="49" charset="0"/>
                <a:ea typeface="+mn-ea"/>
                <a:cs typeface="Courier New" panose="02070309020205020404" pitchFamily="49" charset="0"/>
              </a:rPr>
              <a:t>main()</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a:latin typeface="Courier New" panose="02070309020205020404" pitchFamily="49" charset="0"/>
                <a:ea typeface="+mn-ea"/>
                <a:cs typeface="Courier New" panose="02070309020205020404" pitchFamily="49" charset="0"/>
              </a:rPr>
              <a:t>{ int </a:t>
            </a:r>
            <a:r>
              <a:rPr lang="en-US" altLang="zh-CN" b="1" dirty="0" err="1">
                <a:latin typeface="Courier New" panose="02070309020205020404" pitchFamily="49" charset="0"/>
                <a:ea typeface="+mn-ea"/>
                <a:cs typeface="Courier New" panose="02070309020205020404" pitchFamily="49" charset="0"/>
              </a:rPr>
              <a:t>a,b,c,i</a:t>
            </a:r>
            <a:r>
              <a:rPr lang="en-US" altLang="zh-CN" b="1" dirty="0">
                <a:latin typeface="Courier New" panose="02070309020205020404" pitchFamily="49" charset="0"/>
                <a:ea typeface="+mn-ea"/>
                <a:cs typeface="Courier New" panose="02070309020205020404" pitchFamily="49" charset="0"/>
              </a:rPr>
              <a:t>;</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dirty="0">
                <a:latin typeface="Courier New" panose="02070309020205020404" pitchFamily="49" charset="0"/>
                <a:ea typeface="+mn-ea"/>
                <a:cs typeface="Courier New" panose="02070309020205020404" pitchFamily="49" charset="0"/>
              </a:rPr>
              <a:t>  a=c=0;</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dirty="0">
                <a:latin typeface="Courier New" panose="02070309020205020404" pitchFamily="49" charset="0"/>
                <a:ea typeface="+mn-ea"/>
                <a:cs typeface="Courier New" panose="02070309020205020404" pitchFamily="49" charset="0"/>
              </a:rPr>
              <a:t>  for(i=0;i&lt;=10;i+=2)</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dirty="0">
                <a:latin typeface="Courier New" panose="02070309020205020404" pitchFamily="49" charset="0"/>
                <a:ea typeface="+mn-ea"/>
                <a:cs typeface="Courier New" panose="02070309020205020404" pitchFamily="49" charset="0"/>
              </a:rPr>
              <a:t>  { a+=i;</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dirty="0">
                <a:latin typeface="Courier New" panose="02070309020205020404" pitchFamily="49" charset="0"/>
                <a:ea typeface="+mn-ea"/>
                <a:cs typeface="Courier New" panose="02070309020205020404" pitchFamily="49" charset="0"/>
              </a:rPr>
              <a:t>    </a:t>
            </a:r>
            <a:r>
              <a:rPr lang="en-US" altLang="zh-CN" b="1" u="sng" dirty="0">
                <a:latin typeface="Courier New" panose="02070309020205020404" pitchFamily="49" charset="0"/>
                <a:ea typeface="+mn-ea"/>
                <a:cs typeface="Courier New" panose="02070309020205020404" pitchFamily="49" charset="0"/>
              </a:rPr>
              <a:t>        </a:t>
            </a:r>
            <a:r>
              <a:rPr lang="en-US" altLang="zh-CN" b="1" dirty="0">
                <a:latin typeface="Courier New" panose="02070309020205020404" pitchFamily="49" charset="0"/>
                <a:ea typeface="+mn-ea"/>
                <a:cs typeface="Courier New" panose="02070309020205020404" pitchFamily="49" charset="0"/>
              </a:rPr>
              <a:t>;</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dirty="0">
                <a:latin typeface="Courier New" panose="02070309020205020404" pitchFamily="49" charset="0"/>
                <a:ea typeface="+mn-ea"/>
                <a:cs typeface="Courier New" panose="02070309020205020404" pitchFamily="49" charset="0"/>
              </a:rPr>
              <a:t>    c+=b;</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dirty="0">
                <a:latin typeface="Courier New" panose="02070309020205020404" pitchFamily="49" charset="0"/>
                <a:ea typeface="+mn-ea"/>
                <a:cs typeface="Courier New" panose="02070309020205020404" pitchFamily="49" charset="0"/>
              </a:rPr>
              <a:t>}</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a:latin typeface="Courier New" panose="02070309020205020404" pitchFamily="49" charset="0"/>
                <a:ea typeface="+mn-ea"/>
                <a:cs typeface="Courier New" panose="02070309020205020404" pitchFamily="49" charset="0"/>
              </a:rPr>
              <a:t>printf</a:t>
            </a:r>
            <a:r>
              <a:rPr lang="en-US" altLang="zh-CN" b="1" dirty="0">
                <a:latin typeface="Courier New" panose="02070309020205020404" pitchFamily="49" charset="0"/>
                <a:ea typeface="+mn-ea"/>
                <a:cs typeface="Courier New" panose="02070309020205020404" pitchFamily="49" charset="0"/>
              </a:rPr>
              <a:t>("</a:t>
            </a:r>
            <a:r>
              <a:rPr lang="zh-CN" altLang="en-US" b="1" dirty="0">
                <a:latin typeface="Courier New" panose="02070309020205020404" pitchFamily="49" charset="0"/>
                <a:ea typeface="+mn-ea"/>
                <a:cs typeface="Courier New" panose="02070309020205020404" pitchFamily="49" charset="0"/>
              </a:rPr>
              <a:t>偶数之和</a:t>
            </a:r>
            <a:r>
              <a:rPr lang="en-US" altLang="zh-CN" b="1">
                <a:latin typeface="Courier New" panose="02070309020205020404" pitchFamily="49" charset="0"/>
                <a:ea typeface="+mn-ea"/>
                <a:cs typeface="Courier New" panose="02070309020205020404" pitchFamily="49" charset="0"/>
              </a:rPr>
              <a:t>=%d\n </a:t>
            </a:r>
            <a:r>
              <a:rPr lang="en-US" altLang="zh-CN" b="1" dirty="0">
                <a:latin typeface="Courier New" panose="02070309020205020404" pitchFamily="49" charset="0"/>
                <a:ea typeface="+mn-ea"/>
                <a:cs typeface="Courier New" panose="02070309020205020404" pitchFamily="49" charset="0"/>
              </a:rPr>
              <a:t>",a);</a:t>
            </a:r>
            <a:endParaRPr lang="en-US" altLang="zh-CN" b="1" dirty="0">
              <a:latin typeface="Courier New" panose="02070309020205020404" pitchFamily="49" charset="0"/>
              <a:ea typeface="+mn-ea"/>
              <a:cs typeface="Courier New" panose="02070309020205020404" pitchFamily="49" charset="0"/>
            </a:endParaRPr>
          </a:p>
          <a:p>
            <a:pPr indent="265430" algn="just" eaLnBrk="1" hangingPunct="1">
              <a:lnSpc>
                <a:spcPct val="75000"/>
              </a:lnSpc>
              <a:spcBef>
                <a:spcPct val="20000"/>
              </a:spcBef>
              <a:defRPr/>
            </a:pPr>
            <a:r>
              <a:rPr lang="en-US" altLang="zh-CN" b="1">
                <a:latin typeface="Courier New" panose="02070309020205020404" pitchFamily="49" charset="0"/>
                <a:ea typeface="+mn-ea"/>
                <a:cs typeface="Courier New" panose="02070309020205020404" pitchFamily="49" charset="0"/>
              </a:rPr>
              <a:t>printf</a:t>
            </a:r>
            <a:r>
              <a:rPr lang="en-US" altLang="zh-CN" b="1" dirty="0">
                <a:latin typeface="Courier New" panose="02070309020205020404" pitchFamily="49" charset="0"/>
                <a:ea typeface="+mn-ea"/>
                <a:cs typeface="Courier New" panose="02070309020205020404" pitchFamily="49" charset="0"/>
              </a:rPr>
              <a:t>("</a:t>
            </a:r>
            <a:r>
              <a:rPr lang="zh-CN" altLang="en-US" b="1" dirty="0">
                <a:latin typeface="Courier New" panose="02070309020205020404" pitchFamily="49" charset="0"/>
                <a:ea typeface="+mn-ea"/>
                <a:cs typeface="Courier New" panose="02070309020205020404" pitchFamily="49" charset="0"/>
              </a:rPr>
              <a:t>奇数之和</a:t>
            </a:r>
            <a:r>
              <a:rPr lang="en-US" altLang="zh-CN" b="1">
                <a:latin typeface="Courier New" panose="02070309020205020404" pitchFamily="49" charset="0"/>
                <a:ea typeface="+mn-ea"/>
                <a:cs typeface="Courier New" panose="02070309020205020404" pitchFamily="49" charset="0"/>
              </a:rPr>
              <a:t>=%d\n </a:t>
            </a:r>
            <a:r>
              <a:rPr lang="en-US" altLang="zh-CN" b="1" dirty="0">
                <a:latin typeface="Courier New" panose="02070309020205020404" pitchFamily="49" charset="0"/>
                <a:ea typeface="+mn-ea"/>
                <a:cs typeface="Courier New" panose="02070309020205020404" pitchFamily="49" charset="0"/>
              </a:rPr>
              <a:t>",c-11); }</a:t>
            </a:r>
            <a:r>
              <a:rPr lang="en-US" altLang="zh-CN" sz="2000" b="1" dirty="0">
                <a:latin typeface="Courier New" panose="02070309020205020404" pitchFamily="49" charset="0"/>
                <a:ea typeface="+mn-ea"/>
                <a:cs typeface="Courier New" panose="02070309020205020404" pitchFamily="49" charset="0"/>
              </a:rPr>
              <a:t> </a:t>
            </a:r>
            <a:endParaRPr lang="en-US" altLang="zh-CN" sz="2000" b="1" dirty="0">
              <a:latin typeface="Courier New" panose="02070309020205020404" pitchFamily="49" charset="0"/>
              <a:ea typeface="+mn-ea"/>
              <a:cs typeface="Courier New" panose="02070309020205020404" pitchFamily="49" charset="0"/>
            </a:endParaRPr>
          </a:p>
        </p:txBody>
      </p:sp>
      <p:pic>
        <p:nvPicPr>
          <p:cNvPr id="260099"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100"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0100"/>
                                        </p:tgtEl>
                                        <p:attrNameLst>
                                          <p:attrName>style.visibility</p:attrName>
                                        </p:attrNameLst>
                                      </p:cBhvr>
                                      <p:to>
                                        <p:strVal val="visible"/>
                                      </p:to>
                                    </p:set>
                                    <p:anim calcmode="lin" valueType="num">
                                      <p:cBhvr additive="base">
                                        <p:cTn id="7" dur="500" fill="hold"/>
                                        <p:tgtEl>
                                          <p:spTgt spid="260100"/>
                                        </p:tgtEl>
                                        <p:attrNameLst>
                                          <p:attrName>ppt_x</p:attrName>
                                        </p:attrNameLst>
                                      </p:cBhvr>
                                      <p:tavLst>
                                        <p:tav tm="0">
                                          <p:val>
                                            <p:strVal val="0-#ppt_w/2"/>
                                          </p:val>
                                        </p:tav>
                                        <p:tav tm="100000">
                                          <p:val>
                                            <p:strVal val="#ppt_x"/>
                                          </p:val>
                                        </p:tav>
                                      </p:tavLst>
                                    </p:anim>
                                    <p:anim calcmode="lin" valueType="num">
                                      <p:cBhvr additive="base">
                                        <p:cTn id="8" dur="500" fill="hold"/>
                                        <p:tgtEl>
                                          <p:spTgt spid="26010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60099"/>
                                        </p:tgtEl>
                                        <p:attrNameLst>
                                          <p:attrName>style.visibility</p:attrName>
                                        </p:attrNameLst>
                                      </p:cBhvr>
                                      <p:to>
                                        <p:strVal val="visible"/>
                                      </p:to>
                                    </p:set>
                                    <p:anim calcmode="lin" valueType="num">
                                      <p:cBhvr additive="base">
                                        <p:cTn id="12" dur="500" fill="hold"/>
                                        <p:tgtEl>
                                          <p:spTgt spid="260099"/>
                                        </p:tgtEl>
                                        <p:attrNameLst>
                                          <p:attrName>ppt_x</p:attrName>
                                        </p:attrNameLst>
                                      </p:cBhvr>
                                      <p:tavLst>
                                        <p:tav tm="0">
                                          <p:val>
                                            <p:strVal val="0-#ppt_w/2"/>
                                          </p:val>
                                        </p:tav>
                                        <p:tav tm="100000">
                                          <p:val>
                                            <p:strVal val="#ppt_x"/>
                                          </p:val>
                                        </p:tav>
                                      </p:tavLst>
                                    </p:anim>
                                    <p:anim calcmode="lin" valueType="num">
                                      <p:cBhvr additive="base">
                                        <p:cTn id="13" dur="500" fill="hold"/>
                                        <p:tgtEl>
                                          <p:spTgt spid="260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609600" y="609600"/>
            <a:ext cx="8153400" cy="556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20000"/>
              </a:spcBef>
            </a:pP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．执行下面程序段后，</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i</a:t>
            </a:r>
            <a:r>
              <a:rPr lang="zh-CN" altLang="en-US" b="1">
                <a:latin typeface="楷体_GB2312" pitchFamily="49" charset="-122"/>
                <a:ea typeface="楷体_GB2312" pitchFamily="49" charset="-122"/>
              </a:rPr>
              <a:t>的值分别是</a:t>
            </a:r>
            <a:r>
              <a:rPr lang="zh-CN" altLang="en-US" b="1" u="sng">
                <a:latin typeface="楷体_GB2312" pitchFamily="49" charset="-122"/>
                <a:ea typeface="楷体_GB2312" pitchFamily="49" charset="-122"/>
              </a:rPr>
              <a:t>        </a:t>
            </a:r>
            <a:r>
              <a:rPr lang="zh-CN" altLang="en-US" b="1">
                <a:latin typeface="楷体_GB2312" pitchFamily="49" charset="-122"/>
                <a:ea typeface="楷体_GB2312" pitchFamily="49" charset="-122"/>
              </a:rPr>
              <a:t>和</a:t>
            </a:r>
            <a:r>
              <a:rPr lang="zh-CN" altLang="en-US" b="1" u="sng">
                <a:latin typeface="楷体_GB2312" pitchFamily="49" charset="-122"/>
                <a:ea typeface="楷体_GB2312" pitchFamily="49" charset="-122"/>
              </a:rPr>
              <a:t>        </a:t>
            </a:r>
            <a:r>
              <a:rPr lang="zh-CN" altLang="en-US" b="1">
                <a:latin typeface="楷体_GB2312" pitchFamily="49" charset="-122"/>
                <a:ea typeface="楷体_GB2312" pitchFamily="49" charset="-122"/>
              </a:rPr>
              <a:t>。</a:t>
            </a:r>
            <a:endParaRPr lang="zh-CN" altLang="en-US" b="1">
              <a:latin typeface="楷体_GB2312" pitchFamily="49" charset="-122"/>
              <a:ea typeface="楷体_GB2312" pitchFamily="49" charset="-122"/>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main()</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int x,i;</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for(i=1,x=1;i&lt;=20;i++)</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  if(x&gt;=10)break;</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if(x%2==1)</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  x+=5;continue;}</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x-=3;</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a:t>
            </a:r>
            <a:endParaRPr lang="en-US" altLang="zh-CN" b="1">
              <a:latin typeface="Courier New" panose="02070309020205020404" pitchFamily="49" charset="0"/>
              <a:cs typeface="Courier New" panose="02070309020205020404" pitchFamily="49" charset="0"/>
            </a:endParaRPr>
          </a:p>
        </p:txBody>
      </p:sp>
      <p:pic>
        <p:nvPicPr>
          <p:cNvPr id="261123"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59436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1124"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9436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9436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1124"/>
                                        </p:tgtEl>
                                        <p:attrNameLst>
                                          <p:attrName>style.visibility</p:attrName>
                                        </p:attrNameLst>
                                      </p:cBhvr>
                                      <p:to>
                                        <p:strVal val="visible"/>
                                      </p:to>
                                    </p:set>
                                    <p:anim calcmode="lin" valueType="num">
                                      <p:cBhvr additive="base">
                                        <p:cTn id="7" dur="500" fill="hold"/>
                                        <p:tgtEl>
                                          <p:spTgt spid="261124"/>
                                        </p:tgtEl>
                                        <p:attrNameLst>
                                          <p:attrName>ppt_x</p:attrName>
                                        </p:attrNameLst>
                                      </p:cBhvr>
                                      <p:tavLst>
                                        <p:tav tm="0">
                                          <p:val>
                                            <p:strVal val="0-#ppt_w/2"/>
                                          </p:val>
                                        </p:tav>
                                        <p:tav tm="100000">
                                          <p:val>
                                            <p:strVal val="#ppt_x"/>
                                          </p:val>
                                        </p:tav>
                                      </p:tavLst>
                                    </p:anim>
                                    <p:anim calcmode="lin" valueType="num">
                                      <p:cBhvr additive="base">
                                        <p:cTn id="8" dur="500" fill="hold"/>
                                        <p:tgtEl>
                                          <p:spTgt spid="2611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61123"/>
                                        </p:tgtEl>
                                        <p:attrNameLst>
                                          <p:attrName>style.visibility</p:attrName>
                                        </p:attrNameLst>
                                      </p:cBhvr>
                                      <p:to>
                                        <p:strVal val="visible"/>
                                      </p:to>
                                    </p:set>
                                    <p:anim calcmode="lin" valueType="num">
                                      <p:cBhvr additive="base">
                                        <p:cTn id="12" dur="500" fill="hold"/>
                                        <p:tgtEl>
                                          <p:spTgt spid="261123"/>
                                        </p:tgtEl>
                                        <p:attrNameLst>
                                          <p:attrName>ppt_x</p:attrName>
                                        </p:attrNameLst>
                                      </p:cBhvr>
                                      <p:tavLst>
                                        <p:tav tm="0">
                                          <p:val>
                                            <p:strVal val="0-#ppt_w/2"/>
                                          </p:val>
                                        </p:tav>
                                        <p:tav tm="100000">
                                          <p:val>
                                            <p:strVal val="#ppt_x"/>
                                          </p:val>
                                        </p:tav>
                                      </p:tavLst>
                                    </p:anim>
                                    <p:anim calcmode="lin" valueType="num">
                                      <p:cBhvr additive="base">
                                        <p:cTn id="13" dur="500" fill="hold"/>
                                        <p:tgtEl>
                                          <p:spTgt spid="261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09600" y="762000"/>
            <a:ext cx="8153400"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60000"/>
              </a:lnSpc>
            </a:pP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．程序运行后的输出结果是</a:t>
            </a:r>
            <a:r>
              <a:rPr lang="zh-CN" altLang="en-US" b="1" u="sng">
                <a:latin typeface="楷体_GB2312" pitchFamily="49" charset="-122"/>
                <a:ea typeface="楷体_GB2312" pitchFamily="49" charset="-122"/>
              </a:rPr>
              <a:t>        </a:t>
            </a:r>
            <a:r>
              <a:rPr lang="zh-CN" altLang="en-US" b="1">
                <a:latin typeface="楷体_GB2312" pitchFamily="49" charset="-122"/>
                <a:ea typeface="楷体_GB2312" pitchFamily="49" charset="-122"/>
              </a:rPr>
              <a:t>。</a:t>
            </a:r>
            <a:endParaRPr lang="zh-CN" altLang="en-US" b="1">
              <a:latin typeface="楷体_GB2312" pitchFamily="49" charset="-122"/>
              <a:ea typeface="楷体_GB2312" pitchFamily="49" charset="-122"/>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main()</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int  x=l5;</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while (x&gt;10&amp;&amp;x&lt;50)</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 x++;</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if(x/3) { x++;break; }</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else continue;</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a:t>
            </a:r>
            <a:endParaRPr lang="en-US" altLang="zh-CN" b="1">
              <a:latin typeface="Courier New" panose="02070309020205020404" pitchFamily="49" charset="0"/>
              <a:cs typeface="Courier New" panose="02070309020205020404" pitchFamily="49" charset="0"/>
            </a:endParaRPr>
          </a:p>
          <a:p>
            <a:pPr indent="265430" algn="just" eaLnBrk="1" hangingPunct="1">
              <a:spcBef>
                <a:spcPct val="20000"/>
              </a:spcBef>
            </a:pPr>
            <a:r>
              <a:rPr lang="en-US" altLang="zh-CN" b="1">
                <a:latin typeface="Courier New" panose="02070309020205020404" pitchFamily="49" charset="0"/>
                <a:cs typeface="Courier New" panose="02070309020205020404" pitchFamily="49" charset="0"/>
              </a:rPr>
              <a:t>   printf("%d\n",x);</a:t>
            </a:r>
            <a:endParaRPr lang="en-US" altLang="zh-CN" b="1">
              <a:latin typeface="Courier New" panose="02070309020205020404" pitchFamily="49" charset="0"/>
              <a:cs typeface="Courier New" panose="02070309020205020404" pitchFamily="49" charset="0"/>
            </a:endParaRPr>
          </a:p>
        </p:txBody>
      </p:sp>
      <p:pic>
        <p:nvPicPr>
          <p:cNvPr id="262147"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59436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148"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9436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9436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0-#ppt_w/2"/>
                                          </p:val>
                                        </p:tav>
                                        <p:tav tm="100000">
                                          <p:val>
                                            <p:strVal val="#ppt_x"/>
                                          </p:val>
                                        </p:tav>
                                      </p:tavLst>
                                    </p:anim>
                                    <p:anim calcmode="lin" valueType="num">
                                      <p:cBhvr additive="base">
                                        <p:cTn id="8" dur="500" fill="hold"/>
                                        <p:tgtEl>
                                          <p:spTgt spid="2621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62147"/>
                                        </p:tgtEl>
                                        <p:attrNameLst>
                                          <p:attrName>style.visibility</p:attrName>
                                        </p:attrNameLst>
                                      </p:cBhvr>
                                      <p:to>
                                        <p:strVal val="visible"/>
                                      </p:to>
                                    </p:set>
                                    <p:anim calcmode="lin" valueType="num">
                                      <p:cBhvr additive="base">
                                        <p:cTn id="12" dur="500" fill="hold"/>
                                        <p:tgtEl>
                                          <p:spTgt spid="262147"/>
                                        </p:tgtEl>
                                        <p:attrNameLst>
                                          <p:attrName>ppt_x</p:attrName>
                                        </p:attrNameLst>
                                      </p:cBhvr>
                                      <p:tavLst>
                                        <p:tav tm="0">
                                          <p:val>
                                            <p:strVal val="0-#ppt_w/2"/>
                                          </p:val>
                                        </p:tav>
                                        <p:tav tm="100000">
                                          <p:val>
                                            <p:strVal val="#ppt_x"/>
                                          </p:val>
                                        </p:tav>
                                      </p:tavLst>
                                    </p:anim>
                                    <p:anim calcmode="lin" valueType="num">
                                      <p:cBhvr additive="base">
                                        <p:cTn id="13" dur="500" fill="hold"/>
                                        <p:tgtEl>
                                          <p:spTgt spid="262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609600" y="685800"/>
            <a:ext cx="8229600"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20000"/>
              </a:lnSpc>
              <a:spcBef>
                <a:spcPct val="20000"/>
              </a:spcBef>
            </a:pP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．有以下程序</a:t>
            </a:r>
            <a:endParaRPr lang="zh-CN" altLang="en-US" b="1">
              <a:latin typeface="楷体_GB2312" pitchFamily="49" charset="-122"/>
              <a:ea typeface="楷体_GB2312" pitchFamily="49" charset="-122"/>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#include  &lt;stdio.h&gt;</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main()</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char c;</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while((c=getchar())!='?')</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putchar(--c); }</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zh-CN" altLang="en-US" b="1">
                <a:latin typeface="楷体_GB2312" pitchFamily="49" charset="-122"/>
                <a:ea typeface="楷体_GB2312" pitchFamily="49" charset="-122"/>
              </a:rPr>
              <a:t>程序运行时，如果从键盘输入：</a:t>
            </a:r>
            <a:r>
              <a:rPr lang="en-US" altLang="zh-CN" b="1">
                <a:latin typeface="楷体_GB2312" pitchFamily="49" charset="-122"/>
                <a:ea typeface="楷体_GB2312" pitchFamily="49" charset="-122"/>
              </a:rPr>
              <a:t>Y?N?&lt;</a:t>
            </a:r>
            <a:r>
              <a:rPr lang="zh-CN" altLang="en-US" b="1">
                <a:latin typeface="楷体_GB2312" pitchFamily="49" charset="-122"/>
                <a:ea typeface="楷体_GB2312" pitchFamily="49" charset="-122"/>
              </a:rPr>
              <a:t>回车</a:t>
            </a:r>
            <a:r>
              <a:rPr lang="en-US" altLang="zh-CN" b="1">
                <a:latin typeface="楷体_GB2312" pitchFamily="49" charset="-122"/>
                <a:ea typeface="楷体_GB2312" pitchFamily="49" charset="-122"/>
              </a:rPr>
              <a:t>&gt;</a:t>
            </a:r>
            <a:r>
              <a:rPr lang="zh-CN" altLang="en-US" b="1">
                <a:latin typeface="楷体_GB2312" pitchFamily="49" charset="-122"/>
                <a:ea typeface="楷体_GB2312" pitchFamily="49" charset="-122"/>
              </a:rPr>
              <a:t>，则输出结果为</a:t>
            </a:r>
            <a:r>
              <a:rPr lang="zh-CN" altLang="en-US" b="1" u="sng">
                <a:latin typeface="楷体_GB2312" pitchFamily="49" charset="-122"/>
                <a:ea typeface="楷体_GB2312" pitchFamily="49" charset="-122"/>
              </a:rPr>
              <a:t>        </a:t>
            </a:r>
            <a:r>
              <a:rPr lang="zh-CN" altLang="en-US" b="1">
                <a:latin typeface="楷体_GB2312" pitchFamily="49" charset="-122"/>
                <a:ea typeface="楷体_GB2312" pitchFamily="49" charset="-122"/>
              </a:rPr>
              <a:t>。</a:t>
            </a:r>
            <a:endParaRPr lang="zh-CN" altLang="en-US" b="1">
              <a:latin typeface="楷体_GB2312" pitchFamily="49" charset="-122"/>
              <a:ea typeface="楷体_GB2312" pitchFamily="49" charset="-122"/>
            </a:endParaRPr>
          </a:p>
        </p:txBody>
      </p:sp>
      <p:pic>
        <p:nvPicPr>
          <p:cNvPr id="263171"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95800" y="59436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72"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9436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8674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63172"/>
                                        </p:tgtEl>
                                        <p:attrNameLst>
                                          <p:attrName>style.visibility</p:attrName>
                                        </p:attrNameLst>
                                      </p:cBhvr>
                                      <p:to>
                                        <p:strVal val="visible"/>
                                      </p:to>
                                    </p:set>
                                    <p:anim calcmode="lin" valueType="num">
                                      <p:cBhvr additive="base">
                                        <p:cTn id="7" dur="500" fill="hold"/>
                                        <p:tgtEl>
                                          <p:spTgt spid="263172"/>
                                        </p:tgtEl>
                                        <p:attrNameLst>
                                          <p:attrName>ppt_x</p:attrName>
                                        </p:attrNameLst>
                                      </p:cBhvr>
                                      <p:tavLst>
                                        <p:tav tm="0">
                                          <p:val>
                                            <p:strVal val="0-#ppt_w/2"/>
                                          </p:val>
                                        </p:tav>
                                        <p:tav tm="100000">
                                          <p:val>
                                            <p:strVal val="#ppt_x"/>
                                          </p:val>
                                        </p:tav>
                                      </p:tavLst>
                                    </p:anim>
                                    <p:anim calcmode="lin" valueType="num">
                                      <p:cBhvr additive="base">
                                        <p:cTn id="8" dur="500" fill="hold"/>
                                        <p:tgtEl>
                                          <p:spTgt spid="26317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63171"/>
                                        </p:tgtEl>
                                        <p:attrNameLst>
                                          <p:attrName>style.visibility</p:attrName>
                                        </p:attrNameLst>
                                      </p:cBhvr>
                                      <p:to>
                                        <p:strVal val="visible"/>
                                      </p:to>
                                    </p:set>
                                    <p:anim calcmode="lin" valueType="num">
                                      <p:cBhvr additive="base">
                                        <p:cTn id="12" dur="500" fill="hold"/>
                                        <p:tgtEl>
                                          <p:spTgt spid="263171"/>
                                        </p:tgtEl>
                                        <p:attrNameLst>
                                          <p:attrName>ppt_x</p:attrName>
                                        </p:attrNameLst>
                                      </p:cBhvr>
                                      <p:tavLst>
                                        <p:tav tm="0">
                                          <p:val>
                                            <p:strVal val="0-#ppt_w/2"/>
                                          </p:val>
                                        </p:tav>
                                        <p:tav tm="100000">
                                          <p:val>
                                            <p:strVal val="#ppt_x"/>
                                          </p:val>
                                        </p:tav>
                                      </p:tavLst>
                                    </p:anim>
                                    <p:anim calcmode="lin" valueType="num">
                                      <p:cBhvr additive="base">
                                        <p:cTn id="13" dur="500" fill="hold"/>
                                        <p:tgtEl>
                                          <p:spTgt spid="263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533400" y="381000"/>
            <a:ext cx="8153400" cy="541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20000"/>
              </a:spcBef>
            </a:pP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．程序的输出结果是</a:t>
            </a:r>
            <a:r>
              <a:rPr lang="zh-CN" altLang="en-US" b="1" u="sng">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zh-CN" altLang="en-US" b="1">
                <a:latin typeface="黑体" panose="02010609060101010101" pitchFamily="2" charset="-122"/>
              </a:rPr>
              <a:t> </a:t>
            </a:r>
            <a:endParaRPr lang="zh-CN" altLang="en-US" b="1">
              <a:latin typeface="黑体" panose="02010609060101010101" pitchFamily="2" charset="-122"/>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#include &lt;stdio.h&gt;</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main()</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int i=0,a=0;</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while(i&lt;20)</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 for(;;)</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  if((i%10)==0) break;</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else  i--; }</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i+=11; a+=i;</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65000"/>
              </a:lnSpc>
            </a:pPr>
            <a:r>
              <a:rPr lang="en-US" altLang="zh-CN" b="1">
                <a:latin typeface="Times New Roman" panose="02020603050405020304" pitchFamily="18" charset="0"/>
                <a:cs typeface="Courier New" panose="02070309020205020404" pitchFamily="49" charset="0"/>
              </a:rPr>
              <a:t>   printf("%d\n",a);  } </a:t>
            </a:r>
            <a:endParaRPr lang="en-US" altLang="zh-CN" b="1">
              <a:latin typeface="Times New Roman" panose="02020603050405020304" pitchFamily="18" charset="0"/>
              <a:cs typeface="Courier New" panose="02070309020205020404" pitchFamily="49" charset="0"/>
            </a:endParaRPr>
          </a:p>
        </p:txBody>
      </p:sp>
      <p:pic>
        <p:nvPicPr>
          <p:cNvPr id="264195"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95800" y="59436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196"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9436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8674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64196"/>
                                        </p:tgtEl>
                                        <p:attrNameLst>
                                          <p:attrName>style.visibility</p:attrName>
                                        </p:attrNameLst>
                                      </p:cBhvr>
                                      <p:to>
                                        <p:strVal val="visible"/>
                                      </p:to>
                                    </p:set>
                                    <p:anim calcmode="lin" valueType="num">
                                      <p:cBhvr additive="base">
                                        <p:cTn id="7" dur="500" fill="hold"/>
                                        <p:tgtEl>
                                          <p:spTgt spid="264196"/>
                                        </p:tgtEl>
                                        <p:attrNameLst>
                                          <p:attrName>ppt_x</p:attrName>
                                        </p:attrNameLst>
                                      </p:cBhvr>
                                      <p:tavLst>
                                        <p:tav tm="0">
                                          <p:val>
                                            <p:strVal val="0-#ppt_w/2"/>
                                          </p:val>
                                        </p:tav>
                                        <p:tav tm="100000">
                                          <p:val>
                                            <p:strVal val="#ppt_x"/>
                                          </p:val>
                                        </p:tav>
                                      </p:tavLst>
                                    </p:anim>
                                    <p:anim calcmode="lin" valueType="num">
                                      <p:cBhvr additive="base">
                                        <p:cTn id="8" dur="500" fill="hold"/>
                                        <p:tgtEl>
                                          <p:spTgt spid="26419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64195"/>
                                        </p:tgtEl>
                                        <p:attrNameLst>
                                          <p:attrName>style.visibility</p:attrName>
                                        </p:attrNameLst>
                                      </p:cBhvr>
                                      <p:to>
                                        <p:strVal val="visible"/>
                                      </p:to>
                                    </p:set>
                                    <p:anim calcmode="lin" valueType="num">
                                      <p:cBhvr additive="base">
                                        <p:cTn id="12" dur="500" fill="hold"/>
                                        <p:tgtEl>
                                          <p:spTgt spid="264195"/>
                                        </p:tgtEl>
                                        <p:attrNameLst>
                                          <p:attrName>ppt_x</p:attrName>
                                        </p:attrNameLst>
                                      </p:cBhvr>
                                      <p:tavLst>
                                        <p:tav tm="0">
                                          <p:val>
                                            <p:strVal val="0-#ppt_w/2"/>
                                          </p:val>
                                        </p:tav>
                                        <p:tav tm="100000">
                                          <p:val>
                                            <p:strVal val="#ppt_x"/>
                                          </p:val>
                                        </p:tav>
                                      </p:tavLst>
                                    </p:anim>
                                    <p:anim calcmode="lin" valueType="num">
                                      <p:cBhvr additive="base">
                                        <p:cTn id="13" dur="500" fill="hold"/>
                                        <p:tgtEl>
                                          <p:spTgt spid="264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395288" y="2173288"/>
            <a:ext cx="8389937"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eaLnBrk="1" hangingPunct="1">
              <a:lnSpc>
                <a:spcPct val="115000"/>
              </a:lnSpc>
            </a:pPr>
            <a:r>
              <a:rPr lang="zh-CN" altLang="en-US" b="1">
                <a:solidFill>
                  <a:srgbClr val="A50021"/>
                </a:solidFill>
                <a:latin typeface="黑体" panose="02010609060101010101" pitchFamily="2" charset="-122"/>
                <a:ea typeface="黑体" panose="02010609060101010101" pitchFamily="2" charset="-122"/>
              </a:rPr>
              <a:t>说明：</a:t>
            </a:r>
            <a:endParaRPr lang="zh-CN" altLang="en-US" b="1">
              <a:solidFill>
                <a:srgbClr val="A50021"/>
              </a:solidFill>
              <a:latin typeface="黑体" panose="02010609060101010101" pitchFamily="2" charset="-122"/>
              <a:ea typeface="黑体" panose="02010609060101010101" pitchFamily="2" charset="-122"/>
            </a:endParaRPr>
          </a:p>
          <a:p>
            <a:pPr indent="266700" algn="just" eaLnBrk="1" hangingPunct="1">
              <a:lnSpc>
                <a:spcPct val="115000"/>
              </a:lnSpc>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1</a:t>
            </a:r>
            <a:r>
              <a:rPr lang="zh-CN" altLang="en-US" b="1">
                <a:latin typeface="黑体" panose="02010609060101010101" pitchFamily="2" charset="-122"/>
                <a:ea typeface="黑体" panose="02010609060101010101" pitchFamily="2" charset="-122"/>
              </a:rPr>
              <a:t>）重复执行的</a:t>
            </a:r>
            <a:r>
              <a:rPr lang="zh-CN" altLang="en-US" b="1">
                <a:solidFill>
                  <a:srgbClr val="3333FF"/>
                </a:solidFill>
                <a:latin typeface="黑体" panose="02010609060101010101" pitchFamily="2" charset="-122"/>
                <a:ea typeface="黑体" panose="02010609060101010101" pitchFamily="2" charset="-122"/>
              </a:rPr>
              <a:t>语句</a:t>
            </a:r>
            <a:r>
              <a:rPr lang="zh-CN" altLang="en-US" b="1">
                <a:latin typeface="黑体" panose="02010609060101010101" pitchFamily="2" charset="-122"/>
                <a:ea typeface="黑体" panose="02010609060101010101" pitchFamily="2" charset="-122"/>
              </a:rPr>
              <a:t>被称为</a:t>
            </a:r>
            <a:r>
              <a:rPr lang="zh-CN" altLang="en-US" b="1">
                <a:solidFill>
                  <a:srgbClr val="CC00CC"/>
                </a:solidFill>
                <a:latin typeface="黑体" panose="02010609060101010101" pitchFamily="2" charset="-122"/>
                <a:ea typeface="黑体" panose="02010609060101010101" pitchFamily="2" charset="-122"/>
              </a:rPr>
              <a:t>循环体</a:t>
            </a:r>
            <a:r>
              <a:rPr lang="zh-CN" altLang="en-US" b="1">
                <a:latin typeface="黑体" panose="02010609060101010101" pitchFamily="2" charset="-122"/>
                <a:ea typeface="黑体" panose="02010609060101010101" pitchFamily="2" charset="-122"/>
              </a:rPr>
              <a:t>，</a:t>
            </a:r>
            <a:r>
              <a:rPr lang="zh-CN" altLang="en-US" b="1">
                <a:solidFill>
                  <a:srgbClr val="FF0000"/>
                </a:solidFill>
                <a:latin typeface="黑体" panose="02010609060101010101" pitchFamily="2" charset="-122"/>
                <a:ea typeface="黑体" panose="02010609060101010101" pitchFamily="2" charset="-122"/>
              </a:rPr>
              <a:t>表达式</a:t>
            </a:r>
            <a:r>
              <a:rPr lang="zh-CN" altLang="en-US" b="1">
                <a:latin typeface="黑体" panose="02010609060101010101" pitchFamily="2" charset="-122"/>
                <a:ea typeface="黑体" panose="02010609060101010101" pitchFamily="2" charset="-122"/>
              </a:rPr>
              <a:t>被称为循环表达式。</a:t>
            </a:r>
            <a:endParaRPr lang="zh-CN" altLang="en-US" b="1">
              <a:latin typeface="黑体" panose="02010609060101010101" pitchFamily="2" charset="-122"/>
              <a:ea typeface="黑体" panose="02010609060101010101" pitchFamily="2" charset="-122"/>
            </a:endParaRPr>
          </a:p>
          <a:p>
            <a:pPr indent="266700" algn="just">
              <a:lnSpc>
                <a:spcPct val="115000"/>
              </a:lnSpc>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2</a:t>
            </a:r>
            <a:r>
              <a:rPr lang="zh-CN" altLang="en-US" b="1">
                <a:latin typeface="黑体" panose="02010609060101010101" pitchFamily="2" charset="-122"/>
                <a:ea typeface="黑体" panose="02010609060101010101" pitchFamily="2" charset="-122"/>
              </a:rPr>
              <a:t>）因为</a:t>
            </a:r>
            <a:r>
              <a:rPr lang="en-US" altLang="zh-CN" b="1">
                <a:latin typeface="黑体" panose="02010609060101010101" pitchFamily="2" charset="-122"/>
                <a:ea typeface="黑体" panose="02010609060101010101" pitchFamily="2" charset="-122"/>
              </a:rPr>
              <a:t>while</a:t>
            </a:r>
            <a:r>
              <a:rPr lang="zh-CN" altLang="en-US" b="1">
                <a:latin typeface="黑体" panose="02010609060101010101" pitchFamily="2" charset="-122"/>
                <a:ea typeface="黑体" panose="02010609060101010101" pitchFamily="2" charset="-122"/>
              </a:rPr>
              <a:t>循环语句是当型循环结构，所以循环体有可能一次也不执行。</a:t>
            </a:r>
            <a:endParaRPr lang="zh-CN" altLang="en-US" b="1">
              <a:latin typeface="黑体" panose="02010609060101010101" pitchFamily="2" charset="-122"/>
              <a:ea typeface="黑体" panose="02010609060101010101" pitchFamily="2" charset="-122"/>
            </a:endParaRPr>
          </a:p>
          <a:p>
            <a:pPr indent="266700" algn="l">
              <a:lnSpc>
                <a:spcPct val="115000"/>
              </a:lnSpc>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3</a:t>
            </a:r>
            <a:r>
              <a:rPr lang="zh-CN" altLang="en-US" b="1">
                <a:latin typeface="黑体" panose="02010609060101010101" pitchFamily="2" charset="-122"/>
                <a:ea typeface="黑体" panose="02010609060101010101" pitchFamily="2" charset="-122"/>
              </a:rPr>
              <a:t>）循环体可以是任何语句，但应有使</a:t>
            </a:r>
            <a:r>
              <a:rPr lang="zh-CN" altLang="en-US" b="1">
                <a:solidFill>
                  <a:srgbClr val="FF0000"/>
                </a:solidFill>
                <a:latin typeface="黑体" panose="02010609060101010101" pitchFamily="2" charset="-122"/>
                <a:ea typeface="黑体" panose="02010609060101010101" pitchFamily="2" charset="-122"/>
              </a:rPr>
              <a:t>循环趋于结束</a:t>
            </a:r>
            <a:r>
              <a:rPr lang="zh-CN" altLang="en-US" b="1">
                <a:latin typeface="黑体" panose="02010609060101010101" pitchFamily="2" charset="-122"/>
                <a:ea typeface="黑体" panose="02010609060101010101" pitchFamily="2" charset="-122"/>
              </a:rPr>
              <a:t>的语句。</a:t>
            </a:r>
            <a:r>
              <a:rPr lang="zh-CN" altLang="en-US" sz="3200">
                <a:latin typeface="黑体" panose="02010609060101010101" pitchFamily="2" charset="-122"/>
                <a:ea typeface="黑体" panose="02010609060101010101" pitchFamily="2" charset="-122"/>
              </a:rPr>
              <a:t> </a:t>
            </a:r>
            <a:endParaRPr lang="zh-CN" altLang="en-US" sz="3200">
              <a:latin typeface="黑体" panose="02010609060101010101" pitchFamily="2" charset="-122"/>
              <a:ea typeface="黑体" panose="02010609060101010101" pitchFamily="2" charset="-122"/>
            </a:endParaRPr>
          </a:p>
        </p:txBody>
      </p:sp>
      <p:pic>
        <p:nvPicPr>
          <p:cNvPr id="191493" name="Picture 5" descr="SETD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60198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4" name="Rectangle 6"/>
          <p:cNvSpPr>
            <a:spLocks noChangeArrowheads="1"/>
          </p:cNvSpPr>
          <p:nvPr/>
        </p:nvSpPr>
        <p:spPr bwMode="auto">
          <a:xfrm>
            <a:off x="2484438" y="333375"/>
            <a:ext cx="44958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1" hangingPunct="1"/>
            <a:r>
              <a:rPr lang="en-US" altLang="zh-CN" sz="3600" b="1">
                <a:solidFill>
                  <a:srgbClr val="A50021"/>
                </a:solidFill>
                <a:ea typeface="黑体" panose="02010609060101010101" pitchFamily="2" charset="-122"/>
              </a:rPr>
              <a:t>5.1  while</a:t>
            </a:r>
            <a:r>
              <a:rPr lang="zh-CN" altLang="en-US" sz="3600" b="1">
                <a:solidFill>
                  <a:srgbClr val="A50021"/>
                </a:solidFill>
                <a:ea typeface="黑体" panose="02010609060101010101" pitchFamily="2" charset="-122"/>
              </a:rPr>
              <a:t>循环语句 </a:t>
            </a:r>
            <a:endParaRPr lang="zh-CN" altLang="en-US" sz="3600" b="1">
              <a:solidFill>
                <a:srgbClr val="A50021"/>
              </a:solidFill>
              <a:ea typeface="黑体" panose="02010609060101010101" pitchFamily="2" charset="-122"/>
            </a:endParaRPr>
          </a:p>
        </p:txBody>
      </p:sp>
      <p:sp>
        <p:nvSpPr>
          <p:cNvPr id="8197" name="Rectangle 7"/>
          <p:cNvSpPr>
            <a:spLocks noChangeArrowheads="1"/>
          </p:cNvSpPr>
          <p:nvPr/>
        </p:nvSpPr>
        <p:spPr bwMode="auto">
          <a:xfrm>
            <a:off x="539750" y="836613"/>
            <a:ext cx="64087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b="1">
                <a:latin typeface="黑体" panose="02010609060101010101" pitchFamily="2" charset="-122"/>
                <a:ea typeface="黑体" panose="02010609060101010101" pitchFamily="2" charset="-122"/>
              </a:rPr>
              <a:t>While</a:t>
            </a:r>
            <a:r>
              <a:rPr lang="zh-CN" altLang="en-US" b="1">
                <a:latin typeface="黑体" panose="02010609060101010101" pitchFamily="2" charset="-122"/>
                <a:ea typeface="黑体" panose="02010609060101010101" pitchFamily="2" charset="-122"/>
              </a:rPr>
              <a:t>语句格式：</a:t>
            </a:r>
            <a:r>
              <a:rPr lang="en-US" altLang="zh-CN" b="1">
                <a:solidFill>
                  <a:srgbClr val="FF3300"/>
                </a:solidFill>
                <a:latin typeface="黑体" panose="02010609060101010101" pitchFamily="2" charset="-122"/>
                <a:ea typeface="黑体" panose="02010609060101010101" pitchFamily="2" charset="-122"/>
              </a:rPr>
              <a:t>while(</a:t>
            </a:r>
            <a:r>
              <a:rPr lang="zh-CN" altLang="en-US" b="1">
                <a:solidFill>
                  <a:srgbClr val="FF3300"/>
                </a:solidFill>
                <a:latin typeface="黑体" panose="02010609060101010101" pitchFamily="2" charset="-122"/>
                <a:ea typeface="黑体" panose="02010609060101010101" pitchFamily="2" charset="-122"/>
              </a:rPr>
              <a:t>表达式</a:t>
            </a:r>
            <a:r>
              <a:rPr lang="en-US" altLang="zh-CN" b="1">
                <a:solidFill>
                  <a:srgbClr val="FF3300"/>
                </a:solidFill>
                <a:latin typeface="黑体" panose="02010609060101010101" pitchFamily="2" charset="-122"/>
                <a:ea typeface="黑体" panose="02010609060101010101" pitchFamily="2" charset="-122"/>
              </a:rPr>
              <a:t>) </a:t>
            </a:r>
            <a:endParaRPr lang="en-US" altLang="zh-CN" b="1">
              <a:solidFill>
                <a:srgbClr val="FF3300"/>
              </a:solidFill>
              <a:latin typeface="黑体" panose="02010609060101010101" pitchFamily="2" charset="-122"/>
              <a:ea typeface="黑体" panose="02010609060101010101" pitchFamily="2" charset="-122"/>
            </a:endParaRPr>
          </a:p>
          <a:p>
            <a:r>
              <a:rPr lang="en-US" altLang="zh-CN" b="1">
                <a:solidFill>
                  <a:srgbClr val="FF3300"/>
                </a:solidFill>
                <a:latin typeface="黑体" panose="02010609060101010101" pitchFamily="2" charset="-122"/>
                <a:ea typeface="黑体" panose="02010609060101010101" pitchFamily="2" charset="-122"/>
              </a:rPr>
              <a:t>      </a:t>
            </a:r>
            <a:r>
              <a:rPr lang="zh-CN" altLang="en-US" b="1">
                <a:solidFill>
                  <a:srgbClr val="3333FF"/>
                </a:solidFill>
                <a:latin typeface="黑体" panose="02010609060101010101" pitchFamily="2" charset="-122"/>
                <a:ea typeface="黑体" panose="02010609060101010101" pitchFamily="2" charset="-122"/>
              </a:rPr>
              <a:t>语句</a:t>
            </a:r>
            <a:r>
              <a:rPr lang="en-US" altLang="zh-CN" b="1">
                <a:solidFill>
                  <a:srgbClr val="3333FF"/>
                </a:solidFill>
                <a:latin typeface="黑体" panose="02010609060101010101" pitchFamily="2" charset="-122"/>
                <a:ea typeface="黑体" panose="02010609060101010101" pitchFamily="2" charset="-122"/>
              </a:rPr>
              <a:t>;</a:t>
            </a:r>
            <a:endParaRPr lang="en-US" altLang="zh-CN" b="1">
              <a:solidFill>
                <a:srgbClr val="3333FF"/>
              </a:solidFill>
              <a:latin typeface="黑体" panose="02010609060101010101" pitchFamily="2" charset="-122"/>
              <a:ea typeface="黑体" panose="02010609060101010101" pitchFamily="2" charset="-122"/>
            </a:endParaRPr>
          </a:p>
        </p:txBody>
      </p:sp>
      <p:sp>
        <p:nvSpPr>
          <p:cNvPr id="191496" name="AutoShape 8"/>
          <p:cNvSpPr>
            <a:spLocks noChangeArrowheads="1"/>
          </p:cNvSpPr>
          <p:nvPr/>
        </p:nvSpPr>
        <p:spPr bwMode="auto">
          <a:xfrm>
            <a:off x="5688013" y="1125538"/>
            <a:ext cx="3257550" cy="1333500"/>
          </a:xfrm>
          <a:prstGeom prst="wedgeRoundRectCallout">
            <a:avLst>
              <a:gd name="adj1" fmla="val -77681"/>
              <a:gd name="adj2" fmla="val -16667"/>
              <a:gd name="adj3" fmla="val 16667"/>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2400" b="1">
                <a:latin typeface="黑体" panose="02010609060101010101" pitchFamily="2" charset="-122"/>
                <a:ea typeface="黑体" panose="02010609060101010101" pitchFamily="2" charset="-122"/>
              </a:rPr>
              <a:t>循环体中若多于一条语句，必须用</a:t>
            </a:r>
            <a:r>
              <a:rPr lang="en-US" altLang="zh-CN" sz="2400" b="1">
                <a:latin typeface="黑体" panose="02010609060101010101" pitchFamily="2" charset="-122"/>
                <a:ea typeface="黑体" panose="02010609060101010101" pitchFamily="2" charset="-122"/>
              </a:rPr>
              <a:t>{}</a:t>
            </a:r>
            <a:r>
              <a:rPr lang="zh-CN" altLang="en-US" sz="2400" b="1">
                <a:latin typeface="黑体" panose="02010609060101010101" pitchFamily="2" charset="-122"/>
                <a:ea typeface="黑体" panose="02010609060101010101" pitchFamily="2" charset="-122"/>
              </a:rPr>
              <a:t>括起来形成复合语句</a:t>
            </a:r>
            <a:endParaRPr lang="zh-CN" altLang="en-US" sz="2400" b="1">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91493"/>
                                        </p:tgtEl>
                                        <p:attrNameLst>
                                          <p:attrName>style.visibility</p:attrName>
                                        </p:attrNameLst>
                                      </p:cBhvr>
                                      <p:to>
                                        <p:strVal val="visible"/>
                                      </p:to>
                                    </p:set>
                                    <p:anim calcmode="lin" valueType="num">
                                      <p:cBhvr additive="base">
                                        <p:cTn id="11" dur="500" fill="hold"/>
                                        <p:tgtEl>
                                          <p:spTgt spid="191493"/>
                                        </p:tgtEl>
                                        <p:attrNameLst>
                                          <p:attrName>ppt_x</p:attrName>
                                        </p:attrNameLst>
                                      </p:cBhvr>
                                      <p:tavLst>
                                        <p:tav tm="0">
                                          <p:val>
                                            <p:strVal val="0-#ppt_w/2"/>
                                          </p:val>
                                        </p:tav>
                                        <p:tav tm="100000">
                                          <p:val>
                                            <p:strVal val="#ppt_x"/>
                                          </p:val>
                                        </p:tav>
                                      </p:tavLst>
                                    </p:anim>
                                    <p:anim calcmode="lin" valueType="num">
                                      <p:cBhvr additive="base">
                                        <p:cTn id="12" dur="500" fill="hold"/>
                                        <p:tgtEl>
                                          <p:spTgt spid="19149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91494"/>
                                        </p:tgtEl>
                                        <p:attrNameLst>
                                          <p:attrName>style.visibility</p:attrName>
                                        </p:attrNameLst>
                                      </p:cBhvr>
                                      <p:to>
                                        <p:strVal val="visible"/>
                                      </p:to>
                                    </p:set>
                                    <p:anim calcmode="lin" valueType="num">
                                      <p:cBhvr additive="base">
                                        <p:cTn id="16" dur="500" fill="hold"/>
                                        <p:tgtEl>
                                          <p:spTgt spid="191494"/>
                                        </p:tgtEl>
                                        <p:attrNameLst>
                                          <p:attrName>ppt_x</p:attrName>
                                        </p:attrNameLst>
                                      </p:cBhvr>
                                      <p:tavLst>
                                        <p:tav tm="0">
                                          <p:val>
                                            <p:strVal val="#ppt_x"/>
                                          </p:val>
                                        </p:tav>
                                        <p:tav tm="100000">
                                          <p:val>
                                            <p:strVal val="#ppt_x"/>
                                          </p:val>
                                        </p:tav>
                                      </p:tavLst>
                                    </p:anim>
                                    <p:anim calcmode="lin" valueType="num">
                                      <p:cBhvr additive="base">
                                        <p:cTn id="17" dur="500" fill="hold"/>
                                        <p:tgtEl>
                                          <p:spTgt spid="19149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91496"/>
                                        </p:tgtEl>
                                        <p:attrNameLst>
                                          <p:attrName>style.visibility</p:attrName>
                                        </p:attrNameLst>
                                      </p:cBhvr>
                                      <p:to>
                                        <p:strVal val="visible"/>
                                      </p:to>
                                    </p:set>
                                    <p:anim calcmode="lin" valueType="num">
                                      <p:cBhvr additive="base">
                                        <p:cTn id="22" dur="500" fill="hold"/>
                                        <p:tgtEl>
                                          <p:spTgt spid="191496"/>
                                        </p:tgtEl>
                                        <p:attrNameLst>
                                          <p:attrName>ppt_x</p:attrName>
                                        </p:attrNameLst>
                                      </p:cBhvr>
                                      <p:tavLst>
                                        <p:tav tm="0">
                                          <p:val>
                                            <p:strVal val="0-#ppt_w/2"/>
                                          </p:val>
                                        </p:tav>
                                        <p:tav tm="100000">
                                          <p:val>
                                            <p:strVal val="#ppt_x"/>
                                          </p:val>
                                        </p:tav>
                                      </p:tavLst>
                                    </p:anim>
                                    <p:anim calcmode="lin" valueType="num">
                                      <p:cBhvr additive="base">
                                        <p:cTn id="23" dur="500" fill="hold"/>
                                        <p:tgtEl>
                                          <p:spTgt spid="1914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utoUpdateAnimBg="0"/>
      <p:bldP spid="191494" grpId="0" autoUpdateAnimBg="0"/>
      <p:bldP spid="191496"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685800" y="304800"/>
            <a:ext cx="8229600" cy="588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20000"/>
              </a:spcBef>
            </a:pPr>
            <a:r>
              <a:rPr lang="zh-CN" altLang="en-US" b="1">
                <a:latin typeface="Arial" panose="020B0604020202020204" pitchFamily="34" charset="0"/>
                <a:ea typeface="楷体_GB2312" pitchFamily="49" charset="-122"/>
              </a:rPr>
              <a:t>三、读程题</a:t>
            </a:r>
            <a:endParaRPr lang="zh-CN" altLang="en-US" b="1">
              <a:latin typeface="Arial" panose="020B0604020202020204" pitchFamily="34" charset="0"/>
              <a:ea typeface="楷体_GB2312" pitchFamily="49" charset="-122"/>
            </a:endParaRPr>
          </a:p>
          <a:p>
            <a:pPr indent="265430" algn="just" eaLnBrk="1" hangingPunct="1">
              <a:spcBef>
                <a:spcPct val="20000"/>
              </a:spcBef>
            </a:pPr>
            <a:r>
              <a:rPr lang="zh-CN" altLang="en-US" b="1">
                <a:latin typeface="Times New Roman" panose="02020603050405020304" pitchFamily="18" charset="0"/>
                <a:ea typeface="楷体_GB2312" pitchFamily="49" charset="-122"/>
              </a:rPr>
              <a:t>给出以下程序的输出结果</a:t>
            </a:r>
            <a:endParaRPr lang="zh-CN" altLang="en-US" b="1">
              <a:latin typeface="黑体" panose="02010609060101010101" pitchFamily="2" charset="-122"/>
              <a:ea typeface="楷体_GB2312" pitchFamily="49" charset="-122"/>
            </a:endParaRPr>
          </a:p>
          <a:p>
            <a:pPr indent="265430" algn="just" eaLnBrk="1" hangingPunct="1">
              <a:spcBef>
                <a:spcPct val="20000"/>
              </a:spcBef>
            </a:pPr>
            <a:r>
              <a:rPr lang="en-US" altLang="zh-CN" b="1">
                <a:latin typeface="Times New Roman" panose="02020603050405020304" pitchFamily="18" charset="0"/>
              </a:rPr>
              <a:t>1</a:t>
            </a:r>
            <a:r>
              <a:rPr lang="zh-CN" altLang="en-US" b="1">
                <a:latin typeface="Times New Roman" panose="02020603050405020304" pitchFamily="18" charset="0"/>
              </a:rPr>
              <a:t>．</a:t>
            </a:r>
            <a:r>
              <a:rPr lang="zh-CN" altLang="en-US" b="1">
                <a:latin typeface="Times New Roman" panose="02020603050405020304" pitchFamily="18" charset="0"/>
                <a:cs typeface="Courier New" panose="02070309020205020404" pitchFamily="49" charset="0"/>
              </a:rPr>
              <a:t>	</a:t>
            </a:r>
            <a:r>
              <a:rPr lang="en-US" altLang="zh-CN" b="1">
                <a:latin typeface="Times New Roman" panose="02020603050405020304" pitchFamily="18" charset="0"/>
                <a:cs typeface="Courier New" panose="02070309020205020404" pitchFamily="49" charset="0"/>
              </a:rPr>
              <a:t>#include &lt;stdio.h&gt;</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main()</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  int x,i;</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for(i=1;i&lt;=100;i++)</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  x=i;</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if(++x%2==0)</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if(++x%3==0)</a:t>
            </a:r>
            <a:endParaRPr lang="en-US" altLang="zh-CN" b="1">
              <a:latin typeface="Times New Roman" panose="02020603050405020304" pitchFamily="18" charset="0"/>
              <a:cs typeface="Courier New" panose="02070309020205020404" pitchFamily="49" charset="0"/>
            </a:endParaRPr>
          </a:p>
          <a:p>
            <a:pPr indent="265430" algn="just" eaLnBrk="1" hangingPunct="1">
              <a:spcBef>
                <a:spcPct val="20000"/>
              </a:spcBef>
            </a:pPr>
            <a:r>
              <a:rPr lang="en-US" altLang="zh-CN" b="1">
                <a:latin typeface="Times New Roman" panose="02020603050405020304" pitchFamily="18" charset="0"/>
                <a:cs typeface="Courier New" panose="02070309020205020404" pitchFamily="49" charset="0"/>
              </a:rPr>
              <a:t>  	            if(++x%7==0)</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55000"/>
              </a:lnSpc>
              <a:spcBef>
                <a:spcPct val="20000"/>
              </a:spcBef>
            </a:pPr>
            <a:r>
              <a:rPr lang="en-US" altLang="zh-CN" b="1">
                <a:latin typeface="Times New Roman" panose="02020603050405020304" pitchFamily="18" charset="0"/>
                <a:cs typeface="Courier New" panose="02070309020205020404" pitchFamily="49" charset="0"/>
              </a:rPr>
              <a:t>  	               printf("%d ",x);} }</a:t>
            </a:r>
            <a:endParaRPr lang="en-US" altLang="zh-CN" b="1">
              <a:latin typeface="Times New Roman" panose="02020603050405020304" pitchFamily="18" charset="0"/>
              <a:cs typeface="Courier New" panose="02070309020205020404" pitchFamily="49" charset="0"/>
            </a:endParaRPr>
          </a:p>
        </p:txBody>
      </p:sp>
      <p:pic>
        <p:nvPicPr>
          <p:cNvPr id="265219"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220"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65220"/>
                                        </p:tgtEl>
                                        <p:attrNameLst>
                                          <p:attrName>style.visibility</p:attrName>
                                        </p:attrNameLst>
                                      </p:cBhvr>
                                      <p:to>
                                        <p:strVal val="visible"/>
                                      </p:to>
                                    </p:set>
                                    <p:anim calcmode="lin" valueType="num">
                                      <p:cBhvr additive="base">
                                        <p:cTn id="7" dur="500" fill="hold"/>
                                        <p:tgtEl>
                                          <p:spTgt spid="265220"/>
                                        </p:tgtEl>
                                        <p:attrNameLst>
                                          <p:attrName>ppt_x</p:attrName>
                                        </p:attrNameLst>
                                      </p:cBhvr>
                                      <p:tavLst>
                                        <p:tav tm="0">
                                          <p:val>
                                            <p:strVal val="0-#ppt_w/2"/>
                                          </p:val>
                                        </p:tav>
                                        <p:tav tm="100000">
                                          <p:val>
                                            <p:strVal val="#ppt_x"/>
                                          </p:val>
                                        </p:tav>
                                      </p:tavLst>
                                    </p:anim>
                                    <p:anim calcmode="lin" valueType="num">
                                      <p:cBhvr additive="base">
                                        <p:cTn id="8" dur="500" fill="hold"/>
                                        <p:tgtEl>
                                          <p:spTgt spid="265220"/>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65219"/>
                                        </p:tgtEl>
                                        <p:attrNameLst>
                                          <p:attrName>style.visibility</p:attrName>
                                        </p:attrNameLst>
                                      </p:cBhvr>
                                      <p:to>
                                        <p:strVal val="visible"/>
                                      </p:to>
                                    </p:set>
                                    <p:anim calcmode="lin" valueType="num">
                                      <p:cBhvr additive="base">
                                        <p:cTn id="12" dur="500" fill="hold"/>
                                        <p:tgtEl>
                                          <p:spTgt spid="265219"/>
                                        </p:tgtEl>
                                        <p:attrNameLst>
                                          <p:attrName>ppt_x</p:attrName>
                                        </p:attrNameLst>
                                      </p:cBhvr>
                                      <p:tavLst>
                                        <p:tav tm="0">
                                          <p:val>
                                            <p:strVal val="0-#ppt_w/2"/>
                                          </p:val>
                                        </p:tav>
                                        <p:tav tm="100000">
                                          <p:val>
                                            <p:strVal val="#ppt_x"/>
                                          </p:val>
                                        </p:tav>
                                      </p:tavLst>
                                    </p:anim>
                                    <p:anim calcmode="lin" valueType="num">
                                      <p:cBhvr additive="base">
                                        <p:cTn id="13" dur="500" fill="hold"/>
                                        <p:tgtEl>
                                          <p:spTgt spid="265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685800" y="762000"/>
            <a:ext cx="8229600" cy="539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20000"/>
              </a:lnSpc>
              <a:spcBef>
                <a:spcPct val="20000"/>
              </a:spcBef>
            </a:pPr>
            <a:r>
              <a:rPr lang="en-US" altLang="zh-CN" b="1">
                <a:latin typeface="Times New Roman" panose="02020603050405020304" pitchFamily="18" charset="0"/>
              </a:rPr>
              <a:t>2</a:t>
            </a:r>
            <a:r>
              <a:rPr lang="zh-CN" altLang="en-US" b="1">
                <a:latin typeface="Times New Roman" panose="02020603050405020304" pitchFamily="18" charset="0"/>
              </a:rPr>
              <a:t>．</a:t>
            </a:r>
            <a:r>
              <a:rPr lang="zh-CN" altLang="en-US" b="1">
                <a:latin typeface="Times New Roman" panose="02020603050405020304" pitchFamily="18" charset="0"/>
                <a:cs typeface="Courier New" panose="02070309020205020404" pitchFamily="49" charset="0"/>
              </a:rPr>
              <a:t>	</a:t>
            </a:r>
            <a:r>
              <a:rPr lang="en-US" altLang="zh-CN" b="1">
                <a:latin typeface="Times New Roman" panose="02020603050405020304" pitchFamily="18" charset="0"/>
                <a:cs typeface="Courier New" panose="02070309020205020404" pitchFamily="49" charset="0"/>
              </a:rPr>
              <a:t>#include &lt;stdio.h&gt;</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main()</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  int i,b,k=0;</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for(i=1;i&lt;=5;i++)</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  b=i%2;</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while(b--==0)k++;</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printf("%d,%d ",k,b);</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20000"/>
              </a:lnSpc>
              <a:spcBef>
                <a:spcPct val="20000"/>
              </a:spcBef>
            </a:pPr>
            <a:r>
              <a:rPr lang="en-US" altLang="zh-CN" b="1">
                <a:latin typeface="Times New Roman" panose="02020603050405020304" pitchFamily="18" charset="0"/>
                <a:cs typeface="Courier New" panose="02070309020205020404" pitchFamily="49" charset="0"/>
              </a:rPr>
              <a:t>  	}</a:t>
            </a:r>
            <a:endParaRPr lang="en-US" altLang="zh-CN" b="1">
              <a:latin typeface="Times New Roman" panose="02020603050405020304" pitchFamily="18" charset="0"/>
            </a:endParaRPr>
          </a:p>
        </p:txBody>
      </p:sp>
      <p:pic>
        <p:nvPicPr>
          <p:cNvPr id="266243"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44"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66244"/>
                                        </p:tgtEl>
                                        <p:attrNameLst>
                                          <p:attrName>style.visibility</p:attrName>
                                        </p:attrNameLst>
                                      </p:cBhvr>
                                      <p:to>
                                        <p:strVal val="visible"/>
                                      </p:to>
                                    </p:set>
                                    <p:anim calcmode="lin" valueType="num">
                                      <p:cBhvr additive="base">
                                        <p:cTn id="7" dur="500" fill="hold"/>
                                        <p:tgtEl>
                                          <p:spTgt spid="266244"/>
                                        </p:tgtEl>
                                        <p:attrNameLst>
                                          <p:attrName>ppt_x</p:attrName>
                                        </p:attrNameLst>
                                      </p:cBhvr>
                                      <p:tavLst>
                                        <p:tav tm="0">
                                          <p:val>
                                            <p:strVal val="0-#ppt_w/2"/>
                                          </p:val>
                                        </p:tav>
                                        <p:tav tm="100000">
                                          <p:val>
                                            <p:strVal val="#ppt_x"/>
                                          </p:val>
                                        </p:tav>
                                      </p:tavLst>
                                    </p:anim>
                                    <p:anim calcmode="lin" valueType="num">
                                      <p:cBhvr additive="base">
                                        <p:cTn id="8" dur="500" fill="hold"/>
                                        <p:tgtEl>
                                          <p:spTgt spid="266244"/>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66243"/>
                                        </p:tgtEl>
                                        <p:attrNameLst>
                                          <p:attrName>style.visibility</p:attrName>
                                        </p:attrNameLst>
                                      </p:cBhvr>
                                      <p:to>
                                        <p:strVal val="visible"/>
                                      </p:to>
                                    </p:set>
                                    <p:anim calcmode="lin" valueType="num">
                                      <p:cBhvr additive="base">
                                        <p:cTn id="12" dur="500" fill="hold"/>
                                        <p:tgtEl>
                                          <p:spTgt spid="266243"/>
                                        </p:tgtEl>
                                        <p:attrNameLst>
                                          <p:attrName>ppt_x</p:attrName>
                                        </p:attrNameLst>
                                      </p:cBhvr>
                                      <p:tavLst>
                                        <p:tav tm="0">
                                          <p:val>
                                            <p:strVal val="0-#ppt_w/2"/>
                                          </p:val>
                                        </p:tav>
                                        <p:tav tm="100000">
                                          <p:val>
                                            <p:strVal val="#ppt_x"/>
                                          </p:val>
                                        </p:tav>
                                      </p:tavLst>
                                    </p:anim>
                                    <p:anim calcmode="lin" valueType="num">
                                      <p:cBhvr additive="base">
                                        <p:cTn id="13" dur="500" fill="hold"/>
                                        <p:tgtEl>
                                          <p:spTgt spid="2662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685800" y="838200"/>
            <a:ext cx="8229600"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35000"/>
              </a:lnSpc>
              <a:spcBef>
                <a:spcPct val="20000"/>
              </a:spcBef>
            </a:pPr>
            <a:r>
              <a:rPr lang="en-US" altLang="zh-CN" b="1">
                <a:latin typeface="Times New Roman" panose="02020603050405020304" pitchFamily="18" charset="0"/>
              </a:rPr>
              <a:t>3</a:t>
            </a:r>
            <a:r>
              <a:rPr lang="zh-CN" altLang="en-US" b="1">
                <a:latin typeface="Times New Roman" panose="02020603050405020304" pitchFamily="18" charset="0"/>
              </a:rPr>
              <a:t>．</a:t>
            </a:r>
            <a:r>
              <a:rPr lang="zh-CN" altLang="en-US" b="1">
                <a:latin typeface="Times New Roman" panose="02020603050405020304" pitchFamily="18" charset="0"/>
                <a:cs typeface="Courier New" panose="02070309020205020404" pitchFamily="49" charset="0"/>
              </a:rPr>
              <a:t>	</a:t>
            </a:r>
            <a:r>
              <a:rPr lang="en-US" altLang="zh-CN" b="1">
                <a:latin typeface="Times New Roman" panose="02020603050405020304" pitchFamily="18" charset="0"/>
                <a:cs typeface="Courier New" panose="02070309020205020404" pitchFamily="49" charset="0"/>
              </a:rPr>
              <a:t>#include &lt;stdio.h&gt;</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35000"/>
              </a:lnSpc>
              <a:spcBef>
                <a:spcPct val="20000"/>
              </a:spcBef>
            </a:pPr>
            <a:r>
              <a:rPr lang="en-US" altLang="zh-CN" b="1">
                <a:latin typeface="Times New Roman" panose="02020603050405020304" pitchFamily="18" charset="0"/>
                <a:cs typeface="Courier New" panose="02070309020205020404" pitchFamily="49" charset="0"/>
              </a:rPr>
              <a:t>  	</a:t>
            </a:r>
            <a:r>
              <a:rPr lang="en-US" altLang="zh-CN" b="1">
                <a:latin typeface="Times New Roman" panose="02020603050405020304" pitchFamily="18" charset="0"/>
              </a:rPr>
              <a:t>main() </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35000"/>
              </a:lnSpc>
              <a:spcBef>
                <a:spcPct val="20000"/>
              </a:spcBef>
            </a:pPr>
            <a:r>
              <a:rPr lang="en-US" altLang="zh-CN" b="1">
                <a:latin typeface="Times New Roman" panose="02020603050405020304" pitchFamily="18" charset="0"/>
                <a:cs typeface="Courier New" panose="02070309020205020404" pitchFamily="49" charset="0"/>
              </a:rPr>
              <a:t>  	</a:t>
            </a:r>
            <a:r>
              <a:rPr lang="en-US" altLang="zh-CN" b="1">
                <a:latin typeface="Times New Roman" panose="02020603050405020304" pitchFamily="18" charset="0"/>
              </a:rPr>
              <a:t>{  int s,i;</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35000"/>
              </a:lnSpc>
              <a:spcBef>
                <a:spcPct val="20000"/>
              </a:spcBef>
            </a:pPr>
            <a:r>
              <a:rPr lang="en-US" altLang="zh-CN" b="1">
                <a:latin typeface="Times New Roman" panose="02020603050405020304" pitchFamily="18" charset="0"/>
                <a:cs typeface="Courier New" panose="02070309020205020404" pitchFamily="49" charset="0"/>
              </a:rPr>
              <a:t>  	   </a:t>
            </a:r>
            <a:r>
              <a:rPr lang="en-US" altLang="zh-CN" b="1">
                <a:latin typeface="Times New Roman" panose="02020603050405020304" pitchFamily="18" charset="0"/>
              </a:rPr>
              <a:t>for(s=0,i=1;i&lt;3;i++,s+=i);</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35000"/>
              </a:lnSpc>
              <a:spcBef>
                <a:spcPct val="20000"/>
              </a:spcBef>
            </a:pPr>
            <a:r>
              <a:rPr lang="en-US" altLang="zh-CN" b="1">
                <a:latin typeface="Times New Roman" panose="02020603050405020304" pitchFamily="18" charset="0"/>
                <a:cs typeface="Courier New" panose="02070309020205020404" pitchFamily="49" charset="0"/>
              </a:rPr>
              <a:t>  	   </a:t>
            </a:r>
            <a:r>
              <a:rPr lang="en-US" altLang="zh-CN" b="1">
                <a:latin typeface="Times New Roman" panose="02020603050405020304" pitchFamily="18" charset="0"/>
              </a:rPr>
              <a:t>printf("%d\n",s);</a:t>
            </a:r>
            <a:endParaRPr lang="en-US" altLang="zh-CN" b="1">
              <a:latin typeface="Times New Roman" panose="02020603050405020304" pitchFamily="18" charset="0"/>
              <a:cs typeface="Courier New" panose="02070309020205020404" pitchFamily="49" charset="0"/>
            </a:endParaRPr>
          </a:p>
          <a:p>
            <a:pPr indent="265430" algn="just" eaLnBrk="1" hangingPunct="1">
              <a:lnSpc>
                <a:spcPct val="135000"/>
              </a:lnSpc>
              <a:spcBef>
                <a:spcPct val="20000"/>
              </a:spcBef>
            </a:pPr>
            <a:r>
              <a:rPr lang="en-US" altLang="zh-CN" b="1">
                <a:latin typeface="Times New Roman" panose="02020603050405020304" pitchFamily="18" charset="0"/>
                <a:cs typeface="Courier New" panose="02070309020205020404" pitchFamily="49" charset="0"/>
              </a:rPr>
              <a:t>  	</a:t>
            </a:r>
            <a:r>
              <a:rPr lang="en-US" altLang="zh-CN" b="1">
                <a:latin typeface="Times New Roman" panose="02020603050405020304" pitchFamily="18" charset="0"/>
              </a:rPr>
              <a:t>}</a:t>
            </a:r>
            <a:endParaRPr lang="en-US" altLang="zh-CN" b="1">
              <a:latin typeface="Times New Roman" panose="02020603050405020304" pitchFamily="18" charset="0"/>
            </a:endParaRPr>
          </a:p>
        </p:txBody>
      </p:sp>
      <p:pic>
        <p:nvPicPr>
          <p:cNvPr id="267267"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68"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67268"/>
                                        </p:tgtEl>
                                        <p:attrNameLst>
                                          <p:attrName>style.visibility</p:attrName>
                                        </p:attrNameLst>
                                      </p:cBhvr>
                                      <p:to>
                                        <p:strVal val="visible"/>
                                      </p:to>
                                    </p:set>
                                    <p:anim calcmode="lin" valueType="num">
                                      <p:cBhvr additive="base">
                                        <p:cTn id="7" dur="500" fill="hold"/>
                                        <p:tgtEl>
                                          <p:spTgt spid="267268"/>
                                        </p:tgtEl>
                                        <p:attrNameLst>
                                          <p:attrName>ppt_x</p:attrName>
                                        </p:attrNameLst>
                                      </p:cBhvr>
                                      <p:tavLst>
                                        <p:tav tm="0">
                                          <p:val>
                                            <p:strVal val="0-#ppt_w/2"/>
                                          </p:val>
                                        </p:tav>
                                        <p:tav tm="100000">
                                          <p:val>
                                            <p:strVal val="#ppt_x"/>
                                          </p:val>
                                        </p:tav>
                                      </p:tavLst>
                                    </p:anim>
                                    <p:anim calcmode="lin" valueType="num">
                                      <p:cBhvr additive="base">
                                        <p:cTn id="8" dur="500" fill="hold"/>
                                        <p:tgtEl>
                                          <p:spTgt spid="26726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67267"/>
                                        </p:tgtEl>
                                        <p:attrNameLst>
                                          <p:attrName>style.visibility</p:attrName>
                                        </p:attrNameLst>
                                      </p:cBhvr>
                                      <p:to>
                                        <p:strVal val="visible"/>
                                      </p:to>
                                    </p:set>
                                    <p:anim calcmode="lin" valueType="num">
                                      <p:cBhvr additive="base">
                                        <p:cTn id="12" dur="500" fill="hold"/>
                                        <p:tgtEl>
                                          <p:spTgt spid="267267"/>
                                        </p:tgtEl>
                                        <p:attrNameLst>
                                          <p:attrName>ppt_x</p:attrName>
                                        </p:attrNameLst>
                                      </p:cBhvr>
                                      <p:tavLst>
                                        <p:tav tm="0">
                                          <p:val>
                                            <p:strVal val="0-#ppt_w/2"/>
                                          </p:val>
                                        </p:tav>
                                        <p:tav tm="100000">
                                          <p:val>
                                            <p:strVal val="#ppt_x"/>
                                          </p:val>
                                        </p:tav>
                                      </p:tavLst>
                                    </p:anim>
                                    <p:anim calcmode="lin" valueType="num">
                                      <p:cBhvr additive="base">
                                        <p:cTn id="13" dur="500" fill="hold"/>
                                        <p:tgtEl>
                                          <p:spTgt spid="267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685800" y="685800"/>
            <a:ext cx="82296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25000"/>
              </a:lnSpc>
            </a:pPr>
            <a:r>
              <a:rPr lang="en-US" altLang="zh-CN" b="1">
                <a:latin typeface="Times New Roman" panose="02020603050405020304" pitchFamily="18" charset="0"/>
              </a:rPr>
              <a:t>4</a:t>
            </a:r>
            <a:r>
              <a:rPr lang="zh-CN" altLang="en-US" b="1">
                <a:latin typeface="Times New Roman" panose="02020603050405020304" pitchFamily="18" charset="0"/>
              </a:rPr>
              <a:t>．</a:t>
            </a: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#include &lt;stdio.h&gt;</a:t>
            </a:r>
            <a:endParaRPr lang="en-US" altLang="zh-CN" b="1">
              <a:latin typeface="Times New Roman" panose="02020603050405020304" pitchFamily="18" charset="0"/>
              <a:ea typeface="楷体_GB2312" pitchFamily="49" charset="-122"/>
            </a:endParaRPr>
          </a:p>
          <a:p>
            <a:pPr indent="265430" algn="just" eaLnBrk="1" hangingPunct="1">
              <a:lnSpc>
                <a:spcPct val="125000"/>
              </a:lnSpc>
            </a:pPr>
            <a:r>
              <a:rPr lang="en-US" altLang="zh-CN" b="1">
                <a:latin typeface="Times New Roman" panose="02020603050405020304" pitchFamily="18" charset="0"/>
                <a:ea typeface="楷体_GB2312" pitchFamily="49" charset="-122"/>
              </a:rPr>
              <a:t>  	main()</a:t>
            </a:r>
            <a:endParaRPr lang="en-US" altLang="zh-CN" b="1">
              <a:latin typeface="Times New Roman" panose="02020603050405020304" pitchFamily="18" charset="0"/>
              <a:ea typeface="楷体_GB2312" pitchFamily="49" charset="-122"/>
            </a:endParaRPr>
          </a:p>
          <a:p>
            <a:pPr indent="265430" algn="just" eaLnBrk="1" hangingPunct="1">
              <a:lnSpc>
                <a:spcPct val="125000"/>
              </a:lnSpc>
            </a:pPr>
            <a:r>
              <a:rPr lang="en-US" altLang="zh-CN" b="1">
                <a:latin typeface="Times New Roman" panose="02020603050405020304" pitchFamily="18" charset="0"/>
                <a:ea typeface="楷体_GB2312" pitchFamily="49" charset="-122"/>
              </a:rPr>
              <a:t>  	{  int i=10, j=0;</a:t>
            </a:r>
            <a:endParaRPr lang="en-US" altLang="zh-CN" b="1">
              <a:latin typeface="Times New Roman" panose="02020603050405020304" pitchFamily="18" charset="0"/>
              <a:ea typeface="楷体_GB2312" pitchFamily="49" charset="-122"/>
            </a:endParaRPr>
          </a:p>
          <a:p>
            <a:pPr indent="265430" algn="just" eaLnBrk="1" hangingPunct="1">
              <a:lnSpc>
                <a:spcPct val="125000"/>
              </a:lnSpc>
            </a:pPr>
            <a:r>
              <a:rPr lang="en-US" altLang="zh-CN" b="1">
                <a:latin typeface="Times New Roman" panose="02020603050405020304" pitchFamily="18" charset="0"/>
                <a:ea typeface="楷体_GB2312" pitchFamily="49" charset="-122"/>
              </a:rPr>
              <a:t>  	   do</a:t>
            </a:r>
            <a:endParaRPr lang="en-US" altLang="zh-CN" b="1">
              <a:latin typeface="Times New Roman" panose="02020603050405020304" pitchFamily="18" charset="0"/>
              <a:ea typeface="楷体_GB2312" pitchFamily="49" charset="-122"/>
            </a:endParaRPr>
          </a:p>
          <a:p>
            <a:pPr indent="265430" algn="just" eaLnBrk="1" hangingPunct="1">
              <a:lnSpc>
                <a:spcPct val="125000"/>
              </a:lnSpc>
            </a:pPr>
            <a:r>
              <a:rPr lang="en-US" altLang="zh-CN" b="1">
                <a:latin typeface="Times New Roman" panose="02020603050405020304" pitchFamily="18" charset="0"/>
                <a:ea typeface="楷体_GB2312" pitchFamily="49" charset="-122"/>
              </a:rPr>
              <a:t>  	   {  j=j+i; i--;}</a:t>
            </a:r>
            <a:endParaRPr lang="en-US" altLang="zh-CN" b="1">
              <a:latin typeface="Times New Roman" panose="02020603050405020304" pitchFamily="18" charset="0"/>
              <a:ea typeface="楷体_GB2312" pitchFamily="49" charset="-122"/>
            </a:endParaRPr>
          </a:p>
          <a:p>
            <a:pPr indent="265430" algn="just" eaLnBrk="1" hangingPunct="1">
              <a:lnSpc>
                <a:spcPct val="125000"/>
              </a:lnSpc>
            </a:pPr>
            <a:r>
              <a:rPr lang="en-US" altLang="zh-CN" b="1">
                <a:latin typeface="Times New Roman" panose="02020603050405020304" pitchFamily="18" charset="0"/>
                <a:ea typeface="楷体_GB2312" pitchFamily="49" charset="-122"/>
              </a:rPr>
              <a:t>  	      while(i&gt;2);</a:t>
            </a:r>
            <a:endParaRPr lang="en-US" altLang="zh-CN" b="1">
              <a:latin typeface="Times New Roman" panose="02020603050405020304" pitchFamily="18" charset="0"/>
              <a:ea typeface="楷体_GB2312" pitchFamily="49" charset="-122"/>
            </a:endParaRPr>
          </a:p>
          <a:p>
            <a:pPr indent="265430" algn="just" eaLnBrk="1" hangingPunct="1">
              <a:lnSpc>
                <a:spcPct val="125000"/>
              </a:lnSpc>
            </a:pPr>
            <a:r>
              <a:rPr lang="en-US" altLang="zh-CN" b="1">
                <a:latin typeface="Times New Roman" panose="02020603050405020304" pitchFamily="18" charset="0"/>
                <a:ea typeface="楷体_GB2312" pitchFamily="49" charset="-122"/>
              </a:rPr>
              <a:t>  	      printf("%d\n",j);</a:t>
            </a:r>
            <a:endParaRPr lang="en-US" altLang="zh-CN" b="1">
              <a:latin typeface="Times New Roman" panose="02020603050405020304" pitchFamily="18" charset="0"/>
              <a:ea typeface="楷体_GB2312" pitchFamily="49" charset="-122"/>
            </a:endParaRPr>
          </a:p>
          <a:p>
            <a:pPr indent="265430" algn="just" eaLnBrk="1" hangingPunct="1">
              <a:lnSpc>
                <a:spcPct val="125000"/>
              </a:lnSpc>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indent="265430" algn="just" eaLnBrk="1" hangingPunct="1">
              <a:lnSpc>
                <a:spcPct val="125000"/>
              </a:lnSpc>
            </a:pPr>
            <a:endParaRPr lang="en-US" altLang="zh-CN" b="1">
              <a:latin typeface="Courier New" panose="02070309020205020404" pitchFamily="49" charset="0"/>
              <a:ea typeface="楷体_GB2312" pitchFamily="49" charset="-122"/>
            </a:endParaRPr>
          </a:p>
        </p:txBody>
      </p:sp>
      <p:pic>
        <p:nvPicPr>
          <p:cNvPr id="268291"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292"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68292"/>
                                        </p:tgtEl>
                                        <p:attrNameLst>
                                          <p:attrName>style.visibility</p:attrName>
                                        </p:attrNameLst>
                                      </p:cBhvr>
                                      <p:to>
                                        <p:strVal val="visible"/>
                                      </p:to>
                                    </p:set>
                                    <p:anim calcmode="lin" valueType="num">
                                      <p:cBhvr additive="base">
                                        <p:cTn id="7" dur="500" fill="hold"/>
                                        <p:tgtEl>
                                          <p:spTgt spid="268292"/>
                                        </p:tgtEl>
                                        <p:attrNameLst>
                                          <p:attrName>ppt_x</p:attrName>
                                        </p:attrNameLst>
                                      </p:cBhvr>
                                      <p:tavLst>
                                        <p:tav tm="0">
                                          <p:val>
                                            <p:strVal val="0-#ppt_w/2"/>
                                          </p:val>
                                        </p:tav>
                                        <p:tav tm="100000">
                                          <p:val>
                                            <p:strVal val="#ppt_x"/>
                                          </p:val>
                                        </p:tav>
                                      </p:tavLst>
                                    </p:anim>
                                    <p:anim calcmode="lin" valueType="num">
                                      <p:cBhvr additive="base">
                                        <p:cTn id="8" dur="500" fill="hold"/>
                                        <p:tgtEl>
                                          <p:spTgt spid="26829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68291"/>
                                        </p:tgtEl>
                                        <p:attrNameLst>
                                          <p:attrName>style.visibility</p:attrName>
                                        </p:attrNameLst>
                                      </p:cBhvr>
                                      <p:to>
                                        <p:strVal val="visible"/>
                                      </p:to>
                                    </p:set>
                                    <p:anim calcmode="lin" valueType="num">
                                      <p:cBhvr additive="base">
                                        <p:cTn id="12" dur="500" fill="hold"/>
                                        <p:tgtEl>
                                          <p:spTgt spid="268291"/>
                                        </p:tgtEl>
                                        <p:attrNameLst>
                                          <p:attrName>ppt_x</p:attrName>
                                        </p:attrNameLst>
                                      </p:cBhvr>
                                      <p:tavLst>
                                        <p:tav tm="0">
                                          <p:val>
                                            <p:strVal val="0-#ppt_w/2"/>
                                          </p:val>
                                        </p:tav>
                                        <p:tav tm="100000">
                                          <p:val>
                                            <p:strVal val="#ppt_x"/>
                                          </p:val>
                                        </p:tav>
                                      </p:tavLst>
                                    </p:anim>
                                    <p:anim calcmode="lin" valueType="num">
                                      <p:cBhvr additive="base">
                                        <p:cTn id="13" dur="500" fill="hold"/>
                                        <p:tgtEl>
                                          <p:spTgt spid="268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685800" y="533400"/>
            <a:ext cx="8229600" cy="597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15000"/>
              </a:lnSpc>
            </a:pPr>
            <a:r>
              <a:rPr lang="en-US" altLang="zh-CN" b="1">
                <a:latin typeface="Times New Roman" panose="02020603050405020304" pitchFamily="18" charset="0"/>
              </a:rPr>
              <a:t>5</a:t>
            </a:r>
            <a:r>
              <a:rPr lang="zh-CN" altLang="en-US" b="1">
                <a:latin typeface="Times New Roman" panose="02020603050405020304" pitchFamily="18" charset="0"/>
              </a:rPr>
              <a:t>．</a:t>
            </a:r>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#include &lt;stdio.h&gt;</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en-US" altLang="zh-CN" b="1">
                <a:latin typeface="Times New Roman" panose="02020603050405020304" pitchFamily="18" charset="0"/>
                <a:ea typeface="楷体_GB2312" pitchFamily="49" charset="-122"/>
              </a:rPr>
              <a:t>  	main()</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en-US" altLang="zh-CN" b="1">
                <a:latin typeface="Times New Roman" panose="02020603050405020304" pitchFamily="18" charset="0"/>
                <a:ea typeface="楷体_GB2312" pitchFamily="49" charset="-122"/>
              </a:rPr>
              <a:t>  	{  int n1,n2;</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en-US" altLang="zh-CN" b="1">
                <a:latin typeface="Times New Roman" panose="02020603050405020304" pitchFamily="18" charset="0"/>
                <a:ea typeface="楷体_GB2312" pitchFamily="49" charset="-122"/>
              </a:rPr>
              <a:t>  	   scanf("%d",&amp;n2);</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en-US" altLang="zh-CN" b="1">
                <a:latin typeface="Times New Roman" panose="02020603050405020304" pitchFamily="18" charset="0"/>
                <a:ea typeface="楷体_GB2312" pitchFamily="49" charset="-122"/>
              </a:rPr>
              <a:t>  	   while(n2!=0)</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en-US" altLang="zh-CN" b="1">
                <a:latin typeface="Times New Roman" panose="02020603050405020304" pitchFamily="18" charset="0"/>
                <a:ea typeface="楷体_GB2312" pitchFamily="49" charset="-122"/>
              </a:rPr>
              <a:t>  	   {  n1=n2%10;</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en-US" altLang="zh-CN" b="1">
                <a:latin typeface="Times New Roman" panose="02020603050405020304" pitchFamily="18" charset="0"/>
                <a:ea typeface="楷体_GB2312" pitchFamily="49" charset="-122"/>
              </a:rPr>
              <a:t>  	      n2=n2/10;</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en-US" altLang="zh-CN" b="1">
                <a:latin typeface="Times New Roman" panose="02020603050405020304" pitchFamily="18" charset="0"/>
                <a:ea typeface="楷体_GB2312" pitchFamily="49" charset="-122"/>
              </a:rPr>
              <a:t>  	      printf("%d",n1);</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indent="265430" algn="just" eaLnBrk="1" hangingPunct="1">
              <a:lnSpc>
                <a:spcPct val="115000"/>
              </a:lnSpc>
            </a:pPr>
            <a:r>
              <a:rPr lang="zh-CN" altLang="en-US" b="1">
                <a:latin typeface="楷体_GB2312" pitchFamily="49" charset="-122"/>
                <a:ea typeface="楷体_GB2312" pitchFamily="49" charset="-122"/>
              </a:rPr>
              <a:t>程序运行后，如果从键盘上输入</a:t>
            </a:r>
            <a:r>
              <a:rPr lang="en-US" altLang="zh-CN" b="1">
                <a:latin typeface="楷体_GB2312" pitchFamily="49" charset="-122"/>
                <a:ea typeface="楷体_GB2312" pitchFamily="49" charset="-122"/>
              </a:rPr>
              <a:t>1234</a:t>
            </a:r>
            <a:r>
              <a:rPr lang="zh-CN" altLang="en-US" b="1">
                <a:latin typeface="楷体_GB2312" pitchFamily="49" charset="-122"/>
                <a:ea typeface="楷体_GB2312" pitchFamily="49" charset="-122"/>
              </a:rPr>
              <a:t>，则输出结果为</a:t>
            </a:r>
            <a:r>
              <a:rPr lang="zh-CN" altLang="en-US" b="1" u="sng">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zh-CN" altLang="en-US" sz="2000" b="1">
                <a:latin typeface="Courier New" panose="02070309020205020404" pitchFamily="49" charset="0"/>
                <a:ea typeface="楷体_GB2312" pitchFamily="49" charset="-122"/>
              </a:rPr>
              <a:t> </a:t>
            </a:r>
            <a:endParaRPr lang="zh-CN" altLang="en-US" sz="2000" b="1">
              <a:latin typeface="Courier New" panose="02070309020205020404" pitchFamily="49" charset="0"/>
              <a:ea typeface="楷体_GB2312" pitchFamily="49" charset="-122"/>
            </a:endParaRPr>
          </a:p>
        </p:txBody>
      </p:sp>
      <p:pic>
        <p:nvPicPr>
          <p:cNvPr id="269315"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316"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69316"/>
                                        </p:tgtEl>
                                        <p:attrNameLst>
                                          <p:attrName>style.visibility</p:attrName>
                                        </p:attrNameLst>
                                      </p:cBhvr>
                                      <p:to>
                                        <p:strVal val="visible"/>
                                      </p:to>
                                    </p:set>
                                    <p:anim calcmode="lin" valueType="num">
                                      <p:cBhvr additive="base">
                                        <p:cTn id="7" dur="500" fill="hold"/>
                                        <p:tgtEl>
                                          <p:spTgt spid="269316"/>
                                        </p:tgtEl>
                                        <p:attrNameLst>
                                          <p:attrName>ppt_x</p:attrName>
                                        </p:attrNameLst>
                                      </p:cBhvr>
                                      <p:tavLst>
                                        <p:tav tm="0">
                                          <p:val>
                                            <p:strVal val="0-#ppt_w/2"/>
                                          </p:val>
                                        </p:tav>
                                        <p:tav tm="100000">
                                          <p:val>
                                            <p:strVal val="#ppt_x"/>
                                          </p:val>
                                        </p:tav>
                                      </p:tavLst>
                                    </p:anim>
                                    <p:anim calcmode="lin" valueType="num">
                                      <p:cBhvr additive="base">
                                        <p:cTn id="8" dur="500" fill="hold"/>
                                        <p:tgtEl>
                                          <p:spTgt spid="26931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69315"/>
                                        </p:tgtEl>
                                        <p:attrNameLst>
                                          <p:attrName>style.visibility</p:attrName>
                                        </p:attrNameLst>
                                      </p:cBhvr>
                                      <p:to>
                                        <p:strVal val="visible"/>
                                      </p:to>
                                    </p:set>
                                    <p:anim calcmode="lin" valueType="num">
                                      <p:cBhvr additive="base">
                                        <p:cTn id="12" dur="500" fill="hold"/>
                                        <p:tgtEl>
                                          <p:spTgt spid="269315"/>
                                        </p:tgtEl>
                                        <p:attrNameLst>
                                          <p:attrName>ppt_x</p:attrName>
                                        </p:attrNameLst>
                                      </p:cBhvr>
                                      <p:tavLst>
                                        <p:tav tm="0">
                                          <p:val>
                                            <p:strVal val="0-#ppt_w/2"/>
                                          </p:val>
                                        </p:tav>
                                        <p:tav tm="100000">
                                          <p:val>
                                            <p:strVal val="#ppt_x"/>
                                          </p:val>
                                        </p:tav>
                                      </p:tavLst>
                                    </p:anim>
                                    <p:anim calcmode="lin" valueType="num">
                                      <p:cBhvr additive="base">
                                        <p:cTn id="13" dur="500" fill="hold"/>
                                        <p:tgtEl>
                                          <p:spTgt spid="269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85800" y="304800"/>
            <a:ext cx="8229600" cy="598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20000"/>
              </a:spcBef>
            </a:pPr>
            <a:r>
              <a:rPr lang="zh-CN" altLang="en-US" b="1">
                <a:latin typeface="楷体_GB2312" pitchFamily="49" charset="-122"/>
                <a:ea typeface="楷体_GB2312" pitchFamily="49" charset="-122"/>
              </a:rPr>
              <a:t>四、编程题</a:t>
            </a:r>
            <a:endParaRPr lang="zh-CN" altLang="en-US"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．从键盘输入一批整数，最后一个数为</a:t>
            </a:r>
            <a:r>
              <a:rPr lang="en-US" altLang="zh-CN" b="1">
                <a:latin typeface="楷体_GB2312" pitchFamily="49" charset="-122"/>
                <a:ea typeface="楷体_GB2312" pitchFamily="49" charset="-122"/>
              </a:rPr>
              <a:t>0</a:t>
            </a:r>
            <a:r>
              <a:rPr lang="zh-CN" altLang="en-US" b="1">
                <a:latin typeface="楷体_GB2312" pitchFamily="49" charset="-122"/>
                <a:ea typeface="楷体_GB2312" pitchFamily="49" charset="-122"/>
              </a:rPr>
              <a:t>，编程找出其中的最大数和最小数，并输出。</a:t>
            </a:r>
            <a:endParaRPr lang="zh-CN" altLang="en-US"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．输入一行字符，分别统计出其中英文字母、空格、数字和其他字符的个数。</a:t>
            </a:r>
            <a:endParaRPr lang="zh-CN" altLang="en-US"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．求下列分数序列的前</a:t>
            </a:r>
            <a:r>
              <a:rPr lang="en-US" altLang="zh-CN" b="1">
                <a:latin typeface="楷体_GB2312" pitchFamily="49" charset="-122"/>
                <a:ea typeface="楷体_GB2312" pitchFamily="49" charset="-122"/>
              </a:rPr>
              <a:t>20</a:t>
            </a:r>
            <a:r>
              <a:rPr lang="zh-CN" altLang="en-US" b="1">
                <a:latin typeface="楷体_GB2312" pitchFamily="49" charset="-122"/>
                <a:ea typeface="楷体_GB2312" pitchFamily="49" charset="-122"/>
              </a:rPr>
              <a:t>项之和。 </a:t>
            </a:r>
            <a:endParaRPr lang="zh-CN" altLang="en-US" b="1">
              <a:latin typeface="楷体_GB2312" pitchFamily="49" charset="-122"/>
              <a:ea typeface="楷体_GB2312" pitchFamily="49" charset="-122"/>
            </a:endParaRPr>
          </a:p>
          <a:p>
            <a:pPr indent="265430" algn="just" eaLnBrk="1" hangingPunct="1">
              <a:spcBef>
                <a:spcPct val="20000"/>
              </a:spcBef>
            </a:pP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．打印图形。</a:t>
            </a:r>
            <a:r>
              <a:rPr lang="zh-CN" altLang="en-US" b="1">
                <a:latin typeface="Courier New" panose="02070309020205020404" pitchFamily="49" charset="0"/>
              </a:rPr>
              <a:t> </a:t>
            </a:r>
            <a:endParaRPr lang="zh-CN" altLang="en-US" b="1">
              <a:latin typeface="Courier New" panose="02070309020205020404" pitchFamily="49" charset="0"/>
            </a:endParaRPr>
          </a:p>
          <a:p>
            <a:pPr indent="265430" algn="just" eaLnBrk="1" hangingPunct="1">
              <a:spcBef>
                <a:spcPct val="20000"/>
              </a:spcBef>
            </a:pPr>
            <a:r>
              <a:rPr lang="zh-CN" altLang="en-US" b="1">
                <a:latin typeface="Courier New" panose="02070309020205020404" pitchFamily="49" charset="0"/>
                <a:ea typeface="楷体_GB2312" pitchFamily="49" charset="-122"/>
              </a:rPr>
              <a:t>    *</a:t>
            </a:r>
            <a:endParaRPr lang="zh-CN" altLang="en-US" b="1">
              <a:latin typeface="Courier New" panose="02070309020205020404" pitchFamily="49" charset="0"/>
              <a:ea typeface="楷体_GB2312" pitchFamily="49" charset="-122"/>
            </a:endParaRPr>
          </a:p>
          <a:p>
            <a:pPr indent="265430" algn="just" eaLnBrk="1" hangingPunct="1">
              <a:spcBef>
                <a:spcPct val="20000"/>
              </a:spcBef>
            </a:pPr>
            <a:r>
              <a:rPr lang="zh-CN" altLang="en-US" b="1">
                <a:latin typeface="Courier New" panose="02070309020205020404" pitchFamily="49" charset="0"/>
                <a:ea typeface="楷体_GB2312" pitchFamily="49" charset="-122"/>
              </a:rPr>
              <a:t>  * * *</a:t>
            </a:r>
            <a:endParaRPr lang="zh-CN" altLang="en-US" b="1">
              <a:latin typeface="Courier New" panose="02070309020205020404" pitchFamily="49" charset="0"/>
              <a:ea typeface="楷体_GB2312" pitchFamily="49" charset="-122"/>
            </a:endParaRPr>
          </a:p>
          <a:p>
            <a:pPr indent="265430" algn="just" eaLnBrk="1" hangingPunct="1">
              <a:spcBef>
                <a:spcPct val="20000"/>
              </a:spcBef>
            </a:pPr>
            <a:r>
              <a:rPr lang="zh-CN" altLang="en-US" b="1">
                <a:latin typeface="Courier New" panose="02070309020205020404" pitchFamily="49" charset="0"/>
                <a:ea typeface="楷体_GB2312" pitchFamily="49" charset="-122"/>
              </a:rPr>
              <a:t>* * * * *</a:t>
            </a:r>
            <a:endParaRPr lang="zh-CN" altLang="en-US" b="1">
              <a:latin typeface="Courier New" panose="02070309020205020404" pitchFamily="49" charset="0"/>
              <a:ea typeface="楷体_GB2312" pitchFamily="49" charset="-122"/>
            </a:endParaRPr>
          </a:p>
          <a:p>
            <a:pPr indent="265430" algn="just" eaLnBrk="1" hangingPunct="1">
              <a:spcBef>
                <a:spcPct val="20000"/>
              </a:spcBef>
            </a:pPr>
            <a:r>
              <a:rPr lang="zh-CN" altLang="en-US" b="1">
                <a:latin typeface="Courier New" panose="02070309020205020404" pitchFamily="49" charset="0"/>
                <a:ea typeface="楷体_GB2312" pitchFamily="49" charset="-122"/>
              </a:rPr>
              <a:t>  * * *</a:t>
            </a:r>
            <a:endParaRPr lang="zh-CN" altLang="en-US" b="1">
              <a:latin typeface="Courier New" panose="02070309020205020404" pitchFamily="49" charset="0"/>
              <a:ea typeface="楷体_GB2312" pitchFamily="49" charset="-122"/>
            </a:endParaRPr>
          </a:p>
          <a:p>
            <a:pPr indent="265430" algn="just" eaLnBrk="1" hangingPunct="1">
              <a:spcBef>
                <a:spcPct val="20000"/>
              </a:spcBef>
            </a:pPr>
            <a:r>
              <a:rPr lang="zh-CN" altLang="en-US" b="1">
                <a:latin typeface="Courier New" panose="02070309020205020404" pitchFamily="49" charset="0"/>
                <a:ea typeface="楷体_GB2312" pitchFamily="49" charset="-122"/>
              </a:rPr>
              <a:t>    *</a:t>
            </a:r>
            <a:endParaRPr lang="zh-CN" altLang="en-US" b="1">
              <a:latin typeface="Courier New" panose="02070309020205020404" pitchFamily="49" charset="0"/>
              <a:ea typeface="楷体_GB2312" pitchFamily="49" charset="-122"/>
            </a:endParaRPr>
          </a:p>
        </p:txBody>
      </p:sp>
      <p:pic>
        <p:nvPicPr>
          <p:cNvPr id="270339"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340"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70340"/>
                                        </p:tgtEl>
                                        <p:attrNameLst>
                                          <p:attrName>style.visibility</p:attrName>
                                        </p:attrNameLst>
                                      </p:cBhvr>
                                      <p:to>
                                        <p:strVal val="visible"/>
                                      </p:to>
                                    </p:set>
                                    <p:anim calcmode="lin" valueType="num">
                                      <p:cBhvr additive="base">
                                        <p:cTn id="7" dur="500" fill="hold"/>
                                        <p:tgtEl>
                                          <p:spTgt spid="270340"/>
                                        </p:tgtEl>
                                        <p:attrNameLst>
                                          <p:attrName>ppt_x</p:attrName>
                                        </p:attrNameLst>
                                      </p:cBhvr>
                                      <p:tavLst>
                                        <p:tav tm="0">
                                          <p:val>
                                            <p:strVal val="0-#ppt_w/2"/>
                                          </p:val>
                                        </p:tav>
                                        <p:tav tm="100000">
                                          <p:val>
                                            <p:strVal val="#ppt_x"/>
                                          </p:val>
                                        </p:tav>
                                      </p:tavLst>
                                    </p:anim>
                                    <p:anim calcmode="lin" valueType="num">
                                      <p:cBhvr additive="base">
                                        <p:cTn id="8" dur="500" fill="hold"/>
                                        <p:tgtEl>
                                          <p:spTgt spid="270340"/>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70339"/>
                                        </p:tgtEl>
                                        <p:attrNameLst>
                                          <p:attrName>style.visibility</p:attrName>
                                        </p:attrNameLst>
                                      </p:cBhvr>
                                      <p:to>
                                        <p:strVal val="visible"/>
                                      </p:to>
                                    </p:set>
                                    <p:anim calcmode="lin" valueType="num">
                                      <p:cBhvr additive="base">
                                        <p:cTn id="12" dur="500" fill="hold"/>
                                        <p:tgtEl>
                                          <p:spTgt spid="270339"/>
                                        </p:tgtEl>
                                        <p:attrNameLst>
                                          <p:attrName>ppt_x</p:attrName>
                                        </p:attrNameLst>
                                      </p:cBhvr>
                                      <p:tavLst>
                                        <p:tav tm="0">
                                          <p:val>
                                            <p:strVal val="0-#ppt_w/2"/>
                                          </p:val>
                                        </p:tav>
                                        <p:tav tm="100000">
                                          <p:val>
                                            <p:strVal val="#ppt_x"/>
                                          </p:val>
                                        </p:tav>
                                      </p:tavLst>
                                    </p:anim>
                                    <p:anim calcmode="lin" valueType="num">
                                      <p:cBhvr additive="base">
                                        <p:cTn id="13" dur="500" fill="hold"/>
                                        <p:tgtEl>
                                          <p:spTgt spid="2703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85800" y="914400"/>
            <a:ext cx="8229600"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25000"/>
              </a:lnSpc>
              <a:spcBef>
                <a:spcPct val="20000"/>
              </a:spcBef>
            </a:pP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．打印图形。</a:t>
            </a:r>
            <a:r>
              <a:rPr lang="zh-CN" altLang="en-US" b="1">
                <a:latin typeface="Courier New" panose="02070309020205020404" pitchFamily="49" charset="0"/>
              </a:rPr>
              <a:t> </a:t>
            </a:r>
            <a:endParaRPr lang="zh-CN" altLang="en-US" b="1">
              <a:latin typeface="Courier New" panose="02070309020205020404" pitchFamily="49" charset="0"/>
            </a:endParaRPr>
          </a:p>
          <a:p>
            <a:pPr indent="265430" algn="just" eaLnBrk="1" hangingPunct="1">
              <a:lnSpc>
                <a:spcPct val="125000"/>
              </a:lnSpc>
              <a:spcBef>
                <a:spcPct val="20000"/>
              </a:spcBef>
            </a:pPr>
            <a:r>
              <a:rPr lang="zh-CN" altLang="en-US" b="1">
                <a:latin typeface="Courier New" panose="02070309020205020404" pitchFamily="49" charset="0"/>
                <a:ea typeface="楷体_GB2312" pitchFamily="49" charset="-122"/>
              </a:rPr>
              <a:t>    </a:t>
            </a:r>
            <a:r>
              <a:rPr lang="en-US" altLang="zh-CN" b="1">
                <a:latin typeface="Courier New" panose="02070309020205020404" pitchFamily="49" charset="0"/>
                <a:ea typeface="楷体_GB2312" pitchFamily="49" charset="-122"/>
              </a:rPr>
              <a:t>1</a:t>
            </a:r>
            <a:endParaRPr lang="en-US" altLang="zh-CN" b="1">
              <a:latin typeface="Courier New" panose="02070309020205020404" pitchFamily="49" charset="0"/>
              <a:ea typeface="楷体_GB2312" pitchFamily="49" charset="-122"/>
            </a:endParaRPr>
          </a:p>
          <a:p>
            <a:pPr indent="265430" algn="just" eaLnBrk="1" hangingPunct="1">
              <a:lnSpc>
                <a:spcPct val="125000"/>
              </a:lnSpc>
              <a:spcBef>
                <a:spcPct val="20000"/>
              </a:spcBef>
            </a:pPr>
            <a:r>
              <a:rPr lang="en-US" altLang="zh-CN" b="1">
                <a:latin typeface="Courier New" panose="02070309020205020404" pitchFamily="49" charset="0"/>
                <a:ea typeface="楷体_GB2312" pitchFamily="49" charset="-122"/>
              </a:rPr>
              <a:t>   123</a:t>
            </a:r>
            <a:endParaRPr lang="en-US" altLang="zh-CN" b="1">
              <a:latin typeface="Courier New" panose="02070309020205020404" pitchFamily="49" charset="0"/>
              <a:ea typeface="楷体_GB2312" pitchFamily="49" charset="-122"/>
            </a:endParaRPr>
          </a:p>
          <a:p>
            <a:pPr indent="265430" algn="just" eaLnBrk="1" hangingPunct="1">
              <a:lnSpc>
                <a:spcPct val="125000"/>
              </a:lnSpc>
              <a:spcBef>
                <a:spcPct val="20000"/>
              </a:spcBef>
            </a:pPr>
            <a:r>
              <a:rPr lang="en-US" altLang="zh-CN" b="1">
                <a:latin typeface="Courier New" panose="02070309020205020404" pitchFamily="49" charset="0"/>
                <a:ea typeface="楷体_GB2312" pitchFamily="49" charset="-122"/>
              </a:rPr>
              <a:t>  12345</a:t>
            </a:r>
            <a:endParaRPr lang="en-US" altLang="zh-CN" b="1">
              <a:latin typeface="Courier New" panose="02070309020205020404" pitchFamily="49" charset="0"/>
              <a:ea typeface="楷体_GB2312" pitchFamily="49" charset="-122"/>
            </a:endParaRPr>
          </a:p>
          <a:p>
            <a:pPr indent="265430" algn="just" eaLnBrk="1" hangingPunct="1">
              <a:lnSpc>
                <a:spcPct val="125000"/>
              </a:lnSpc>
              <a:spcBef>
                <a:spcPct val="20000"/>
              </a:spcBef>
            </a:pPr>
            <a:r>
              <a:rPr lang="en-US" altLang="zh-CN" b="1">
                <a:latin typeface="Courier New" panose="02070309020205020404" pitchFamily="49" charset="0"/>
                <a:ea typeface="楷体_GB2312" pitchFamily="49" charset="-122"/>
              </a:rPr>
              <a:t> 1234567</a:t>
            </a:r>
            <a:endParaRPr lang="en-US" altLang="zh-CN" b="1">
              <a:latin typeface="Courier New" panose="02070309020205020404" pitchFamily="49" charset="0"/>
              <a:ea typeface="楷体_GB2312" pitchFamily="49" charset="-122"/>
            </a:endParaRPr>
          </a:p>
          <a:p>
            <a:pPr indent="265430" algn="just" eaLnBrk="1" hangingPunct="1">
              <a:lnSpc>
                <a:spcPct val="125000"/>
              </a:lnSpc>
              <a:spcBef>
                <a:spcPct val="20000"/>
              </a:spcBef>
            </a:pPr>
            <a:r>
              <a:rPr lang="en-US" altLang="zh-CN" b="1">
                <a:latin typeface="Courier New" panose="02070309020205020404" pitchFamily="49" charset="0"/>
                <a:ea typeface="楷体_GB2312" pitchFamily="49" charset="-122"/>
              </a:rPr>
              <a:t>123456789</a:t>
            </a:r>
            <a:endParaRPr lang="en-US" altLang="zh-CN" b="1">
              <a:latin typeface="Courier New" panose="02070309020205020404" pitchFamily="49" charset="0"/>
              <a:ea typeface="楷体_GB2312" pitchFamily="49" charset="-122"/>
            </a:endParaRPr>
          </a:p>
        </p:txBody>
      </p:sp>
      <p:pic>
        <p:nvPicPr>
          <p:cNvPr id="271363"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364"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71364"/>
                                        </p:tgtEl>
                                        <p:attrNameLst>
                                          <p:attrName>style.visibility</p:attrName>
                                        </p:attrNameLst>
                                      </p:cBhvr>
                                      <p:to>
                                        <p:strVal val="visible"/>
                                      </p:to>
                                    </p:set>
                                    <p:anim calcmode="lin" valueType="num">
                                      <p:cBhvr additive="base">
                                        <p:cTn id="7" dur="500" fill="hold"/>
                                        <p:tgtEl>
                                          <p:spTgt spid="271364"/>
                                        </p:tgtEl>
                                        <p:attrNameLst>
                                          <p:attrName>ppt_x</p:attrName>
                                        </p:attrNameLst>
                                      </p:cBhvr>
                                      <p:tavLst>
                                        <p:tav tm="0">
                                          <p:val>
                                            <p:strVal val="0-#ppt_w/2"/>
                                          </p:val>
                                        </p:tav>
                                        <p:tav tm="100000">
                                          <p:val>
                                            <p:strVal val="#ppt_x"/>
                                          </p:val>
                                        </p:tav>
                                      </p:tavLst>
                                    </p:anim>
                                    <p:anim calcmode="lin" valueType="num">
                                      <p:cBhvr additive="base">
                                        <p:cTn id="8" dur="500" fill="hold"/>
                                        <p:tgtEl>
                                          <p:spTgt spid="271364"/>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71363"/>
                                        </p:tgtEl>
                                        <p:attrNameLst>
                                          <p:attrName>style.visibility</p:attrName>
                                        </p:attrNameLst>
                                      </p:cBhvr>
                                      <p:to>
                                        <p:strVal val="visible"/>
                                      </p:to>
                                    </p:set>
                                    <p:anim calcmode="lin" valueType="num">
                                      <p:cBhvr additive="base">
                                        <p:cTn id="12" dur="500" fill="hold"/>
                                        <p:tgtEl>
                                          <p:spTgt spid="271363"/>
                                        </p:tgtEl>
                                        <p:attrNameLst>
                                          <p:attrName>ppt_x</p:attrName>
                                        </p:attrNameLst>
                                      </p:cBhvr>
                                      <p:tavLst>
                                        <p:tav tm="0">
                                          <p:val>
                                            <p:strVal val="0-#ppt_w/2"/>
                                          </p:val>
                                        </p:tav>
                                        <p:tav tm="100000">
                                          <p:val>
                                            <p:strVal val="#ppt_x"/>
                                          </p:val>
                                        </p:tav>
                                      </p:tavLst>
                                    </p:anim>
                                    <p:anim calcmode="lin" valueType="num">
                                      <p:cBhvr additive="base">
                                        <p:cTn id="13" dur="500" fill="hold"/>
                                        <p:tgtEl>
                                          <p:spTgt spid="271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6858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eaLnBrk="1" hangingPunct="1">
              <a:spcBef>
                <a:spcPct val="20000"/>
              </a:spcBef>
            </a:pPr>
            <a:r>
              <a:rPr lang="zh-CN" altLang="en-US" sz="3200" b="1">
                <a:latin typeface="楷体_GB2312" pitchFamily="49" charset="-122"/>
                <a:ea typeface="楷体_GB2312" pitchFamily="49" charset="-122"/>
              </a:rPr>
              <a:t>实验五  循环结构程序设计 </a:t>
            </a:r>
            <a:endParaRPr lang="zh-CN" altLang="en-US" sz="3200" b="1">
              <a:latin typeface="楷体_GB2312" pitchFamily="49" charset="-122"/>
              <a:ea typeface="楷体_GB2312" pitchFamily="49" charset="-122"/>
            </a:endParaRPr>
          </a:p>
        </p:txBody>
      </p:sp>
      <p:pic>
        <p:nvPicPr>
          <p:cNvPr id="272387"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388"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90" name="Rectangle 6"/>
          <p:cNvSpPr>
            <a:spLocks noChangeArrowheads="1"/>
          </p:cNvSpPr>
          <p:nvPr/>
        </p:nvSpPr>
        <p:spPr bwMode="auto">
          <a:xfrm>
            <a:off x="0" y="1143000"/>
            <a:ext cx="9144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l" eaLnBrk="1" hangingPunct="1">
              <a:lnSpc>
                <a:spcPct val="165000"/>
              </a:lnSpc>
            </a:pP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实验目的</a:t>
            </a:r>
            <a:r>
              <a:rPr lang="en-US" altLang="zh-CN" b="1">
                <a:latin typeface="楷体_GB2312" pitchFamily="49" charset="-122"/>
                <a:ea typeface="楷体_GB2312" pitchFamily="49" charset="-122"/>
              </a:rPr>
              <a:t>】</a:t>
            </a:r>
            <a:endParaRPr lang="en-US" altLang="zh-CN" b="1">
              <a:latin typeface="楷体_GB2312" pitchFamily="49" charset="-122"/>
              <a:ea typeface="楷体_GB2312" pitchFamily="49" charset="-122"/>
            </a:endParaRPr>
          </a:p>
          <a:p>
            <a:pPr indent="266700" algn="just">
              <a:lnSpc>
                <a:spcPct val="165000"/>
              </a:lnSpc>
              <a:spcBef>
                <a:spcPct val="35000"/>
              </a:spcBef>
            </a:pP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．掌握循环结构的执行过程。</a:t>
            </a:r>
            <a:endParaRPr lang="zh-CN" altLang="en-US" b="1">
              <a:latin typeface="楷体_GB2312" pitchFamily="49" charset="-122"/>
              <a:ea typeface="楷体_GB2312" pitchFamily="49" charset="-122"/>
            </a:endParaRPr>
          </a:p>
          <a:p>
            <a:pPr indent="266700" algn="just">
              <a:lnSpc>
                <a:spcPct val="165000"/>
              </a:lnSpc>
              <a:spcBef>
                <a:spcPct val="35000"/>
              </a:spcBef>
            </a:pP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．熟练掌握正确使用</a:t>
            </a:r>
            <a:r>
              <a:rPr lang="en-US" altLang="zh-CN" b="1">
                <a:solidFill>
                  <a:srgbClr val="FF3300"/>
                </a:solidFill>
                <a:latin typeface="楷体_GB2312" pitchFamily="49" charset="-122"/>
                <a:ea typeface="楷体_GB2312" pitchFamily="49" charset="-122"/>
              </a:rPr>
              <a:t>while</a:t>
            </a:r>
            <a:r>
              <a:rPr lang="zh-CN" altLang="en-US" b="1">
                <a:solidFill>
                  <a:srgbClr val="FF3300"/>
                </a:solidFill>
                <a:latin typeface="楷体_GB2312" pitchFamily="49" charset="-122"/>
                <a:ea typeface="楷体_GB2312" pitchFamily="49" charset="-122"/>
              </a:rPr>
              <a:t>、</a:t>
            </a:r>
            <a:r>
              <a:rPr lang="en-US" altLang="zh-CN" b="1">
                <a:solidFill>
                  <a:srgbClr val="FF3300"/>
                </a:solidFill>
                <a:latin typeface="楷体_GB2312" pitchFamily="49" charset="-122"/>
                <a:ea typeface="楷体_GB2312" pitchFamily="49" charset="-122"/>
              </a:rPr>
              <a:t>do</a:t>
            </a:r>
            <a:r>
              <a:rPr lang="en-US" altLang="zh-CN" b="1">
                <a:solidFill>
                  <a:srgbClr val="FF3300"/>
                </a:solidFill>
                <a:latin typeface="宋体" panose="02010600030101010101" pitchFamily="2" charset="-122"/>
                <a:ea typeface="楷体_GB2312" pitchFamily="49" charset="-122"/>
              </a:rPr>
              <a:t>…</a:t>
            </a:r>
            <a:r>
              <a:rPr lang="en-US" altLang="zh-CN" b="1">
                <a:solidFill>
                  <a:srgbClr val="FF3300"/>
                </a:solidFill>
                <a:latin typeface="楷体_GB2312" pitchFamily="49" charset="-122"/>
                <a:ea typeface="楷体_GB2312" pitchFamily="49" charset="-122"/>
              </a:rPr>
              <a:t>while</a:t>
            </a:r>
            <a:r>
              <a:rPr lang="zh-CN" altLang="en-US" b="1">
                <a:solidFill>
                  <a:srgbClr val="FF3300"/>
                </a:solidFill>
                <a:latin typeface="楷体_GB2312" pitchFamily="49" charset="-122"/>
                <a:ea typeface="楷体_GB2312" pitchFamily="49" charset="-122"/>
              </a:rPr>
              <a:t>、</a:t>
            </a:r>
            <a:r>
              <a:rPr lang="en-US" altLang="zh-CN" b="1">
                <a:solidFill>
                  <a:srgbClr val="FF3300"/>
                </a:solidFill>
                <a:latin typeface="楷体_GB2312" pitchFamily="49" charset="-122"/>
                <a:ea typeface="楷体_GB2312" pitchFamily="49" charset="-122"/>
              </a:rPr>
              <a:t>for</a:t>
            </a:r>
            <a:r>
              <a:rPr lang="zh-CN" altLang="en-US" b="1">
                <a:latin typeface="楷体_GB2312" pitchFamily="49" charset="-122"/>
                <a:ea typeface="楷体_GB2312" pitchFamily="49" charset="-122"/>
              </a:rPr>
              <a:t>循环语句</a:t>
            </a:r>
            <a:r>
              <a:rPr lang="zh-CN" altLang="en-US" b="1">
                <a:solidFill>
                  <a:srgbClr val="FF3300"/>
                </a:solidFill>
                <a:latin typeface="楷体_GB2312" pitchFamily="49" charset="-122"/>
                <a:ea typeface="楷体_GB2312" pitchFamily="49" charset="-122"/>
              </a:rPr>
              <a:t>和</a:t>
            </a:r>
            <a:r>
              <a:rPr lang="en-US" altLang="zh-CN" b="1">
                <a:solidFill>
                  <a:srgbClr val="FF3300"/>
                </a:solidFill>
                <a:latin typeface="楷体_GB2312" pitchFamily="49" charset="-122"/>
                <a:ea typeface="楷体_GB2312" pitchFamily="49" charset="-122"/>
              </a:rPr>
              <a:t>break</a:t>
            </a:r>
            <a:r>
              <a:rPr lang="zh-CN" altLang="en-US" b="1">
                <a:solidFill>
                  <a:srgbClr val="FF3300"/>
                </a:solidFill>
                <a:latin typeface="楷体_GB2312" pitchFamily="49" charset="-122"/>
                <a:ea typeface="楷体_GB2312" pitchFamily="49" charset="-122"/>
              </a:rPr>
              <a:t>、</a:t>
            </a:r>
            <a:r>
              <a:rPr lang="en-US" altLang="zh-CN" b="1">
                <a:solidFill>
                  <a:srgbClr val="FF3300"/>
                </a:solidFill>
                <a:latin typeface="楷体_GB2312" pitchFamily="49" charset="-122"/>
                <a:ea typeface="楷体_GB2312" pitchFamily="49" charset="-122"/>
              </a:rPr>
              <a:t>continue</a:t>
            </a:r>
            <a:r>
              <a:rPr lang="zh-CN" altLang="en-US" b="1">
                <a:latin typeface="楷体_GB2312" pitchFamily="49" charset="-122"/>
                <a:ea typeface="楷体_GB2312" pitchFamily="49" charset="-122"/>
              </a:rPr>
              <a:t>退出循环的方法。</a:t>
            </a:r>
            <a:endParaRPr lang="zh-CN" altLang="en-US" b="1">
              <a:latin typeface="楷体_GB2312" pitchFamily="49" charset="-122"/>
              <a:ea typeface="楷体_GB2312" pitchFamily="49" charset="-122"/>
            </a:endParaRPr>
          </a:p>
          <a:p>
            <a:pPr indent="266700" algn="l">
              <a:lnSpc>
                <a:spcPct val="165000"/>
              </a:lnSpc>
              <a:spcBef>
                <a:spcPct val="35000"/>
              </a:spcBef>
            </a:pP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．掌握循环结构的嵌套。</a:t>
            </a:r>
            <a:r>
              <a:rPr lang="zh-CN" altLang="en-US" sz="1100" b="1">
                <a:latin typeface="宋体" panose="02010600030101010101" pitchFamily="2" charset="-122"/>
              </a:rPr>
              <a:t> </a:t>
            </a:r>
            <a:endParaRPr lang="zh-CN" altLang="en-US" sz="24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dissolve">
                                      <p:cBhvr>
                                        <p:cTn id="7" dur="500"/>
                                        <p:tgtEl>
                                          <p:spTgt spid="27238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72390"/>
                                        </p:tgtEl>
                                        <p:attrNameLst>
                                          <p:attrName>style.visibility</p:attrName>
                                        </p:attrNameLst>
                                      </p:cBhvr>
                                      <p:to>
                                        <p:strVal val="visible"/>
                                      </p:to>
                                    </p:set>
                                    <p:animEffect transition="in" filter="blinds(horizontal)">
                                      <p:cBhvr>
                                        <p:cTn id="11" dur="500"/>
                                        <p:tgtEl>
                                          <p:spTgt spid="272390"/>
                                        </p:tgtEl>
                                      </p:cBhvr>
                                    </p:animEffect>
                                  </p:childTnLst>
                                </p:cTn>
                              </p:par>
                            </p:childTnLst>
                          </p:cTn>
                        </p:par>
                        <p:par>
                          <p:cTn id="12" fill="hold">
                            <p:stCondLst>
                              <p:cond delay="1000"/>
                            </p:stCondLst>
                            <p:childTnLst>
                              <p:par>
                                <p:cTn id="13" presetID="2" presetClass="entr" presetSubtype="8" fill="hold" nodeType="afterEffect">
                                  <p:stCondLst>
                                    <p:cond delay="1000"/>
                                  </p:stCondLst>
                                  <p:childTnLst>
                                    <p:set>
                                      <p:cBhvr>
                                        <p:cTn id="14" dur="1" fill="hold">
                                          <p:stCondLst>
                                            <p:cond delay="0"/>
                                          </p:stCondLst>
                                        </p:cTn>
                                        <p:tgtEl>
                                          <p:spTgt spid="272388"/>
                                        </p:tgtEl>
                                        <p:attrNameLst>
                                          <p:attrName>style.visibility</p:attrName>
                                        </p:attrNameLst>
                                      </p:cBhvr>
                                      <p:to>
                                        <p:strVal val="visible"/>
                                      </p:to>
                                    </p:set>
                                    <p:anim calcmode="lin" valueType="num">
                                      <p:cBhvr additive="base">
                                        <p:cTn id="15" dur="500" fill="hold"/>
                                        <p:tgtEl>
                                          <p:spTgt spid="272388"/>
                                        </p:tgtEl>
                                        <p:attrNameLst>
                                          <p:attrName>ppt_x</p:attrName>
                                        </p:attrNameLst>
                                      </p:cBhvr>
                                      <p:tavLst>
                                        <p:tav tm="0">
                                          <p:val>
                                            <p:strVal val="0-#ppt_w/2"/>
                                          </p:val>
                                        </p:tav>
                                        <p:tav tm="100000">
                                          <p:val>
                                            <p:strVal val="#ppt_x"/>
                                          </p:val>
                                        </p:tav>
                                      </p:tavLst>
                                    </p:anim>
                                    <p:anim calcmode="lin" valueType="num">
                                      <p:cBhvr additive="base">
                                        <p:cTn id="16" dur="500" fill="hold"/>
                                        <p:tgtEl>
                                          <p:spTgt spid="272388"/>
                                        </p:tgtEl>
                                        <p:attrNameLst>
                                          <p:attrName>ppt_y</p:attrName>
                                        </p:attrNameLst>
                                      </p:cBhvr>
                                      <p:tavLst>
                                        <p:tav tm="0">
                                          <p:val>
                                            <p:strVal val="#ppt_y"/>
                                          </p:val>
                                        </p:tav>
                                        <p:tav tm="100000">
                                          <p:val>
                                            <p:strVal val="#ppt_y"/>
                                          </p:val>
                                        </p:tav>
                                      </p:tavLst>
                                    </p:anim>
                                  </p:childTnLst>
                                </p:cTn>
                              </p:par>
                            </p:childTnLst>
                          </p:cTn>
                        </p:par>
                        <p:par>
                          <p:cTn id="17" fill="hold">
                            <p:stCondLst>
                              <p:cond delay="2500"/>
                            </p:stCondLst>
                            <p:childTnLst>
                              <p:par>
                                <p:cTn id="18" presetID="2" presetClass="entr" presetSubtype="8" fill="hold" nodeType="afterEffect">
                                  <p:stCondLst>
                                    <p:cond delay="0"/>
                                  </p:stCondLst>
                                  <p:childTnLst>
                                    <p:set>
                                      <p:cBhvr>
                                        <p:cTn id="19" dur="1" fill="hold">
                                          <p:stCondLst>
                                            <p:cond delay="0"/>
                                          </p:stCondLst>
                                        </p:cTn>
                                        <p:tgtEl>
                                          <p:spTgt spid="272387"/>
                                        </p:tgtEl>
                                        <p:attrNameLst>
                                          <p:attrName>style.visibility</p:attrName>
                                        </p:attrNameLst>
                                      </p:cBhvr>
                                      <p:to>
                                        <p:strVal val="visible"/>
                                      </p:to>
                                    </p:set>
                                    <p:anim calcmode="lin" valueType="num">
                                      <p:cBhvr additive="base">
                                        <p:cTn id="20" dur="500" fill="hold"/>
                                        <p:tgtEl>
                                          <p:spTgt spid="272387"/>
                                        </p:tgtEl>
                                        <p:attrNameLst>
                                          <p:attrName>ppt_x</p:attrName>
                                        </p:attrNameLst>
                                      </p:cBhvr>
                                      <p:tavLst>
                                        <p:tav tm="0">
                                          <p:val>
                                            <p:strVal val="0-#ppt_w/2"/>
                                          </p:val>
                                        </p:tav>
                                        <p:tav tm="100000">
                                          <p:val>
                                            <p:strVal val="#ppt_x"/>
                                          </p:val>
                                        </p:tav>
                                      </p:tavLst>
                                    </p:anim>
                                    <p:anim calcmode="lin" valueType="num">
                                      <p:cBhvr additive="base">
                                        <p:cTn id="21" dur="500" fill="hold"/>
                                        <p:tgtEl>
                                          <p:spTgt spid="272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P spid="27239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685800" y="304800"/>
            <a:ext cx="8229600" cy="616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40000"/>
              </a:lnSpc>
              <a:spcBef>
                <a:spcPct val="20000"/>
              </a:spcBef>
            </a:pP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．针对求解</a:t>
            </a:r>
            <a:r>
              <a:rPr lang="en-US" altLang="zh-CN" b="1">
                <a:latin typeface="楷体_GB2312" pitchFamily="49" charset="-122"/>
                <a:ea typeface="楷体_GB2312" pitchFamily="49" charset="-122"/>
              </a:rPr>
              <a:t>10</a:t>
            </a:r>
            <a:r>
              <a:rPr lang="zh-CN" altLang="en-US" b="1">
                <a:latin typeface="楷体_GB2312" pitchFamily="49" charset="-122"/>
                <a:ea typeface="楷体_GB2312" pitchFamily="49" charset="-122"/>
              </a:rPr>
              <a:t>的阶乘，做如下练习。</a:t>
            </a:r>
            <a:endParaRPr lang="zh-CN" altLang="en-US" b="1">
              <a:latin typeface="楷体_GB2312" pitchFamily="49" charset="-122"/>
              <a:ea typeface="楷体_GB2312" pitchFamily="49" charset="-122"/>
            </a:endParaRPr>
          </a:p>
          <a:p>
            <a:pPr indent="265430" algn="just" eaLnBrk="1" hangingPunct="1">
              <a:lnSpc>
                <a:spcPct val="140000"/>
              </a:lnSpc>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）输入、调试并运行以下程序：</a:t>
            </a:r>
            <a:endParaRPr lang="zh-CN" altLang="en-US" b="1">
              <a:latin typeface="楷体_GB2312" pitchFamily="49" charset="-122"/>
              <a:ea typeface="楷体_GB2312" pitchFamily="49" charset="-122"/>
            </a:endParaRPr>
          </a:p>
          <a:p>
            <a:pPr indent="265430" algn="just" eaLnBrk="1" hangingPunct="1">
              <a:lnSpc>
                <a:spcPct val="140000"/>
              </a:lnSpc>
              <a:spcBef>
                <a:spcPct val="20000"/>
              </a:spcBef>
            </a:pPr>
            <a:r>
              <a:rPr lang="en-US" altLang="zh-CN" b="1">
                <a:latin typeface="楷体_GB2312" pitchFamily="49" charset="-122"/>
                <a:ea typeface="楷体_GB2312" pitchFamily="49" charset="-122"/>
              </a:rPr>
              <a:t>#include &lt;stdio.h&gt;</a:t>
            </a:r>
            <a:endParaRPr lang="en-US" altLang="zh-CN" b="1">
              <a:latin typeface="楷体_GB2312" pitchFamily="49" charset="-122"/>
              <a:ea typeface="楷体_GB2312" pitchFamily="49" charset="-122"/>
            </a:endParaRPr>
          </a:p>
          <a:p>
            <a:pPr indent="265430" algn="just" eaLnBrk="1" hangingPunct="1">
              <a:lnSpc>
                <a:spcPct val="140000"/>
              </a:lnSpc>
              <a:spcBef>
                <a:spcPct val="20000"/>
              </a:spcBef>
            </a:pPr>
            <a:r>
              <a:rPr lang="en-US" altLang="zh-CN" b="1">
                <a:latin typeface="楷体_GB2312" pitchFamily="49" charset="-122"/>
                <a:ea typeface="楷体_GB2312" pitchFamily="49" charset="-122"/>
              </a:rPr>
              <a:t>main() </a:t>
            </a:r>
            <a:endParaRPr lang="en-US" altLang="zh-CN" b="1">
              <a:latin typeface="楷体_GB2312" pitchFamily="49" charset="-122"/>
              <a:ea typeface="楷体_GB2312" pitchFamily="49" charset="-122"/>
            </a:endParaRPr>
          </a:p>
          <a:p>
            <a:pPr indent="265430" algn="just" eaLnBrk="1" hangingPunct="1">
              <a:lnSpc>
                <a:spcPct val="140000"/>
              </a:lnSpc>
              <a:spcBef>
                <a:spcPct val="20000"/>
              </a:spcBef>
            </a:pPr>
            <a:r>
              <a:rPr lang="en-US" altLang="zh-CN" b="1">
                <a:latin typeface="楷体_GB2312" pitchFamily="49" charset="-122"/>
                <a:ea typeface="楷体_GB2312" pitchFamily="49" charset="-122"/>
              </a:rPr>
              <a:t>{  int i,t=1;</a:t>
            </a:r>
            <a:endParaRPr lang="en-US" altLang="zh-CN" b="1">
              <a:latin typeface="楷体_GB2312" pitchFamily="49" charset="-122"/>
              <a:ea typeface="楷体_GB2312" pitchFamily="49" charset="-122"/>
            </a:endParaRPr>
          </a:p>
          <a:p>
            <a:pPr indent="265430" algn="just" eaLnBrk="1" hangingPunct="1">
              <a:lnSpc>
                <a:spcPct val="140000"/>
              </a:lnSpc>
              <a:spcBef>
                <a:spcPct val="20000"/>
              </a:spcBef>
            </a:pPr>
            <a:r>
              <a:rPr lang="en-US" altLang="zh-CN" b="1">
                <a:latin typeface="楷体_GB2312" pitchFamily="49" charset="-122"/>
                <a:ea typeface="楷体_GB2312" pitchFamily="49" charset="-122"/>
              </a:rPr>
              <a:t>   for(i=1;i&lt;=10;i++)</a:t>
            </a:r>
            <a:endParaRPr lang="en-US" altLang="zh-CN" b="1">
              <a:latin typeface="楷体_GB2312" pitchFamily="49" charset="-122"/>
              <a:ea typeface="楷体_GB2312" pitchFamily="49" charset="-122"/>
            </a:endParaRPr>
          </a:p>
          <a:p>
            <a:pPr indent="265430" algn="just" eaLnBrk="1" hangingPunct="1">
              <a:lnSpc>
                <a:spcPct val="140000"/>
              </a:lnSpc>
              <a:spcBef>
                <a:spcPct val="20000"/>
              </a:spcBef>
            </a:pPr>
            <a:r>
              <a:rPr lang="en-US" altLang="zh-CN" b="1">
                <a:latin typeface="楷体_GB2312" pitchFamily="49" charset="-122"/>
                <a:ea typeface="楷体_GB2312" pitchFamily="49" charset="-122"/>
              </a:rPr>
              <a:t>   t=t*i;</a:t>
            </a:r>
            <a:endParaRPr lang="en-US" altLang="zh-CN" b="1">
              <a:latin typeface="楷体_GB2312" pitchFamily="49" charset="-122"/>
              <a:ea typeface="楷体_GB2312" pitchFamily="49" charset="-122"/>
            </a:endParaRPr>
          </a:p>
          <a:p>
            <a:pPr indent="265430" algn="just" eaLnBrk="1" hangingPunct="1">
              <a:lnSpc>
                <a:spcPct val="140000"/>
              </a:lnSpc>
              <a:spcBef>
                <a:spcPct val="20000"/>
              </a:spcBef>
            </a:pPr>
            <a:r>
              <a:rPr lang="en-US" altLang="zh-CN" b="1">
                <a:latin typeface="楷体_GB2312" pitchFamily="49" charset="-122"/>
                <a:ea typeface="楷体_GB2312" pitchFamily="49" charset="-122"/>
              </a:rPr>
              <a:t>   printf("10!=%d",t);</a:t>
            </a:r>
            <a:endParaRPr lang="en-US" altLang="zh-CN" b="1">
              <a:latin typeface="楷体_GB2312" pitchFamily="49" charset="-122"/>
              <a:ea typeface="楷体_GB2312" pitchFamily="49" charset="-122"/>
            </a:endParaRPr>
          </a:p>
          <a:p>
            <a:pPr indent="265430" algn="just" eaLnBrk="1" hangingPunct="1">
              <a:lnSpc>
                <a:spcPct val="140000"/>
              </a:lnSpc>
              <a:spcBef>
                <a:spcPct val="20000"/>
              </a:spcBef>
            </a:pPr>
            <a:r>
              <a:rPr lang="en-US" altLang="zh-CN" b="1">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pic>
        <p:nvPicPr>
          <p:cNvPr id="273411"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2"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73412"/>
                                        </p:tgtEl>
                                        <p:attrNameLst>
                                          <p:attrName>style.visibility</p:attrName>
                                        </p:attrNameLst>
                                      </p:cBhvr>
                                      <p:to>
                                        <p:strVal val="visible"/>
                                      </p:to>
                                    </p:set>
                                    <p:anim calcmode="lin" valueType="num">
                                      <p:cBhvr additive="base">
                                        <p:cTn id="7" dur="500" fill="hold"/>
                                        <p:tgtEl>
                                          <p:spTgt spid="273412"/>
                                        </p:tgtEl>
                                        <p:attrNameLst>
                                          <p:attrName>ppt_x</p:attrName>
                                        </p:attrNameLst>
                                      </p:cBhvr>
                                      <p:tavLst>
                                        <p:tav tm="0">
                                          <p:val>
                                            <p:strVal val="0-#ppt_w/2"/>
                                          </p:val>
                                        </p:tav>
                                        <p:tav tm="100000">
                                          <p:val>
                                            <p:strVal val="#ppt_x"/>
                                          </p:val>
                                        </p:tav>
                                      </p:tavLst>
                                    </p:anim>
                                    <p:anim calcmode="lin" valueType="num">
                                      <p:cBhvr additive="base">
                                        <p:cTn id="8" dur="500" fill="hold"/>
                                        <p:tgtEl>
                                          <p:spTgt spid="27341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73411"/>
                                        </p:tgtEl>
                                        <p:attrNameLst>
                                          <p:attrName>style.visibility</p:attrName>
                                        </p:attrNameLst>
                                      </p:cBhvr>
                                      <p:to>
                                        <p:strVal val="visible"/>
                                      </p:to>
                                    </p:set>
                                    <p:anim calcmode="lin" valueType="num">
                                      <p:cBhvr additive="base">
                                        <p:cTn id="12" dur="500" fill="hold"/>
                                        <p:tgtEl>
                                          <p:spTgt spid="273411"/>
                                        </p:tgtEl>
                                        <p:attrNameLst>
                                          <p:attrName>ppt_x</p:attrName>
                                        </p:attrNameLst>
                                      </p:cBhvr>
                                      <p:tavLst>
                                        <p:tav tm="0">
                                          <p:val>
                                            <p:strVal val="0-#ppt_w/2"/>
                                          </p:val>
                                        </p:tav>
                                        <p:tav tm="100000">
                                          <p:val>
                                            <p:strVal val="#ppt_x"/>
                                          </p:val>
                                        </p:tav>
                                      </p:tavLst>
                                    </p:anim>
                                    <p:anim calcmode="lin" valueType="num">
                                      <p:cBhvr additive="base">
                                        <p:cTn id="13" dur="500" fill="hold"/>
                                        <p:tgtEl>
                                          <p:spTgt spid="273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685800" y="304800"/>
            <a:ext cx="8229600" cy="641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30000"/>
              </a:lnSpc>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）对上述程序做如下修改：</a:t>
            </a:r>
            <a:r>
              <a:rPr lang="zh-CN" altLang="en-US" b="1">
                <a:latin typeface="Courier New" panose="02070309020205020404" pitchFamily="49" charset="0"/>
              </a:rPr>
              <a:t> </a:t>
            </a:r>
            <a:endParaRPr lang="zh-CN" altLang="en-US" b="1">
              <a:latin typeface="Courier New" panose="02070309020205020404" pitchFamily="49" charset="0"/>
            </a:endParaRPr>
          </a:p>
          <a:p>
            <a:pPr indent="265430" algn="just" eaLnBrk="1" hangingPunct="1">
              <a:lnSpc>
                <a:spcPct val="130000"/>
              </a:lnSpc>
              <a:spcBef>
                <a:spcPct val="20000"/>
              </a:spcBef>
            </a:pPr>
            <a:r>
              <a:rPr lang="en-US" altLang="zh-CN" b="1">
                <a:latin typeface="Times New Roman" panose="02020603050405020304" pitchFamily="18" charset="0"/>
                <a:ea typeface="楷体_GB2312" pitchFamily="49" charset="-122"/>
              </a:rPr>
              <a:t>#include &lt;stdio.h&gt;</a:t>
            </a:r>
            <a:endParaRPr lang="en-US" altLang="zh-CN" b="1">
              <a:latin typeface="Times New Roman" panose="02020603050405020304" pitchFamily="18" charset="0"/>
              <a:ea typeface="楷体_GB2312" pitchFamily="49" charset="-122"/>
            </a:endParaRPr>
          </a:p>
          <a:p>
            <a:pPr indent="265430" algn="just" eaLnBrk="1" hangingPunct="1">
              <a:lnSpc>
                <a:spcPct val="130000"/>
              </a:lnSpc>
              <a:spcBef>
                <a:spcPct val="20000"/>
              </a:spcBef>
            </a:pPr>
            <a:r>
              <a:rPr lang="en-US" altLang="zh-CN" b="1">
                <a:latin typeface="Times New Roman" panose="02020603050405020304" pitchFamily="18" charset="0"/>
                <a:ea typeface="楷体_GB2312" pitchFamily="49" charset="-122"/>
              </a:rPr>
              <a:t>main()</a:t>
            </a:r>
            <a:endParaRPr lang="en-US" altLang="zh-CN" b="1">
              <a:latin typeface="Times New Roman" panose="02020603050405020304" pitchFamily="18" charset="0"/>
              <a:ea typeface="楷体_GB2312" pitchFamily="49" charset="-122"/>
            </a:endParaRPr>
          </a:p>
          <a:p>
            <a:pPr indent="265430" algn="just" eaLnBrk="1" hangingPunct="1">
              <a:lnSpc>
                <a:spcPct val="130000"/>
              </a:lnSpc>
              <a:spcBef>
                <a:spcPct val="20000"/>
              </a:spcBef>
            </a:pPr>
            <a:r>
              <a:rPr lang="en-US" altLang="zh-CN" b="1">
                <a:latin typeface="Times New Roman" panose="02020603050405020304" pitchFamily="18" charset="0"/>
                <a:ea typeface="楷体_GB2312" pitchFamily="49" charset="-122"/>
              </a:rPr>
              <a:t>{  int i=1,t=1;</a:t>
            </a:r>
            <a:endParaRPr lang="en-US" altLang="zh-CN" b="1">
              <a:latin typeface="Times New Roman" panose="02020603050405020304" pitchFamily="18" charset="0"/>
              <a:ea typeface="楷体_GB2312" pitchFamily="49" charset="-122"/>
            </a:endParaRPr>
          </a:p>
          <a:p>
            <a:pPr indent="265430" algn="just" eaLnBrk="1" hangingPunct="1">
              <a:lnSpc>
                <a:spcPct val="130000"/>
              </a:lnSpc>
              <a:spcBef>
                <a:spcPct val="20000"/>
              </a:spcBef>
            </a:pPr>
            <a:r>
              <a:rPr lang="en-US" altLang="zh-CN" b="1">
                <a:latin typeface="Times New Roman" panose="02020603050405020304" pitchFamily="18" charset="0"/>
                <a:ea typeface="楷体_GB2312" pitchFamily="49" charset="-122"/>
              </a:rPr>
              <a:t>   while (i&lt;=10)</a:t>
            </a:r>
            <a:endParaRPr lang="en-US" altLang="zh-CN" b="1">
              <a:latin typeface="Times New Roman" panose="02020603050405020304" pitchFamily="18" charset="0"/>
              <a:ea typeface="楷体_GB2312" pitchFamily="49" charset="-122"/>
            </a:endParaRPr>
          </a:p>
          <a:p>
            <a:pPr indent="265430" algn="just" eaLnBrk="1" hangingPunct="1">
              <a:lnSpc>
                <a:spcPct val="130000"/>
              </a:lnSpc>
              <a:spcBef>
                <a:spcPct val="20000"/>
              </a:spcBef>
            </a:pPr>
            <a:r>
              <a:rPr lang="en-US" altLang="zh-CN" b="1">
                <a:latin typeface="Times New Roman" panose="02020603050405020304" pitchFamily="18" charset="0"/>
                <a:ea typeface="楷体_GB2312" pitchFamily="49" charset="-122"/>
              </a:rPr>
              <a:t>   {  t*=i;</a:t>
            </a:r>
            <a:endParaRPr lang="en-US" altLang="zh-CN" b="1">
              <a:latin typeface="Times New Roman" panose="02020603050405020304" pitchFamily="18" charset="0"/>
              <a:ea typeface="楷体_GB2312" pitchFamily="49" charset="-122"/>
            </a:endParaRPr>
          </a:p>
          <a:p>
            <a:pPr indent="265430" algn="just" eaLnBrk="1" hangingPunct="1">
              <a:lnSpc>
                <a:spcPct val="130000"/>
              </a:lnSpc>
              <a:spcBef>
                <a:spcPct val="20000"/>
              </a:spcBef>
            </a:pPr>
            <a:r>
              <a:rPr lang="en-US" altLang="zh-CN" b="1">
                <a:latin typeface="Times New Roman" panose="02020603050405020304" pitchFamily="18" charset="0"/>
                <a:ea typeface="楷体_GB2312" pitchFamily="49" charset="-122"/>
              </a:rPr>
              <a:t>      i++;</a:t>
            </a:r>
            <a:endParaRPr lang="en-US" altLang="zh-CN" b="1">
              <a:latin typeface="Times New Roman" panose="02020603050405020304" pitchFamily="18" charset="0"/>
              <a:ea typeface="楷体_GB2312" pitchFamily="49" charset="-122"/>
            </a:endParaRPr>
          </a:p>
          <a:p>
            <a:pPr indent="265430" algn="just" eaLnBrk="1" hangingPunct="1">
              <a:lnSpc>
                <a:spcPct val="130000"/>
              </a:lnSpc>
              <a:spcBef>
                <a:spcPct val="20000"/>
              </a:spcBef>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indent="265430" algn="just" eaLnBrk="1" hangingPunct="1">
              <a:lnSpc>
                <a:spcPct val="130000"/>
              </a:lnSpc>
              <a:spcBef>
                <a:spcPct val="20000"/>
              </a:spcBef>
            </a:pPr>
            <a:r>
              <a:rPr lang="en-US" altLang="zh-CN" b="1">
                <a:latin typeface="Times New Roman" panose="02020603050405020304" pitchFamily="18" charset="0"/>
                <a:ea typeface="楷体_GB2312" pitchFamily="49" charset="-122"/>
              </a:rPr>
              <a:t>   printf("10!=%d",t);</a:t>
            </a:r>
            <a:endParaRPr lang="en-US" altLang="zh-CN" b="1">
              <a:latin typeface="Times New Roman" panose="02020603050405020304" pitchFamily="18" charset="0"/>
              <a:ea typeface="楷体_GB2312" pitchFamily="49" charset="-122"/>
            </a:endParaRPr>
          </a:p>
          <a:p>
            <a:pPr indent="265430" algn="just" eaLnBrk="1" hangingPunct="1">
              <a:lnSpc>
                <a:spcPct val="130000"/>
              </a:lnSpc>
              <a:spcBef>
                <a:spcPct val="20000"/>
              </a:spcBef>
            </a:pPr>
            <a:r>
              <a:rPr lang="en-US" altLang="zh-CN" b="1">
                <a:latin typeface="Times New Roman" panose="02020603050405020304" pitchFamily="18" charset="0"/>
                <a:ea typeface="楷体_GB2312" pitchFamily="49" charset="-122"/>
              </a:rPr>
              <a:t>}</a:t>
            </a:r>
            <a:endParaRPr lang="en-US" altLang="zh-CN" b="1">
              <a:latin typeface="Courier New" panose="02070309020205020404" pitchFamily="49" charset="0"/>
              <a:cs typeface="Courier New" panose="02070309020205020404" pitchFamily="49" charset="0"/>
            </a:endParaRPr>
          </a:p>
        </p:txBody>
      </p:sp>
      <p:pic>
        <p:nvPicPr>
          <p:cNvPr id="274435"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6"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74436"/>
                                        </p:tgtEl>
                                        <p:attrNameLst>
                                          <p:attrName>style.visibility</p:attrName>
                                        </p:attrNameLst>
                                      </p:cBhvr>
                                      <p:to>
                                        <p:strVal val="visible"/>
                                      </p:to>
                                    </p:set>
                                    <p:anim calcmode="lin" valueType="num">
                                      <p:cBhvr additive="base">
                                        <p:cTn id="7" dur="500" fill="hold"/>
                                        <p:tgtEl>
                                          <p:spTgt spid="274436"/>
                                        </p:tgtEl>
                                        <p:attrNameLst>
                                          <p:attrName>ppt_x</p:attrName>
                                        </p:attrNameLst>
                                      </p:cBhvr>
                                      <p:tavLst>
                                        <p:tav tm="0">
                                          <p:val>
                                            <p:strVal val="0-#ppt_w/2"/>
                                          </p:val>
                                        </p:tav>
                                        <p:tav tm="100000">
                                          <p:val>
                                            <p:strVal val="#ppt_x"/>
                                          </p:val>
                                        </p:tav>
                                      </p:tavLst>
                                    </p:anim>
                                    <p:anim calcmode="lin" valueType="num">
                                      <p:cBhvr additive="base">
                                        <p:cTn id="8" dur="500" fill="hold"/>
                                        <p:tgtEl>
                                          <p:spTgt spid="27443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74435"/>
                                        </p:tgtEl>
                                        <p:attrNameLst>
                                          <p:attrName>style.visibility</p:attrName>
                                        </p:attrNameLst>
                                      </p:cBhvr>
                                      <p:to>
                                        <p:strVal val="visible"/>
                                      </p:to>
                                    </p:set>
                                    <p:anim calcmode="lin" valueType="num">
                                      <p:cBhvr additive="base">
                                        <p:cTn id="12" dur="500" fill="hold"/>
                                        <p:tgtEl>
                                          <p:spTgt spid="274435"/>
                                        </p:tgtEl>
                                        <p:attrNameLst>
                                          <p:attrName>ppt_x</p:attrName>
                                        </p:attrNameLst>
                                      </p:cBhvr>
                                      <p:tavLst>
                                        <p:tav tm="0">
                                          <p:val>
                                            <p:strVal val="0-#ppt_w/2"/>
                                          </p:val>
                                        </p:tav>
                                        <p:tav tm="100000">
                                          <p:val>
                                            <p:strVal val="#ppt_x"/>
                                          </p:val>
                                        </p:tav>
                                      </p:tavLst>
                                    </p:anim>
                                    <p:anim calcmode="lin" valueType="num">
                                      <p:cBhvr additive="base">
                                        <p:cTn id="13" dur="500" fill="hold"/>
                                        <p:tgtEl>
                                          <p:spTgt spid="274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323850" y="1052513"/>
            <a:ext cx="6019800" cy="47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90000"/>
              </a:lnSpc>
              <a:spcBef>
                <a:spcPct val="10000"/>
              </a:spcBef>
            </a:pPr>
            <a:r>
              <a:rPr lang="zh-CN" altLang="en-US" b="1">
                <a:ea typeface="黑体" panose="02010609060101010101" pitchFamily="2" charset="-122"/>
              </a:rPr>
              <a:t>例</a:t>
            </a:r>
            <a:r>
              <a:rPr lang="en-US" altLang="zh-CN" b="1">
                <a:ea typeface="黑体" panose="02010609060101010101" pitchFamily="2" charset="-122"/>
              </a:rPr>
              <a:t>[5-1]</a:t>
            </a:r>
            <a:r>
              <a:rPr lang="zh-CN" altLang="en-US" b="1">
                <a:ea typeface="黑体" panose="02010609060101010101" pitchFamily="2" charset="-122"/>
              </a:rPr>
              <a:t>求</a:t>
            </a:r>
            <a:r>
              <a:rPr lang="en-US" altLang="zh-CN" b="1">
                <a:ea typeface="黑体" panose="02010609060101010101" pitchFamily="2" charset="-122"/>
              </a:rPr>
              <a:t>1-100</a:t>
            </a:r>
            <a:r>
              <a:rPr lang="zh-CN" altLang="en-US" b="1">
                <a:ea typeface="黑体" panose="02010609060101010101" pitchFamily="2" charset="-122"/>
              </a:rPr>
              <a:t>之间所有奇数和</a:t>
            </a:r>
            <a:endParaRPr lang="zh-CN" altLang="en-US" b="1">
              <a:ea typeface="黑体" panose="02010609060101010101" pitchFamily="2" charset="-122"/>
            </a:endParaRPr>
          </a:p>
          <a:p>
            <a:pPr algn="just" eaLnBrk="1" hangingPunct="1">
              <a:lnSpc>
                <a:spcPct val="90000"/>
              </a:lnSpc>
              <a:spcBef>
                <a:spcPct val="10000"/>
              </a:spcBef>
            </a:pPr>
            <a:r>
              <a:rPr lang="en-US" altLang="zh-CN" b="1">
                <a:ea typeface="黑体" panose="02010609060101010101" pitchFamily="2" charset="-122"/>
              </a:rPr>
              <a:t>#include &lt;stdio.h&gt;</a:t>
            </a:r>
            <a:endParaRPr lang="en-US" altLang="zh-CN" b="1">
              <a:ea typeface="黑体" panose="02010609060101010101" pitchFamily="2" charset="-122"/>
            </a:endParaRPr>
          </a:p>
          <a:p>
            <a:pPr algn="just" eaLnBrk="1" hangingPunct="1">
              <a:lnSpc>
                <a:spcPct val="90000"/>
              </a:lnSpc>
              <a:spcBef>
                <a:spcPct val="10000"/>
              </a:spcBef>
            </a:pPr>
            <a:r>
              <a:rPr lang="en-US" altLang="zh-CN" b="1">
                <a:ea typeface="黑体" panose="02010609060101010101" pitchFamily="2" charset="-122"/>
              </a:rPr>
              <a:t>void main()</a:t>
            </a:r>
            <a:endParaRPr lang="en-US" altLang="zh-CN" b="1">
              <a:ea typeface="黑体" panose="02010609060101010101" pitchFamily="2" charset="-122"/>
            </a:endParaRPr>
          </a:p>
          <a:p>
            <a:pPr algn="just" eaLnBrk="1" hangingPunct="1">
              <a:lnSpc>
                <a:spcPct val="90000"/>
              </a:lnSpc>
              <a:spcBef>
                <a:spcPct val="10000"/>
              </a:spcBef>
            </a:pPr>
            <a:r>
              <a:rPr lang="en-US" altLang="zh-CN" b="1">
                <a:ea typeface="黑体" panose="02010609060101010101" pitchFamily="2" charset="-122"/>
              </a:rPr>
              <a:t>{ int i, </a:t>
            </a:r>
            <a:r>
              <a:rPr lang="en-US" altLang="zh-CN" b="1">
                <a:solidFill>
                  <a:srgbClr val="FF0066"/>
                </a:solidFill>
                <a:ea typeface="黑体" panose="02010609060101010101" pitchFamily="2" charset="-122"/>
              </a:rPr>
              <a:t>sum=0</a:t>
            </a:r>
            <a:r>
              <a:rPr lang="en-US" altLang="zh-CN" b="1">
                <a:ea typeface="黑体" panose="02010609060101010101" pitchFamily="2" charset="-122"/>
              </a:rPr>
              <a:t>;</a:t>
            </a:r>
            <a:endParaRPr lang="en-US" altLang="zh-CN" b="1">
              <a:ea typeface="黑体" panose="02010609060101010101" pitchFamily="2" charset="-122"/>
            </a:endParaRPr>
          </a:p>
          <a:p>
            <a:pPr algn="just" eaLnBrk="1" hangingPunct="1">
              <a:lnSpc>
                <a:spcPct val="90000"/>
              </a:lnSpc>
              <a:spcBef>
                <a:spcPct val="10000"/>
              </a:spcBef>
            </a:pPr>
            <a:r>
              <a:rPr lang="en-US" altLang="zh-CN" b="1">
                <a:ea typeface="黑体" panose="02010609060101010101" pitchFamily="2" charset="-122"/>
              </a:rPr>
              <a:t>   i = 1;</a:t>
            </a:r>
            <a:endParaRPr lang="en-US" altLang="zh-CN" b="1">
              <a:ea typeface="黑体" panose="02010609060101010101" pitchFamily="2" charset="-122"/>
            </a:endParaRPr>
          </a:p>
          <a:p>
            <a:pPr algn="just" eaLnBrk="1" hangingPunct="1">
              <a:lnSpc>
                <a:spcPct val="90000"/>
              </a:lnSpc>
              <a:spcBef>
                <a:spcPct val="10000"/>
              </a:spcBef>
            </a:pPr>
            <a:r>
              <a:rPr lang="en-US" altLang="zh-CN" b="1">
                <a:ea typeface="黑体" panose="02010609060101010101" pitchFamily="2" charset="-122"/>
              </a:rPr>
              <a:t>   while (</a:t>
            </a:r>
            <a:r>
              <a:rPr lang="en-US" altLang="zh-CN" b="1">
                <a:solidFill>
                  <a:schemeClr val="accent2"/>
                </a:solidFill>
                <a:ea typeface="黑体" panose="02010609060101010101" pitchFamily="2" charset="-122"/>
              </a:rPr>
              <a:t>i&lt;=100</a:t>
            </a:r>
            <a:r>
              <a:rPr lang="en-US" altLang="zh-CN" b="1">
                <a:ea typeface="黑体" panose="02010609060101010101" pitchFamily="2" charset="-122"/>
              </a:rPr>
              <a:t>)</a:t>
            </a:r>
            <a:endParaRPr lang="en-US" altLang="zh-CN" b="1">
              <a:ea typeface="黑体" panose="02010609060101010101" pitchFamily="2" charset="-122"/>
            </a:endParaRPr>
          </a:p>
          <a:p>
            <a:pPr algn="just" eaLnBrk="1" hangingPunct="1">
              <a:lnSpc>
                <a:spcPct val="90000"/>
              </a:lnSpc>
              <a:spcBef>
                <a:spcPct val="10000"/>
              </a:spcBef>
            </a:pPr>
            <a:r>
              <a:rPr lang="en-US" altLang="zh-CN" b="1">
                <a:solidFill>
                  <a:srgbClr val="CC0000"/>
                </a:solidFill>
                <a:ea typeface="黑体" panose="02010609060101010101" pitchFamily="2" charset="-122"/>
              </a:rPr>
              <a:t>     { sum+=i;</a:t>
            </a:r>
            <a:endParaRPr lang="en-US" altLang="zh-CN" b="1">
              <a:solidFill>
                <a:srgbClr val="CC0000"/>
              </a:solidFill>
              <a:ea typeface="黑体" panose="02010609060101010101" pitchFamily="2" charset="-122"/>
            </a:endParaRPr>
          </a:p>
          <a:p>
            <a:pPr algn="just" eaLnBrk="1" hangingPunct="1">
              <a:lnSpc>
                <a:spcPct val="90000"/>
              </a:lnSpc>
              <a:spcBef>
                <a:spcPct val="10000"/>
              </a:spcBef>
            </a:pPr>
            <a:r>
              <a:rPr lang="en-US" altLang="zh-CN" b="1">
                <a:solidFill>
                  <a:srgbClr val="CC0000"/>
                </a:solidFill>
                <a:ea typeface="黑体" panose="02010609060101010101" pitchFamily="2" charset="-122"/>
              </a:rPr>
              <a:t>        i=i+2;</a:t>
            </a:r>
            <a:endParaRPr lang="en-US" altLang="zh-CN" b="1">
              <a:solidFill>
                <a:srgbClr val="CC0000"/>
              </a:solidFill>
              <a:ea typeface="黑体" panose="02010609060101010101" pitchFamily="2" charset="-122"/>
            </a:endParaRPr>
          </a:p>
          <a:p>
            <a:pPr algn="just" eaLnBrk="1" hangingPunct="1">
              <a:lnSpc>
                <a:spcPct val="90000"/>
              </a:lnSpc>
              <a:spcBef>
                <a:spcPct val="10000"/>
              </a:spcBef>
            </a:pPr>
            <a:r>
              <a:rPr lang="en-US" altLang="zh-CN" b="1">
                <a:solidFill>
                  <a:srgbClr val="CC0000"/>
                </a:solidFill>
                <a:ea typeface="黑体" panose="02010609060101010101" pitchFamily="2" charset="-122"/>
              </a:rPr>
              <a:t>     }</a:t>
            </a:r>
            <a:endParaRPr lang="en-US" altLang="zh-CN" b="1">
              <a:solidFill>
                <a:srgbClr val="CC0000"/>
              </a:solidFill>
              <a:ea typeface="黑体" panose="02010609060101010101" pitchFamily="2" charset="-122"/>
            </a:endParaRPr>
          </a:p>
          <a:p>
            <a:pPr algn="just" eaLnBrk="1" hangingPunct="1">
              <a:lnSpc>
                <a:spcPct val="90000"/>
              </a:lnSpc>
              <a:spcBef>
                <a:spcPct val="10000"/>
              </a:spcBef>
            </a:pPr>
            <a:r>
              <a:rPr lang="en-US" altLang="zh-CN" b="1">
                <a:ea typeface="黑体" panose="02010609060101010101" pitchFamily="2" charset="-122"/>
              </a:rPr>
              <a:t>   printf(“\n%d”, sum);</a:t>
            </a:r>
            <a:endParaRPr lang="en-US" altLang="zh-CN" b="1">
              <a:ea typeface="黑体" panose="02010609060101010101" pitchFamily="2" charset="-122"/>
            </a:endParaRPr>
          </a:p>
          <a:p>
            <a:pPr algn="just" eaLnBrk="1" hangingPunct="1">
              <a:lnSpc>
                <a:spcPct val="90000"/>
              </a:lnSpc>
              <a:spcBef>
                <a:spcPct val="10000"/>
              </a:spcBef>
            </a:pPr>
            <a:r>
              <a:rPr lang="en-US" altLang="zh-CN" b="1">
                <a:ea typeface="黑体" panose="02010609060101010101" pitchFamily="2" charset="-122"/>
              </a:rPr>
              <a:t>}</a:t>
            </a:r>
            <a:endParaRPr lang="en-US" altLang="zh-CN" b="1">
              <a:ea typeface="黑体" panose="02010609060101010101" pitchFamily="2" charset="-122"/>
            </a:endParaRPr>
          </a:p>
        </p:txBody>
      </p:sp>
      <p:sp>
        <p:nvSpPr>
          <p:cNvPr id="192517" name="AutoShape 5"/>
          <p:cNvSpPr>
            <a:spLocks noChangeArrowheads="1"/>
          </p:cNvSpPr>
          <p:nvPr/>
        </p:nvSpPr>
        <p:spPr bwMode="auto">
          <a:xfrm>
            <a:off x="5867400" y="4005263"/>
            <a:ext cx="2286000" cy="838200"/>
          </a:xfrm>
          <a:prstGeom prst="wedgeRoundRectCallout">
            <a:avLst>
              <a:gd name="adj1" fmla="val -199931"/>
              <a:gd name="adj2" fmla="val -30116"/>
              <a:gd name="adj3" fmla="val 16667"/>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2400" b="1">
                <a:latin typeface="黑体" panose="02010609060101010101" pitchFamily="2" charset="-122"/>
                <a:ea typeface="黑体" panose="02010609060101010101" pitchFamily="2" charset="-122"/>
              </a:rPr>
              <a:t>{}</a:t>
            </a:r>
            <a:r>
              <a:rPr lang="zh-CN" altLang="en-US" sz="2400" b="1">
                <a:latin typeface="黑体" panose="02010609060101010101" pitchFamily="2" charset="-122"/>
                <a:ea typeface="黑体" panose="02010609060101010101" pitchFamily="2" charset="-122"/>
              </a:rPr>
              <a:t>内复合语句构成循环体</a:t>
            </a:r>
            <a:endParaRPr lang="zh-CN" altLang="en-US" sz="2400" b="1">
              <a:latin typeface="黑体" panose="02010609060101010101" pitchFamily="2" charset="-122"/>
              <a:ea typeface="黑体" panose="02010609060101010101" pitchFamily="2" charset="-122"/>
            </a:endParaRPr>
          </a:p>
        </p:txBody>
      </p:sp>
      <p:sp>
        <p:nvSpPr>
          <p:cNvPr id="192518" name="AutoShape 6"/>
          <p:cNvSpPr>
            <a:spLocks noChangeArrowheads="1"/>
          </p:cNvSpPr>
          <p:nvPr/>
        </p:nvSpPr>
        <p:spPr bwMode="auto">
          <a:xfrm>
            <a:off x="4140200" y="2133600"/>
            <a:ext cx="1600200" cy="457200"/>
          </a:xfrm>
          <a:prstGeom prst="wedgeRoundRectCallout">
            <a:avLst>
              <a:gd name="adj1" fmla="val -92759"/>
              <a:gd name="adj2" fmla="val 204861"/>
              <a:gd name="adj3" fmla="val 16667"/>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2400" b="1">
                <a:latin typeface="Times New Roman" panose="02020603050405020304" pitchFamily="18" charset="0"/>
                <a:ea typeface="黑体" panose="02010609060101010101" pitchFamily="2" charset="-122"/>
              </a:rPr>
              <a:t>循环条件</a:t>
            </a:r>
            <a:endParaRPr lang="zh-CN" altLang="en-US" sz="2400" b="1">
              <a:latin typeface="Times New Roman" panose="02020603050405020304" pitchFamily="18" charset="0"/>
              <a:ea typeface="黑体" panose="02010609060101010101" pitchFamily="2" charset="-122"/>
            </a:endParaRPr>
          </a:p>
        </p:txBody>
      </p:sp>
      <p:sp>
        <p:nvSpPr>
          <p:cNvPr id="192520" name="Rectangle 8"/>
          <p:cNvSpPr>
            <a:spLocks noChangeArrowheads="1"/>
          </p:cNvSpPr>
          <p:nvPr/>
        </p:nvSpPr>
        <p:spPr bwMode="auto">
          <a:xfrm>
            <a:off x="2484438" y="333375"/>
            <a:ext cx="44958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1" hangingPunct="1"/>
            <a:r>
              <a:rPr lang="en-US" altLang="zh-CN" sz="3600" b="1">
                <a:solidFill>
                  <a:srgbClr val="A50021"/>
                </a:solidFill>
                <a:ea typeface="黑体" panose="02010609060101010101" pitchFamily="2" charset="-122"/>
              </a:rPr>
              <a:t>5.1  while</a:t>
            </a:r>
            <a:r>
              <a:rPr lang="zh-CN" altLang="en-US" sz="3600" b="1">
                <a:solidFill>
                  <a:srgbClr val="A50021"/>
                </a:solidFill>
                <a:ea typeface="黑体" panose="02010609060101010101" pitchFamily="2" charset="-122"/>
              </a:rPr>
              <a:t>循环语句 </a:t>
            </a:r>
            <a:endParaRPr lang="zh-CN" altLang="en-US" sz="3600" b="1">
              <a:solidFill>
                <a:srgbClr val="A50021"/>
              </a:solidFill>
              <a:ea typeface="黑体" panose="02010609060101010101" pitchFamily="2" charset="-122"/>
            </a:endParaRPr>
          </a:p>
        </p:txBody>
      </p:sp>
      <p:sp>
        <p:nvSpPr>
          <p:cNvPr id="192521" name="Rectangle 9"/>
          <p:cNvSpPr>
            <a:spLocks noChangeArrowheads="1"/>
          </p:cNvSpPr>
          <p:nvPr/>
        </p:nvSpPr>
        <p:spPr bwMode="auto">
          <a:xfrm>
            <a:off x="1258888" y="3716338"/>
            <a:ext cx="2160587" cy="360362"/>
          </a:xfrm>
          <a:prstGeom prst="rect">
            <a:avLst/>
          </a:prstGeom>
          <a:solidFill>
            <a:srgbClr val="FFFF99"/>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2400" b="1">
                <a:solidFill>
                  <a:srgbClr val="009900"/>
                </a:solidFill>
              </a:rPr>
              <a:t>sum=sum+i</a:t>
            </a:r>
            <a:endParaRPr lang="en-US" altLang="zh-CN" sz="2400" b="1">
              <a:solidFill>
                <a:srgbClr val="009900"/>
              </a:solidFill>
            </a:endParaRPr>
          </a:p>
        </p:txBody>
      </p:sp>
      <p:pic>
        <p:nvPicPr>
          <p:cNvPr id="9223"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1200" y="1371600"/>
            <a:ext cx="3232150"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randombar(horizontal)">
                                      <p:cBhvr>
                                        <p:cTn id="7" dur="500"/>
                                        <p:tgtEl>
                                          <p:spTgt spid="1925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2518"/>
                                        </p:tgtEl>
                                        <p:attrNameLst>
                                          <p:attrName>style.visibility</p:attrName>
                                        </p:attrNameLst>
                                      </p:cBhvr>
                                      <p:to>
                                        <p:strVal val="visible"/>
                                      </p:to>
                                    </p:set>
                                    <p:anim calcmode="lin" valueType="num">
                                      <p:cBhvr additive="base">
                                        <p:cTn id="12" dur="500" fill="hold"/>
                                        <p:tgtEl>
                                          <p:spTgt spid="192518"/>
                                        </p:tgtEl>
                                        <p:attrNameLst>
                                          <p:attrName>ppt_x</p:attrName>
                                        </p:attrNameLst>
                                      </p:cBhvr>
                                      <p:tavLst>
                                        <p:tav tm="0">
                                          <p:val>
                                            <p:strVal val="0-#ppt_w/2"/>
                                          </p:val>
                                        </p:tav>
                                        <p:tav tm="100000">
                                          <p:val>
                                            <p:strVal val="#ppt_x"/>
                                          </p:val>
                                        </p:tav>
                                      </p:tavLst>
                                    </p:anim>
                                    <p:anim calcmode="lin" valueType="num">
                                      <p:cBhvr additive="base">
                                        <p:cTn id="13"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2517"/>
                                        </p:tgtEl>
                                        <p:attrNameLst>
                                          <p:attrName>style.visibility</p:attrName>
                                        </p:attrNameLst>
                                      </p:cBhvr>
                                      <p:to>
                                        <p:strVal val="visible"/>
                                      </p:to>
                                    </p:set>
                                    <p:anim calcmode="lin" valueType="num">
                                      <p:cBhvr additive="base">
                                        <p:cTn id="18" dur="500" fill="hold"/>
                                        <p:tgtEl>
                                          <p:spTgt spid="192517"/>
                                        </p:tgtEl>
                                        <p:attrNameLst>
                                          <p:attrName>ppt_x</p:attrName>
                                        </p:attrNameLst>
                                      </p:cBhvr>
                                      <p:tavLst>
                                        <p:tav tm="0">
                                          <p:val>
                                            <p:strVal val="0-#ppt_w/2"/>
                                          </p:val>
                                        </p:tav>
                                        <p:tav tm="100000">
                                          <p:val>
                                            <p:strVal val="#ppt_x"/>
                                          </p:val>
                                        </p:tav>
                                      </p:tavLst>
                                    </p:anim>
                                    <p:anim calcmode="lin" valueType="num">
                                      <p:cBhvr additive="base">
                                        <p:cTn id="19" dur="500" fill="hold"/>
                                        <p:tgtEl>
                                          <p:spTgt spid="192517"/>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92520"/>
                                        </p:tgtEl>
                                        <p:attrNameLst>
                                          <p:attrName>style.visibility</p:attrName>
                                        </p:attrNameLst>
                                      </p:cBhvr>
                                      <p:to>
                                        <p:strVal val="visible"/>
                                      </p:to>
                                    </p:set>
                                    <p:anim calcmode="lin" valueType="num">
                                      <p:cBhvr additive="base">
                                        <p:cTn id="23" dur="500" fill="hold"/>
                                        <p:tgtEl>
                                          <p:spTgt spid="192520"/>
                                        </p:tgtEl>
                                        <p:attrNameLst>
                                          <p:attrName>ppt_x</p:attrName>
                                        </p:attrNameLst>
                                      </p:cBhvr>
                                      <p:tavLst>
                                        <p:tav tm="0">
                                          <p:val>
                                            <p:strVal val="#ppt_x"/>
                                          </p:val>
                                        </p:tav>
                                        <p:tav tm="100000">
                                          <p:val>
                                            <p:strVal val="#ppt_x"/>
                                          </p:val>
                                        </p:tav>
                                      </p:tavLst>
                                    </p:anim>
                                    <p:anim calcmode="lin" valueType="num">
                                      <p:cBhvr additive="base">
                                        <p:cTn id="24" dur="500" fill="hold"/>
                                        <p:tgtEl>
                                          <p:spTgt spid="1925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192521"/>
                                        </p:tgtEl>
                                        <p:attrNameLst>
                                          <p:attrName>style.visibility</p:attrName>
                                        </p:attrNameLst>
                                      </p:cBhvr>
                                      <p:to>
                                        <p:strVal val="visible"/>
                                      </p:to>
                                    </p:set>
                                    <p:anim calcmode="lin" valueType="num">
                                      <p:cBhvr>
                                        <p:cTn id="29" dur="1000" fill="hold"/>
                                        <p:tgtEl>
                                          <p:spTgt spid="192521"/>
                                        </p:tgtEl>
                                        <p:attrNameLst>
                                          <p:attrName>ppt_x</p:attrName>
                                        </p:attrNameLst>
                                      </p:cBhvr>
                                      <p:tavLst>
                                        <p:tav tm="0">
                                          <p:val>
                                            <p:strVal val="#ppt_x-.2"/>
                                          </p:val>
                                        </p:tav>
                                        <p:tav tm="100000">
                                          <p:val>
                                            <p:strVal val="#ppt_x"/>
                                          </p:val>
                                        </p:tav>
                                      </p:tavLst>
                                    </p:anim>
                                    <p:anim calcmode="lin" valueType="num">
                                      <p:cBhvr>
                                        <p:cTn id="30" dur="1000" fill="hold"/>
                                        <p:tgtEl>
                                          <p:spTgt spid="192521"/>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92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utoUpdateAnimBg="0"/>
      <p:bldP spid="192517" grpId="0" animBg="1" autoUpdateAnimBg="0"/>
      <p:bldP spid="192518" grpId="0" animBg="1" autoUpdateAnimBg="0"/>
      <p:bldP spid="192520" grpId="0" autoUpdateAnimBg="0"/>
      <p:bldP spid="19252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609600" y="1219200"/>
            <a:ext cx="82296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30000"/>
              </a:lnSpc>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）调试、运行该程序，并比较两种循环方法的</a:t>
            </a:r>
            <a:endParaRPr lang="zh-CN" altLang="en-US" b="1">
              <a:latin typeface="楷体_GB2312" pitchFamily="49" charset="-122"/>
              <a:ea typeface="楷体_GB2312" pitchFamily="49" charset="-122"/>
            </a:endParaRPr>
          </a:p>
          <a:p>
            <a:pPr indent="265430" algn="just" eaLnBrk="1" hangingPunct="1">
              <a:lnSpc>
                <a:spcPct val="130000"/>
              </a:lnSpc>
              <a:spcBef>
                <a:spcPct val="20000"/>
              </a:spcBef>
            </a:pPr>
            <a:r>
              <a:rPr lang="zh-CN" altLang="en-US" b="1">
                <a:latin typeface="楷体_GB2312" pitchFamily="49" charset="-122"/>
                <a:ea typeface="楷体_GB2312" pitchFamily="49" charset="-122"/>
              </a:rPr>
              <a:t>区别和联系。</a:t>
            </a:r>
            <a:r>
              <a:rPr lang="zh-CN" altLang="en-US" sz="2400" b="1">
                <a:latin typeface="Courier New" panose="02070309020205020404" pitchFamily="49" charset="0"/>
                <a:cs typeface="Courier New" panose="02070309020205020404" pitchFamily="49" charset="0"/>
              </a:rPr>
              <a:t> </a:t>
            </a:r>
            <a:endParaRPr lang="zh-CN" altLang="en-US" sz="2400" b="1">
              <a:latin typeface="Courier New" panose="02070309020205020404" pitchFamily="49" charset="0"/>
              <a:cs typeface="Courier New" panose="02070309020205020404" pitchFamily="49" charset="0"/>
            </a:endParaRPr>
          </a:p>
        </p:txBody>
      </p:sp>
      <p:pic>
        <p:nvPicPr>
          <p:cNvPr id="275459"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460"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75460"/>
                                        </p:tgtEl>
                                        <p:attrNameLst>
                                          <p:attrName>style.visibility</p:attrName>
                                        </p:attrNameLst>
                                      </p:cBhvr>
                                      <p:to>
                                        <p:strVal val="visible"/>
                                      </p:to>
                                    </p:set>
                                    <p:anim calcmode="lin" valueType="num">
                                      <p:cBhvr additive="base">
                                        <p:cTn id="7" dur="500" fill="hold"/>
                                        <p:tgtEl>
                                          <p:spTgt spid="275460"/>
                                        </p:tgtEl>
                                        <p:attrNameLst>
                                          <p:attrName>ppt_x</p:attrName>
                                        </p:attrNameLst>
                                      </p:cBhvr>
                                      <p:tavLst>
                                        <p:tav tm="0">
                                          <p:val>
                                            <p:strVal val="0-#ppt_w/2"/>
                                          </p:val>
                                        </p:tav>
                                        <p:tav tm="100000">
                                          <p:val>
                                            <p:strVal val="#ppt_x"/>
                                          </p:val>
                                        </p:tav>
                                      </p:tavLst>
                                    </p:anim>
                                    <p:anim calcmode="lin" valueType="num">
                                      <p:cBhvr additive="base">
                                        <p:cTn id="8" dur="500" fill="hold"/>
                                        <p:tgtEl>
                                          <p:spTgt spid="275460"/>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75459"/>
                                        </p:tgtEl>
                                        <p:attrNameLst>
                                          <p:attrName>style.visibility</p:attrName>
                                        </p:attrNameLst>
                                      </p:cBhvr>
                                      <p:to>
                                        <p:strVal val="visible"/>
                                      </p:to>
                                    </p:set>
                                    <p:anim calcmode="lin" valueType="num">
                                      <p:cBhvr additive="base">
                                        <p:cTn id="12" dur="500" fill="hold"/>
                                        <p:tgtEl>
                                          <p:spTgt spid="275459"/>
                                        </p:tgtEl>
                                        <p:attrNameLst>
                                          <p:attrName>ppt_x</p:attrName>
                                        </p:attrNameLst>
                                      </p:cBhvr>
                                      <p:tavLst>
                                        <p:tav tm="0">
                                          <p:val>
                                            <p:strVal val="0-#ppt_w/2"/>
                                          </p:val>
                                        </p:tav>
                                        <p:tav tm="100000">
                                          <p:val>
                                            <p:strVal val="#ppt_x"/>
                                          </p:val>
                                        </p:tav>
                                      </p:tavLst>
                                    </p:anim>
                                    <p:anim calcmode="lin" valueType="num">
                                      <p:cBhvr additive="base">
                                        <p:cTn id="13" dur="500" fill="hold"/>
                                        <p:tgtEl>
                                          <p:spTgt spid="2754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57200" y="685800"/>
            <a:ext cx="8229600"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30000"/>
              </a:lnSpc>
              <a:spcBef>
                <a:spcPct val="20000"/>
              </a:spcBef>
            </a:pP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．输出一张乘法口诀表。</a:t>
            </a:r>
            <a:endParaRPr lang="zh-CN" altLang="en-US" b="1">
              <a:latin typeface="楷体_GB2312" pitchFamily="49" charset="-122"/>
              <a:ea typeface="楷体_GB2312" pitchFamily="49" charset="-122"/>
            </a:endParaRPr>
          </a:p>
          <a:p>
            <a:pPr indent="265430" algn="just" eaLnBrk="1" hangingPunct="1">
              <a:lnSpc>
                <a:spcPct val="130000"/>
              </a:lnSpc>
              <a:spcBef>
                <a:spcPct val="20000"/>
              </a:spcBef>
            </a:pPr>
            <a:r>
              <a:rPr lang="zh-CN" altLang="en-US" b="1">
                <a:latin typeface="楷体_GB2312" pitchFamily="49" charset="-122"/>
                <a:ea typeface="楷体_GB2312" pitchFamily="49" charset="-122"/>
              </a:rPr>
              <a:t>要求：</a:t>
            </a:r>
            <a:endParaRPr lang="zh-CN" altLang="en-US" b="1">
              <a:latin typeface="楷体_GB2312" pitchFamily="49" charset="-122"/>
              <a:ea typeface="楷体_GB2312" pitchFamily="49" charset="-122"/>
            </a:endParaRPr>
          </a:p>
          <a:p>
            <a:pPr indent="265430" algn="just" eaLnBrk="1" hangingPunct="1">
              <a:lnSpc>
                <a:spcPct val="130000"/>
              </a:lnSpc>
              <a:spcBef>
                <a:spcPct val="20000"/>
              </a:spcBef>
            </a:pP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参考下面的程序编程完成其功能。</a:t>
            </a:r>
            <a:endParaRPr lang="zh-CN" altLang="en-US" b="1">
              <a:latin typeface="楷体_GB2312" pitchFamily="49" charset="-122"/>
              <a:ea typeface="楷体_GB2312" pitchFamily="49" charset="-122"/>
            </a:endParaRPr>
          </a:p>
          <a:p>
            <a:pPr indent="265430" algn="just" eaLnBrk="1" hangingPunct="1">
              <a:lnSpc>
                <a:spcPct val="130000"/>
              </a:lnSpc>
              <a:spcBef>
                <a:spcPct val="20000"/>
              </a:spcBef>
            </a:pP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查看将参考程序中第</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行</a:t>
            </a:r>
            <a:r>
              <a:rPr lang="en-US" altLang="zh-CN" b="1">
                <a:latin typeface="楷体_GB2312" pitchFamily="49" charset="-122"/>
                <a:ea typeface="楷体_GB2312" pitchFamily="49" charset="-122"/>
              </a:rPr>
              <a:t>for(y=1;y&lt;=9;y++)</a:t>
            </a:r>
            <a:r>
              <a:rPr lang="zh-CN" altLang="en-US" b="1">
                <a:latin typeface="楷体_GB2312" pitchFamily="49" charset="-122"/>
                <a:ea typeface="楷体_GB2312" pitchFamily="49" charset="-122"/>
              </a:rPr>
              <a:t>改为</a:t>
            </a:r>
            <a:r>
              <a:rPr lang="en-US" altLang="zh-CN" b="1">
                <a:latin typeface="楷体_GB2312" pitchFamily="49" charset="-122"/>
                <a:ea typeface="楷体_GB2312" pitchFamily="49" charset="-122"/>
              </a:rPr>
              <a:t>for(y=1;y&lt;=x;y++)</a:t>
            </a:r>
            <a:r>
              <a:rPr lang="zh-CN" altLang="en-US" b="1">
                <a:latin typeface="楷体_GB2312" pitchFamily="49" charset="-122"/>
                <a:ea typeface="楷体_GB2312" pitchFamily="49" charset="-122"/>
              </a:rPr>
              <a:t>后再运行结果有什么不同？</a:t>
            </a:r>
            <a:endParaRPr lang="zh-CN" altLang="en-US" b="1">
              <a:latin typeface="楷体_GB2312" pitchFamily="49" charset="-122"/>
              <a:ea typeface="楷体_GB2312" pitchFamily="49" charset="-122"/>
            </a:endParaRPr>
          </a:p>
          <a:p>
            <a:pPr indent="265430" algn="just" eaLnBrk="1" hangingPunct="1">
              <a:lnSpc>
                <a:spcPct val="130000"/>
              </a:lnSpc>
              <a:spcBef>
                <a:spcPct val="20000"/>
              </a:spcBef>
            </a:pPr>
            <a:endParaRPr lang="zh-CN" altLang="en-US" b="1">
              <a:latin typeface="楷体_GB2312" pitchFamily="49" charset="-122"/>
              <a:ea typeface="楷体_GB2312" pitchFamily="49" charset="-122"/>
            </a:endParaRPr>
          </a:p>
          <a:p>
            <a:pPr indent="265430" algn="l" eaLnBrk="1" hangingPunct="1"/>
            <a:r>
              <a:rPr lang="zh-CN" altLang="en-US" b="1">
                <a:latin typeface="楷体_GB2312" pitchFamily="49" charset="-122"/>
                <a:ea typeface="楷体_GB2312" pitchFamily="49" charset="-122"/>
              </a:rPr>
              <a:t>参考程序如下：</a:t>
            </a:r>
            <a:endParaRPr lang="zh-CN" altLang="en-US" b="1">
              <a:latin typeface="楷体_GB2312" pitchFamily="49" charset="-122"/>
              <a:ea typeface="楷体_GB2312" pitchFamily="49" charset="-122"/>
            </a:endParaRPr>
          </a:p>
        </p:txBody>
      </p:sp>
      <p:pic>
        <p:nvPicPr>
          <p:cNvPr id="276483"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484"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76484"/>
                                        </p:tgtEl>
                                        <p:attrNameLst>
                                          <p:attrName>style.visibility</p:attrName>
                                        </p:attrNameLst>
                                      </p:cBhvr>
                                      <p:to>
                                        <p:strVal val="visible"/>
                                      </p:to>
                                    </p:set>
                                    <p:anim calcmode="lin" valueType="num">
                                      <p:cBhvr additive="base">
                                        <p:cTn id="7" dur="500" fill="hold"/>
                                        <p:tgtEl>
                                          <p:spTgt spid="276484"/>
                                        </p:tgtEl>
                                        <p:attrNameLst>
                                          <p:attrName>ppt_x</p:attrName>
                                        </p:attrNameLst>
                                      </p:cBhvr>
                                      <p:tavLst>
                                        <p:tav tm="0">
                                          <p:val>
                                            <p:strVal val="0-#ppt_w/2"/>
                                          </p:val>
                                        </p:tav>
                                        <p:tav tm="100000">
                                          <p:val>
                                            <p:strVal val="#ppt_x"/>
                                          </p:val>
                                        </p:tav>
                                      </p:tavLst>
                                    </p:anim>
                                    <p:anim calcmode="lin" valueType="num">
                                      <p:cBhvr additive="base">
                                        <p:cTn id="8" dur="500" fill="hold"/>
                                        <p:tgtEl>
                                          <p:spTgt spid="276484"/>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76483"/>
                                        </p:tgtEl>
                                        <p:attrNameLst>
                                          <p:attrName>style.visibility</p:attrName>
                                        </p:attrNameLst>
                                      </p:cBhvr>
                                      <p:to>
                                        <p:strVal val="visible"/>
                                      </p:to>
                                    </p:set>
                                    <p:anim calcmode="lin" valueType="num">
                                      <p:cBhvr additive="base">
                                        <p:cTn id="12" dur="500" fill="hold"/>
                                        <p:tgtEl>
                                          <p:spTgt spid="276483"/>
                                        </p:tgtEl>
                                        <p:attrNameLst>
                                          <p:attrName>ppt_x</p:attrName>
                                        </p:attrNameLst>
                                      </p:cBhvr>
                                      <p:tavLst>
                                        <p:tav tm="0">
                                          <p:val>
                                            <p:strVal val="0-#ppt_w/2"/>
                                          </p:val>
                                        </p:tav>
                                        <p:tav tm="100000">
                                          <p:val>
                                            <p:strVal val="#ppt_x"/>
                                          </p:val>
                                        </p:tav>
                                      </p:tavLst>
                                    </p:anim>
                                    <p:anim calcmode="lin" valueType="num">
                                      <p:cBhvr additive="base">
                                        <p:cTn id="13" dur="500" fill="hold"/>
                                        <p:tgtEl>
                                          <p:spTgt spid="2764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685800" y="685800"/>
            <a:ext cx="82296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l" eaLnBrk="1" hangingPunct="1"/>
            <a:r>
              <a:rPr lang="en-US" altLang="zh-CN" b="1">
                <a:latin typeface="Times New Roman" panose="02020603050405020304" pitchFamily="18" charset="0"/>
                <a:ea typeface="楷体_GB2312" pitchFamily="49" charset="-122"/>
              </a:rPr>
              <a:t>#include &lt;stdio.h&gt;</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main()</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int x,y;</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for(x=1;x&lt;=9;x++)</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for(y=1;y&lt;=9;y++)</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printf(" %3d*%d=%2d",x,y,x*y);</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printf("\n");</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p:txBody>
      </p:sp>
      <p:pic>
        <p:nvPicPr>
          <p:cNvPr id="277507"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08"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77508"/>
                                        </p:tgtEl>
                                        <p:attrNameLst>
                                          <p:attrName>style.visibility</p:attrName>
                                        </p:attrNameLst>
                                      </p:cBhvr>
                                      <p:to>
                                        <p:strVal val="visible"/>
                                      </p:to>
                                    </p:set>
                                    <p:anim calcmode="lin" valueType="num">
                                      <p:cBhvr additive="base">
                                        <p:cTn id="7" dur="500" fill="hold"/>
                                        <p:tgtEl>
                                          <p:spTgt spid="277508"/>
                                        </p:tgtEl>
                                        <p:attrNameLst>
                                          <p:attrName>ppt_x</p:attrName>
                                        </p:attrNameLst>
                                      </p:cBhvr>
                                      <p:tavLst>
                                        <p:tav tm="0">
                                          <p:val>
                                            <p:strVal val="0-#ppt_w/2"/>
                                          </p:val>
                                        </p:tav>
                                        <p:tav tm="100000">
                                          <p:val>
                                            <p:strVal val="#ppt_x"/>
                                          </p:val>
                                        </p:tav>
                                      </p:tavLst>
                                    </p:anim>
                                    <p:anim calcmode="lin" valueType="num">
                                      <p:cBhvr additive="base">
                                        <p:cTn id="8" dur="500" fill="hold"/>
                                        <p:tgtEl>
                                          <p:spTgt spid="27750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77507"/>
                                        </p:tgtEl>
                                        <p:attrNameLst>
                                          <p:attrName>style.visibility</p:attrName>
                                        </p:attrNameLst>
                                      </p:cBhvr>
                                      <p:to>
                                        <p:strVal val="visible"/>
                                      </p:to>
                                    </p:set>
                                    <p:anim calcmode="lin" valueType="num">
                                      <p:cBhvr additive="base">
                                        <p:cTn id="12" dur="500" fill="hold"/>
                                        <p:tgtEl>
                                          <p:spTgt spid="277507"/>
                                        </p:tgtEl>
                                        <p:attrNameLst>
                                          <p:attrName>ppt_x</p:attrName>
                                        </p:attrNameLst>
                                      </p:cBhvr>
                                      <p:tavLst>
                                        <p:tav tm="0">
                                          <p:val>
                                            <p:strVal val="0-#ppt_w/2"/>
                                          </p:val>
                                        </p:tav>
                                        <p:tav tm="100000">
                                          <p:val>
                                            <p:strVal val="#ppt_x"/>
                                          </p:val>
                                        </p:tav>
                                      </p:tavLst>
                                    </p:anim>
                                    <p:anim calcmode="lin" valueType="num">
                                      <p:cBhvr additive="base">
                                        <p:cTn id="13" dur="500" fill="hold"/>
                                        <p:tgtEl>
                                          <p:spTgt spid="277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685800" y="914400"/>
            <a:ext cx="822960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35000"/>
              </a:lnSpc>
              <a:spcBef>
                <a:spcPct val="20000"/>
              </a:spcBef>
            </a:pP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．下面程序的功能是：计算</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以内最大的</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个能被</a:t>
            </a:r>
            <a:r>
              <a:rPr lang="en-US" altLang="zh-CN" b="1">
                <a:latin typeface="楷体_GB2312" pitchFamily="49" charset="-122"/>
                <a:ea typeface="楷体_GB2312" pitchFamily="49" charset="-122"/>
              </a:rPr>
              <a:t>12</a:t>
            </a:r>
            <a:r>
              <a:rPr lang="zh-CN" altLang="en-US" b="1">
                <a:latin typeface="楷体_GB2312" pitchFamily="49" charset="-122"/>
                <a:ea typeface="楷体_GB2312" pitchFamily="49" charset="-122"/>
              </a:rPr>
              <a:t>或</a:t>
            </a:r>
            <a:r>
              <a:rPr lang="en-US" altLang="zh-CN" b="1">
                <a:latin typeface="楷体_GB2312" pitchFamily="49" charset="-122"/>
                <a:ea typeface="楷体_GB2312" pitchFamily="49" charset="-122"/>
              </a:rPr>
              <a:t>15</a:t>
            </a:r>
            <a:r>
              <a:rPr lang="zh-CN" altLang="en-US" b="1">
                <a:latin typeface="楷体_GB2312" pitchFamily="49" charset="-122"/>
                <a:ea typeface="楷体_GB2312" pitchFamily="49" charset="-122"/>
              </a:rPr>
              <a:t>整除的自然数之和，</a:t>
            </a:r>
            <a:r>
              <a:rPr lang="en-US" altLang="zh-CN" b="1">
                <a:latin typeface="楷体_GB2312" pitchFamily="49" charset="-122"/>
                <a:ea typeface="楷体_GB2312" pitchFamily="49" charset="-122"/>
              </a:rPr>
              <a:t>x </a:t>
            </a:r>
            <a:r>
              <a:rPr lang="zh-CN" altLang="en-US" b="1">
                <a:latin typeface="楷体_GB2312" pitchFamily="49" charset="-122"/>
                <a:ea typeface="楷体_GB2312" pitchFamily="49" charset="-122"/>
              </a:rPr>
              <a:t>的值由键盘输入。调试并改正下面程序中的错误。</a:t>
            </a:r>
            <a:endParaRPr lang="zh-CN" altLang="en-US" b="1">
              <a:latin typeface="楷体_GB2312" pitchFamily="49" charset="-122"/>
              <a:ea typeface="楷体_GB2312" pitchFamily="49" charset="-122"/>
            </a:endParaRPr>
          </a:p>
          <a:p>
            <a:pPr indent="265430" algn="just" eaLnBrk="1" hangingPunct="1">
              <a:lnSpc>
                <a:spcPct val="135000"/>
              </a:lnSpc>
              <a:spcBef>
                <a:spcPct val="20000"/>
              </a:spcBef>
            </a:pPr>
            <a:r>
              <a:rPr lang="zh-CN" altLang="en-US" b="1">
                <a:latin typeface="楷体_GB2312" pitchFamily="49" charset="-122"/>
                <a:ea typeface="楷体_GB2312" pitchFamily="49" charset="-122"/>
              </a:rPr>
              <a:t>参考程序如下：</a:t>
            </a:r>
            <a:endParaRPr lang="zh-CN" altLang="en-US" b="1">
              <a:latin typeface="楷体_GB2312" pitchFamily="49" charset="-122"/>
              <a:ea typeface="楷体_GB2312" pitchFamily="49" charset="-122"/>
            </a:endParaRPr>
          </a:p>
        </p:txBody>
      </p:sp>
      <p:pic>
        <p:nvPicPr>
          <p:cNvPr id="278531"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532"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78532"/>
                                        </p:tgtEl>
                                        <p:attrNameLst>
                                          <p:attrName>style.visibility</p:attrName>
                                        </p:attrNameLst>
                                      </p:cBhvr>
                                      <p:to>
                                        <p:strVal val="visible"/>
                                      </p:to>
                                    </p:set>
                                    <p:anim calcmode="lin" valueType="num">
                                      <p:cBhvr additive="base">
                                        <p:cTn id="7" dur="500" fill="hold"/>
                                        <p:tgtEl>
                                          <p:spTgt spid="278532"/>
                                        </p:tgtEl>
                                        <p:attrNameLst>
                                          <p:attrName>ppt_x</p:attrName>
                                        </p:attrNameLst>
                                      </p:cBhvr>
                                      <p:tavLst>
                                        <p:tav tm="0">
                                          <p:val>
                                            <p:strVal val="0-#ppt_w/2"/>
                                          </p:val>
                                        </p:tav>
                                        <p:tav tm="100000">
                                          <p:val>
                                            <p:strVal val="#ppt_x"/>
                                          </p:val>
                                        </p:tav>
                                      </p:tavLst>
                                    </p:anim>
                                    <p:anim calcmode="lin" valueType="num">
                                      <p:cBhvr additive="base">
                                        <p:cTn id="8" dur="500" fill="hold"/>
                                        <p:tgtEl>
                                          <p:spTgt spid="27853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78531"/>
                                        </p:tgtEl>
                                        <p:attrNameLst>
                                          <p:attrName>style.visibility</p:attrName>
                                        </p:attrNameLst>
                                      </p:cBhvr>
                                      <p:to>
                                        <p:strVal val="visible"/>
                                      </p:to>
                                    </p:set>
                                    <p:anim calcmode="lin" valueType="num">
                                      <p:cBhvr additive="base">
                                        <p:cTn id="12" dur="500" fill="hold"/>
                                        <p:tgtEl>
                                          <p:spTgt spid="278531"/>
                                        </p:tgtEl>
                                        <p:attrNameLst>
                                          <p:attrName>ppt_x</p:attrName>
                                        </p:attrNameLst>
                                      </p:cBhvr>
                                      <p:tavLst>
                                        <p:tav tm="0">
                                          <p:val>
                                            <p:strVal val="0-#ppt_w/2"/>
                                          </p:val>
                                        </p:tav>
                                        <p:tav tm="100000">
                                          <p:val>
                                            <p:strVal val="#ppt_x"/>
                                          </p:val>
                                        </p:tav>
                                      </p:tavLst>
                                    </p:anim>
                                    <p:anim calcmode="lin" valueType="num">
                                      <p:cBhvr additive="base">
                                        <p:cTn id="13" dur="500" fill="hold"/>
                                        <p:tgtEl>
                                          <p:spTgt spid="278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685800" y="609600"/>
            <a:ext cx="8229600" cy="584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#include &lt;stdio.h&gt;</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main()</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int x,m=0,n=0;</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printf("x=");</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scanf("%d",&amp;x);</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while(n&lt;5)</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  if(x%12=0|| x%15=0)</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  m+=x;</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n++;</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x--;</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   printf("sum=%d",m);</a:t>
            </a:r>
            <a:endParaRPr lang="en-US" altLang="zh-CN" b="1">
              <a:latin typeface="Times New Roman" panose="02020603050405020304" pitchFamily="18" charset="0"/>
              <a:ea typeface="楷体_GB2312" pitchFamily="49" charset="-122"/>
            </a:endParaRPr>
          </a:p>
          <a:p>
            <a:pPr indent="265430" algn="just" eaLnBrk="1" hangingPunct="1">
              <a:lnSpc>
                <a:spcPct val="85000"/>
              </a:lnSpc>
              <a:spcBef>
                <a:spcPct val="20000"/>
              </a:spcBef>
            </a:pPr>
            <a:r>
              <a:rPr lang="en-US" altLang="zh-CN" b="1">
                <a:latin typeface="Times New Roman" panose="02020603050405020304" pitchFamily="18" charset="0"/>
                <a:ea typeface="楷体_GB2312" pitchFamily="49" charset="-122"/>
              </a:rPr>
              <a:t>}</a:t>
            </a:r>
            <a:endParaRPr lang="en-US" altLang="zh-CN" b="1">
              <a:latin typeface="Times New Roman" panose="02020603050405020304" pitchFamily="18" charset="0"/>
              <a:ea typeface="楷体_GB2312" pitchFamily="49" charset="-122"/>
            </a:endParaRPr>
          </a:p>
        </p:txBody>
      </p:sp>
      <p:pic>
        <p:nvPicPr>
          <p:cNvPr id="279555"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9556"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79556"/>
                                        </p:tgtEl>
                                        <p:attrNameLst>
                                          <p:attrName>style.visibility</p:attrName>
                                        </p:attrNameLst>
                                      </p:cBhvr>
                                      <p:to>
                                        <p:strVal val="visible"/>
                                      </p:to>
                                    </p:set>
                                    <p:anim calcmode="lin" valueType="num">
                                      <p:cBhvr additive="base">
                                        <p:cTn id="7" dur="500" fill="hold"/>
                                        <p:tgtEl>
                                          <p:spTgt spid="279556"/>
                                        </p:tgtEl>
                                        <p:attrNameLst>
                                          <p:attrName>ppt_x</p:attrName>
                                        </p:attrNameLst>
                                      </p:cBhvr>
                                      <p:tavLst>
                                        <p:tav tm="0">
                                          <p:val>
                                            <p:strVal val="0-#ppt_w/2"/>
                                          </p:val>
                                        </p:tav>
                                        <p:tav tm="100000">
                                          <p:val>
                                            <p:strVal val="#ppt_x"/>
                                          </p:val>
                                        </p:tav>
                                      </p:tavLst>
                                    </p:anim>
                                    <p:anim calcmode="lin" valueType="num">
                                      <p:cBhvr additive="base">
                                        <p:cTn id="8" dur="500" fill="hold"/>
                                        <p:tgtEl>
                                          <p:spTgt spid="27955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79555"/>
                                        </p:tgtEl>
                                        <p:attrNameLst>
                                          <p:attrName>style.visibility</p:attrName>
                                        </p:attrNameLst>
                                      </p:cBhvr>
                                      <p:to>
                                        <p:strVal val="visible"/>
                                      </p:to>
                                    </p:set>
                                    <p:anim calcmode="lin" valueType="num">
                                      <p:cBhvr additive="base">
                                        <p:cTn id="12" dur="500" fill="hold"/>
                                        <p:tgtEl>
                                          <p:spTgt spid="279555"/>
                                        </p:tgtEl>
                                        <p:attrNameLst>
                                          <p:attrName>ppt_x</p:attrName>
                                        </p:attrNameLst>
                                      </p:cBhvr>
                                      <p:tavLst>
                                        <p:tav tm="0">
                                          <p:val>
                                            <p:strVal val="0-#ppt_w/2"/>
                                          </p:val>
                                        </p:tav>
                                        <p:tav tm="100000">
                                          <p:val>
                                            <p:strVal val="#ppt_x"/>
                                          </p:val>
                                        </p:tav>
                                      </p:tavLst>
                                    </p:anim>
                                    <p:anim calcmode="lin" valueType="num">
                                      <p:cBhvr additive="base">
                                        <p:cTn id="13" dur="500" fill="hold"/>
                                        <p:tgtEl>
                                          <p:spTgt spid="279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685800" y="304800"/>
            <a:ext cx="8229600" cy="586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50000"/>
              </a:lnSpc>
              <a:spcBef>
                <a:spcPct val="30000"/>
              </a:spcBef>
            </a:pP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．编程实现以下功能：</a:t>
            </a:r>
            <a:endParaRPr lang="zh-CN" altLang="en-US" b="1">
              <a:latin typeface="楷体_GB2312" pitchFamily="49" charset="-122"/>
              <a:ea typeface="楷体_GB2312" pitchFamily="49" charset="-122"/>
            </a:endParaRPr>
          </a:p>
          <a:p>
            <a:pPr indent="265430" algn="just" eaLnBrk="1" hangingPunct="1">
              <a:lnSpc>
                <a:spcPct val="150000"/>
              </a:lnSpc>
              <a:spcBef>
                <a:spcPct val="3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）计算</a:t>
            </a:r>
            <a:r>
              <a:rPr lang="en-US" altLang="zh-CN" b="1">
                <a:latin typeface="楷体_GB2312" pitchFamily="49" charset="-122"/>
                <a:ea typeface="楷体_GB2312" pitchFamily="49" charset="-122"/>
              </a:rPr>
              <a:t>s=1-3+5-7+9</a:t>
            </a:r>
            <a:r>
              <a:rPr lang="en-US" altLang="zh-CN" b="1">
                <a:latin typeface="Times New Roman" panose="02020603050405020304" pitchFamily="18" charset="0"/>
                <a:ea typeface="楷体_GB2312" pitchFamily="49" charset="-122"/>
              </a:rPr>
              <a:t>…</a:t>
            </a:r>
            <a:r>
              <a:rPr lang="en-US" altLang="zh-CN" b="1">
                <a:latin typeface="楷体_GB2312" pitchFamily="49" charset="-122"/>
                <a:ea typeface="楷体_GB2312" pitchFamily="49" charset="-122"/>
              </a:rPr>
              <a:t>-99+101</a:t>
            </a:r>
            <a:r>
              <a:rPr lang="zh-CN" altLang="en-US" b="1">
                <a:latin typeface="楷体_GB2312" pitchFamily="49" charset="-122"/>
                <a:ea typeface="楷体_GB2312" pitchFamily="49" charset="-122"/>
              </a:rPr>
              <a:t>。</a:t>
            </a:r>
            <a:endParaRPr lang="zh-CN" altLang="en-US" b="1">
              <a:latin typeface="楷体_GB2312" pitchFamily="49" charset="-122"/>
              <a:ea typeface="楷体_GB2312" pitchFamily="49" charset="-122"/>
            </a:endParaRPr>
          </a:p>
          <a:p>
            <a:pPr indent="265430" algn="just" eaLnBrk="1" hangingPunct="1">
              <a:lnSpc>
                <a:spcPct val="150000"/>
              </a:lnSpc>
              <a:spcBef>
                <a:spcPct val="3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）计算</a:t>
            </a:r>
            <a:r>
              <a:rPr lang="en-US" altLang="zh-CN" b="1">
                <a:latin typeface="楷体_GB2312" pitchFamily="49" charset="-122"/>
                <a:ea typeface="楷体_GB2312" pitchFamily="49" charset="-122"/>
              </a:rPr>
              <a:t>s=3</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+6</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+9</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a:t>
            </a:r>
            <a:r>
              <a:rPr lang="en-US" altLang="zh-CN" b="1">
                <a:latin typeface="Times New Roman" panose="02020603050405020304" pitchFamily="18" charset="0"/>
                <a:ea typeface="楷体_GB2312" pitchFamily="49" charset="-122"/>
              </a:rPr>
              <a:t>…</a:t>
            </a:r>
            <a:r>
              <a:rPr lang="en-US" altLang="zh-CN" b="1">
                <a:latin typeface="楷体_GB2312" pitchFamily="49" charset="-122"/>
                <a:ea typeface="楷体_GB2312" pitchFamily="49" charset="-122"/>
              </a:rPr>
              <a:t>+18</a:t>
            </a:r>
            <a:r>
              <a:rPr lang="zh-CN" altLang="en-US" b="1">
                <a:latin typeface="楷体_GB2312" pitchFamily="49" charset="-122"/>
                <a:ea typeface="楷体_GB2312" pitchFamily="49" charset="-122"/>
              </a:rPr>
              <a:t>！。</a:t>
            </a:r>
            <a:endParaRPr lang="zh-CN" altLang="en-US" b="1">
              <a:latin typeface="楷体_GB2312" pitchFamily="49" charset="-122"/>
              <a:ea typeface="楷体_GB2312" pitchFamily="49" charset="-122"/>
            </a:endParaRPr>
          </a:p>
          <a:p>
            <a:pPr indent="265430" algn="just" eaLnBrk="1" hangingPunct="1">
              <a:lnSpc>
                <a:spcPct val="150000"/>
              </a:lnSpc>
              <a:spcBef>
                <a:spcPct val="3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）输出前</a:t>
            </a:r>
            <a:r>
              <a:rPr lang="en-US" altLang="zh-CN" b="1">
                <a:latin typeface="楷体_GB2312" pitchFamily="49" charset="-122"/>
                <a:ea typeface="楷体_GB2312" pitchFamily="49" charset="-122"/>
              </a:rPr>
              <a:t>30</a:t>
            </a:r>
            <a:r>
              <a:rPr lang="zh-CN" altLang="en-US" b="1">
                <a:latin typeface="楷体_GB2312" pitchFamily="49" charset="-122"/>
                <a:ea typeface="楷体_GB2312" pitchFamily="49" charset="-122"/>
              </a:rPr>
              <a:t>个素数，每行输出</a:t>
            </a:r>
            <a:r>
              <a:rPr lang="en-US" altLang="zh-CN" b="1">
                <a:latin typeface="楷体_GB2312" pitchFamily="49" charset="-122"/>
                <a:ea typeface="楷体_GB2312" pitchFamily="49" charset="-122"/>
              </a:rPr>
              <a:t>6</a:t>
            </a:r>
            <a:r>
              <a:rPr lang="zh-CN" altLang="en-US" b="1">
                <a:latin typeface="楷体_GB2312" pitchFamily="49" charset="-122"/>
                <a:ea typeface="楷体_GB2312" pitchFamily="49" charset="-122"/>
              </a:rPr>
              <a:t>个。</a:t>
            </a:r>
            <a:endParaRPr lang="zh-CN" altLang="en-US" b="1">
              <a:latin typeface="楷体_GB2312" pitchFamily="49" charset="-122"/>
              <a:ea typeface="楷体_GB2312" pitchFamily="49" charset="-122"/>
            </a:endParaRPr>
          </a:p>
          <a:p>
            <a:pPr indent="265430" algn="just" eaLnBrk="1" hangingPunct="1">
              <a:lnSpc>
                <a:spcPct val="150000"/>
              </a:lnSpc>
              <a:spcBef>
                <a:spcPct val="3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）输入</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行字符，分别统计出其中英文字母、空格、数字和其他字符的个数。</a:t>
            </a:r>
            <a:endParaRPr lang="zh-CN" altLang="en-US" b="1">
              <a:latin typeface="楷体_GB2312" pitchFamily="49" charset="-122"/>
              <a:ea typeface="楷体_GB2312" pitchFamily="49" charset="-122"/>
            </a:endParaRPr>
          </a:p>
          <a:p>
            <a:pPr indent="265430" algn="just" eaLnBrk="1" hangingPunct="1">
              <a:lnSpc>
                <a:spcPct val="150000"/>
              </a:lnSpc>
              <a:spcBef>
                <a:spcPct val="3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）输入两个正整数</a:t>
            </a:r>
            <a:r>
              <a:rPr lang="en-US" altLang="zh-CN" b="1" i="1">
                <a:latin typeface="楷体_GB2312" pitchFamily="49" charset="-122"/>
                <a:ea typeface="楷体_GB2312" pitchFamily="49" charset="-122"/>
              </a:rPr>
              <a:t>m</a:t>
            </a:r>
            <a:r>
              <a:rPr lang="zh-CN" altLang="en-US" b="1">
                <a:latin typeface="楷体_GB2312" pitchFamily="49" charset="-122"/>
                <a:ea typeface="楷体_GB2312" pitchFamily="49" charset="-122"/>
              </a:rPr>
              <a:t>和</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，求其最大公约数和最小公倍数。</a:t>
            </a:r>
            <a:endParaRPr lang="zh-CN" altLang="en-US" b="1">
              <a:latin typeface="楷体_GB2312" pitchFamily="49" charset="-122"/>
              <a:ea typeface="楷体_GB2312" pitchFamily="49" charset="-122"/>
            </a:endParaRPr>
          </a:p>
        </p:txBody>
      </p:sp>
      <p:pic>
        <p:nvPicPr>
          <p:cNvPr id="280579"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580"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9"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80580"/>
                                        </p:tgtEl>
                                        <p:attrNameLst>
                                          <p:attrName>style.visibility</p:attrName>
                                        </p:attrNameLst>
                                      </p:cBhvr>
                                      <p:to>
                                        <p:strVal val="visible"/>
                                      </p:to>
                                    </p:set>
                                    <p:anim calcmode="lin" valueType="num">
                                      <p:cBhvr additive="base">
                                        <p:cTn id="7" dur="500" fill="hold"/>
                                        <p:tgtEl>
                                          <p:spTgt spid="280580"/>
                                        </p:tgtEl>
                                        <p:attrNameLst>
                                          <p:attrName>ppt_x</p:attrName>
                                        </p:attrNameLst>
                                      </p:cBhvr>
                                      <p:tavLst>
                                        <p:tav tm="0">
                                          <p:val>
                                            <p:strVal val="0-#ppt_w/2"/>
                                          </p:val>
                                        </p:tav>
                                        <p:tav tm="100000">
                                          <p:val>
                                            <p:strVal val="#ppt_x"/>
                                          </p:val>
                                        </p:tav>
                                      </p:tavLst>
                                    </p:anim>
                                    <p:anim calcmode="lin" valueType="num">
                                      <p:cBhvr additive="base">
                                        <p:cTn id="8" dur="500" fill="hold"/>
                                        <p:tgtEl>
                                          <p:spTgt spid="280580"/>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80579"/>
                                        </p:tgtEl>
                                        <p:attrNameLst>
                                          <p:attrName>style.visibility</p:attrName>
                                        </p:attrNameLst>
                                      </p:cBhvr>
                                      <p:to>
                                        <p:strVal val="visible"/>
                                      </p:to>
                                    </p:set>
                                    <p:anim calcmode="lin" valueType="num">
                                      <p:cBhvr additive="base">
                                        <p:cTn id="12" dur="500" fill="hold"/>
                                        <p:tgtEl>
                                          <p:spTgt spid="280579"/>
                                        </p:tgtEl>
                                        <p:attrNameLst>
                                          <p:attrName>ppt_x</p:attrName>
                                        </p:attrNameLst>
                                      </p:cBhvr>
                                      <p:tavLst>
                                        <p:tav tm="0">
                                          <p:val>
                                            <p:strVal val="0-#ppt_w/2"/>
                                          </p:val>
                                        </p:tav>
                                        <p:tav tm="100000">
                                          <p:val>
                                            <p:strVal val="#ppt_x"/>
                                          </p:val>
                                        </p:tav>
                                      </p:tavLst>
                                    </p:anim>
                                    <p:anim calcmode="lin" valueType="num">
                                      <p:cBhvr additive="base">
                                        <p:cTn id="13" dur="500" fill="hold"/>
                                        <p:tgtEl>
                                          <p:spTgt spid="280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609600" y="685800"/>
            <a:ext cx="8229600"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lnSpc>
                <a:spcPct val="135000"/>
              </a:lnSpc>
              <a:spcBef>
                <a:spcPct val="20000"/>
              </a:spcBef>
            </a:pP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．输出一张乘法口诀表。</a:t>
            </a:r>
            <a:endParaRPr lang="zh-CN" altLang="en-US" b="1">
              <a:latin typeface="楷体_GB2312" pitchFamily="49" charset="-122"/>
              <a:ea typeface="楷体_GB2312" pitchFamily="49" charset="-122"/>
            </a:endParaRPr>
          </a:p>
          <a:p>
            <a:pPr indent="265430" algn="just" eaLnBrk="1" hangingPunct="1">
              <a:lnSpc>
                <a:spcPct val="135000"/>
              </a:lnSpc>
              <a:spcBef>
                <a:spcPct val="20000"/>
              </a:spcBef>
            </a:pPr>
            <a:r>
              <a:rPr lang="zh-CN" altLang="en-US" b="1">
                <a:latin typeface="楷体_GB2312" pitchFamily="49" charset="-122"/>
                <a:ea typeface="楷体_GB2312" pitchFamily="49" charset="-122"/>
              </a:rPr>
              <a:t>要求：</a:t>
            </a:r>
            <a:endParaRPr lang="zh-CN" altLang="en-US" b="1">
              <a:latin typeface="楷体_GB2312" pitchFamily="49" charset="-122"/>
              <a:ea typeface="楷体_GB2312" pitchFamily="49" charset="-122"/>
            </a:endParaRPr>
          </a:p>
          <a:p>
            <a:pPr indent="265430" algn="just" eaLnBrk="1" hangingPunct="1">
              <a:lnSpc>
                <a:spcPct val="135000"/>
              </a:lnSpc>
              <a:spcBef>
                <a:spcPct val="20000"/>
              </a:spcBef>
            </a:pPr>
            <a:r>
              <a:rPr lang="en-US" altLang="zh-CN" b="1">
                <a:latin typeface="楷体_GB2312" pitchFamily="49" charset="-122"/>
                <a:ea typeface="楷体_GB2312" pitchFamily="49" charset="-122"/>
              </a:rPr>
              <a:t>( 1 ) </a:t>
            </a:r>
            <a:r>
              <a:rPr lang="zh-CN" altLang="en-US" b="1">
                <a:latin typeface="楷体_GB2312" pitchFamily="49" charset="-122"/>
                <a:ea typeface="楷体_GB2312" pitchFamily="49" charset="-122"/>
              </a:rPr>
              <a:t>参考下面的程序编程完成其功能。</a:t>
            </a:r>
            <a:endParaRPr lang="zh-CN" altLang="en-US" b="1">
              <a:latin typeface="楷体_GB2312" pitchFamily="49" charset="-122"/>
              <a:ea typeface="楷体_GB2312" pitchFamily="49" charset="-122"/>
            </a:endParaRPr>
          </a:p>
          <a:p>
            <a:pPr indent="265430" algn="just" eaLnBrk="1" hangingPunct="1">
              <a:lnSpc>
                <a:spcPct val="135000"/>
              </a:lnSpc>
              <a:spcBef>
                <a:spcPct val="20000"/>
              </a:spcBef>
            </a:pP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查看将参考程序中第</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行</a:t>
            </a:r>
            <a:r>
              <a:rPr lang="en-US" altLang="zh-CN" b="1">
                <a:latin typeface="楷体_GB2312" pitchFamily="49" charset="-122"/>
                <a:ea typeface="楷体_GB2312" pitchFamily="49" charset="-122"/>
              </a:rPr>
              <a:t>for(y=1;y&lt;=9;y++)</a:t>
            </a:r>
            <a:r>
              <a:rPr lang="zh-CN" altLang="en-US" b="1">
                <a:latin typeface="楷体_GB2312" pitchFamily="49" charset="-122"/>
                <a:ea typeface="楷体_GB2312" pitchFamily="49" charset="-122"/>
              </a:rPr>
              <a:t>改为</a:t>
            </a:r>
            <a:r>
              <a:rPr lang="en-US" altLang="zh-CN" b="1">
                <a:latin typeface="楷体_GB2312" pitchFamily="49" charset="-122"/>
                <a:ea typeface="楷体_GB2312" pitchFamily="49" charset="-122"/>
              </a:rPr>
              <a:t>for(y=1;y&lt;=x;y++)</a:t>
            </a:r>
            <a:r>
              <a:rPr lang="zh-CN" altLang="en-US" b="1">
                <a:latin typeface="楷体_GB2312" pitchFamily="49" charset="-122"/>
                <a:ea typeface="楷体_GB2312" pitchFamily="49" charset="-122"/>
              </a:rPr>
              <a:t>后再运行结果有什么不同？</a:t>
            </a:r>
            <a:endParaRPr lang="zh-CN" altLang="en-US" b="1">
              <a:latin typeface="楷体_GB2312" pitchFamily="49" charset="-122"/>
              <a:ea typeface="楷体_GB2312" pitchFamily="49" charset="-122"/>
            </a:endParaRPr>
          </a:p>
          <a:p>
            <a:pPr indent="265430" algn="just" eaLnBrk="1" hangingPunct="1">
              <a:lnSpc>
                <a:spcPct val="135000"/>
              </a:lnSpc>
              <a:spcBef>
                <a:spcPct val="20000"/>
              </a:spcBef>
            </a:pPr>
            <a:r>
              <a:rPr lang="zh-CN" altLang="en-US" b="1">
                <a:latin typeface="楷体_GB2312" pitchFamily="49" charset="-122"/>
                <a:ea typeface="楷体_GB2312" pitchFamily="49" charset="-122"/>
              </a:rPr>
              <a:t>参考程序如下：</a:t>
            </a:r>
            <a:endParaRPr lang="zh-CN" altLang="en-US" b="1">
              <a:latin typeface="楷体_GB2312" pitchFamily="49" charset="-122"/>
              <a:ea typeface="楷体_GB2312" pitchFamily="49" charset="-122"/>
            </a:endParaRPr>
          </a:p>
        </p:txBody>
      </p:sp>
      <p:pic>
        <p:nvPicPr>
          <p:cNvPr id="281603"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04"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81604"/>
                                        </p:tgtEl>
                                        <p:attrNameLst>
                                          <p:attrName>style.visibility</p:attrName>
                                        </p:attrNameLst>
                                      </p:cBhvr>
                                      <p:to>
                                        <p:strVal val="visible"/>
                                      </p:to>
                                    </p:set>
                                    <p:anim calcmode="lin" valueType="num">
                                      <p:cBhvr additive="base">
                                        <p:cTn id="7" dur="500" fill="hold"/>
                                        <p:tgtEl>
                                          <p:spTgt spid="281604"/>
                                        </p:tgtEl>
                                        <p:attrNameLst>
                                          <p:attrName>ppt_x</p:attrName>
                                        </p:attrNameLst>
                                      </p:cBhvr>
                                      <p:tavLst>
                                        <p:tav tm="0">
                                          <p:val>
                                            <p:strVal val="0-#ppt_w/2"/>
                                          </p:val>
                                        </p:tav>
                                        <p:tav tm="100000">
                                          <p:val>
                                            <p:strVal val="#ppt_x"/>
                                          </p:val>
                                        </p:tav>
                                      </p:tavLst>
                                    </p:anim>
                                    <p:anim calcmode="lin" valueType="num">
                                      <p:cBhvr additive="base">
                                        <p:cTn id="8" dur="500" fill="hold"/>
                                        <p:tgtEl>
                                          <p:spTgt spid="281604"/>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81603"/>
                                        </p:tgtEl>
                                        <p:attrNameLst>
                                          <p:attrName>style.visibility</p:attrName>
                                        </p:attrNameLst>
                                      </p:cBhvr>
                                      <p:to>
                                        <p:strVal val="visible"/>
                                      </p:to>
                                    </p:set>
                                    <p:anim calcmode="lin" valueType="num">
                                      <p:cBhvr additive="base">
                                        <p:cTn id="12" dur="500" fill="hold"/>
                                        <p:tgtEl>
                                          <p:spTgt spid="281603"/>
                                        </p:tgtEl>
                                        <p:attrNameLst>
                                          <p:attrName>ppt_x</p:attrName>
                                        </p:attrNameLst>
                                      </p:cBhvr>
                                      <p:tavLst>
                                        <p:tav tm="0">
                                          <p:val>
                                            <p:strVal val="0-#ppt_w/2"/>
                                          </p:val>
                                        </p:tav>
                                        <p:tav tm="100000">
                                          <p:val>
                                            <p:strVal val="#ppt_x"/>
                                          </p:val>
                                        </p:tav>
                                      </p:tavLst>
                                    </p:anim>
                                    <p:anim calcmode="lin" valueType="num">
                                      <p:cBhvr additive="base">
                                        <p:cTn id="13" dur="500" fill="hold"/>
                                        <p:tgtEl>
                                          <p:spTgt spid="281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685800" y="533400"/>
            <a:ext cx="82296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5430" algn="just" eaLnBrk="1" hangingPunct="1">
              <a:spcBef>
                <a:spcPct val="20000"/>
              </a:spcBef>
            </a:pPr>
            <a:r>
              <a:rPr lang="en-US" altLang="zh-CN" b="1">
                <a:latin typeface="Times New Roman" panose="02020603050405020304" pitchFamily="18" charset="0"/>
                <a:ea typeface="楷体_GB2312" pitchFamily="49" charset="-122"/>
              </a:rPr>
              <a:t>#include &lt;stdio.h&gt;</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main()</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int x,y;</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for(x=1;x&lt;=9;x++)</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for(y=1;y&lt;=9;y++)</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printf(" %3d*%d=%2d",x,y,x*y);</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printf("\n");</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indent="265430" algn="just" eaLnBrk="1" hangingPunct="1">
              <a:spcBef>
                <a:spcPct val="20000"/>
              </a:spcBef>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p:txBody>
      </p:sp>
      <p:pic>
        <p:nvPicPr>
          <p:cNvPr id="282627" name="Picture 3"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6248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628" name="Picture 4"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2484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7" name="Picture 5"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61722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82628"/>
                                        </p:tgtEl>
                                        <p:attrNameLst>
                                          <p:attrName>style.visibility</p:attrName>
                                        </p:attrNameLst>
                                      </p:cBhvr>
                                      <p:to>
                                        <p:strVal val="visible"/>
                                      </p:to>
                                    </p:set>
                                    <p:anim calcmode="lin" valueType="num">
                                      <p:cBhvr additive="base">
                                        <p:cTn id="7" dur="500" fill="hold"/>
                                        <p:tgtEl>
                                          <p:spTgt spid="282628"/>
                                        </p:tgtEl>
                                        <p:attrNameLst>
                                          <p:attrName>ppt_x</p:attrName>
                                        </p:attrNameLst>
                                      </p:cBhvr>
                                      <p:tavLst>
                                        <p:tav tm="0">
                                          <p:val>
                                            <p:strVal val="0-#ppt_w/2"/>
                                          </p:val>
                                        </p:tav>
                                        <p:tav tm="100000">
                                          <p:val>
                                            <p:strVal val="#ppt_x"/>
                                          </p:val>
                                        </p:tav>
                                      </p:tavLst>
                                    </p:anim>
                                    <p:anim calcmode="lin" valueType="num">
                                      <p:cBhvr additive="base">
                                        <p:cTn id="8" dur="500" fill="hold"/>
                                        <p:tgtEl>
                                          <p:spTgt spid="28262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282627"/>
                                        </p:tgtEl>
                                        <p:attrNameLst>
                                          <p:attrName>style.visibility</p:attrName>
                                        </p:attrNameLst>
                                      </p:cBhvr>
                                      <p:to>
                                        <p:strVal val="visible"/>
                                      </p:to>
                                    </p:set>
                                    <p:anim calcmode="lin" valueType="num">
                                      <p:cBhvr additive="base">
                                        <p:cTn id="12" dur="500" fill="hold"/>
                                        <p:tgtEl>
                                          <p:spTgt spid="282627"/>
                                        </p:tgtEl>
                                        <p:attrNameLst>
                                          <p:attrName>ppt_x</p:attrName>
                                        </p:attrNameLst>
                                      </p:cBhvr>
                                      <p:tavLst>
                                        <p:tav tm="0">
                                          <p:val>
                                            <p:strVal val="0-#ppt_w/2"/>
                                          </p:val>
                                        </p:tav>
                                        <p:tav tm="100000">
                                          <p:val>
                                            <p:strVal val="#ppt_x"/>
                                          </p:val>
                                        </p:tav>
                                      </p:tavLst>
                                    </p:anim>
                                    <p:anim calcmode="lin" valueType="num">
                                      <p:cBhvr additive="base">
                                        <p:cTn id="13" dur="500" fill="hold"/>
                                        <p:tgtEl>
                                          <p:spTgt spid="282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2" descr="SETDHOME">
            <a:hlinkClick r:id="" action="ppaction://hlinkshowjump?jump=endshow"/>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600" y="61722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23" name="Picture 3" descr="0035">
            <a:hlinkClick r:id="" action="ppaction://hlinkshowjump?jump=previous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1722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0" name="Picture 4" descr="Next">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09600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5" name="Rectangle 5"/>
          <p:cNvSpPr>
            <a:spLocks noChangeArrowheads="1"/>
          </p:cNvSpPr>
          <p:nvPr/>
        </p:nvSpPr>
        <p:spPr bwMode="auto">
          <a:xfrm>
            <a:off x="1752600" y="0"/>
            <a:ext cx="6172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altLang="zh-CN" sz="3600" b="1">
                <a:solidFill>
                  <a:srgbClr val="CC0000"/>
                </a:solidFill>
                <a:latin typeface="黑体" panose="02010609060101010101" pitchFamily="2" charset="-122"/>
                <a:ea typeface="黑体" panose="02010609060101010101" pitchFamily="2" charset="-122"/>
              </a:rPr>
              <a:t>5.7  </a:t>
            </a:r>
            <a:r>
              <a:rPr lang="zh-CN" altLang="en-US" sz="3600" b="1">
                <a:solidFill>
                  <a:srgbClr val="CC0000"/>
                </a:solidFill>
                <a:latin typeface="黑体" panose="02010609060101010101" pitchFamily="2" charset="-122"/>
                <a:ea typeface="黑体" panose="02010609060101010101" pitchFamily="2" charset="-122"/>
              </a:rPr>
              <a:t>循环结构程序设计举例</a:t>
            </a:r>
            <a:endParaRPr lang="zh-CN" altLang="en-US" sz="3600" b="1">
              <a:solidFill>
                <a:srgbClr val="CC0000"/>
              </a:solidFill>
              <a:latin typeface="黑体" panose="02010609060101010101" pitchFamily="2" charset="-122"/>
              <a:ea typeface="黑体" panose="02010609060101010101" pitchFamily="2" charset="-122"/>
            </a:endParaRPr>
          </a:p>
        </p:txBody>
      </p:sp>
      <p:sp>
        <p:nvSpPr>
          <p:cNvPr id="235526" name="Text Box 6"/>
          <p:cNvSpPr txBox="1">
            <a:spLocks noChangeArrowheads="1"/>
          </p:cNvSpPr>
          <p:nvPr/>
        </p:nvSpPr>
        <p:spPr bwMode="auto">
          <a:xfrm>
            <a:off x="685800" y="838200"/>
            <a:ext cx="7391400" cy="1187450"/>
          </a:xfrm>
          <a:prstGeom prst="rect">
            <a:avLst/>
          </a:prstGeom>
          <a:solidFill>
            <a:srgbClr val="FFE7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400" b="1">
                <a:solidFill>
                  <a:schemeClr val="tx2"/>
                </a:solidFill>
                <a:latin typeface="黑体" panose="02010609060101010101" pitchFamily="2" charset="-122"/>
                <a:ea typeface="黑体" panose="02010609060101010101" pitchFamily="2" charset="-122"/>
              </a:rPr>
              <a:t>【</a:t>
            </a:r>
            <a:r>
              <a:rPr lang="zh-CN" altLang="en-US" sz="2400" b="1">
                <a:solidFill>
                  <a:schemeClr val="tx2"/>
                </a:solidFill>
                <a:latin typeface="黑体" panose="02010609060101010101" pitchFamily="2" charset="-122"/>
                <a:ea typeface="黑体" panose="02010609060101010101" pitchFamily="2" charset="-122"/>
              </a:rPr>
              <a:t>例</a:t>
            </a:r>
            <a:r>
              <a:rPr lang="en-US" altLang="zh-CN" sz="2400" b="1">
                <a:solidFill>
                  <a:schemeClr val="tx2"/>
                </a:solidFill>
                <a:latin typeface="黑体" panose="02010609060101010101" pitchFamily="2" charset="-122"/>
                <a:ea typeface="黑体" panose="02010609060101010101" pitchFamily="2" charset="-122"/>
              </a:rPr>
              <a:t>5.14】</a:t>
            </a:r>
            <a:r>
              <a:rPr lang="zh-CN" altLang="en-US" sz="2400" b="1">
                <a:solidFill>
                  <a:schemeClr val="tx2"/>
                </a:solidFill>
                <a:latin typeface="黑体" panose="02010609060101010101" pitchFamily="2" charset="-122"/>
                <a:ea typeface="黑体" panose="02010609060101010101" pitchFamily="2" charset="-122"/>
              </a:rPr>
              <a:t>求</a:t>
            </a:r>
            <a:r>
              <a:rPr lang="en-US" altLang="zh-CN" sz="2400" b="1">
                <a:solidFill>
                  <a:schemeClr val="tx2"/>
                </a:solidFill>
                <a:latin typeface="黑体" panose="02010609060101010101" pitchFamily="2" charset="-122"/>
                <a:ea typeface="黑体" panose="02010609060101010101" pitchFamily="2" charset="-122"/>
              </a:rPr>
              <a:t>1</a:t>
            </a:r>
            <a:r>
              <a:rPr lang="zh-CN" altLang="en-US" sz="2400" b="1">
                <a:solidFill>
                  <a:schemeClr val="tx2"/>
                </a:solidFill>
                <a:latin typeface="黑体" panose="02010609060101010101" pitchFamily="2" charset="-122"/>
                <a:ea typeface="黑体" panose="02010609060101010101" pitchFamily="2" charset="-122"/>
              </a:rPr>
              <a:t>～</a:t>
            </a:r>
            <a:r>
              <a:rPr lang="en-US" altLang="zh-CN" sz="2400" b="1">
                <a:solidFill>
                  <a:schemeClr val="tx2"/>
                </a:solidFill>
                <a:latin typeface="黑体" panose="02010609060101010101" pitchFamily="2" charset="-122"/>
                <a:ea typeface="黑体" panose="02010609060101010101" pitchFamily="2" charset="-122"/>
              </a:rPr>
              <a:t>100</a:t>
            </a:r>
            <a:r>
              <a:rPr lang="zh-CN" altLang="en-US" sz="2400" b="1">
                <a:solidFill>
                  <a:schemeClr val="tx2"/>
                </a:solidFill>
                <a:latin typeface="黑体" panose="02010609060101010101" pitchFamily="2" charset="-122"/>
                <a:ea typeface="黑体" panose="02010609060101010101" pitchFamily="2" charset="-122"/>
              </a:rPr>
              <a:t>之间的全部素数。</a:t>
            </a:r>
            <a:endParaRPr lang="zh-CN" altLang="en-US" sz="2400" b="1">
              <a:solidFill>
                <a:schemeClr val="tx2"/>
              </a:solidFill>
              <a:latin typeface="黑体" panose="02010609060101010101" pitchFamily="2" charset="-122"/>
              <a:ea typeface="黑体" panose="02010609060101010101" pitchFamily="2" charset="-122"/>
            </a:endParaRPr>
          </a:p>
          <a:p>
            <a:pPr algn="just" eaLnBrk="1" hangingPunct="1"/>
            <a:r>
              <a:rPr lang="zh-CN" altLang="en-US" sz="2400" b="1">
                <a:solidFill>
                  <a:schemeClr val="tx2"/>
                </a:solidFill>
                <a:latin typeface="黑体" panose="02010609060101010101" pitchFamily="2" charset="-122"/>
                <a:ea typeface="黑体" panose="02010609060101010101" pitchFamily="2" charset="-122"/>
              </a:rPr>
              <a:t>分析：（</a:t>
            </a:r>
            <a:r>
              <a:rPr lang="en-US" altLang="zh-CN" sz="2400" b="1">
                <a:solidFill>
                  <a:schemeClr val="tx2"/>
                </a:solidFill>
                <a:latin typeface="黑体" panose="02010609060101010101" pitchFamily="2" charset="-122"/>
                <a:ea typeface="黑体" panose="02010609060101010101" pitchFamily="2" charset="-122"/>
              </a:rPr>
              <a:t>1</a:t>
            </a:r>
            <a:r>
              <a:rPr lang="zh-CN" altLang="en-US" sz="2400" b="1">
                <a:solidFill>
                  <a:schemeClr val="tx2"/>
                </a:solidFill>
                <a:latin typeface="黑体" panose="02010609060101010101" pitchFamily="2" charset="-122"/>
                <a:ea typeface="黑体" panose="02010609060101010101" pitchFamily="2" charset="-122"/>
              </a:rPr>
              <a:t>）素数求解可采用如图</a:t>
            </a:r>
            <a:r>
              <a:rPr lang="en-US" altLang="zh-CN" sz="2400" b="1">
                <a:solidFill>
                  <a:schemeClr val="tx2"/>
                </a:solidFill>
                <a:latin typeface="黑体" panose="02010609060101010101" pitchFamily="2" charset="-122"/>
                <a:ea typeface="黑体" panose="02010609060101010101" pitchFamily="2" charset="-122"/>
              </a:rPr>
              <a:t>5-10</a:t>
            </a:r>
            <a:r>
              <a:rPr lang="zh-CN" altLang="en-US" sz="2400" b="1">
                <a:solidFill>
                  <a:schemeClr val="tx2"/>
                </a:solidFill>
                <a:latin typeface="黑体" panose="02010609060101010101" pitchFamily="2" charset="-122"/>
                <a:ea typeface="黑体" panose="02010609060101010101" pitchFamily="2" charset="-122"/>
              </a:rPr>
              <a:t>所示的算法：</a:t>
            </a:r>
            <a:endParaRPr lang="zh-CN" altLang="en-US" sz="2400" b="1">
              <a:solidFill>
                <a:schemeClr val="tx2"/>
              </a:solidFill>
              <a:latin typeface="黑体" panose="02010609060101010101" pitchFamily="2" charset="-122"/>
              <a:ea typeface="黑体" panose="02010609060101010101" pitchFamily="2" charset="-122"/>
            </a:endParaRPr>
          </a:p>
          <a:p>
            <a:pPr algn="just" eaLnBrk="1" hangingPunct="1"/>
            <a:r>
              <a:rPr lang="zh-CN" altLang="en-US" sz="2400" b="1">
                <a:solidFill>
                  <a:schemeClr val="tx2"/>
                </a:solidFill>
                <a:latin typeface="黑体" panose="02010609060101010101" pitchFamily="2" charset="-122"/>
                <a:ea typeface="黑体" panose="02010609060101010101" pitchFamily="2" charset="-122"/>
              </a:rPr>
              <a:t>先求出数</a:t>
            </a:r>
            <a:r>
              <a:rPr lang="en-US" altLang="zh-CN" sz="2400" b="1">
                <a:solidFill>
                  <a:schemeClr val="tx2"/>
                </a:solidFill>
                <a:latin typeface="黑体" panose="02010609060101010101" pitchFamily="2" charset="-122"/>
                <a:ea typeface="黑体" panose="02010609060101010101" pitchFamily="2" charset="-122"/>
              </a:rPr>
              <a:t>m</a:t>
            </a:r>
            <a:r>
              <a:rPr lang="zh-CN" altLang="en-US" sz="2400" b="1">
                <a:solidFill>
                  <a:schemeClr val="tx2"/>
                </a:solidFill>
                <a:latin typeface="黑体" panose="02010609060101010101" pitchFamily="2" charset="-122"/>
                <a:ea typeface="黑体" panose="02010609060101010101" pitchFamily="2" charset="-122"/>
              </a:rPr>
              <a:t>的平方根</a:t>
            </a:r>
            <a:r>
              <a:rPr lang="en-US" altLang="zh-CN" sz="2400" b="1">
                <a:solidFill>
                  <a:schemeClr val="tx2"/>
                </a:solidFill>
                <a:latin typeface="黑体" panose="02010609060101010101" pitchFamily="2" charset="-122"/>
                <a:ea typeface="黑体" panose="02010609060101010101" pitchFamily="2" charset="-122"/>
              </a:rPr>
              <a:t>k</a:t>
            </a:r>
            <a:r>
              <a:rPr lang="zh-CN" altLang="en-US" sz="2400" b="1">
                <a:solidFill>
                  <a:schemeClr val="tx2"/>
                </a:solidFill>
                <a:latin typeface="黑体" panose="02010609060101010101" pitchFamily="2" charset="-122"/>
                <a:ea typeface="黑体" panose="02010609060101010101" pitchFamily="2" charset="-122"/>
              </a:rPr>
              <a:t>，然后让该数</a:t>
            </a:r>
            <a:r>
              <a:rPr lang="en-US" altLang="zh-CN" sz="2400" b="1">
                <a:solidFill>
                  <a:schemeClr val="tx2"/>
                </a:solidFill>
                <a:latin typeface="黑体" panose="02010609060101010101" pitchFamily="2" charset="-122"/>
                <a:ea typeface="黑体" panose="02010609060101010101" pitchFamily="2" charset="-122"/>
              </a:rPr>
              <a:t>m</a:t>
            </a:r>
            <a:r>
              <a:rPr lang="zh-CN" altLang="en-US" sz="2400" b="1">
                <a:solidFill>
                  <a:schemeClr val="tx2"/>
                </a:solidFill>
                <a:latin typeface="黑体" panose="02010609060101010101" pitchFamily="2" charset="-122"/>
                <a:ea typeface="黑体" panose="02010609060101010101" pitchFamily="2" charset="-122"/>
              </a:rPr>
              <a:t>被</a:t>
            </a:r>
            <a:r>
              <a:rPr lang="en-US" altLang="zh-CN" sz="2400" b="1">
                <a:solidFill>
                  <a:schemeClr val="tx2"/>
                </a:solidFill>
                <a:latin typeface="黑体" panose="02010609060101010101" pitchFamily="2" charset="-122"/>
                <a:ea typeface="黑体" panose="02010609060101010101" pitchFamily="2" charset="-122"/>
              </a:rPr>
              <a:t>2</a:t>
            </a:r>
            <a:r>
              <a:rPr lang="zh-CN" altLang="en-US" sz="2400" b="1">
                <a:solidFill>
                  <a:schemeClr val="tx2"/>
                </a:solidFill>
                <a:latin typeface="黑体" panose="02010609060101010101" pitchFamily="2" charset="-122"/>
                <a:ea typeface="黑体" panose="02010609060101010101" pitchFamily="2" charset="-122"/>
              </a:rPr>
              <a:t>到</a:t>
            </a:r>
            <a:r>
              <a:rPr lang="en-US" altLang="zh-CN" sz="2400" b="1">
                <a:solidFill>
                  <a:schemeClr val="tx2"/>
                </a:solidFill>
                <a:latin typeface="黑体" panose="02010609060101010101" pitchFamily="2" charset="-122"/>
                <a:ea typeface="黑体" panose="02010609060101010101" pitchFamily="2" charset="-122"/>
              </a:rPr>
              <a:t>k</a:t>
            </a:r>
            <a:r>
              <a:rPr lang="zh-CN" altLang="en-US" sz="2400" b="1">
                <a:solidFill>
                  <a:schemeClr val="tx2"/>
                </a:solidFill>
                <a:latin typeface="黑体" panose="02010609060101010101" pitchFamily="2" charset="-122"/>
                <a:ea typeface="黑体" panose="02010609060101010101" pitchFamily="2" charset="-122"/>
              </a:rPr>
              <a:t>除。</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91143" name="Rectangle 7"/>
          <p:cNvSpPr>
            <a:spLocks noChangeArrowheads="1"/>
          </p:cNvSpPr>
          <p:nvPr/>
        </p:nvSpPr>
        <p:spPr bwMode="auto">
          <a:xfrm>
            <a:off x="1143000" y="2286000"/>
            <a:ext cx="7086600" cy="3733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4" name="Line 8"/>
          <p:cNvSpPr>
            <a:spLocks noChangeShapeType="1"/>
          </p:cNvSpPr>
          <p:nvPr/>
        </p:nvSpPr>
        <p:spPr bwMode="auto">
          <a:xfrm>
            <a:off x="1143000" y="2667000"/>
            <a:ext cx="7086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5" name="Line 9"/>
          <p:cNvSpPr>
            <a:spLocks noChangeShapeType="1"/>
          </p:cNvSpPr>
          <p:nvPr/>
        </p:nvSpPr>
        <p:spPr bwMode="auto">
          <a:xfrm>
            <a:off x="1143000" y="3124200"/>
            <a:ext cx="7086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6" name="Line 10"/>
          <p:cNvSpPr>
            <a:spLocks noChangeShapeType="1"/>
          </p:cNvSpPr>
          <p:nvPr/>
        </p:nvSpPr>
        <p:spPr bwMode="auto">
          <a:xfrm>
            <a:off x="1143000" y="3581400"/>
            <a:ext cx="7086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7" name="Line 11"/>
          <p:cNvSpPr>
            <a:spLocks noChangeShapeType="1"/>
          </p:cNvSpPr>
          <p:nvPr/>
        </p:nvSpPr>
        <p:spPr bwMode="auto">
          <a:xfrm>
            <a:off x="1143000" y="4953000"/>
            <a:ext cx="7086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8" name="Line 12"/>
          <p:cNvSpPr>
            <a:spLocks noChangeShapeType="1"/>
          </p:cNvSpPr>
          <p:nvPr/>
        </p:nvSpPr>
        <p:spPr bwMode="auto">
          <a:xfrm>
            <a:off x="1143000" y="5410200"/>
            <a:ext cx="7086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9" name="Line 13"/>
          <p:cNvSpPr>
            <a:spLocks noChangeShapeType="1"/>
          </p:cNvSpPr>
          <p:nvPr/>
        </p:nvSpPr>
        <p:spPr bwMode="auto">
          <a:xfrm>
            <a:off x="1905000" y="3886200"/>
            <a:ext cx="0" cy="1066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0" name="Line 14"/>
          <p:cNvSpPr>
            <a:spLocks noChangeShapeType="1"/>
          </p:cNvSpPr>
          <p:nvPr/>
        </p:nvSpPr>
        <p:spPr bwMode="auto">
          <a:xfrm>
            <a:off x="1905000" y="3886200"/>
            <a:ext cx="6324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1" name="Line 15"/>
          <p:cNvSpPr>
            <a:spLocks noChangeShapeType="1"/>
          </p:cNvSpPr>
          <p:nvPr/>
        </p:nvSpPr>
        <p:spPr bwMode="auto">
          <a:xfrm>
            <a:off x="1905000" y="4267200"/>
            <a:ext cx="6324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2" name="Line 16"/>
          <p:cNvSpPr>
            <a:spLocks noChangeShapeType="1"/>
          </p:cNvSpPr>
          <p:nvPr/>
        </p:nvSpPr>
        <p:spPr bwMode="auto">
          <a:xfrm>
            <a:off x="1905000" y="4572000"/>
            <a:ext cx="63246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3" name="Line 17"/>
          <p:cNvSpPr>
            <a:spLocks noChangeShapeType="1"/>
          </p:cNvSpPr>
          <p:nvPr/>
        </p:nvSpPr>
        <p:spPr bwMode="auto">
          <a:xfrm>
            <a:off x="5105400" y="4267200"/>
            <a:ext cx="0" cy="304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4" name="Line 18"/>
          <p:cNvSpPr>
            <a:spLocks noChangeShapeType="1"/>
          </p:cNvSpPr>
          <p:nvPr/>
        </p:nvSpPr>
        <p:spPr bwMode="auto">
          <a:xfrm flipH="1" flipV="1">
            <a:off x="1905000" y="3886200"/>
            <a:ext cx="3200400" cy="3810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5" name="Line 19"/>
          <p:cNvSpPr>
            <a:spLocks noChangeShapeType="1"/>
          </p:cNvSpPr>
          <p:nvPr/>
        </p:nvSpPr>
        <p:spPr bwMode="auto">
          <a:xfrm flipV="1">
            <a:off x="5105400" y="3886200"/>
            <a:ext cx="3124200" cy="3810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6" name="Line 20"/>
          <p:cNvSpPr>
            <a:spLocks noChangeShapeType="1"/>
          </p:cNvSpPr>
          <p:nvPr/>
        </p:nvSpPr>
        <p:spPr bwMode="auto">
          <a:xfrm>
            <a:off x="4419600" y="5410200"/>
            <a:ext cx="0" cy="5334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7" name="Line 21"/>
          <p:cNvSpPr>
            <a:spLocks noChangeShapeType="1"/>
          </p:cNvSpPr>
          <p:nvPr/>
        </p:nvSpPr>
        <p:spPr bwMode="auto">
          <a:xfrm flipH="1" flipV="1">
            <a:off x="1143000" y="4953000"/>
            <a:ext cx="3276600" cy="4572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8" name="Line 22"/>
          <p:cNvSpPr>
            <a:spLocks noChangeShapeType="1"/>
          </p:cNvSpPr>
          <p:nvPr/>
        </p:nvSpPr>
        <p:spPr bwMode="auto">
          <a:xfrm flipV="1">
            <a:off x="4419600" y="4953000"/>
            <a:ext cx="3810000" cy="4572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59" name="Text Box 23"/>
          <p:cNvSpPr txBox="1">
            <a:spLocks noChangeArrowheads="1"/>
          </p:cNvSpPr>
          <p:nvPr/>
        </p:nvSpPr>
        <p:spPr bwMode="auto">
          <a:xfrm>
            <a:off x="4114800" y="23622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输入</a:t>
            </a:r>
            <a:r>
              <a:rPr lang="en-US" altLang="zh-CN" sz="2400" b="1">
                <a:solidFill>
                  <a:schemeClr val="tx2"/>
                </a:solidFill>
                <a:latin typeface="黑体" panose="02010609060101010101" pitchFamily="2" charset="-122"/>
                <a:ea typeface="黑体" panose="02010609060101010101" pitchFamily="2" charset="-122"/>
              </a:rPr>
              <a:t>m</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91160" name="Text Box 24"/>
          <p:cNvSpPr txBox="1">
            <a:spLocks noChangeArrowheads="1"/>
          </p:cNvSpPr>
          <p:nvPr/>
        </p:nvSpPr>
        <p:spPr bwMode="auto">
          <a:xfrm>
            <a:off x="3505200" y="2819400"/>
            <a:ext cx="3657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求</a:t>
            </a:r>
            <a:r>
              <a:rPr lang="en-US" altLang="zh-CN" sz="2400" b="1">
                <a:solidFill>
                  <a:schemeClr val="tx2"/>
                </a:solidFill>
                <a:latin typeface="黑体" panose="02010609060101010101" pitchFamily="2" charset="-122"/>
                <a:ea typeface="黑体" panose="02010609060101010101" pitchFamily="2" charset="-122"/>
              </a:rPr>
              <a:t>m</a:t>
            </a:r>
            <a:r>
              <a:rPr lang="zh-CN" altLang="en-US" sz="2400" b="1">
                <a:solidFill>
                  <a:schemeClr val="tx2"/>
                </a:solidFill>
                <a:latin typeface="黑体" panose="02010609060101010101" pitchFamily="2" charset="-122"/>
                <a:ea typeface="黑体" panose="02010609060101010101" pitchFamily="2" charset="-122"/>
              </a:rPr>
              <a:t>的平方根</a:t>
            </a:r>
            <a:r>
              <a:rPr lang="en-US" altLang="zh-CN" sz="2400" b="1">
                <a:solidFill>
                  <a:schemeClr val="tx2"/>
                </a:solidFill>
                <a:latin typeface="黑体" panose="02010609060101010101" pitchFamily="2" charset="-122"/>
                <a:ea typeface="黑体" panose="02010609060101010101" pitchFamily="2" charset="-122"/>
              </a:rPr>
              <a:t>k</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91161" name="Text Box 25"/>
          <p:cNvSpPr txBox="1">
            <a:spLocks noChangeArrowheads="1"/>
          </p:cNvSpPr>
          <p:nvPr/>
        </p:nvSpPr>
        <p:spPr bwMode="auto">
          <a:xfrm>
            <a:off x="3733800" y="3276600"/>
            <a:ext cx="205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en-US" altLang="zh-CN" sz="2400" b="1">
                <a:solidFill>
                  <a:schemeClr val="tx2"/>
                </a:solidFill>
                <a:latin typeface="黑体" panose="02010609060101010101" pitchFamily="2" charset="-122"/>
                <a:ea typeface="黑体" panose="02010609060101010101" pitchFamily="2" charset="-122"/>
              </a:rPr>
              <a:t>i=2</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91162" name="Text Box 26"/>
          <p:cNvSpPr txBox="1">
            <a:spLocks noChangeArrowheads="1"/>
          </p:cNvSpPr>
          <p:nvPr/>
        </p:nvSpPr>
        <p:spPr bwMode="auto">
          <a:xfrm>
            <a:off x="3657600" y="36576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当</a:t>
            </a:r>
            <a:r>
              <a:rPr lang="en-US" altLang="zh-CN" sz="2400" b="1">
                <a:solidFill>
                  <a:schemeClr val="tx2"/>
                </a:solidFill>
                <a:latin typeface="黑体" panose="02010609060101010101" pitchFamily="2" charset="-122"/>
                <a:ea typeface="黑体" panose="02010609060101010101" pitchFamily="2" charset="-122"/>
              </a:rPr>
              <a:t>i&lt;=k</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91163" name="Text Box 27"/>
          <p:cNvSpPr txBox="1">
            <a:spLocks noChangeArrowheads="1"/>
          </p:cNvSpPr>
          <p:nvPr/>
        </p:nvSpPr>
        <p:spPr bwMode="auto">
          <a:xfrm>
            <a:off x="4191000" y="3962400"/>
            <a:ext cx="228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en-US" altLang="zh-CN" sz="2400" b="1">
                <a:solidFill>
                  <a:schemeClr val="tx2"/>
                </a:solidFill>
                <a:latin typeface="黑体" panose="02010609060101010101" pitchFamily="2" charset="-122"/>
                <a:ea typeface="黑体" panose="02010609060101010101" pitchFamily="2" charset="-122"/>
              </a:rPr>
              <a:t>m</a:t>
            </a:r>
            <a:r>
              <a:rPr lang="zh-CN" altLang="en-US" sz="2400" b="1">
                <a:solidFill>
                  <a:schemeClr val="tx2"/>
                </a:solidFill>
                <a:latin typeface="黑体" panose="02010609060101010101" pitchFamily="2" charset="-122"/>
                <a:ea typeface="黑体" panose="02010609060101010101" pitchFamily="2" charset="-122"/>
              </a:rPr>
              <a:t>能被</a:t>
            </a:r>
            <a:r>
              <a:rPr lang="en-US" altLang="zh-CN" sz="2400" b="1">
                <a:solidFill>
                  <a:schemeClr val="tx2"/>
                </a:solidFill>
                <a:latin typeface="黑体" panose="02010609060101010101" pitchFamily="2" charset="-122"/>
                <a:ea typeface="黑体" panose="02010609060101010101" pitchFamily="2" charset="-122"/>
              </a:rPr>
              <a:t>i</a:t>
            </a:r>
            <a:r>
              <a:rPr lang="zh-CN" altLang="en-US" sz="2400" b="1">
                <a:solidFill>
                  <a:schemeClr val="tx2"/>
                </a:solidFill>
                <a:latin typeface="黑体" panose="02010609060101010101" pitchFamily="2" charset="-122"/>
                <a:ea typeface="黑体" panose="02010609060101010101" pitchFamily="2" charset="-122"/>
              </a:rPr>
              <a:t>整除？</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91164" name="Text Box 28"/>
          <p:cNvSpPr txBox="1">
            <a:spLocks noChangeArrowheads="1"/>
          </p:cNvSpPr>
          <p:nvPr/>
        </p:nvSpPr>
        <p:spPr bwMode="auto">
          <a:xfrm>
            <a:off x="2057400" y="40386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是</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91165" name="Text Box 29"/>
          <p:cNvSpPr txBox="1">
            <a:spLocks noChangeArrowheads="1"/>
          </p:cNvSpPr>
          <p:nvPr/>
        </p:nvSpPr>
        <p:spPr bwMode="auto">
          <a:xfrm>
            <a:off x="7239000" y="4038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否</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91166" name="Text Box 30"/>
          <p:cNvSpPr txBox="1">
            <a:spLocks noChangeArrowheads="1"/>
          </p:cNvSpPr>
          <p:nvPr/>
        </p:nvSpPr>
        <p:spPr bwMode="auto">
          <a:xfrm>
            <a:off x="2209800" y="4343400"/>
            <a:ext cx="266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用</a:t>
            </a:r>
            <a:r>
              <a:rPr lang="en-US" altLang="zh-CN" sz="2400" b="1">
                <a:solidFill>
                  <a:schemeClr val="tx2"/>
                </a:solidFill>
                <a:latin typeface="黑体" panose="02010609060101010101" pitchFamily="2" charset="-122"/>
                <a:ea typeface="黑体" panose="02010609060101010101" pitchFamily="2" charset="-122"/>
              </a:rPr>
              <a:t>break</a:t>
            </a:r>
            <a:r>
              <a:rPr lang="zh-CN" altLang="en-US" sz="2400" b="1">
                <a:solidFill>
                  <a:schemeClr val="tx2"/>
                </a:solidFill>
                <a:latin typeface="黑体" panose="02010609060101010101" pitchFamily="2" charset="-122"/>
                <a:ea typeface="黑体" panose="02010609060101010101" pitchFamily="2" charset="-122"/>
              </a:rPr>
              <a:t>结束循环</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91167" name="Text Box 31"/>
          <p:cNvSpPr txBox="1">
            <a:spLocks noChangeArrowheads="1"/>
          </p:cNvSpPr>
          <p:nvPr/>
        </p:nvSpPr>
        <p:spPr bwMode="auto">
          <a:xfrm>
            <a:off x="4038600" y="4648200"/>
            <a:ext cx="1752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en-US" altLang="zh-CN" sz="2400" b="1">
                <a:solidFill>
                  <a:schemeClr val="tx2"/>
                </a:solidFill>
                <a:latin typeface="黑体" panose="02010609060101010101" pitchFamily="2" charset="-122"/>
                <a:ea typeface="黑体" panose="02010609060101010101" pitchFamily="2" charset="-122"/>
              </a:rPr>
              <a:t>i=i+1</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91168" name="Text Box 32"/>
          <p:cNvSpPr txBox="1">
            <a:spLocks noChangeArrowheads="1"/>
          </p:cNvSpPr>
          <p:nvPr/>
        </p:nvSpPr>
        <p:spPr bwMode="auto">
          <a:xfrm>
            <a:off x="4038600" y="51054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en-US" altLang="zh-CN" sz="2400" b="1">
                <a:solidFill>
                  <a:schemeClr val="tx2"/>
                </a:solidFill>
                <a:latin typeface="黑体" panose="02010609060101010101" pitchFamily="2" charset="-122"/>
                <a:ea typeface="黑体" panose="02010609060101010101" pitchFamily="2" charset="-122"/>
              </a:rPr>
              <a:t>i&gt;k?</a:t>
            </a:r>
            <a:endParaRPr lang="en-US" altLang="zh-CN" sz="2400" b="1">
              <a:solidFill>
                <a:schemeClr val="tx2"/>
              </a:solidFill>
              <a:latin typeface="黑体" panose="02010609060101010101" pitchFamily="2" charset="-122"/>
              <a:ea typeface="黑体" panose="02010609060101010101" pitchFamily="2" charset="-122"/>
            </a:endParaRPr>
          </a:p>
        </p:txBody>
      </p:sp>
      <p:sp>
        <p:nvSpPr>
          <p:cNvPr id="91169" name="Text Box 33"/>
          <p:cNvSpPr txBox="1">
            <a:spLocks noChangeArrowheads="1"/>
          </p:cNvSpPr>
          <p:nvPr/>
        </p:nvSpPr>
        <p:spPr bwMode="auto">
          <a:xfrm>
            <a:off x="1219200" y="51054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en-US" altLang="zh-CN" sz="2400" b="1">
                <a:solidFill>
                  <a:schemeClr val="tx2"/>
                </a:solidFill>
                <a:latin typeface="黑体" panose="02010609060101010101" pitchFamily="2" charset="-122"/>
                <a:ea typeface="黑体" panose="02010609060101010101" pitchFamily="2" charset="-122"/>
              </a:rPr>
              <a:t> </a:t>
            </a:r>
            <a:r>
              <a:rPr lang="zh-CN" altLang="en-US" sz="2400" b="1">
                <a:solidFill>
                  <a:schemeClr val="tx2"/>
                </a:solidFill>
                <a:latin typeface="黑体" panose="02010609060101010101" pitchFamily="2" charset="-122"/>
                <a:ea typeface="黑体" panose="02010609060101010101" pitchFamily="2" charset="-122"/>
              </a:rPr>
              <a:t>是</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91170" name="Text Box 34"/>
          <p:cNvSpPr txBox="1">
            <a:spLocks noChangeArrowheads="1"/>
          </p:cNvSpPr>
          <p:nvPr/>
        </p:nvSpPr>
        <p:spPr bwMode="auto">
          <a:xfrm>
            <a:off x="7239000" y="51054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否</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91171" name="Text Box 35"/>
          <p:cNvSpPr txBox="1">
            <a:spLocks noChangeArrowheads="1"/>
          </p:cNvSpPr>
          <p:nvPr/>
        </p:nvSpPr>
        <p:spPr bwMode="auto">
          <a:xfrm>
            <a:off x="1447800" y="5630863"/>
            <a:ext cx="2057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lnSpc>
                <a:spcPct val="50000"/>
              </a:lnSpc>
              <a:spcBef>
                <a:spcPct val="50000"/>
              </a:spcBef>
            </a:pPr>
            <a:r>
              <a:rPr lang="en-US" altLang="zh-CN" sz="2400" b="1">
                <a:solidFill>
                  <a:schemeClr val="tx2"/>
                </a:solidFill>
                <a:latin typeface="黑体" panose="02010609060101010101" pitchFamily="2" charset="-122"/>
                <a:ea typeface="黑体" panose="02010609060101010101" pitchFamily="2" charset="-122"/>
              </a:rPr>
              <a:t> </a:t>
            </a:r>
            <a:r>
              <a:rPr lang="zh-CN" altLang="en-US" sz="2400" b="1">
                <a:solidFill>
                  <a:schemeClr val="tx2"/>
                </a:solidFill>
                <a:latin typeface="黑体" panose="02010609060101010101" pitchFamily="2" charset="-122"/>
                <a:ea typeface="黑体" panose="02010609060101010101" pitchFamily="2" charset="-122"/>
              </a:rPr>
              <a:t>输出</a:t>
            </a:r>
            <a:r>
              <a:rPr lang="en-US" altLang="zh-CN" sz="2400" b="1">
                <a:solidFill>
                  <a:schemeClr val="tx2"/>
                </a:solidFill>
                <a:latin typeface="黑体" panose="02010609060101010101" pitchFamily="2" charset="-122"/>
                <a:ea typeface="黑体" panose="02010609060101010101" pitchFamily="2" charset="-122"/>
              </a:rPr>
              <a:t>m</a:t>
            </a:r>
            <a:r>
              <a:rPr lang="zh-CN" altLang="en-US" sz="2400" b="1">
                <a:solidFill>
                  <a:schemeClr val="tx2"/>
                </a:solidFill>
                <a:latin typeface="黑体" panose="02010609060101010101" pitchFamily="2" charset="-122"/>
                <a:ea typeface="黑体" panose="02010609060101010101" pitchFamily="2" charset="-122"/>
              </a:rPr>
              <a:t>是素数</a:t>
            </a:r>
            <a:endParaRPr lang="zh-CN" altLang="en-US" sz="2400" b="1">
              <a:solidFill>
                <a:schemeClr val="tx2"/>
              </a:solidFill>
              <a:latin typeface="黑体" panose="02010609060101010101" pitchFamily="2" charset="-122"/>
              <a:ea typeface="黑体" panose="02010609060101010101" pitchFamily="2" charset="-122"/>
            </a:endParaRPr>
          </a:p>
        </p:txBody>
      </p:sp>
      <p:sp>
        <p:nvSpPr>
          <p:cNvPr id="91172" name="Text Box 36"/>
          <p:cNvSpPr txBox="1">
            <a:spLocks noChangeArrowheads="1"/>
          </p:cNvSpPr>
          <p:nvPr/>
        </p:nvSpPr>
        <p:spPr bwMode="auto">
          <a:xfrm>
            <a:off x="4953000" y="5562600"/>
            <a:ext cx="297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ahoma" panose="020B0604030504040204" pitchFamily="34" charset="0"/>
                <a:ea typeface="宋体" panose="02010600030101010101" pitchFamily="2" charset="-122"/>
              </a:defRPr>
            </a:lvl1pPr>
            <a:lvl2pPr marL="742950" indent="-285750">
              <a:defRPr kumimoji="1" sz="2800">
                <a:solidFill>
                  <a:schemeClr val="tx1"/>
                </a:solidFill>
                <a:latin typeface="Tahoma" panose="020B0604030504040204" pitchFamily="34" charset="0"/>
                <a:ea typeface="宋体" panose="02010600030101010101" pitchFamily="2" charset="-122"/>
              </a:defRPr>
            </a:lvl2pPr>
            <a:lvl3pPr marL="1143000" indent="-228600">
              <a:defRPr kumimoji="1" sz="2800">
                <a:solidFill>
                  <a:schemeClr val="tx1"/>
                </a:solidFill>
                <a:latin typeface="Tahoma" panose="020B0604030504040204" pitchFamily="34" charset="0"/>
                <a:ea typeface="宋体" panose="02010600030101010101" pitchFamily="2" charset="-122"/>
              </a:defRPr>
            </a:lvl3pPr>
            <a:lvl4pPr marL="1600200" indent="-228600">
              <a:defRPr kumimoji="1" sz="2800">
                <a:solidFill>
                  <a:schemeClr val="tx1"/>
                </a:solidFill>
                <a:latin typeface="Tahoma" panose="020B0604030504040204" pitchFamily="34" charset="0"/>
                <a:ea typeface="宋体" panose="02010600030101010101" pitchFamily="2" charset="-122"/>
              </a:defRPr>
            </a:lvl4pPr>
            <a:lvl5pPr marL="2057400" indent="-228600">
              <a:defRPr kumimoji="1"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pPr>
            <a:r>
              <a:rPr lang="zh-CN" altLang="en-US" sz="2400" b="1">
                <a:solidFill>
                  <a:schemeClr val="tx2"/>
                </a:solidFill>
                <a:latin typeface="黑体" panose="02010609060101010101" pitchFamily="2" charset="-122"/>
                <a:ea typeface="黑体" panose="02010609060101010101" pitchFamily="2" charset="-122"/>
              </a:rPr>
              <a:t>输出</a:t>
            </a:r>
            <a:r>
              <a:rPr lang="en-US" altLang="zh-CN" sz="2400" b="1">
                <a:solidFill>
                  <a:schemeClr val="tx2"/>
                </a:solidFill>
                <a:latin typeface="黑体" panose="02010609060101010101" pitchFamily="2" charset="-122"/>
                <a:ea typeface="黑体" panose="02010609060101010101" pitchFamily="2" charset="-122"/>
              </a:rPr>
              <a:t>m</a:t>
            </a:r>
            <a:r>
              <a:rPr lang="zh-CN" altLang="en-US" sz="2400" b="1">
                <a:solidFill>
                  <a:schemeClr val="tx2"/>
                </a:solidFill>
                <a:latin typeface="黑体" panose="02010609060101010101" pitchFamily="2" charset="-122"/>
                <a:ea typeface="黑体" panose="02010609060101010101" pitchFamily="2" charset="-122"/>
              </a:rPr>
              <a:t>不是素数</a:t>
            </a:r>
            <a:endParaRPr lang="zh-CN" altLang="en-US" sz="2400" b="1">
              <a:solidFill>
                <a:schemeClr val="tx2"/>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dissolve">
                                      <p:cBhvr>
                                        <p:cTn id="7" dur="500"/>
                                        <p:tgtEl>
                                          <p:spTgt spid="23552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35526"/>
                                        </p:tgtEl>
                                        <p:attrNameLst>
                                          <p:attrName>style.visibility</p:attrName>
                                        </p:attrNameLst>
                                      </p:cBhvr>
                                      <p:to>
                                        <p:strVal val="visible"/>
                                      </p:to>
                                    </p:set>
                                    <p:anim calcmode="lin" valueType="num">
                                      <p:cBhvr additive="base">
                                        <p:cTn id="11" dur="500" fill="hold"/>
                                        <p:tgtEl>
                                          <p:spTgt spid="235526"/>
                                        </p:tgtEl>
                                        <p:attrNameLst>
                                          <p:attrName>ppt_x</p:attrName>
                                        </p:attrNameLst>
                                      </p:cBhvr>
                                      <p:tavLst>
                                        <p:tav tm="0">
                                          <p:val>
                                            <p:strVal val="0-#ppt_w/2"/>
                                          </p:val>
                                        </p:tav>
                                        <p:tav tm="100000">
                                          <p:val>
                                            <p:strVal val="#ppt_x"/>
                                          </p:val>
                                        </p:tav>
                                      </p:tavLst>
                                    </p:anim>
                                    <p:anim calcmode="lin" valueType="num">
                                      <p:cBhvr additive="base">
                                        <p:cTn id="12" dur="500" fill="hold"/>
                                        <p:tgtEl>
                                          <p:spTgt spid="23552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1000"/>
                                  </p:stCondLst>
                                  <p:childTnLst>
                                    <p:set>
                                      <p:cBhvr>
                                        <p:cTn id="15" dur="1" fill="hold">
                                          <p:stCondLst>
                                            <p:cond delay="0"/>
                                          </p:stCondLst>
                                        </p:cTn>
                                        <p:tgtEl>
                                          <p:spTgt spid="235523"/>
                                        </p:tgtEl>
                                        <p:attrNameLst>
                                          <p:attrName>style.visibility</p:attrName>
                                        </p:attrNameLst>
                                      </p:cBhvr>
                                      <p:to>
                                        <p:strVal val="visible"/>
                                      </p:to>
                                    </p:set>
                                    <p:anim calcmode="lin" valueType="num">
                                      <p:cBhvr additive="base">
                                        <p:cTn id="16" dur="500" fill="hold"/>
                                        <p:tgtEl>
                                          <p:spTgt spid="235523"/>
                                        </p:tgtEl>
                                        <p:attrNameLst>
                                          <p:attrName>ppt_x</p:attrName>
                                        </p:attrNameLst>
                                      </p:cBhvr>
                                      <p:tavLst>
                                        <p:tav tm="0">
                                          <p:val>
                                            <p:strVal val="0-#ppt_w/2"/>
                                          </p:val>
                                        </p:tav>
                                        <p:tav tm="100000">
                                          <p:val>
                                            <p:strVal val="#ppt_x"/>
                                          </p:val>
                                        </p:tav>
                                      </p:tavLst>
                                    </p:anim>
                                    <p:anim calcmode="lin" valueType="num">
                                      <p:cBhvr additive="base">
                                        <p:cTn id="17" dur="500" fill="hold"/>
                                        <p:tgtEl>
                                          <p:spTgt spid="235523"/>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fill="hold" nodeType="afterEffect">
                                  <p:stCondLst>
                                    <p:cond delay="0"/>
                                  </p:stCondLst>
                                  <p:childTnLst>
                                    <p:set>
                                      <p:cBhvr>
                                        <p:cTn id="20" dur="1" fill="hold">
                                          <p:stCondLst>
                                            <p:cond delay="0"/>
                                          </p:stCondLst>
                                        </p:cTn>
                                        <p:tgtEl>
                                          <p:spTgt spid="235522"/>
                                        </p:tgtEl>
                                        <p:attrNameLst>
                                          <p:attrName>style.visibility</p:attrName>
                                        </p:attrNameLst>
                                      </p:cBhvr>
                                      <p:to>
                                        <p:strVal val="visible"/>
                                      </p:to>
                                    </p:set>
                                    <p:anim calcmode="lin" valueType="num">
                                      <p:cBhvr additive="base">
                                        <p:cTn id="21" dur="500" fill="hold"/>
                                        <p:tgtEl>
                                          <p:spTgt spid="235522"/>
                                        </p:tgtEl>
                                        <p:attrNameLst>
                                          <p:attrName>ppt_x</p:attrName>
                                        </p:attrNameLst>
                                      </p:cBhvr>
                                      <p:tavLst>
                                        <p:tav tm="0">
                                          <p:val>
                                            <p:strVal val="0-#ppt_w/2"/>
                                          </p:val>
                                        </p:tav>
                                        <p:tav tm="100000">
                                          <p:val>
                                            <p:strVal val="#ppt_x"/>
                                          </p:val>
                                        </p:tav>
                                      </p:tavLst>
                                    </p:anim>
                                    <p:anim calcmode="lin" valueType="num">
                                      <p:cBhvr additive="base">
                                        <p:cTn id="22" dur="500" fill="hold"/>
                                        <p:tgtEl>
                                          <p:spTgt spid="2355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utoUpdateAnimBg="0"/>
      <p:bldP spid="23552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395288" y="836613"/>
            <a:ext cx="7543800" cy="538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altLang="zh-CN" sz="2400" b="1">
                <a:ea typeface="楷体_GB2312" pitchFamily="49" charset="-122"/>
              </a:rPr>
              <a:t> #include "stdio.h"</a:t>
            </a:r>
            <a:endParaRPr lang="en-US" altLang="zh-CN" sz="2400" b="1">
              <a:ea typeface="楷体_GB2312" pitchFamily="49" charset="-122"/>
            </a:endParaRPr>
          </a:p>
          <a:p>
            <a:pPr algn="just" eaLnBrk="1" hangingPunct="1"/>
            <a:r>
              <a:rPr lang="en-US" altLang="zh-CN" sz="2400" b="1">
                <a:ea typeface="楷体_GB2312" pitchFamily="49" charset="-122"/>
              </a:rPr>
              <a:t> main()</a:t>
            </a:r>
            <a:endParaRPr lang="en-US" altLang="zh-CN" sz="2400" b="1">
              <a:ea typeface="楷体_GB2312" pitchFamily="49" charset="-122"/>
            </a:endParaRPr>
          </a:p>
          <a:p>
            <a:pPr algn="just" eaLnBrk="1" hangingPunct="1"/>
            <a:r>
              <a:rPr lang="en-US" altLang="zh-CN" sz="2400" b="1">
                <a:ea typeface="楷体_GB2312" pitchFamily="49" charset="-122"/>
              </a:rPr>
              <a:t> </a:t>
            </a:r>
            <a:r>
              <a:rPr lang="en-US" altLang="zh-CN" sz="2400" b="1">
                <a:solidFill>
                  <a:srgbClr val="FF3399"/>
                </a:solidFill>
                <a:ea typeface="楷体_GB2312" pitchFamily="49" charset="-122"/>
              </a:rPr>
              <a:t>{</a:t>
            </a:r>
            <a:r>
              <a:rPr lang="en-US" altLang="zh-CN" sz="2400" b="1">
                <a:ea typeface="楷体_GB2312" pitchFamily="49" charset="-122"/>
              </a:rPr>
              <a:t> int i=1,n=0,</a:t>
            </a:r>
            <a:r>
              <a:rPr lang="en-US" altLang="zh-CN" sz="2400" b="1">
                <a:solidFill>
                  <a:srgbClr val="FF3300"/>
                </a:solidFill>
                <a:ea typeface="楷体_GB2312" pitchFamily="49" charset="-122"/>
              </a:rPr>
              <a:t>sum=0</a:t>
            </a:r>
            <a:r>
              <a:rPr lang="en-US" altLang="zh-CN" sz="2400" b="1">
                <a:ea typeface="楷体_GB2312" pitchFamily="49" charset="-122"/>
              </a:rPr>
              <a:t>,x;</a:t>
            </a:r>
            <a:endParaRPr lang="en-US" altLang="zh-CN" sz="2400" b="1">
              <a:ea typeface="楷体_GB2312" pitchFamily="49" charset="-122"/>
            </a:endParaRPr>
          </a:p>
          <a:p>
            <a:pPr algn="just" eaLnBrk="1" hangingPunct="1"/>
            <a:r>
              <a:rPr lang="en-US" altLang="zh-CN" sz="2400" b="1">
                <a:ea typeface="楷体_GB2312" pitchFamily="49" charset="-122"/>
              </a:rPr>
              <a:t>   float aver;</a:t>
            </a:r>
            <a:endParaRPr lang="en-US" altLang="zh-CN" sz="2400" b="1">
              <a:ea typeface="楷体_GB2312" pitchFamily="49" charset="-122"/>
            </a:endParaRPr>
          </a:p>
          <a:p>
            <a:pPr algn="just" eaLnBrk="1" hangingPunct="1"/>
            <a:r>
              <a:rPr lang="en-US" altLang="zh-CN" sz="2400" b="1">
                <a:ea typeface="楷体_GB2312" pitchFamily="49" charset="-122"/>
              </a:rPr>
              <a:t>   </a:t>
            </a:r>
            <a:r>
              <a:rPr lang="en-US" altLang="zh-CN" sz="2400" b="1">
                <a:solidFill>
                  <a:schemeClr val="accent2"/>
                </a:solidFill>
                <a:ea typeface="楷体_GB2312" pitchFamily="49" charset="-122"/>
              </a:rPr>
              <a:t>while(i&lt;=10)</a:t>
            </a:r>
            <a:endParaRPr lang="en-US" altLang="zh-CN" sz="2400" b="1">
              <a:solidFill>
                <a:schemeClr val="accent2"/>
              </a:solidFill>
              <a:ea typeface="楷体_GB2312" pitchFamily="49" charset="-122"/>
            </a:endParaRPr>
          </a:p>
          <a:p>
            <a:pPr algn="just" eaLnBrk="1" hangingPunct="1"/>
            <a:r>
              <a:rPr lang="en-US" altLang="zh-CN" sz="2400" b="1">
                <a:ea typeface="楷体_GB2312" pitchFamily="49" charset="-122"/>
              </a:rPr>
              <a:t>      </a:t>
            </a:r>
            <a:r>
              <a:rPr lang="en-US" altLang="zh-CN" b="1">
                <a:solidFill>
                  <a:schemeClr val="accent2"/>
                </a:solidFill>
                <a:ea typeface="楷体_GB2312" pitchFamily="49" charset="-122"/>
              </a:rPr>
              <a:t>{</a:t>
            </a:r>
            <a:r>
              <a:rPr lang="en-US" altLang="zh-CN" sz="2400" b="1">
                <a:ea typeface="楷体_GB2312" pitchFamily="49" charset="-122"/>
              </a:rPr>
              <a:t>scanf("%d",&amp;x);  </a:t>
            </a:r>
            <a:endParaRPr lang="en-US" altLang="zh-CN" sz="2400" b="1">
              <a:ea typeface="楷体_GB2312" pitchFamily="49" charset="-122"/>
            </a:endParaRPr>
          </a:p>
          <a:p>
            <a:pPr algn="just" eaLnBrk="1" hangingPunct="1"/>
            <a:r>
              <a:rPr lang="en-US" altLang="zh-CN" sz="2400" b="1">
                <a:ea typeface="楷体_GB2312" pitchFamily="49" charset="-122"/>
              </a:rPr>
              <a:t>        if(x&gt;=50)</a:t>
            </a:r>
            <a:endParaRPr lang="en-US" altLang="zh-CN" sz="2400" b="1">
              <a:ea typeface="楷体_GB2312" pitchFamily="49" charset="-122"/>
            </a:endParaRPr>
          </a:p>
          <a:p>
            <a:pPr algn="just" eaLnBrk="1" hangingPunct="1"/>
            <a:r>
              <a:rPr lang="en-US" altLang="zh-CN" sz="2400" b="1">
                <a:ea typeface="楷体_GB2312" pitchFamily="49" charset="-122"/>
              </a:rPr>
              <a:t>             printf("please input again");</a:t>
            </a:r>
            <a:endParaRPr lang="en-US" altLang="zh-CN" sz="2400" b="1">
              <a:ea typeface="楷体_GB2312" pitchFamily="49" charset="-122"/>
            </a:endParaRPr>
          </a:p>
          <a:p>
            <a:pPr algn="just" eaLnBrk="1" hangingPunct="1"/>
            <a:r>
              <a:rPr lang="en-US" altLang="zh-CN" sz="2400" b="1">
                <a:ea typeface="楷体_GB2312" pitchFamily="49" charset="-122"/>
              </a:rPr>
              <a:t>        </a:t>
            </a:r>
            <a:r>
              <a:rPr lang="en-US" altLang="zh-CN" sz="2400" b="1"/>
              <a:t>else</a:t>
            </a:r>
            <a:endParaRPr lang="en-US" altLang="zh-CN" sz="2400" b="1"/>
          </a:p>
          <a:p>
            <a:pPr algn="just" eaLnBrk="1" hangingPunct="1"/>
            <a:r>
              <a:rPr lang="en-US" altLang="zh-CN" sz="2400" b="1"/>
              <a:t>               {  </a:t>
            </a:r>
            <a:r>
              <a:rPr lang="en-US" altLang="zh-CN" sz="2400" b="1">
                <a:solidFill>
                  <a:srgbClr val="FF3300"/>
                </a:solidFill>
              </a:rPr>
              <a:t>sum+=x;</a:t>
            </a:r>
            <a:r>
              <a:rPr lang="en-US" altLang="zh-CN" sz="2400" b="1"/>
              <a:t> </a:t>
            </a:r>
            <a:r>
              <a:rPr lang="en-US" altLang="zh-CN" sz="2400" b="1">
                <a:solidFill>
                  <a:srgbClr val="FF3300"/>
                </a:solidFill>
              </a:rPr>
              <a:t>i++;</a:t>
            </a:r>
            <a:r>
              <a:rPr lang="en-US" altLang="zh-CN" sz="2400" b="1"/>
              <a:t>}</a:t>
            </a:r>
            <a:endParaRPr lang="en-US" altLang="zh-CN" sz="2400" b="1"/>
          </a:p>
          <a:p>
            <a:pPr algn="just" eaLnBrk="1" hangingPunct="1"/>
            <a:r>
              <a:rPr lang="en-US" altLang="zh-CN" sz="2400" b="1"/>
              <a:t>         </a:t>
            </a:r>
            <a:r>
              <a:rPr lang="en-US" altLang="zh-CN" b="1">
                <a:solidFill>
                  <a:schemeClr val="accent2"/>
                </a:solidFill>
              </a:rPr>
              <a:t>}</a:t>
            </a:r>
            <a:endParaRPr lang="en-US" altLang="zh-CN" b="1">
              <a:solidFill>
                <a:schemeClr val="accent2"/>
              </a:solidFill>
            </a:endParaRPr>
          </a:p>
          <a:p>
            <a:pPr algn="just" eaLnBrk="1" hangingPunct="1"/>
            <a:r>
              <a:rPr lang="en-US" altLang="zh-CN" sz="2400" b="1"/>
              <a:t>        aver=sum/10.0;</a:t>
            </a:r>
            <a:endParaRPr lang="en-US" altLang="zh-CN" sz="2400" b="1"/>
          </a:p>
          <a:p>
            <a:pPr algn="just" eaLnBrk="1" hangingPunct="1"/>
            <a:r>
              <a:rPr lang="en-US" altLang="zh-CN" sz="2400" b="1"/>
              <a:t>        printf("aver=%f\n",aver);</a:t>
            </a:r>
            <a:endParaRPr lang="en-US" altLang="zh-CN" sz="2400" b="1"/>
          </a:p>
          <a:p>
            <a:pPr algn="just" eaLnBrk="1" hangingPunct="1"/>
            <a:r>
              <a:rPr lang="en-US" altLang="zh-CN" sz="2400" b="1"/>
              <a:t>    </a:t>
            </a:r>
            <a:r>
              <a:rPr lang="en-US" altLang="zh-CN" sz="2400" b="1">
                <a:solidFill>
                  <a:srgbClr val="FF3399"/>
                </a:solidFill>
              </a:rPr>
              <a:t>}</a:t>
            </a:r>
            <a:endParaRPr lang="en-US" altLang="zh-CN" sz="2400" b="1">
              <a:solidFill>
                <a:srgbClr val="FF3399"/>
              </a:solidFill>
              <a:ea typeface="楷体_GB2312" pitchFamily="49" charset="-122"/>
            </a:endParaRPr>
          </a:p>
        </p:txBody>
      </p:sp>
      <p:sp>
        <p:nvSpPr>
          <p:cNvPr id="10243" name="Rectangle 6"/>
          <p:cNvSpPr>
            <a:spLocks noChangeArrowheads="1"/>
          </p:cNvSpPr>
          <p:nvPr/>
        </p:nvSpPr>
        <p:spPr bwMode="auto">
          <a:xfrm>
            <a:off x="179388" y="174625"/>
            <a:ext cx="87852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eaLnBrk="1" hangingPunct="1"/>
            <a:r>
              <a:rPr lang="zh-CN" altLang="en-US" sz="2600" b="1">
                <a:solidFill>
                  <a:srgbClr val="A50021"/>
                </a:solidFill>
                <a:latin typeface="黑体" panose="02010609060101010101" pitchFamily="2" charset="-122"/>
                <a:ea typeface="黑体" panose="02010609060101010101" pitchFamily="2" charset="-122"/>
              </a:rPr>
              <a:t>例</a:t>
            </a:r>
            <a:r>
              <a:rPr lang="en-US" altLang="zh-CN" sz="2600" b="1">
                <a:solidFill>
                  <a:srgbClr val="A50021"/>
                </a:solidFill>
                <a:latin typeface="黑体" panose="02010609060101010101" pitchFamily="2" charset="-122"/>
                <a:ea typeface="黑体" panose="02010609060101010101" pitchFamily="2" charset="-122"/>
              </a:rPr>
              <a:t>5.2</a:t>
            </a:r>
            <a:r>
              <a:rPr lang="zh-CN" altLang="en-US" sz="2600" b="1">
                <a:solidFill>
                  <a:srgbClr val="A50021"/>
                </a:solidFill>
                <a:latin typeface="黑体" panose="02010609060101010101" pitchFamily="2" charset="-122"/>
                <a:ea typeface="黑体" panose="02010609060101010101" pitchFamily="2" charset="-122"/>
              </a:rPr>
              <a:t>由键盘输入</a:t>
            </a:r>
            <a:r>
              <a:rPr lang="en-US" altLang="zh-CN" sz="2600" b="1">
                <a:solidFill>
                  <a:srgbClr val="A50021"/>
                </a:solidFill>
                <a:latin typeface="黑体" panose="02010609060101010101" pitchFamily="2" charset="-122"/>
                <a:ea typeface="黑体" panose="02010609060101010101" pitchFamily="2" charset="-122"/>
              </a:rPr>
              <a:t>10</a:t>
            </a:r>
            <a:r>
              <a:rPr lang="zh-CN" altLang="en-US" sz="2600" b="1">
                <a:solidFill>
                  <a:srgbClr val="A50021"/>
                </a:solidFill>
                <a:latin typeface="黑体" panose="02010609060101010101" pitchFamily="2" charset="-122"/>
                <a:ea typeface="黑体" panose="02010609060101010101" pitchFamily="2" charset="-122"/>
              </a:rPr>
              <a:t>个小于</a:t>
            </a:r>
            <a:r>
              <a:rPr lang="en-US" altLang="zh-CN" sz="2600" b="1">
                <a:solidFill>
                  <a:srgbClr val="A50021"/>
                </a:solidFill>
                <a:latin typeface="黑体" panose="02010609060101010101" pitchFamily="2" charset="-122"/>
                <a:ea typeface="黑体" panose="02010609060101010101" pitchFamily="2" charset="-122"/>
              </a:rPr>
              <a:t>50</a:t>
            </a:r>
            <a:r>
              <a:rPr lang="zh-CN" altLang="en-US" sz="2600" b="1">
                <a:solidFill>
                  <a:srgbClr val="A50021"/>
                </a:solidFill>
                <a:latin typeface="黑体" panose="02010609060101010101" pitchFamily="2" charset="-122"/>
                <a:ea typeface="黑体" panose="02010609060101010101" pitchFamily="2" charset="-122"/>
              </a:rPr>
              <a:t>的整数，求它们的平均值。</a:t>
            </a:r>
            <a:endParaRPr lang="zh-CN" altLang="en-US" sz="2600" b="1">
              <a:solidFill>
                <a:srgbClr val="A50021"/>
              </a:solidFill>
              <a:latin typeface="黑体" panose="02010609060101010101" pitchFamily="2" charset="-122"/>
              <a:ea typeface="黑体" panose="02010609060101010101" pitchFamily="2" charset="-122"/>
            </a:endParaRPr>
          </a:p>
        </p:txBody>
      </p:sp>
      <p:pic>
        <p:nvPicPr>
          <p:cNvPr id="1024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4663" y="836613"/>
            <a:ext cx="4579937"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slide(fromBottom)">
                                      <p:cBhvr>
                                        <p:cTn id="7" dur="500"/>
                                        <p:tgtEl>
                                          <p:spTgt spid="19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Lst>
  </p:timing>
</p:sld>
</file>

<file path=ppt/theme/theme1.xml><?xml version="1.0" encoding="utf-8"?>
<a:theme xmlns:a="http://schemas.openxmlformats.org/drawingml/2006/main" name="模板">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6600FF"/>
      </a:hlink>
      <a:folHlink>
        <a:srgbClr val="666699"/>
      </a:folHlink>
    </a:clrScheme>
    <a:fontScheme name="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stealth" w="med" len="lg"/>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stealth" w="med" len="lg"/>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Settings\Owner.FIRST\Application Data\Microsoft\Templates\模板.pot</Template>
  <TotalTime>0</TotalTime>
  <Words>16020</Words>
  <Application>WPS 演示</Application>
  <PresentationFormat>全屏显示(4:3)</PresentationFormat>
  <Paragraphs>1089</Paragraphs>
  <Slides>88</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105" baseType="lpstr">
      <vt:lpstr>Arial</vt:lpstr>
      <vt:lpstr>宋体</vt:lpstr>
      <vt:lpstr>Wingdings</vt:lpstr>
      <vt:lpstr>Tahoma</vt:lpstr>
      <vt:lpstr>Times New Roman</vt:lpstr>
      <vt:lpstr>华文行楷</vt:lpstr>
      <vt:lpstr>楷体_GB2312</vt:lpstr>
      <vt:lpstr>新宋体</vt:lpstr>
      <vt:lpstr>黑体</vt:lpstr>
      <vt:lpstr>微软雅黑</vt:lpstr>
      <vt:lpstr>Arial Unicode MS</vt:lpstr>
      <vt:lpstr>Courier New</vt:lpstr>
      <vt:lpstr>Arial Unicode MS</vt:lpstr>
      <vt:lpstr>楷体</vt:lpstr>
      <vt:lpstr>模板</vt:lpstr>
      <vt:lpstr>MS_ClipArt_Gallery.2</vt:lpstr>
      <vt:lpstr>Equation.3</vt:lpstr>
      <vt:lpstr>C程序设计语言</vt:lpstr>
      <vt:lpstr>第5章 循环结构程序设计</vt:lpstr>
      <vt:lpstr>PowerPoint 演示文稿</vt:lpstr>
      <vt:lpstr>第5章 循环结构程序设计</vt:lpstr>
      <vt:lpstr>5.1  while循环语句 </vt:lpstr>
      <vt:lpstr>PowerPoint 演示文稿</vt:lpstr>
      <vt:lpstr>PowerPoint 演示文稿</vt:lpstr>
      <vt:lpstr>PowerPoint 演示文稿</vt:lpstr>
      <vt:lpstr>PowerPoint 演示文稿</vt:lpstr>
      <vt:lpstr>5.2  do…while循环语句</vt:lpstr>
      <vt:lpstr>PowerPoint 演示文稿</vt:lpstr>
      <vt:lpstr>PowerPoint 演示文稿</vt:lpstr>
      <vt:lpstr>PowerPoint 演示文稿</vt:lpstr>
      <vt:lpstr>PowerPoint 演示文稿</vt:lpstr>
      <vt:lpstr> 5.3  for循环语句 </vt:lpstr>
      <vt:lpstr>5.3  for循环语句</vt:lpstr>
      <vt:lpstr>PowerPoint 演示文稿</vt:lpstr>
      <vt:lpstr>5.3  for循环语句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循环的退出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jszx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控制结构</dc:title>
  <dc:creator>liuyx</dc:creator>
  <cp:lastModifiedBy>ASUS</cp:lastModifiedBy>
  <cp:revision>83</cp:revision>
  <dcterms:created xsi:type="dcterms:W3CDTF">2004-03-09T02:51:00Z</dcterms:created>
  <dcterms:modified xsi:type="dcterms:W3CDTF">2020-06-01T15:38:55Z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