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63" r:id="rId3"/>
    <p:sldId id="364" r:id="rId4"/>
    <p:sldId id="382" r:id="rId5"/>
    <p:sldId id="416" r:id="rId6"/>
    <p:sldId id="417" r:id="rId7"/>
    <p:sldId id="418" r:id="rId8"/>
    <p:sldId id="419" r:id="rId9"/>
    <p:sldId id="420" r:id="rId10"/>
    <p:sldId id="387" r:id="rId11"/>
    <p:sldId id="421" r:id="rId12"/>
    <p:sldId id="388" r:id="rId13"/>
    <p:sldId id="389" r:id="rId14"/>
    <p:sldId id="430" r:id="rId15"/>
    <p:sldId id="423" r:id="rId16"/>
    <p:sldId id="424" r:id="rId17"/>
    <p:sldId id="425" r:id="rId18"/>
    <p:sldId id="426" r:id="rId19"/>
    <p:sldId id="427" r:id="rId20"/>
    <p:sldId id="428" r:id="rId21"/>
    <p:sldId id="429" r:id="rId22"/>
    <p:sldId id="395" r:id="rId23"/>
    <p:sldId id="396" r:id="rId24"/>
    <p:sldId id="397" r:id="rId25"/>
    <p:sldId id="398" r:id="rId26"/>
    <p:sldId id="452" r:id="rId27"/>
    <p:sldId id="431" r:id="rId28"/>
    <p:sldId id="399" r:id="rId29"/>
    <p:sldId id="433" r:id="rId30"/>
    <p:sldId id="400" r:id="rId31"/>
    <p:sldId id="401" r:id="rId32"/>
    <p:sldId id="432" r:id="rId33"/>
    <p:sldId id="402" r:id="rId34"/>
    <p:sldId id="403" r:id="rId35"/>
    <p:sldId id="449" r:id="rId36"/>
    <p:sldId id="404" r:id="rId37"/>
    <p:sldId id="405" r:id="rId38"/>
    <p:sldId id="406" r:id="rId39"/>
    <p:sldId id="407" r:id="rId40"/>
    <p:sldId id="408" r:id="rId41"/>
    <p:sldId id="453" r:id="rId42"/>
    <p:sldId id="434" r:id="rId43"/>
    <p:sldId id="409" r:id="rId44"/>
    <p:sldId id="454" r:id="rId45"/>
    <p:sldId id="435" r:id="rId46"/>
    <p:sldId id="436" r:id="rId47"/>
    <p:sldId id="410" r:id="rId48"/>
    <p:sldId id="437" r:id="rId49"/>
    <p:sldId id="438" r:id="rId50"/>
    <p:sldId id="439" r:id="rId51"/>
    <p:sldId id="440" r:id="rId52"/>
    <p:sldId id="441" r:id="rId53"/>
    <p:sldId id="442" r:id="rId54"/>
    <p:sldId id="443" r:id="rId55"/>
    <p:sldId id="444" r:id="rId56"/>
    <p:sldId id="445" r:id="rId57"/>
    <p:sldId id="446" r:id="rId58"/>
    <p:sldId id="448" r:id="rId59"/>
    <p:sldId id="413" r:id="rId60"/>
    <p:sldId id="414" r:id="rId61"/>
    <p:sldId id="415" r:id="rId62"/>
    <p:sldId id="450" r:id="rId63"/>
    <p:sldId id="447" r:id="rId64"/>
    <p:sldId id="451" r:id="rId65"/>
  </p:sldIdLst>
  <p:sldSz cx="9144000" cy="6858000" type="screen4x3"/>
  <p:notesSz cx="6858000" cy="9144000"/>
  <p:defaultTextStyle>
    <a:defPPr>
      <a:defRPr lang="zh-CN"/>
    </a:defPPr>
    <a:lvl1pPr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00FF"/>
    <a:srgbClr val="FFCCCC"/>
    <a:srgbClr val="FFFFCC"/>
    <a:srgbClr val="FF0000"/>
    <a:srgbClr val="CCECFF"/>
    <a:srgbClr val="CC33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91" d="100"/>
          <a:sy n="91" d="100"/>
        </p:scale>
        <p:origin x="-972" y="-96"/>
      </p:cViewPr>
      <p:guideLst>
        <p:guide orient="horz" pos="2160"/>
        <p:guide pos="2880"/>
      </p:guideLst>
    </p:cSldViewPr>
  </p:slideViewPr>
  <p:outlineViewPr>
    <p:cViewPr>
      <p:scale>
        <a:sx n="33" d="100"/>
        <a:sy n="33" d="100"/>
      </p:scale>
      <p:origin x="0" y="22092"/>
    </p:cViewPr>
    <p:sldLst>
      <p:sld r:id="rId1"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pPr>
              <a:defRPr/>
            </a:pPr>
            <a:endParaRPr lang="en-US" altLang="zh-CN"/>
          </a:p>
        </p:txBody>
      </p:sp>
      <p:sp>
        <p:nvSpPr>
          <p:cNvPr id="163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665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63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pPr>
              <a:defRPr/>
            </a:pPr>
            <a:endParaRPr lang="en-US" altLang="zh-CN"/>
          </a:p>
        </p:txBody>
      </p:sp>
      <p:sp>
        <p:nvSpPr>
          <p:cNvPr id="163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486C71B4-AAA5-4E32-BC93-5E52094194F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F2F97B2-B8CC-40F4-862F-515B39FB31F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EB176DB7-68AD-46ED-A2A0-C073A073639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6BC746D-13EA-4E0A-AD16-A298045BB92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1D1737A4-C20B-4419-AC06-C69FFF8EC4F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1BC2058-DA3C-4D7C-A6F5-59FA327F25D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6BD4F72-731E-470C-BDC2-53C0099052D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CCC5EAA1-2126-46E8-8499-AE0D090C31A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39DA27B7-8662-4C8A-B6F2-F4521363505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B36F4365-ABEB-4767-9254-6F34761771A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70852A86-80DA-41DA-9BF0-4F9FD04322C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5E0D62C8-8C42-47E6-987B-7C809BD29E9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b-17(4-2) "/>
          <p:cNvPicPr>
            <a:picLocks noChangeAspect="1" noChangeArrowheads="1"/>
          </p:cNvPicPr>
          <p:nvPr/>
        </p:nvPicPr>
        <p:blipFill>
          <a:blip r:embed="rId12">
            <a:lum bright="12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11621" name="Rectangle 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defRPr sz="1400"/>
            </a:lvl1pPr>
          </a:lstStyle>
          <a:p>
            <a:pPr>
              <a:defRPr/>
            </a:pPr>
            <a:endParaRPr lang="en-US" altLang="zh-CN"/>
          </a:p>
        </p:txBody>
      </p:sp>
      <p:sp>
        <p:nvSpPr>
          <p:cNvPr id="111622"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vl1pPr>
          </a:lstStyle>
          <a:p>
            <a:pPr>
              <a:defRPr/>
            </a:pPr>
            <a:endParaRPr lang="en-US" altLang="zh-CN"/>
          </a:p>
        </p:txBody>
      </p:sp>
      <p:sp>
        <p:nvSpPr>
          <p:cNvPr id="111623" name="Rectangle 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vl1pPr>
          </a:lstStyle>
          <a:p>
            <a:pPr>
              <a:defRPr/>
            </a:pPr>
            <a:fld id="{F56AC888-9686-4C48-A76F-7EE828C60315}" type="slidenum">
              <a:rPr lang="en-US" altLang="zh-CN"/>
            </a:fld>
            <a:endParaRPr lang="en-US" altLang="zh-CN"/>
          </a:p>
        </p:txBody>
      </p:sp>
      <p:sp>
        <p:nvSpPr>
          <p:cNvPr id="1032" name="AutoShape 8">
            <a:hlinkClick r:id="" action="ppaction://hlinkshowjump?jump=nextslide" highlightClick="1"/>
          </p:cNvPr>
          <p:cNvSpPr>
            <a:spLocks noChangeArrowheads="1"/>
          </p:cNvSpPr>
          <p:nvPr/>
        </p:nvSpPr>
        <p:spPr bwMode="auto">
          <a:xfrm>
            <a:off x="8402638" y="6497638"/>
            <a:ext cx="360362" cy="360362"/>
          </a:xfrm>
          <a:prstGeom prst="actionButtonForwardNex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AutoShape 9">
            <a:hlinkClick r:id="" action="ppaction://hlinkshowjump?jump=firstslide" highlightClick="1"/>
          </p:cNvPr>
          <p:cNvSpPr>
            <a:spLocks noChangeArrowheads="1"/>
          </p:cNvSpPr>
          <p:nvPr/>
        </p:nvSpPr>
        <p:spPr bwMode="auto">
          <a:xfrm>
            <a:off x="8042275" y="6497638"/>
            <a:ext cx="360363" cy="360362"/>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AutoShape 10">
            <a:hlinkClick r:id="" action="ppaction://hlinkshowjump?jump=previousslide" highlightClick="1"/>
          </p:cNvPr>
          <p:cNvSpPr>
            <a:spLocks noChangeArrowheads="1"/>
          </p:cNvSpPr>
          <p:nvPr/>
        </p:nvSpPr>
        <p:spPr bwMode="auto">
          <a:xfrm>
            <a:off x="7661275" y="6497638"/>
            <a:ext cx="360363" cy="360362"/>
          </a:xfrm>
          <a:prstGeom prst="actionButtonBackPreviou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11">
            <a:hlinkClick r:id="" action="ppaction://hlinkshowjump?jump=endshow" highlightClick="1"/>
          </p:cNvPr>
          <p:cNvSpPr>
            <a:spLocks noChangeArrowheads="1"/>
          </p:cNvSpPr>
          <p:nvPr/>
        </p:nvSpPr>
        <p:spPr bwMode="auto">
          <a:xfrm>
            <a:off x="8783638" y="6497638"/>
            <a:ext cx="360362" cy="360362"/>
          </a:xfrm>
          <a:prstGeom prst="actionButtonE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 Target="slide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 Target="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GIF"/><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GIF"/><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GIF"/><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6.GIF"/><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GIF"/><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295400"/>
            <a:ext cx="7772400" cy="1143000"/>
          </a:xfrm>
        </p:spPr>
        <p:txBody>
          <a:bodyPr/>
          <a:lstStyle/>
          <a:p>
            <a:pPr eaLnBrk="1" hangingPunct="1"/>
            <a:r>
              <a:rPr lang="en-US" altLang="zh-CN" sz="4800" b="1" smtClean="0">
                <a:solidFill>
                  <a:srgbClr val="008080"/>
                </a:solidFill>
                <a:latin typeface="华文行楷" panose="02010800040101010101" pitchFamily="2" charset="-122"/>
                <a:ea typeface="华文行楷" panose="02010800040101010101" pitchFamily="2" charset="-122"/>
              </a:rPr>
              <a:t>C</a:t>
            </a:r>
            <a:r>
              <a:rPr lang="zh-CN" altLang="en-US" sz="4800" b="1" smtClean="0">
                <a:solidFill>
                  <a:srgbClr val="008080"/>
                </a:solidFill>
                <a:latin typeface="华文行楷" panose="02010800040101010101" pitchFamily="2" charset="-122"/>
                <a:ea typeface="华文行楷" panose="02010800040101010101" pitchFamily="2" charset="-122"/>
              </a:rPr>
              <a:t>程序设计语言</a:t>
            </a:r>
            <a:endParaRPr lang="zh-CN" altLang="en-US" sz="4800" b="1" smtClean="0">
              <a:solidFill>
                <a:srgbClr val="008080"/>
              </a:solidFill>
              <a:latin typeface="华文行楷" panose="02010800040101010101" pitchFamily="2" charset="-122"/>
              <a:ea typeface="华文行楷" panose="02010800040101010101" pitchFamily="2" charset="-122"/>
            </a:endParaRPr>
          </a:p>
        </p:txBody>
      </p:sp>
      <p:sp>
        <p:nvSpPr>
          <p:cNvPr id="2051" name="Rectangle 3"/>
          <p:cNvSpPr>
            <a:spLocks noGrp="1" noChangeArrowheads="1"/>
          </p:cNvSpPr>
          <p:nvPr>
            <p:ph type="subTitle" idx="1"/>
          </p:nvPr>
        </p:nvSpPr>
        <p:spPr/>
        <p:txBody>
          <a:bodyPr/>
          <a:lstStyle/>
          <a:p>
            <a:pPr eaLnBrk="1" hangingPunct="1"/>
            <a:r>
              <a:rPr lang="zh-CN" altLang="en-US" sz="3600" b="1" smtClean="0">
                <a:solidFill>
                  <a:srgbClr val="CC0000"/>
                </a:solidFill>
                <a:ea typeface="楷体_GB2312" pitchFamily="49" charset="-122"/>
              </a:rPr>
              <a:t>主讲教师：刘玉秀</a:t>
            </a:r>
            <a:endParaRPr lang="zh-CN" altLang="en-US" sz="3600" b="1" smtClean="0">
              <a:solidFill>
                <a:srgbClr val="CC0000"/>
              </a:solidFill>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9388" y="836613"/>
            <a:ext cx="8713787" cy="4679950"/>
          </a:xfrm>
        </p:spPr>
        <p:txBody>
          <a:bodyPr/>
          <a:lstStyle/>
          <a:p>
            <a:pPr eaLnBrk="1" hangingPunct="1">
              <a:lnSpc>
                <a:spcPct val="80000"/>
              </a:lnSpc>
              <a:buFontTx/>
              <a:buNone/>
            </a:pPr>
            <a:r>
              <a:rPr lang="zh-CN" altLang="en-US" sz="2600" b="1" smtClean="0">
                <a:solidFill>
                  <a:srgbClr val="CC0000"/>
                </a:solidFill>
                <a:latin typeface="Tahoma" panose="020B0604030504040204" pitchFamily="34" charset="0"/>
                <a:ea typeface="黑体" panose="02010609060101010101" pitchFamily="2" charset="-122"/>
              </a:rPr>
              <a:t>说明：</a:t>
            </a:r>
            <a:endParaRPr lang="zh-CN" altLang="en-US" sz="2600" b="1" smtClean="0">
              <a:solidFill>
                <a:srgbClr val="CC0000"/>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600" b="1" smtClean="0">
                <a:latin typeface="Tahoma" panose="020B0604030504040204" pitchFamily="34" charset="0"/>
                <a:ea typeface="黑体" panose="02010609060101010101" pitchFamily="2" charset="-122"/>
              </a:rPr>
              <a:t>1.</a:t>
            </a:r>
            <a:r>
              <a:rPr lang="zh-CN" altLang="en-US" sz="2600" b="1" smtClean="0">
                <a:latin typeface="Tahoma" panose="020B0604030504040204" pitchFamily="34" charset="0"/>
                <a:ea typeface="黑体" panose="02010609060101010101" pitchFamily="2" charset="-122"/>
              </a:rPr>
              <a:t>初始化时可以只给部分元素赋初值。</a:t>
            </a:r>
            <a:endParaRPr lang="zh-CN" altLang="en-US" sz="2600" b="1" smtClean="0">
              <a:latin typeface="Tahoma" panose="020B0604030504040204" pitchFamily="34" charset="0"/>
              <a:ea typeface="黑体" panose="02010609060101010101" pitchFamily="2" charset="-122"/>
            </a:endParaRPr>
          </a:p>
          <a:p>
            <a:pPr eaLnBrk="1" hangingPunct="1">
              <a:lnSpc>
                <a:spcPct val="80000"/>
              </a:lnSpc>
              <a:spcBef>
                <a:spcPct val="40000"/>
              </a:spcBef>
              <a:spcAft>
                <a:spcPct val="40000"/>
              </a:spcAft>
              <a:buFontTx/>
              <a:buNone/>
            </a:pPr>
            <a:r>
              <a:rPr lang="zh-CN" altLang="en-US" sz="2600" b="1" smtClean="0">
                <a:latin typeface="Tahoma" panose="020B0604030504040204" pitchFamily="34" charset="0"/>
                <a:ea typeface="黑体" panose="02010609060101010101" pitchFamily="2" charset="-122"/>
              </a:rPr>
              <a:t>     例如：</a:t>
            </a:r>
            <a:r>
              <a:rPr lang="en-US" altLang="zh-CN" sz="2600" b="1" smtClean="0">
                <a:solidFill>
                  <a:srgbClr val="CC0000"/>
                </a:solidFill>
                <a:latin typeface="Tahoma" panose="020B0604030504040204" pitchFamily="34" charset="0"/>
                <a:ea typeface="黑体" panose="02010609060101010101" pitchFamily="2" charset="-122"/>
              </a:rPr>
              <a:t> int a[10]={0,1,2,3,4};</a:t>
            </a:r>
            <a:endParaRPr lang="en-US" altLang="zh-CN" sz="2600" b="1" smtClean="0">
              <a:solidFill>
                <a:srgbClr val="CC0000"/>
              </a:solidFill>
              <a:latin typeface="Tahoma" panose="020B0604030504040204" pitchFamily="34" charset="0"/>
              <a:ea typeface="黑体" panose="02010609060101010101" pitchFamily="2" charset="-122"/>
            </a:endParaRPr>
          </a:p>
          <a:p>
            <a:pPr eaLnBrk="1" hangingPunct="1">
              <a:buFontTx/>
              <a:buNone/>
            </a:pPr>
            <a:r>
              <a:rPr lang="zh-CN" altLang="en-US" sz="2600" b="1" smtClean="0">
                <a:solidFill>
                  <a:srgbClr val="CC0000"/>
                </a:solidFill>
                <a:latin typeface="Tahoma" panose="020B0604030504040204" pitchFamily="34" charset="0"/>
                <a:ea typeface="黑体" panose="02010609060101010101" pitchFamily="2" charset="-122"/>
              </a:rPr>
              <a:t>    </a:t>
            </a:r>
            <a:r>
              <a:rPr lang="zh-CN" altLang="en-US" sz="2600" b="1" smtClean="0">
                <a:latin typeface="Tahoma" panose="020B0604030504040204" pitchFamily="34" charset="0"/>
                <a:ea typeface="黑体" panose="02010609060101010101" pitchFamily="2" charset="-122"/>
              </a:rPr>
              <a:t>表示只给</a:t>
            </a:r>
            <a:r>
              <a:rPr lang="en-US" altLang="zh-CN" sz="2600" b="1" smtClean="0">
                <a:latin typeface="Tahoma" panose="020B0604030504040204" pitchFamily="34" charset="0"/>
                <a:ea typeface="黑体" panose="02010609060101010101" pitchFamily="2" charset="-122"/>
              </a:rPr>
              <a:t>a[0]</a:t>
            </a:r>
            <a:r>
              <a:rPr lang="zh-CN" altLang="en-US" sz="2600" b="1" smtClean="0">
                <a:latin typeface="Tahoma" panose="020B0604030504040204" pitchFamily="34" charset="0"/>
                <a:ea typeface="黑体" panose="02010609060101010101" pitchFamily="2" charset="-122"/>
              </a:rPr>
              <a:t>～</a:t>
            </a:r>
            <a:r>
              <a:rPr lang="en-US" altLang="zh-CN" sz="2600" b="1" smtClean="0">
                <a:latin typeface="Tahoma" panose="020B0604030504040204" pitchFamily="34" charset="0"/>
                <a:ea typeface="黑体" panose="02010609060101010101" pitchFamily="2" charset="-122"/>
              </a:rPr>
              <a:t>a[4]</a:t>
            </a:r>
            <a:r>
              <a:rPr lang="zh-CN" altLang="en-US" sz="2600" b="1" smtClean="0">
                <a:solidFill>
                  <a:schemeClr val="accent2"/>
                </a:solidFill>
                <a:latin typeface="Tahoma" panose="020B0604030504040204" pitchFamily="34" charset="0"/>
                <a:ea typeface="黑体" panose="02010609060101010101" pitchFamily="2" charset="-122"/>
              </a:rPr>
              <a:t>前面部分</a:t>
            </a:r>
            <a:r>
              <a:rPr lang="zh-CN" altLang="en-US" sz="2600" b="1" smtClean="0">
                <a:latin typeface="Tahoma" panose="020B0604030504040204" pitchFamily="34" charset="0"/>
                <a:ea typeface="黑体" panose="02010609060101010101" pitchFamily="2" charset="-122"/>
              </a:rPr>
              <a:t>五个元素依次赋值，</a:t>
            </a:r>
            <a:r>
              <a:rPr lang="zh-CN" altLang="en-US" sz="2600" b="1" smtClean="0">
                <a:solidFill>
                  <a:srgbClr val="FF00FF"/>
                </a:solidFill>
                <a:latin typeface="Tahoma" panose="020B0604030504040204" pitchFamily="34" charset="0"/>
                <a:ea typeface="黑体" panose="02010609060101010101" pitchFamily="2" charset="-122"/>
              </a:rPr>
              <a:t>而后</a:t>
            </a:r>
            <a:r>
              <a:rPr lang="zh-CN" altLang="en-US" sz="2600" b="1" smtClean="0">
                <a:latin typeface="Tahoma" panose="020B0604030504040204" pitchFamily="34" charset="0"/>
                <a:ea typeface="黑体" panose="02010609060101010101" pitchFamily="2" charset="-122"/>
              </a:rPr>
              <a:t>五个元素自动</a:t>
            </a:r>
            <a:r>
              <a:rPr lang="zh-CN" altLang="en-US" sz="2600" b="1" smtClean="0">
                <a:solidFill>
                  <a:srgbClr val="FF00FF"/>
                </a:solidFill>
                <a:latin typeface="Tahoma" panose="020B0604030504040204" pitchFamily="34" charset="0"/>
                <a:ea typeface="黑体" panose="02010609060101010101" pitchFamily="2" charset="-122"/>
              </a:rPr>
              <a:t>赋</a:t>
            </a:r>
            <a:r>
              <a:rPr lang="en-US" altLang="zh-CN" sz="2600" b="1" smtClean="0">
                <a:solidFill>
                  <a:srgbClr val="FF00FF"/>
                </a:solidFill>
                <a:latin typeface="Tahoma" panose="020B0604030504040204" pitchFamily="34" charset="0"/>
                <a:ea typeface="黑体" panose="02010609060101010101" pitchFamily="2" charset="-122"/>
              </a:rPr>
              <a:t>0</a:t>
            </a:r>
            <a:r>
              <a:rPr lang="zh-CN" altLang="en-US" sz="2600" b="1" smtClean="0">
                <a:solidFill>
                  <a:srgbClr val="FF00FF"/>
                </a:solidFill>
                <a:latin typeface="Tahoma" panose="020B0604030504040204" pitchFamily="34" charset="0"/>
                <a:ea typeface="黑体" panose="02010609060101010101" pitchFamily="2" charset="-122"/>
              </a:rPr>
              <a:t>值</a:t>
            </a:r>
            <a:r>
              <a:rPr lang="zh-CN" altLang="en-US" sz="2600" b="1" smtClean="0">
                <a:latin typeface="Tahoma" panose="020B0604030504040204" pitchFamily="34" charset="0"/>
                <a:ea typeface="黑体" panose="02010609060101010101" pitchFamily="2" charset="-122"/>
              </a:rPr>
              <a:t>。</a:t>
            </a:r>
            <a:endParaRPr lang="zh-CN" altLang="en-US" sz="2600" b="1" smtClean="0">
              <a:latin typeface="Tahoma" panose="020B0604030504040204" pitchFamily="34" charset="0"/>
              <a:ea typeface="黑体" panose="02010609060101010101" pitchFamily="2" charset="-122"/>
            </a:endParaRPr>
          </a:p>
          <a:p>
            <a:pPr eaLnBrk="1" hangingPunct="1">
              <a:spcBef>
                <a:spcPct val="60000"/>
              </a:spcBef>
              <a:buFontTx/>
              <a:buNone/>
            </a:pPr>
            <a:r>
              <a:rPr lang="en-US" altLang="zh-CN" sz="2600" b="1" smtClean="0">
                <a:latin typeface="Tahoma" panose="020B0604030504040204" pitchFamily="34" charset="0"/>
              </a:rPr>
              <a:t>2.   </a:t>
            </a:r>
            <a:r>
              <a:rPr lang="zh-CN" altLang="en-US" sz="2600" b="1" smtClean="0">
                <a:latin typeface="Tahoma" panose="020B0604030504040204" pitchFamily="34" charset="0"/>
                <a:ea typeface="黑体" panose="02010609060101010101" pitchFamily="2" charset="-122"/>
              </a:rPr>
              <a:t>只能给元素逐一赋值，</a:t>
            </a:r>
            <a:r>
              <a:rPr lang="zh-CN" altLang="en-US" sz="2600" b="1" smtClean="0">
                <a:solidFill>
                  <a:srgbClr val="FF0000"/>
                </a:solidFill>
                <a:latin typeface="Tahoma" panose="020B0604030504040204" pitchFamily="34" charset="0"/>
                <a:ea typeface="黑体" panose="02010609060101010101" pitchFamily="2" charset="-122"/>
              </a:rPr>
              <a:t>不能给</a:t>
            </a:r>
            <a:r>
              <a:rPr lang="zh-CN" altLang="en-US" sz="2600" b="1" smtClean="0">
                <a:latin typeface="Tahoma" panose="020B0604030504040204" pitchFamily="34" charset="0"/>
                <a:ea typeface="黑体" panose="02010609060101010101" pitchFamily="2" charset="-122"/>
              </a:rPr>
              <a:t>数组</a:t>
            </a:r>
            <a:r>
              <a:rPr lang="zh-CN" altLang="en-US" sz="2600" b="1" smtClean="0">
                <a:solidFill>
                  <a:srgbClr val="FF0000"/>
                </a:solidFill>
                <a:latin typeface="Tahoma" panose="020B0604030504040204" pitchFamily="34" charset="0"/>
                <a:ea typeface="黑体" panose="02010609060101010101" pitchFamily="2" charset="-122"/>
              </a:rPr>
              <a:t>整体</a:t>
            </a:r>
            <a:r>
              <a:rPr lang="zh-CN" altLang="en-US" sz="2600" b="1" smtClean="0">
                <a:latin typeface="Tahoma" panose="020B0604030504040204" pitchFamily="34" charset="0"/>
                <a:ea typeface="黑体" panose="02010609060101010101" pitchFamily="2" charset="-122"/>
              </a:rPr>
              <a:t>赋值。例如给</a:t>
            </a:r>
            <a:r>
              <a:rPr lang="en-US" altLang="zh-CN" sz="2600" b="1" smtClean="0">
                <a:latin typeface="Tahoma" panose="020B0604030504040204" pitchFamily="34" charset="0"/>
                <a:ea typeface="黑体" panose="02010609060101010101" pitchFamily="2" charset="-122"/>
              </a:rPr>
              <a:t>10</a:t>
            </a:r>
            <a:r>
              <a:rPr lang="zh-CN" altLang="en-US" sz="2600" b="1" smtClean="0">
                <a:latin typeface="Tahoma" panose="020B0604030504040204" pitchFamily="34" charset="0"/>
                <a:ea typeface="黑体" panose="02010609060101010101" pitchFamily="2" charset="-122"/>
              </a:rPr>
              <a:t>个元素全部赋值</a:t>
            </a:r>
            <a:r>
              <a:rPr lang="en-US" altLang="zh-CN" sz="2600" b="1" smtClean="0">
                <a:latin typeface="Tahoma" panose="020B0604030504040204" pitchFamily="34" charset="0"/>
                <a:ea typeface="黑体" panose="02010609060101010101" pitchFamily="2" charset="-122"/>
              </a:rPr>
              <a:t>1</a:t>
            </a:r>
            <a:r>
              <a:rPr lang="zh-CN" altLang="en-US" sz="2600" b="1" smtClean="0">
                <a:latin typeface="Tahoma" panose="020B0604030504040204" pitchFamily="34" charset="0"/>
                <a:ea typeface="黑体" panose="02010609060101010101" pitchFamily="2" charset="-122"/>
              </a:rPr>
              <a:t>，只能写为：</a:t>
            </a:r>
            <a:endParaRPr lang="zh-CN" altLang="en-US" sz="2600" b="1" smtClean="0">
              <a:latin typeface="Tahoma" panose="020B0604030504040204" pitchFamily="34" charset="0"/>
              <a:ea typeface="黑体" panose="02010609060101010101" pitchFamily="2" charset="-122"/>
            </a:endParaRPr>
          </a:p>
          <a:p>
            <a:pPr>
              <a:lnSpc>
                <a:spcPct val="80000"/>
              </a:lnSpc>
              <a:spcBef>
                <a:spcPct val="40000"/>
              </a:spcBef>
              <a:spcAft>
                <a:spcPct val="40000"/>
              </a:spcAft>
              <a:buFontTx/>
              <a:buNone/>
            </a:pPr>
            <a:r>
              <a:rPr lang="zh-CN" altLang="en-US" sz="2600" b="1" smtClean="0">
                <a:latin typeface="Tahoma" panose="020B0604030504040204" pitchFamily="34" charset="0"/>
                <a:ea typeface="黑体" panose="02010609060101010101" pitchFamily="2" charset="-122"/>
              </a:rPr>
              <a:t>         </a:t>
            </a:r>
            <a:r>
              <a:rPr lang="en-US" altLang="zh-CN" sz="2600" b="1" smtClean="0">
                <a:solidFill>
                  <a:srgbClr val="3333FF"/>
                </a:solidFill>
                <a:latin typeface="Tahoma" panose="020B0604030504040204" pitchFamily="34" charset="0"/>
                <a:ea typeface="黑体" panose="02010609060101010101" pitchFamily="2" charset="-122"/>
              </a:rPr>
              <a:t>int a[10]={1,1,1,1,1,1,1,1,1,1};</a:t>
            </a:r>
            <a:endParaRPr lang="en-US" altLang="zh-CN" sz="2600" b="1" smtClean="0">
              <a:solidFill>
                <a:srgbClr val="3333FF"/>
              </a:solidFill>
              <a:latin typeface="Tahoma" panose="020B0604030504040204" pitchFamily="34" charset="0"/>
              <a:ea typeface="黑体" panose="02010609060101010101" pitchFamily="2" charset="-122"/>
            </a:endParaRPr>
          </a:p>
          <a:p>
            <a:pPr>
              <a:lnSpc>
                <a:spcPct val="80000"/>
              </a:lnSpc>
              <a:buFontTx/>
              <a:buNone/>
            </a:pPr>
            <a:r>
              <a:rPr lang="en-US" altLang="zh-CN" sz="2600" b="1" smtClean="0">
                <a:latin typeface="Tahoma" panose="020B0604030504040204" pitchFamily="34" charset="0"/>
                <a:ea typeface="黑体" panose="02010609060101010101" pitchFamily="2" charset="-122"/>
              </a:rPr>
              <a:t>      </a:t>
            </a:r>
            <a:r>
              <a:rPr lang="zh-CN" altLang="en-US" sz="2600" b="1" smtClean="0">
                <a:latin typeface="Tahoma" panose="020B0604030504040204" pitchFamily="34" charset="0"/>
                <a:ea typeface="黑体" panose="02010609060101010101" pitchFamily="2" charset="-122"/>
              </a:rPr>
              <a:t>而不能写为：</a:t>
            </a:r>
            <a:r>
              <a:rPr lang="en-US" altLang="zh-CN" sz="2600" b="1" smtClean="0">
                <a:solidFill>
                  <a:srgbClr val="FF0000"/>
                </a:solidFill>
                <a:latin typeface="Tahoma" panose="020B0604030504040204" pitchFamily="34" charset="0"/>
                <a:ea typeface="黑体" panose="02010609060101010101" pitchFamily="2" charset="-122"/>
              </a:rPr>
              <a:t>int a[10]=1;</a:t>
            </a:r>
            <a:endParaRPr lang="en-US" altLang="zh-CN" sz="2600" b="1" smtClean="0">
              <a:solidFill>
                <a:srgbClr val="FF0000"/>
              </a:solidFill>
              <a:latin typeface="Tahoma" panose="020B0604030504040204" pitchFamily="34" charset="0"/>
              <a:ea typeface="黑体" panose="02010609060101010101" pitchFamily="2" charset="-122"/>
            </a:endParaRPr>
          </a:p>
          <a:p>
            <a:pPr eaLnBrk="1" hangingPunct="1">
              <a:lnSpc>
                <a:spcPct val="80000"/>
              </a:lnSpc>
              <a:buFontTx/>
              <a:buNone/>
            </a:pPr>
            <a:endParaRPr lang="zh-CN" altLang="en-US" sz="2600" b="1" smtClean="0">
              <a:solidFill>
                <a:srgbClr val="FF0000"/>
              </a:solidFill>
              <a:latin typeface="Tahoma" panose="020B0604030504040204" pitchFamily="34" charset="0"/>
              <a:ea typeface="黑体" panose="02010609060101010101" pitchFamily="2" charset="-122"/>
            </a:endParaRPr>
          </a:p>
        </p:txBody>
      </p:sp>
      <p:sp>
        <p:nvSpPr>
          <p:cNvPr id="11267" name="Rectangle 4"/>
          <p:cNvSpPr>
            <a:spLocks noChangeArrowheads="1"/>
          </p:cNvSpPr>
          <p:nvPr>
            <p:ph type="title"/>
          </p:nvPr>
        </p:nvSpPr>
        <p:spPr>
          <a:xfrm>
            <a:off x="684213" y="0"/>
            <a:ext cx="7772400" cy="692150"/>
          </a:xfrm>
          <a:noFill/>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3600" b="1" smtClean="0">
                <a:solidFill>
                  <a:srgbClr val="CC0000"/>
                </a:solidFill>
                <a:latin typeface="黑体" panose="02010609060101010101" pitchFamily="2" charset="-122"/>
                <a:ea typeface="黑体" panose="02010609060101010101" pitchFamily="2" charset="-122"/>
              </a:rPr>
              <a:t>6.1.3</a:t>
            </a:r>
            <a:r>
              <a:rPr lang="en-US" altLang="zh-CN" sz="3600" b="1" smtClean="0">
                <a:solidFill>
                  <a:srgbClr val="CC0000"/>
                </a:solidFill>
                <a:ea typeface="黑体" panose="02010609060101010101" pitchFamily="2" charset="-122"/>
              </a:rPr>
              <a:t>    </a:t>
            </a:r>
            <a:r>
              <a:rPr lang="zh-CN" altLang="en-US" sz="3600" b="1" smtClean="0">
                <a:solidFill>
                  <a:srgbClr val="CC0000"/>
                </a:solidFill>
                <a:latin typeface="黑体" panose="02010609060101010101" pitchFamily="2" charset="-122"/>
                <a:ea typeface="黑体" panose="02010609060101010101" pitchFamily="2" charset="-122"/>
              </a:rPr>
              <a:t>一维数组的初始化</a:t>
            </a:r>
            <a:endParaRPr lang="zh-CN" altLang="en-US" sz="3600" b="1" smtClean="0">
              <a:solidFill>
                <a:srgbClr val="CC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250825" y="1341438"/>
            <a:ext cx="8610600"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600" b="1">
                <a:latin typeface="Tahoma" panose="020B0604030504040204" pitchFamily="34" charset="0"/>
                <a:ea typeface="黑体" panose="02010609060101010101" pitchFamily="2" charset="-122"/>
              </a:rPr>
              <a:t>3.  </a:t>
            </a:r>
            <a:r>
              <a:rPr lang="zh-CN" altLang="en-US" sz="2600" b="1">
                <a:latin typeface="Tahoma" panose="020B0604030504040204" pitchFamily="34" charset="0"/>
                <a:ea typeface="黑体" panose="02010609060101010101" pitchFamily="2" charset="-122"/>
              </a:rPr>
              <a:t>数组元素的值全为</a:t>
            </a:r>
            <a:r>
              <a:rPr lang="en-US" altLang="zh-CN" sz="2600" b="1">
                <a:latin typeface="Tahoma" panose="020B0604030504040204" pitchFamily="34" charset="0"/>
                <a:ea typeface="黑体" panose="02010609060101010101" pitchFamily="2" charset="-122"/>
              </a:rPr>
              <a:t>0</a:t>
            </a:r>
            <a:r>
              <a:rPr lang="zh-CN" altLang="en-US" sz="2600" b="1">
                <a:latin typeface="Tahoma" panose="020B0604030504040204" pitchFamily="34" charset="0"/>
                <a:ea typeface="黑体" panose="02010609060101010101" pitchFamily="2" charset="-122"/>
              </a:rPr>
              <a:t>时，可以简写为：</a:t>
            </a:r>
            <a:endParaRPr lang="zh-CN" altLang="en-US" sz="2600" b="1">
              <a:latin typeface="Tahoma" panose="020B0604030504040204" pitchFamily="34" charset="0"/>
              <a:ea typeface="黑体" panose="02010609060101010101" pitchFamily="2" charset="-122"/>
            </a:endParaRPr>
          </a:p>
          <a:p>
            <a:pPr algn="l" eaLnBrk="1" hangingPunct="1">
              <a:spcBef>
                <a:spcPct val="50000"/>
              </a:spcBef>
              <a:spcAft>
                <a:spcPct val="50000"/>
              </a:spcAft>
            </a:pPr>
            <a:r>
              <a:rPr lang="en-US" altLang="zh-CN" sz="2600" b="1">
                <a:solidFill>
                  <a:srgbClr val="3333FF"/>
                </a:solidFill>
                <a:latin typeface="Tahoma" panose="020B0604030504040204" pitchFamily="34" charset="0"/>
                <a:ea typeface="黑体" panose="02010609060101010101" pitchFamily="2" charset="-122"/>
              </a:rPr>
              <a:t>	       int a[100]={0};</a:t>
            </a:r>
            <a:r>
              <a:rPr lang="en-US" altLang="zh-CN" sz="2600" b="1">
                <a:latin typeface="Tahoma" panose="020B0604030504040204" pitchFamily="34" charset="0"/>
                <a:ea typeface="黑体" panose="02010609060101010101" pitchFamily="2" charset="-122"/>
              </a:rPr>
              <a:t>    </a:t>
            </a:r>
            <a:endParaRPr lang="en-US" altLang="zh-CN" sz="2600" b="1">
              <a:latin typeface="Tahoma" panose="020B0604030504040204" pitchFamily="34" charset="0"/>
              <a:ea typeface="黑体" panose="02010609060101010101" pitchFamily="2" charset="-122"/>
            </a:endParaRPr>
          </a:p>
          <a:p>
            <a:pPr algn="l" eaLnBrk="1" hangingPunct="1"/>
            <a:r>
              <a:rPr lang="en-US" altLang="zh-CN" sz="2600" b="1">
                <a:latin typeface="Tahoma" panose="020B0604030504040204" pitchFamily="34" charset="0"/>
                <a:ea typeface="黑体" panose="02010609060101010101" pitchFamily="2" charset="-122"/>
              </a:rPr>
              <a:t> </a:t>
            </a:r>
            <a:r>
              <a:rPr lang="zh-CN" altLang="en-US" sz="2600" b="1">
                <a:latin typeface="Tahoma" panose="020B0604030504040204" pitchFamily="34" charset="0"/>
                <a:ea typeface="黑体" panose="02010609060101010101" pitchFamily="2" charset="-122"/>
              </a:rPr>
              <a:t>相当于：  </a:t>
            </a:r>
            <a:r>
              <a:rPr lang="en-US" altLang="zh-CN" sz="2600" b="1">
                <a:latin typeface="Tahoma" panose="020B0604030504040204" pitchFamily="34" charset="0"/>
                <a:ea typeface="黑体" panose="02010609060101010101" pitchFamily="2" charset="-122"/>
              </a:rPr>
              <a:t>int a[100]={0</a:t>
            </a:r>
            <a:r>
              <a:rPr lang="zh-CN" altLang="en-US" sz="2600" b="1">
                <a:latin typeface="Tahoma" panose="020B0604030504040204" pitchFamily="34" charset="0"/>
                <a:ea typeface="黑体" panose="02010609060101010101" pitchFamily="2" charset="-122"/>
              </a:rPr>
              <a:t>，</a:t>
            </a:r>
            <a:r>
              <a:rPr lang="en-US" altLang="zh-CN" sz="2600" b="1">
                <a:latin typeface="Tahoma" panose="020B0604030504040204" pitchFamily="34" charset="0"/>
                <a:ea typeface="黑体" panose="02010609060101010101" pitchFamily="2" charset="-122"/>
              </a:rPr>
              <a:t>0</a:t>
            </a:r>
            <a:r>
              <a:rPr lang="zh-CN" altLang="en-US" sz="2600" b="1">
                <a:latin typeface="Tahoma" panose="020B0604030504040204" pitchFamily="34" charset="0"/>
                <a:ea typeface="黑体" panose="02010609060101010101" pitchFamily="2" charset="-122"/>
              </a:rPr>
              <a:t>，</a:t>
            </a:r>
            <a:r>
              <a:rPr lang="en-US" altLang="zh-CN" sz="2600" b="1">
                <a:latin typeface="Tahoma" panose="020B0604030504040204" pitchFamily="34" charset="0"/>
                <a:ea typeface="黑体" panose="02010609060101010101" pitchFamily="2" charset="-122"/>
              </a:rPr>
              <a:t>0</a:t>
            </a:r>
            <a:r>
              <a:rPr lang="zh-CN" altLang="en-US" sz="2600" b="1">
                <a:latin typeface="Tahoma" panose="020B0604030504040204" pitchFamily="34" charset="0"/>
                <a:ea typeface="黑体" panose="02010609060101010101" pitchFamily="2" charset="-122"/>
              </a:rPr>
              <a:t>，</a:t>
            </a:r>
            <a:r>
              <a:rPr lang="en-US" altLang="zh-CN" sz="2600" b="1">
                <a:latin typeface="Tahoma" panose="020B0604030504040204" pitchFamily="34" charset="0"/>
                <a:ea typeface="黑体" panose="02010609060101010101" pitchFamily="2" charset="-122"/>
              </a:rPr>
              <a:t>……</a:t>
            </a:r>
            <a:r>
              <a:rPr lang="zh-CN" altLang="en-US" sz="2600" b="1">
                <a:latin typeface="Tahoma" panose="020B0604030504040204" pitchFamily="34" charset="0"/>
                <a:ea typeface="黑体" panose="02010609060101010101" pitchFamily="2" charset="-122"/>
              </a:rPr>
              <a:t>，</a:t>
            </a:r>
            <a:r>
              <a:rPr lang="en-US" altLang="zh-CN" sz="2600" b="1">
                <a:latin typeface="Tahoma" panose="020B0604030504040204" pitchFamily="34" charset="0"/>
                <a:ea typeface="黑体" panose="02010609060101010101" pitchFamily="2" charset="-122"/>
              </a:rPr>
              <a:t>0 };</a:t>
            </a:r>
            <a:endParaRPr lang="en-US" altLang="zh-CN" sz="2600" b="1">
              <a:latin typeface="Tahoma" panose="020B0604030504040204" pitchFamily="34" charset="0"/>
              <a:ea typeface="黑体" panose="02010609060101010101" pitchFamily="2" charset="-122"/>
            </a:endParaRPr>
          </a:p>
          <a:p>
            <a:pPr algn="l" eaLnBrk="1" hangingPunct="1">
              <a:spcBef>
                <a:spcPct val="60000"/>
              </a:spcBef>
            </a:pPr>
            <a:r>
              <a:rPr lang="en-US" altLang="zh-CN" sz="2600" b="1">
                <a:latin typeface="Tahoma" panose="020B0604030504040204" pitchFamily="34" charset="0"/>
                <a:ea typeface="黑体" panose="02010609060101010101" pitchFamily="2" charset="-122"/>
              </a:rPr>
              <a:t>4.  </a:t>
            </a:r>
            <a:r>
              <a:rPr lang="zh-CN" altLang="en-US" sz="2600" b="1">
                <a:latin typeface="Tahoma" panose="020B0604030504040204" pitchFamily="34" charset="0"/>
                <a:ea typeface="黑体" panose="02010609060101010101" pitchFamily="2" charset="-122"/>
              </a:rPr>
              <a:t>为数组全部元素赋值时，可以</a:t>
            </a:r>
            <a:r>
              <a:rPr lang="zh-CN" altLang="en-US" sz="2600" b="1">
                <a:solidFill>
                  <a:srgbClr val="CC0000"/>
                </a:solidFill>
                <a:latin typeface="Tahoma" panose="020B0604030504040204" pitchFamily="34" charset="0"/>
                <a:ea typeface="黑体" panose="02010609060101010101" pitchFamily="2" charset="-122"/>
              </a:rPr>
              <a:t>不给出</a:t>
            </a:r>
            <a:r>
              <a:rPr lang="zh-CN" altLang="en-US" sz="2600" b="1">
                <a:latin typeface="Tahoma" panose="020B0604030504040204" pitchFamily="34" charset="0"/>
                <a:ea typeface="黑体" panose="02010609060101010101" pitchFamily="2" charset="-122"/>
              </a:rPr>
              <a:t>数组元素的</a:t>
            </a:r>
            <a:r>
              <a:rPr lang="zh-CN" altLang="en-US" sz="2600" b="1">
                <a:solidFill>
                  <a:srgbClr val="CC0000"/>
                </a:solidFill>
                <a:latin typeface="Tahoma" panose="020B0604030504040204" pitchFamily="34" charset="0"/>
                <a:ea typeface="黑体" panose="02010609060101010101" pitchFamily="2" charset="-122"/>
              </a:rPr>
              <a:t>个数</a:t>
            </a:r>
            <a:r>
              <a:rPr lang="zh-CN" altLang="en-US" sz="2600" b="1">
                <a:latin typeface="Tahoma" panose="020B0604030504040204" pitchFamily="34" charset="0"/>
                <a:ea typeface="黑体" panose="02010609060101010101" pitchFamily="2" charset="-122"/>
              </a:rPr>
              <a:t>，但此时必须</a:t>
            </a:r>
            <a:r>
              <a:rPr lang="zh-CN" altLang="en-US" sz="2600" b="1">
                <a:solidFill>
                  <a:srgbClr val="CC0000"/>
                </a:solidFill>
                <a:latin typeface="Tahoma" panose="020B0604030504040204" pitchFamily="34" charset="0"/>
                <a:ea typeface="黑体" panose="02010609060101010101" pitchFamily="2" charset="-122"/>
              </a:rPr>
              <a:t>给出所有初值</a:t>
            </a:r>
            <a:r>
              <a:rPr lang="zh-CN" altLang="en-US" sz="2600" b="1">
                <a:latin typeface="Tahoma" panose="020B0604030504040204" pitchFamily="34" charset="0"/>
                <a:ea typeface="黑体" panose="02010609060101010101" pitchFamily="2" charset="-122"/>
              </a:rPr>
              <a:t>。</a:t>
            </a:r>
            <a:endParaRPr lang="zh-CN" altLang="en-US" sz="2600" b="1">
              <a:latin typeface="Tahoma" panose="020B0604030504040204" pitchFamily="34" charset="0"/>
              <a:ea typeface="黑体" panose="02010609060101010101" pitchFamily="2" charset="-122"/>
            </a:endParaRPr>
          </a:p>
          <a:p>
            <a:pPr algn="l" eaLnBrk="1" hangingPunct="1">
              <a:spcBef>
                <a:spcPct val="40000"/>
              </a:spcBef>
              <a:spcAft>
                <a:spcPct val="40000"/>
              </a:spcAft>
            </a:pPr>
            <a:r>
              <a:rPr lang="zh-CN" altLang="en-US" sz="2600" b="1">
                <a:latin typeface="Tahoma" panose="020B0604030504040204" pitchFamily="34" charset="0"/>
                <a:ea typeface="黑体" panose="02010609060101010101" pitchFamily="2" charset="-122"/>
              </a:rPr>
              <a:t>     例如：    </a:t>
            </a:r>
            <a:r>
              <a:rPr lang="en-US" altLang="zh-CN" sz="2600" b="1">
                <a:solidFill>
                  <a:srgbClr val="3333FF"/>
                </a:solidFill>
                <a:latin typeface="Tahoma" panose="020B0604030504040204" pitchFamily="34" charset="0"/>
                <a:ea typeface="黑体" panose="02010609060101010101" pitchFamily="2" charset="-122"/>
              </a:rPr>
              <a:t>int a[5]={1,2,3,4,5};</a:t>
            </a:r>
            <a:endParaRPr lang="en-US" altLang="zh-CN" sz="2600" b="1">
              <a:solidFill>
                <a:srgbClr val="3333FF"/>
              </a:solidFill>
              <a:latin typeface="Tahoma" panose="020B0604030504040204" pitchFamily="34" charset="0"/>
              <a:ea typeface="黑体" panose="02010609060101010101" pitchFamily="2" charset="-122"/>
            </a:endParaRPr>
          </a:p>
          <a:p>
            <a:pPr algn="l" eaLnBrk="1" hangingPunct="1"/>
            <a:r>
              <a:rPr lang="en-US" altLang="zh-CN" sz="2600" b="1">
                <a:latin typeface="Tahoma" panose="020B0604030504040204" pitchFamily="34" charset="0"/>
                <a:ea typeface="黑体" panose="02010609060101010101" pitchFamily="2" charset="-122"/>
              </a:rPr>
              <a:t>     </a:t>
            </a:r>
            <a:r>
              <a:rPr lang="zh-CN" altLang="en-US" sz="2600" b="1">
                <a:latin typeface="Tahoma" panose="020B0604030504040204" pitchFamily="34" charset="0"/>
                <a:ea typeface="黑体" panose="02010609060101010101" pitchFamily="2" charset="-122"/>
              </a:rPr>
              <a:t>可写为： </a:t>
            </a:r>
            <a:r>
              <a:rPr lang="en-US" altLang="zh-CN" sz="2600" b="1">
                <a:solidFill>
                  <a:srgbClr val="FF3399"/>
                </a:solidFill>
                <a:latin typeface="Tahoma" panose="020B0604030504040204" pitchFamily="34" charset="0"/>
                <a:ea typeface="黑体" panose="02010609060101010101" pitchFamily="2" charset="-122"/>
              </a:rPr>
              <a:t>int a[]={1,2,3,4,5};</a:t>
            </a:r>
            <a:endParaRPr lang="en-US" altLang="zh-CN" sz="2600">
              <a:solidFill>
                <a:srgbClr val="FF3399"/>
              </a:solidFill>
              <a:latin typeface="Tahoma" panose="020B0604030504040204" pitchFamily="34" charset="0"/>
              <a:ea typeface="黑体" panose="02010609060101010101" pitchFamily="2" charset="-122"/>
            </a:endParaRPr>
          </a:p>
        </p:txBody>
      </p:sp>
      <p:sp>
        <p:nvSpPr>
          <p:cNvPr id="12291" name="Rectangle 6"/>
          <p:cNvSpPr>
            <a:spLocks noChangeArrowheads="1"/>
          </p:cNvSpPr>
          <p:nvPr/>
        </p:nvSpPr>
        <p:spPr bwMode="auto">
          <a:xfrm>
            <a:off x="395288" y="692150"/>
            <a:ext cx="3455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3200" b="1">
                <a:solidFill>
                  <a:srgbClr val="CC3300"/>
                </a:solidFill>
                <a:ea typeface="黑体" panose="02010609060101010101" pitchFamily="2" charset="-122"/>
              </a:rPr>
              <a:t>说明（续）：</a:t>
            </a:r>
            <a:endParaRPr lang="zh-CN" altLang="en-US" sz="3200" b="1">
              <a:solidFill>
                <a:srgbClr val="CC3300"/>
              </a:solidFill>
              <a:ea typeface="黑体" panose="02010609060101010101" pitchFamily="2" charset="-122"/>
            </a:endParaRPr>
          </a:p>
        </p:txBody>
      </p:sp>
      <p:sp>
        <p:nvSpPr>
          <p:cNvPr id="12292" name="Rectangle 7"/>
          <p:cNvSpPr>
            <a:spLocks noChangeArrowheads="1"/>
          </p:cNvSpPr>
          <p:nvPr/>
        </p:nvSpPr>
        <p:spPr bwMode="auto">
          <a:xfrm>
            <a:off x="684213" y="0"/>
            <a:ext cx="7772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zh-CN" sz="3600" b="1">
                <a:solidFill>
                  <a:srgbClr val="CC0000"/>
                </a:solidFill>
                <a:latin typeface="黑体" panose="02010609060101010101" pitchFamily="2" charset="-122"/>
                <a:ea typeface="黑体" panose="02010609060101010101" pitchFamily="2" charset="-122"/>
              </a:rPr>
              <a:t>6.1.3</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一维数组的初始化</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3538"/>
                                        </p:tgtEl>
                                        <p:attrNameLst>
                                          <p:attrName>style.visibility</p:attrName>
                                        </p:attrNameLst>
                                      </p:cBhvr>
                                      <p:to>
                                        <p:strVal val="visible"/>
                                      </p:to>
                                    </p:set>
                                    <p:anim calcmode="discrete" valueType="clr">
                                      <p:cBhvr override="childStyle">
                                        <p:cTn id="7" dur="80"/>
                                        <p:tgtEl>
                                          <p:spTgt spid="1935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3538"/>
                                        </p:tgtEl>
                                        <p:attrNameLst>
                                          <p:attrName>fillcolor</p:attrName>
                                        </p:attrNameLst>
                                      </p:cBhvr>
                                      <p:tavLst>
                                        <p:tav tm="0">
                                          <p:val>
                                            <p:clrVal>
                                              <a:schemeClr val="accent2"/>
                                            </p:clrVal>
                                          </p:val>
                                        </p:tav>
                                        <p:tav tm="50000">
                                          <p:val>
                                            <p:clrVal>
                                              <a:schemeClr val="hlink"/>
                                            </p:clrVal>
                                          </p:val>
                                        </p:tav>
                                      </p:tavLst>
                                    </p:anim>
                                    <p:set>
                                      <p:cBhvr>
                                        <p:cTn id="9" dur="80"/>
                                        <p:tgtEl>
                                          <p:spTgt spid="19353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1" nodeType="clickEffect">
                                  <p:stCondLst>
                                    <p:cond delay="0"/>
                                  </p:stCondLst>
                                  <p:iterate type="lt">
                                    <p:tmPct val="50000"/>
                                  </p:iterate>
                                  <p:childTnLst>
                                    <p:set>
                                      <p:cBhvr>
                                        <p:cTn id="13" dur="1" fill="hold">
                                          <p:stCondLst>
                                            <p:cond delay="0"/>
                                          </p:stCondLst>
                                        </p:cTn>
                                        <p:tgtEl>
                                          <p:spTgt spid="193538"/>
                                        </p:tgtEl>
                                        <p:attrNameLst>
                                          <p:attrName>style.visibility</p:attrName>
                                        </p:attrNameLst>
                                      </p:cBhvr>
                                      <p:to>
                                        <p:strVal val="visible"/>
                                      </p:to>
                                    </p:set>
                                    <p:anim calcmode="discrete" valueType="clr">
                                      <p:cBhvr override="childStyle">
                                        <p:cTn id="14" dur="80"/>
                                        <p:tgtEl>
                                          <p:spTgt spid="19353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93538"/>
                                        </p:tgtEl>
                                        <p:attrNameLst>
                                          <p:attrName>fillcolor</p:attrName>
                                        </p:attrNameLst>
                                      </p:cBhvr>
                                      <p:tavLst>
                                        <p:tav tm="0">
                                          <p:val>
                                            <p:clrVal>
                                              <a:schemeClr val="accent2"/>
                                            </p:clrVal>
                                          </p:val>
                                        </p:tav>
                                        <p:tav tm="50000">
                                          <p:val>
                                            <p:clrVal>
                                              <a:schemeClr val="hlink"/>
                                            </p:clrVal>
                                          </p:val>
                                        </p:tav>
                                      </p:tavLst>
                                    </p:anim>
                                    <p:set>
                                      <p:cBhvr>
                                        <p:cTn id="16" dur="80"/>
                                        <p:tgtEl>
                                          <p:spTgt spid="1935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p:bldP spid="19353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3059113" y="836613"/>
            <a:ext cx="5761037" cy="52133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b="1">
                <a:latin typeface="Tahoma" panose="020B0604030504040204" pitchFamily="34" charset="0"/>
              </a:rPr>
              <a:t>#include &lt;stdio.h&gt;</a:t>
            </a:r>
            <a:endParaRPr lang="en-US" altLang="zh-CN" b="1">
              <a:latin typeface="Tahoma" panose="020B0604030504040204" pitchFamily="34" charset="0"/>
            </a:endParaRPr>
          </a:p>
          <a:p>
            <a:pPr algn="l" eaLnBrk="1" hangingPunct="1"/>
            <a:r>
              <a:rPr lang="en-US" altLang="zh-CN" b="1">
                <a:latin typeface="Tahoma" panose="020B0604030504040204" pitchFamily="34" charset="0"/>
              </a:rPr>
              <a:t>#define N 10</a:t>
            </a:r>
            <a:endParaRPr lang="en-US" altLang="zh-CN" b="1">
              <a:latin typeface="Tahoma" panose="020B0604030504040204" pitchFamily="34" charset="0"/>
            </a:endParaRPr>
          </a:p>
          <a:p>
            <a:pPr algn="l" eaLnBrk="1" hangingPunct="1"/>
            <a:r>
              <a:rPr lang="en-US" altLang="zh-CN" b="1">
                <a:latin typeface="Tahoma" panose="020B0604030504040204" pitchFamily="34" charset="0"/>
              </a:rPr>
              <a:t>void main()</a:t>
            </a:r>
            <a:br>
              <a:rPr lang="en-US" altLang="zh-CN" b="1">
                <a:latin typeface="Tahoma" panose="020B0604030504040204" pitchFamily="34" charset="0"/>
              </a:rPr>
            </a:br>
            <a:r>
              <a:rPr lang="en-US" altLang="zh-CN" b="1">
                <a:latin typeface="Tahoma" panose="020B0604030504040204" pitchFamily="34" charset="0"/>
              </a:rPr>
              <a:t>{  int k; </a:t>
            </a:r>
            <a:endParaRPr lang="en-US" altLang="zh-CN" b="1">
              <a:latin typeface="Tahoma" panose="020B0604030504040204" pitchFamily="34" charset="0"/>
            </a:endParaRPr>
          </a:p>
          <a:p>
            <a:pPr algn="l" eaLnBrk="1" hangingPunct="1"/>
            <a:r>
              <a:rPr lang="en-US" altLang="zh-CN" b="1">
                <a:latin typeface="Tahoma" panose="020B0604030504040204" pitchFamily="34" charset="0"/>
              </a:rPr>
              <a:t>    float num[N],aver,sum=0;</a:t>
            </a:r>
            <a:br>
              <a:rPr lang="en-US" altLang="zh-CN" b="1">
                <a:latin typeface="Tahoma" panose="020B0604030504040204" pitchFamily="34" charset="0"/>
              </a:rPr>
            </a:br>
            <a:r>
              <a:rPr lang="en-US" altLang="zh-CN" b="1">
                <a:latin typeface="Tahoma" panose="020B0604030504040204" pitchFamily="34" charset="0"/>
              </a:rPr>
              <a:t>    </a:t>
            </a:r>
            <a:r>
              <a:rPr lang="en-US" altLang="zh-CN" b="1">
                <a:solidFill>
                  <a:srgbClr val="CC0000"/>
                </a:solidFill>
                <a:latin typeface="Tahoma" panose="020B0604030504040204" pitchFamily="34" charset="0"/>
              </a:rPr>
              <a:t>for(k=0;k&lt;N;k++)</a:t>
            </a:r>
            <a:br>
              <a:rPr lang="en-US" altLang="zh-CN" b="1">
                <a:solidFill>
                  <a:srgbClr val="CC0000"/>
                </a:solidFill>
                <a:latin typeface="Tahoma" panose="020B0604030504040204" pitchFamily="34" charset="0"/>
              </a:rPr>
            </a:br>
            <a:r>
              <a:rPr lang="en-US" altLang="zh-CN" b="1">
                <a:solidFill>
                  <a:srgbClr val="CC0000"/>
                </a:solidFill>
                <a:latin typeface="Tahoma" panose="020B0604030504040204" pitchFamily="34" charset="0"/>
              </a:rPr>
              <a:t>      {scanf("%f ",&amp;num[k]);</a:t>
            </a:r>
            <a:br>
              <a:rPr lang="en-US" altLang="zh-CN" b="1">
                <a:solidFill>
                  <a:srgbClr val="CC0000"/>
                </a:solidFill>
                <a:latin typeface="Tahoma" panose="020B0604030504040204" pitchFamily="34" charset="0"/>
              </a:rPr>
            </a:br>
            <a:r>
              <a:rPr lang="en-US" altLang="zh-CN" b="1">
                <a:solidFill>
                  <a:srgbClr val="CC0000"/>
                </a:solidFill>
                <a:latin typeface="Tahoma" panose="020B0604030504040204" pitchFamily="34" charset="0"/>
              </a:rPr>
              <a:t>        sum = sum+ num[k] ;}</a:t>
            </a:r>
            <a:br>
              <a:rPr lang="en-US" altLang="zh-CN" b="1">
                <a:solidFill>
                  <a:srgbClr val="CC0000"/>
                </a:solidFill>
                <a:latin typeface="Tahoma" panose="020B0604030504040204" pitchFamily="34" charset="0"/>
              </a:rPr>
            </a:br>
            <a:r>
              <a:rPr lang="en-US" altLang="zh-CN" b="1">
                <a:latin typeface="Tahoma" panose="020B0604030504040204" pitchFamily="34" charset="0"/>
              </a:rPr>
              <a:t>    aver=sum/N; </a:t>
            </a:r>
            <a:endParaRPr lang="en-US" altLang="zh-CN" b="1">
              <a:latin typeface="Tahoma" panose="020B0604030504040204" pitchFamily="34" charset="0"/>
            </a:endParaRPr>
          </a:p>
          <a:p>
            <a:pPr algn="l" eaLnBrk="1" hangingPunct="1"/>
            <a:r>
              <a:rPr lang="en-US" altLang="zh-CN" b="1">
                <a:latin typeface="Tahoma" panose="020B0604030504040204" pitchFamily="34" charset="0"/>
              </a:rPr>
              <a:t>    printf(“average=%f\n", aver);</a:t>
            </a:r>
            <a:endParaRPr lang="en-US" altLang="zh-CN" b="1">
              <a:latin typeface="Tahoma" panose="020B0604030504040204" pitchFamily="34" charset="0"/>
            </a:endParaRPr>
          </a:p>
          <a:p>
            <a:pPr algn="l" eaLnBrk="1" hangingPunct="1"/>
            <a:r>
              <a:rPr lang="en-US" altLang="zh-CN" b="1">
                <a:latin typeface="Tahoma" panose="020B0604030504040204" pitchFamily="34" charset="0"/>
              </a:rPr>
              <a:t>   </a:t>
            </a:r>
            <a:r>
              <a:rPr lang="en-US" altLang="zh-CN" b="1">
                <a:solidFill>
                  <a:schemeClr val="accent2"/>
                </a:solidFill>
                <a:latin typeface="Tahoma" panose="020B0604030504040204" pitchFamily="34" charset="0"/>
              </a:rPr>
              <a:t>for(k=0;k&lt;N;k++) </a:t>
            </a:r>
            <a:endParaRPr lang="en-US" altLang="zh-CN" b="1">
              <a:solidFill>
                <a:schemeClr val="accent2"/>
              </a:solidFill>
              <a:latin typeface="Tahoma" panose="020B0604030504040204" pitchFamily="34" charset="0"/>
            </a:endParaRPr>
          </a:p>
          <a:p>
            <a:pPr algn="l" eaLnBrk="1" hangingPunct="1"/>
            <a:r>
              <a:rPr lang="en-US" altLang="zh-CN" b="1">
                <a:solidFill>
                  <a:schemeClr val="accent2"/>
                </a:solidFill>
                <a:latin typeface="Tahoma" panose="020B0604030504040204" pitchFamily="34" charset="0"/>
              </a:rPr>
              <a:t>      {if(num[k] &gt;aver) </a:t>
            </a:r>
            <a:endParaRPr lang="en-US" altLang="zh-CN" b="1">
              <a:solidFill>
                <a:schemeClr val="accent2"/>
              </a:solidFill>
              <a:latin typeface="Tahoma" panose="020B0604030504040204" pitchFamily="34" charset="0"/>
            </a:endParaRPr>
          </a:p>
          <a:p>
            <a:pPr algn="l" eaLnBrk="1" hangingPunct="1"/>
            <a:r>
              <a:rPr lang="en-US" altLang="zh-CN" b="1">
                <a:solidFill>
                  <a:schemeClr val="accent2"/>
                </a:solidFill>
                <a:latin typeface="Tahoma" panose="020B0604030504040204" pitchFamily="34" charset="0"/>
                <a:ea typeface="黑体" panose="02010609060101010101" pitchFamily="2" charset="-122"/>
              </a:rPr>
              <a:t>            printf(“%f ", </a:t>
            </a:r>
            <a:r>
              <a:rPr lang="en-US" altLang="zh-CN" b="1">
                <a:solidFill>
                  <a:schemeClr val="accent2"/>
                </a:solidFill>
                <a:latin typeface="Tahoma" panose="020B0604030504040204" pitchFamily="34" charset="0"/>
              </a:rPr>
              <a:t>num[k]);}</a:t>
            </a:r>
            <a:r>
              <a:rPr lang="en-US" altLang="zh-CN" b="1">
                <a:latin typeface="Tahoma" panose="020B0604030504040204" pitchFamily="34" charset="0"/>
              </a:rPr>
              <a:t> </a:t>
            </a:r>
            <a:endParaRPr lang="en-US" altLang="zh-CN" b="1">
              <a:latin typeface="Tahoma" panose="020B0604030504040204" pitchFamily="34" charset="0"/>
            </a:endParaRPr>
          </a:p>
          <a:p>
            <a:pPr algn="l" eaLnBrk="1" hangingPunct="1"/>
            <a:r>
              <a:rPr lang="en-US" altLang="zh-CN" b="1">
                <a:latin typeface="Tahoma" panose="020B0604030504040204" pitchFamily="34" charset="0"/>
              </a:rPr>
              <a:t>}</a:t>
            </a:r>
            <a:endParaRPr lang="en-US" altLang="zh-CN" b="1">
              <a:latin typeface="Tahoma" panose="020B0604030504040204" pitchFamily="34" charset="0"/>
            </a:endParaRPr>
          </a:p>
        </p:txBody>
      </p:sp>
      <p:sp>
        <p:nvSpPr>
          <p:cNvPr id="194563" name="Rectangle 3"/>
          <p:cNvSpPr>
            <a:spLocks noChangeArrowheads="1"/>
          </p:cNvSpPr>
          <p:nvPr/>
        </p:nvSpPr>
        <p:spPr bwMode="auto">
          <a:xfrm>
            <a:off x="250825" y="836613"/>
            <a:ext cx="23050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3200" b="1">
                <a:solidFill>
                  <a:srgbClr val="9933FF"/>
                </a:solidFill>
                <a:latin typeface="黑体" panose="02010609060101010101" pitchFamily="2" charset="-122"/>
                <a:ea typeface="黑体" panose="02010609060101010101" pitchFamily="2" charset="-122"/>
              </a:rPr>
              <a:t>例</a:t>
            </a:r>
            <a:r>
              <a:rPr lang="en-US" altLang="zh-CN" sz="3200" b="1">
                <a:solidFill>
                  <a:srgbClr val="9933FF"/>
                </a:solidFill>
                <a:latin typeface="黑体" panose="02010609060101010101" pitchFamily="2" charset="-122"/>
                <a:ea typeface="黑体" panose="02010609060101010101" pitchFamily="2" charset="-122"/>
              </a:rPr>
              <a:t>1</a:t>
            </a:r>
            <a:r>
              <a:rPr lang="zh-CN" altLang="en-US" sz="3200" b="1">
                <a:solidFill>
                  <a:schemeClr val="accent2"/>
                </a:solidFill>
                <a:latin typeface="黑体" panose="02010609060101010101" pitchFamily="2" charset="-122"/>
                <a:ea typeface="黑体" panose="02010609060101010101" pitchFamily="2" charset="-122"/>
              </a:rPr>
              <a:t>：任意输入</a:t>
            </a:r>
            <a:r>
              <a:rPr lang="en-US" altLang="zh-CN" sz="3200" b="1">
                <a:solidFill>
                  <a:schemeClr val="accent2"/>
                </a:solidFill>
                <a:latin typeface="黑体" panose="02010609060101010101" pitchFamily="2" charset="-122"/>
                <a:ea typeface="黑体" panose="02010609060101010101" pitchFamily="2" charset="-122"/>
              </a:rPr>
              <a:t>10</a:t>
            </a:r>
            <a:r>
              <a:rPr lang="zh-CN" altLang="en-US" sz="3200" b="1">
                <a:solidFill>
                  <a:schemeClr val="accent2"/>
                </a:solidFill>
                <a:latin typeface="黑体" panose="02010609060101010101" pitchFamily="2" charset="-122"/>
                <a:ea typeface="黑体" panose="02010609060101010101" pitchFamily="2" charset="-122"/>
              </a:rPr>
              <a:t>个数，求其平均值并输出高于平均值的数组元素。</a:t>
            </a:r>
            <a:endParaRPr lang="zh-CN" altLang="en-US" sz="3200" b="1">
              <a:solidFill>
                <a:schemeClr val="accent2"/>
              </a:solidFill>
              <a:latin typeface="黑体" panose="02010609060101010101" pitchFamily="2" charset="-122"/>
              <a:ea typeface="黑体" panose="02010609060101010101" pitchFamily="2" charset="-122"/>
            </a:endParaRPr>
          </a:p>
        </p:txBody>
      </p:sp>
      <p:sp>
        <p:nvSpPr>
          <p:cNvPr id="194568" name="Rectangle 8"/>
          <p:cNvSpPr>
            <a:spLocks noChangeArrowheads="1"/>
          </p:cNvSpPr>
          <p:nvPr/>
        </p:nvSpPr>
        <p:spPr bwMode="auto">
          <a:xfrm>
            <a:off x="684213" y="0"/>
            <a:ext cx="7772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zh-CN" sz="3600" b="1">
                <a:solidFill>
                  <a:srgbClr val="CC0000"/>
                </a:solidFill>
                <a:latin typeface="黑体" panose="02010609060101010101" pitchFamily="2" charset="-122"/>
                <a:ea typeface="黑体" panose="02010609060101010101" pitchFamily="2" charset="-122"/>
              </a:rPr>
              <a:t>6.1.4</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一维数组的应用</a:t>
            </a:r>
            <a:endParaRPr lang="zh-CN" altLang="en-US" sz="3600" b="1">
              <a:solidFill>
                <a:srgbClr val="CC0000"/>
              </a:solidFill>
              <a:latin typeface="黑体" panose="02010609060101010101" pitchFamily="2" charset="-122"/>
              <a:ea typeface="黑体" panose="02010609060101010101" pitchFamily="2" charset="-122"/>
            </a:endParaRPr>
          </a:p>
        </p:txBody>
      </p:sp>
      <p:pic>
        <p:nvPicPr>
          <p:cNvPr id="194569" name="Picture 9"/>
          <p:cNvPicPr>
            <a:picLocks noChangeAspect="1" noChangeArrowheads="1"/>
          </p:cNvPicPr>
          <p:nvPr/>
        </p:nvPicPr>
        <p:blipFill>
          <a:blip r:embed="rId1">
            <a:extLst>
              <a:ext uri="{28A0092B-C50C-407E-A947-70E740481C1C}">
                <a14:useLocalDpi xmlns:a14="http://schemas.microsoft.com/office/drawing/2010/main" val="0"/>
              </a:ext>
            </a:extLst>
          </a:blip>
          <a:srcRect t="23781" r="4509" b="28583"/>
          <a:stretch>
            <a:fillRect/>
          </a:stretch>
        </p:blipFill>
        <p:spPr bwMode="auto">
          <a:xfrm>
            <a:off x="395288" y="620713"/>
            <a:ext cx="864076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8"/>
                                        </p:tgtEl>
                                        <p:attrNameLst>
                                          <p:attrName>style.visibility</p:attrName>
                                        </p:attrNameLst>
                                      </p:cBhvr>
                                      <p:to>
                                        <p:strVal val="visible"/>
                                      </p:to>
                                    </p:set>
                                    <p:animEffect transition="in" filter="blinds(horizontal)">
                                      <p:cBhvr>
                                        <p:cTn id="7" dur="500"/>
                                        <p:tgtEl>
                                          <p:spTgt spid="194568"/>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94563"/>
                                        </p:tgtEl>
                                        <p:attrNameLst>
                                          <p:attrName>style.visibility</p:attrName>
                                        </p:attrNameLst>
                                      </p:cBhvr>
                                      <p:to>
                                        <p:strVal val="visible"/>
                                      </p:to>
                                    </p:set>
                                    <p:anim calcmode="lin" valueType="num">
                                      <p:cBhvr>
                                        <p:cTn id="12" dur="1000" fill="hold"/>
                                        <p:tgtEl>
                                          <p:spTgt spid="194563"/>
                                        </p:tgtEl>
                                        <p:attrNameLst>
                                          <p:attrName>ppt_x</p:attrName>
                                        </p:attrNameLst>
                                      </p:cBhvr>
                                      <p:tavLst>
                                        <p:tav tm="0">
                                          <p:val>
                                            <p:strVal val="#ppt_x-.2"/>
                                          </p:val>
                                        </p:tav>
                                        <p:tav tm="100000">
                                          <p:val>
                                            <p:strVal val="#ppt_x"/>
                                          </p:val>
                                        </p:tav>
                                      </p:tavLst>
                                    </p:anim>
                                    <p:anim calcmode="lin" valueType="num">
                                      <p:cBhvr>
                                        <p:cTn id="13" dur="1000" fill="hold"/>
                                        <p:tgtEl>
                                          <p:spTgt spid="19456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94563"/>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94562"/>
                                        </p:tgtEl>
                                        <p:attrNameLst>
                                          <p:attrName>style.visibility</p:attrName>
                                        </p:attrNameLst>
                                      </p:cBhvr>
                                      <p:to>
                                        <p:strVal val="visible"/>
                                      </p:to>
                                    </p:set>
                                    <p:animEffect transition="in" filter="checkerboard(across)">
                                      <p:cBhvr>
                                        <p:cTn id="19" dur="500"/>
                                        <p:tgtEl>
                                          <p:spTgt spid="19456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94569"/>
                                        </p:tgtEl>
                                        <p:attrNameLst>
                                          <p:attrName>style.visibility</p:attrName>
                                        </p:attrNameLst>
                                      </p:cBhvr>
                                      <p:to>
                                        <p:strVal val="visible"/>
                                      </p:to>
                                    </p:set>
                                    <p:animEffect transition="in" filter="randombar(horizontal)">
                                      <p:cBhvr>
                                        <p:cTn id="24"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P spid="194563" grpId="0"/>
      <p:bldP spid="1945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468313" y="908050"/>
            <a:ext cx="8382000" cy="4848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Tahoma" panose="020B0604030504040204" pitchFamily="34" charset="0"/>
              </a:rPr>
              <a:t>#include &lt;stdio.h&gt;</a:t>
            </a:r>
            <a:endParaRPr lang="en-US" altLang="zh-CN" b="1">
              <a:latin typeface="Tahoma" panose="020B0604030504040204" pitchFamily="34" charset="0"/>
            </a:endParaRPr>
          </a:p>
          <a:p>
            <a:pPr algn="l"/>
            <a:r>
              <a:rPr lang="en-US" altLang="zh-CN" b="1">
                <a:latin typeface="Tahoma" panose="020B0604030504040204" pitchFamily="34" charset="0"/>
              </a:rPr>
              <a:t>#define N 10</a:t>
            </a:r>
            <a:endParaRPr lang="en-US" altLang="zh-CN" b="1">
              <a:latin typeface="Tahoma" panose="020B0604030504040204" pitchFamily="34" charset="0"/>
            </a:endParaRPr>
          </a:p>
          <a:p>
            <a:pPr algn="l" eaLnBrk="1" hangingPunct="1"/>
            <a:r>
              <a:rPr lang="en-US" altLang="zh-CN" b="1">
                <a:solidFill>
                  <a:srgbClr val="000000"/>
                </a:solidFill>
                <a:latin typeface="Tahoma" panose="020B0604030504040204" pitchFamily="34" charset="0"/>
              </a:rPr>
              <a:t>void main()</a:t>
            </a:r>
            <a:br>
              <a:rPr lang="en-US" altLang="zh-CN" b="1">
                <a:solidFill>
                  <a:srgbClr val="000000"/>
                </a:solidFill>
                <a:latin typeface="Tahoma" panose="020B0604030504040204" pitchFamily="34" charset="0"/>
              </a:rPr>
            </a:br>
            <a:r>
              <a:rPr lang="en-US" altLang="zh-CN" b="1">
                <a:solidFill>
                  <a:srgbClr val="000000"/>
                </a:solidFill>
                <a:latin typeface="Tahoma" panose="020B0604030504040204" pitchFamily="34" charset="0"/>
              </a:rPr>
              <a:t>{int a[N], k,max,min,imax,imin;</a:t>
            </a:r>
            <a:br>
              <a:rPr lang="en-US" altLang="zh-CN" b="1">
                <a:solidFill>
                  <a:srgbClr val="000000"/>
                </a:solidFill>
                <a:latin typeface="Tahoma" panose="020B0604030504040204" pitchFamily="34" charset="0"/>
              </a:rPr>
            </a:br>
            <a:r>
              <a:rPr lang="en-US" altLang="zh-CN" b="1">
                <a:solidFill>
                  <a:srgbClr val="000000"/>
                </a:solidFill>
                <a:latin typeface="Tahoma" panose="020B0604030504040204" pitchFamily="34" charset="0"/>
              </a:rPr>
              <a:t>    </a:t>
            </a:r>
            <a:r>
              <a:rPr lang="en-US" altLang="zh-CN" b="1">
                <a:solidFill>
                  <a:srgbClr val="FF0000"/>
                </a:solidFill>
                <a:latin typeface="Tahoma" panose="020B0604030504040204" pitchFamily="34" charset="0"/>
              </a:rPr>
              <a:t>for(k=0;k&lt;N;k++)</a:t>
            </a:r>
            <a:br>
              <a:rPr lang="en-US" altLang="zh-CN" b="1">
                <a:solidFill>
                  <a:srgbClr val="FF0000"/>
                </a:solidFill>
                <a:latin typeface="Tahoma" panose="020B0604030504040204" pitchFamily="34" charset="0"/>
              </a:rPr>
            </a:br>
            <a:r>
              <a:rPr lang="en-US" altLang="zh-CN" b="1">
                <a:solidFill>
                  <a:srgbClr val="FF0000"/>
                </a:solidFill>
                <a:latin typeface="Tahoma" panose="020B0604030504040204" pitchFamily="34" charset="0"/>
              </a:rPr>
              <a:t>        scanf("%d",&amp;a[k]);</a:t>
            </a:r>
            <a:br>
              <a:rPr lang="en-US" altLang="zh-CN" b="1">
                <a:solidFill>
                  <a:srgbClr val="FF0000"/>
                </a:solidFill>
                <a:latin typeface="Tahoma" panose="020B0604030504040204" pitchFamily="34" charset="0"/>
              </a:rPr>
            </a:br>
            <a:r>
              <a:rPr lang="en-US" altLang="zh-CN" b="1">
                <a:solidFill>
                  <a:srgbClr val="000000"/>
                </a:solidFill>
                <a:latin typeface="Tahoma" panose="020B0604030504040204" pitchFamily="34" charset="0"/>
              </a:rPr>
              <a:t>        max=a[0];min=a[0];imax=0;imin=0;      </a:t>
            </a:r>
            <a:endParaRPr lang="en-US" altLang="zh-CN" b="1">
              <a:solidFill>
                <a:srgbClr val="000000"/>
              </a:solidFill>
              <a:latin typeface="Tahoma" panose="020B0604030504040204" pitchFamily="34" charset="0"/>
            </a:endParaRPr>
          </a:p>
          <a:p>
            <a:pPr algn="l" eaLnBrk="1" hangingPunct="1"/>
            <a:r>
              <a:rPr lang="en-US" altLang="zh-CN" b="1">
                <a:solidFill>
                  <a:srgbClr val="FF3399"/>
                </a:solidFill>
                <a:latin typeface="Tahoma" panose="020B0604030504040204" pitchFamily="34" charset="0"/>
              </a:rPr>
              <a:t>        for(k=1;k&lt;N;k++)</a:t>
            </a:r>
            <a:br>
              <a:rPr lang="en-US" altLang="zh-CN" b="1">
                <a:solidFill>
                  <a:srgbClr val="FF3399"/>
                </a:solidFill>
                <a:latin typeface="Tahoma" panose="020B0604030504040204" pitchFamily="34" charset="0"/>
              </a:rPr>
            </a:br>
            <a:r>
              <a:rPr lang="en-US" altLang="zh-CN" b="1">
                <a:solidFill>
                  <a:schemeClr val="accent2"/>
                </a:solidFill>
                <a:latin typeface="Tahoma" panose="020B0604030504040204" pitchFamily="34" charset="0"/>
              </a:rPr>
              <a:t>        </a:t>
            </a:r>
            <a:r>
              <a:rPr lang="en-US" altLang="zh-CN" b="1">
                <a:solidFill>
                  <a:srgbClr val="FF3399"/>
                </a:solidFill>
                <a:latin typeface="Tahoma" panose="020B0604030504040204" pitchFamily="34" charset="0"/>
              </a:rPr>
              <a:t>{</a:t>
            </a:r>
            <a:r>
              <a:rPr lang="en-US" altLang="zh-CN" b="1">
                <a:solidFill>
                  <a:schemeClr val="accent2"/>
                </a:solidFill>
                <a:latin typeface="Tahoma" panose="020B0604030504040204" pitchFamily="34" charset="0"/>
              </a:rPr>
              <a:t>  if(a[k]&gt;max){ max=a[k];imax=k;}</a:t>
            </a:r>
            <a:endParaRPr lang="en-US" altLang="zh-CN" b="1">
              <a:solidFill>
                <a:schemeClr val="accent2"/>
              </a:solidFill>
              <a:latin typeface="Tahoma" panose="020B0604030504040204" pitchFamily="34" charset="0"/>
            </a:endParaRPr>
          </a:p>
          <a:p>
            <a:pPr algn="l" eaLnBrk="1" hangingPunct="1"/>
            <a:r>
              <a:rPr lang="en-US" altLang="zh-CN" b="1">
                <a:solidFill>
                  <a:schemeClr val="accent2"/>
                </a:solidFill>
                <a:latin typeface="Tahoma" panose="020B0604030504040204" pitchFamily="34" charset="0"/>
              </a:rPr>
              <a:t>            if(a[k]&lt;min){ min=a[k]; imin=k;} </a:t>
            </a:r>
            <a:r>
              <a:rPr lang="en-US" altLang="zh-CN" b="1">
                <a:solidFill>
                  <a:srgbClr val="FF3399"/>
                </a:solidFill>
                <a:latin typeface="Tahoma" panose="020B0604030504040204" pitchFamily="34" charset="0"/>
              </a:rPr>
              <a:t>}</a:t>
            </a:r>
            <a:br>
              <a:rPr lang="en-US" altLang="zh-CN" b="1">
                <a:solidFill>
                  <a:schemeClr val="accent2"/>
                </a:solidFill>
                <a:latin typeface="Tahoma" panose="020B0604030504040204" pitchFamily="34" charset="0"/>
              </a:rPr>
            </a:br>
            <a:r>
              <a:rPr lang="en-US" altLang="zh-CN" b="1">
                <a:solidFill>
                  <a:schemeClr val="accent2"/>
                </a:solidFill>
                <a:latin typeface="Tahoma" panose="020B0604030504040204" pitchFamily="34" charset="0"/>
              </a:rPr>
              <a:t>   </a:t>
            </a:r>
            <a:r>
              <a:rPr lang="en-US" altLang="zh-CN" b="1">
                <a:solidFill>
                  <a:srgbClr val="000000"/>
                </a:solidFill>
                <a:latin typeface="Tahoma" panose="020B0604030504040204" pitchFamily="34" charset="0"/>
              </a:rPr>
              <a:t> printf("max=a[%d]=%d, min=a[%d]=%d\n",</a:t>
            </a:r>
            <a:endParaRPr lang="en-US" altLang="zh-CN" b="1">
              <a:solidFill>
                <a:srgbClr val="000000"/>
              </a:solidFill>
              <a:latin typeface="Tahoma" panose="020B0604030504040204" pitchFamily="34" charset="0"/>
            </a:endParaRPr>
          </a:p>
          <a:p>
            <a:pPr algn="l" eaLnBrk="1" hangingPunct="1"/>
            <a:r>
              <a:rPr lang="en-US" altLang="zh-CN" b="1">
                <a:solidFill>
                  <a:srgbClr val="000000"/>
                </a:solidFill>
                <a:latin typeface="Tahoma" panose="020B0604030504040204" pitchFamily="34" charset="0"/>
              </a:rPr>
              <a:t>                 imax,max,imin,min);</a:t>
            </a:r>
            <a:endParaRPr lang="en-US" altLang="zh-CN" b="1">
              <a:solidFill>
                <a:srgbClr val="000000"/>
              </a:solidFill>
              <a:latin typeface="Tahoma" panose="020B0604030504040204" pitchFamily="34" charset="0"/>
            </a:endParaRPr>
          </a:p>
          <a:p>
            <a:pPr algn="l" eaLnBrk="1" hangingPunct="1"/>
            <a:r>
              <a:rPr lang="en-US" altLang="zh-CN" b="1">
                <a:solidFill>
                  <a:srgbClr val="000000"/>
                </a:solidFill>
                <a:latin typeface="Tahoma" panose="020B0604030504040204" pitchFamily="34" charset="0"/>
              </a:rPr>
              <a:t>} </a:t>
            </a:r>
            <a:endParaRPr lang="en-US" altLang="zh-CN" b="1">
              <a:solidFill>
                <a:srgbClr val="000000"/>
              </a:solidFill>
              <a:latin typeface="Tahoma" panose="020B0604030504040204" pitchFamily="34" charset="0"/>
            </a:endParaRPr>
          </a:p>
        </p:txBody>
      </p:sp>
      <p:sp>
        <p:nvSpPr>
          <p:cNvPr id="241667" name="Rectangle 3"/>
          <p:cNvSpPr>
            <a:spLocks noChangeArrowheads="1"/>
          </p:cNvSpPr>
          <p:nvPr/>
        </p:nvSpPr>
        <p:spPr bwMode="auto">
          <a:xfrm>
            <a:off x="304800" y="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a:solidFill>
                  <a:srgbClr val="3333FF"/>
                </a:solidFill>
                <a:latin typeface="黑体" panose="02010609060101010101" pitchFamily="2" charset="-122"/>
                <a:ea typeface="黑体" panose="02010609060101010101" pitchFamily="2" charset="-122"/>
              </a:rPr>
              <a:t>例：任意输入</a:t>
            </a:r>
            <a:r>
              <a:rPr lang="en-US" altLang="zh-CN" sz="2800" b="1">
                <a:solidFill>
                  <a:srgbClr val="3333FF"/>
                </a:solidFill>
                <a:latin typeface="黑体" panose="02010609060101010101" pitchFamily="2" charset="-122"/>
                <a:ea typeface="黑体" panose="02010609060101010101" pitchFamily="2" charset="-122"/>
              </a:rPr>
              <a:t>10</a:t>
            </a:r>
            <a:r>
              <a:rPr lang="zh-CN" altLang="en-US" sz="2800" b="1">
                <a:solidFill>
                  <a:srgbClr val="3333FF"/>
                </a:solidFill>
                <a:latin typeface="黑体" panose="02010609060101010101" pitchFamily="2" charset="-122"/>
                <a:ea typeface="黑体" panose="02010609060101010101" pitchFamily="2" charset="-122"/>
              </a:rPr>
              <a:t>个数到数组</a:t>
            </a:r>
            <a:r>
              <a:rPr lang="en-US" altLang="zh-CN" sz="2800" b="1">
                <a:solidFill>
                  <a:srgbClr val="3333FF"/>
                </a:solidFill>
                <a:latin typeface="黑体" panose="02010609060101010101" pitchFamily="2" charset="-122"/>
                <a:ea typeface="黑体" panose="02010609060101010101" pitchFamily="2" charset="-122"/>
              </a:rPr>
              <a:t>a</a:t>
            </a:r>
            <a:r>
              <a:rPr lang="zh-CN" altLang="en-US" sz="2800" b="1">
                <a:solidFill>
                  <a:srgbClr val="3333FF"/>
                </a:solidFill>
                <a:latin typeface="黑体" panose="02010609060101010101" pitchFamily="2" charset="-122"/>
                <a:ea typeface="黑体" panose="02010609060101010101" pitchFamily="2" charset="-122"/>
              </a:rPr>
              <a:t>，然后找出其中最大数、最小值及他们的位置，并输出。</a:t>
            </a:r>
            <a:endParaRPr lang="zh-CN" altLang="en-US" sz="2800" b="1">
              <a:solidFill>
                <a:srgbClr val="3333FF"/>
              </a:solidFill>
              <a:latin typeface="黑体" panose="02010609060101010101" pitchFamily="2" charset="-122"/>
              <a:ea typeface="黑体" panose="02010609060101010101" pitchFamily="2" charset="-122"/>
            </a:endParaRPr>
          </a:p>
        </p:txBody>
      </p:sp>
      <p:pic>
        <p:nvPicPr>
          <p:cNvPr id="15366" name="Picture 6"/>
          <p:cNvPicPr>
            <a:picLocks noChangeAspect="1" noChangeArrowheads="1"/>
          </p:cNvPicPr>
          <p:nvPr/>
        </p:nvPicPr>
        <p:blipFill>
          <a:blip r:embed="rId1">
            <a:extLst>
              <a:ext uri="{28A0092B-C50C-407E-A947-70E740481C1C}">
                <a14:useLocalDpi xmlns:a14="http://schemas.microsoft.com/office/drawing/2010/main" val="0"/>
              </a:ext>
            </a:extLst>
          </a:blip>
          <a:srcRect t="25757" r="13181" b="22728"/>
          <a:stretch>
            <a:fillRect/>
          </a:stretch>
        </p:blipFill>
        <p:spPr bwMode="auto">
          <a:xfrm>
            <a:off x="3995738" y="908050"/>
            <a:ext cx="4752975"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67"/>
                                        </p:tgtEl>
                                        <p:attrNameLst>
                                          <p:attrName>style.visibility</p:attrName>
                                        </p:attrNameLst>
                                      </p:cBhvr>
                                      <p:to>
                                        <p:strVal val="visible"/>
                                      </p:to>
                                    </p:set>
                                    <p:anim calcmode="lin" valueType="num">
                                      <p:cBhvr additive="base">
                                        <p:cTn id="7" dur="500" fill="hold"/>
                                        <p:tgtEl>
                                          <p:spTgt spid="241667"/>
                                        </p:tgtEl>
                                        <p:attrNameLst>
                                          <p:attrName>ppt_x</p:attrName>
                                        </p:attrNameLst>
                                      </p:cBhvr>
                                      <p:tavLst>
                                        <p:tav tm="0">
                                          <p:val>
                                            <p:strVal val="#ppt_x"/>
                                          </p:val>
                                        </p:tav>
                                        <p:tav tm="100000">
                                          <p:val>
                                            <p:strVal val="#ppt_x"/>
                                          </p:val>
                                        </p:tav>
                                      </p:tavLst>
                                    </p:anim>
                                    <p:anim calcmode="lin" valueType="num">
                                      <p:cBhvr additive="base">
                                        <p:cTn id="8" dur="500" fill="hold"/>
                                        <p:tgtEl>
                                          <p:spTgt spid="241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41666"/>
                                        </p:tgtEl>
                                        <p:attrNameLst>
                                          <p:attrName>style.visibility</p:attrName>
                                        </p:attrNameLst>
                                      </p:cBhvr>
                                      <p:to>
                                        <p:strVal val="visible"/>
                                      </p:to>
                                    </p:set>
                                    <p:animEffect transition="in" filter="circle(in)">
                                      <p:cBhvr>
                                        <p:cTn id="13" dur="2000"/>
                                        <p:tgtEl>
                                          <p:spTgt spid="241666"/>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entr" presetSubtype="0" fill="hold" nodeType="clickEffect">
                                  <p:stCondLst>
                                    <p:cond delay="0"/>
                                  </p:stCondLst>
                                  <p:childTnLst>
                                    <p:set>
                                      <p:cBhvr>
                                        <p:cTn id="17" dur="1" fill="hold">
                                          <p:stCondLst>
                                            <p:cond delay="0"/>
                                          </p:stCondLst>
                                        </p:cTn>
                                        <p:tgtEl>
                                          <p:spTgt spid="15366"/>
                                        </p:tgtEl>
                                        <p:attrNameLst>
                                          <p:attrName>style.visibility</p:attrName>
                                        </p:attrNameLst>
                                      </p:cBhvr>
                                      <p:to>
                                        <p:strVal val="visible"/>
                                      </p:to>
                                    </p:set>
                                    <p:animEffect transition="in" filter="fade">
                                      <p:cBhvr>
                                        <p:cTn id="18" dur="2000"/>
                                        <p:tgtEl>
                                          <p:spTgt spid="15366"/>
                                        </p:tgtEl>
                                      </p:cBhvr>
                                    </p:animEffect>
                                    <p:anim calcmode="lin" valueType="num">
                                      <p:cBhvr>
                                        <p:cTn id="19" dur="2000" fill="hold"/>
                                        <p:tgtEl>
                                          <p:spTgt spid="15366"/>
                                        </p:tgtEl>
                                        <p:attrNameLst>
                                          <p:attrName>style.rotation</p:attrName>
                                        </p:attrNameLst>
                                      </p:cBhvr>
                                      <p:tavLst>
                                        <p:tav tm="0">
                                          <p:val>
                                            <p:fltVal val="720"/>
                                          </p:val>
                                        </p:tav>
                                        <p:tav tm="100000">
                                          <p:val>
                                            <p:fltVal val="0"/>
                                          </p:val>
                                        </p:tav>
                                      </p:tavLst>
                                    </p:anim>
                                    <p:anim calcmode="lin" valueType="num">
                                      <p:cBhvr>
                                        <p:cTn id="20" dur="2000" fill="hold"/>
                                        <p:tgtEl>
                                          <p:spTgt spid="15366"/>
                                        </p:tgtEl>
                                        <p:attrNameLst>
                                          <p:attrName>ppt_h</p:attrName>
                                        </p:attrNameLst>
                                      </p:cBhvr>
                                      <p:tavLst>
                                        <p:tav tm="0">
                                          <p:val>
                                            <p:fltVal val="0"/>
                                          </p:val>
                                        </p:tav>
                                        <p:tav tm="100000">
                                          <p:val>
                                            <p:strVal val="#ppt_h"/>
                                          </p:val>
                                        </p:tav>
                                      </p:tavLst>
                                    </p:anim>
                                    <p:anim calcmode="lin" valueType="num">
                                      <p:cBhvr>
                                        <p:cTn id="21" dur="2000" fill="hold"/>
                                        <p:tgtEl>
                                          <p:spTgt spid="1536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nimBg="1"/>
      <p:bldP spid="2416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65113" y="114300"/>
            <a:ext cx="8915400" cy="590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5000"/>
              </a:lnSpc>
              <a:spcBef>
                <a:spcPct val="40000"/>
              </a:spcBef>
            </a:pPr>
            <a:r>
              <a:rPr lang="zh-CN" altLang="en-US" b="1">
                <a:solidFill>
                  <a:srgbClr val="9933FF"/>
                </a:solidFill>
                <a:latin typeface="Tahoma" panose="020B0604030504040204" pitchFamily="34" charset="0"/>
                <a:ea typeface="黑体" panose="02010609060101010101" pitchFamily="2" charset="-122"/>
              </a:rPr>
              <a:t>例</a:t>
            </a:r>
            <a:r>
              <a:rPr lang="en-US" altLang="zh-CN" b="1">
                <a:solidFill>
                  <a:srgbClr val="9933FF"/>
                </a:solidFill>
                <a:latin typeface="Tahoma" panose="020B0604030504040204" pitchFamily="34" charset="0"/>
                <a:ea typeface="黑体" panose="02010609060101010101" pitchFamily="2" charset="-122"/>
              </a:rPr>
              <a:t>7</a:t>
            </a:r>
            <a:r>
              <a:rPr lang="zh-CN" altLang="en-US" b="1">
                <a:solidFill>
                  <a:srgbClr val="9933FF"/>
                </a:solidFill>
                <a:latin typeface="Tahoma" panose="020B0604030504040204" pitchFamily="34" charset="0"/>
                <a:ea typeface="黑体" panose="02010609060101010101" pitchFamily="2" charset="-122"/>
              </a:rPr>
              <a:t>．</a:t>
            </a:r>
            <a:r>
              <a:rPr lang="en-US" altLang="zh-CN" b="1">
                <a:solidFill>
                  <a:srgbClr val="9933FF"/>
                </a:solidFill>
                <a:latin typeface="Tahoma" panose="020B0604030504040204" pitchFamily="34" charset="0"/>
                <a:ea typeface="黑体" panose="02010609060101010101" pitchFamily="2" charset="-122"/>
              </a:rPr>
              <a:t>3</a:t>
            </a:r>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用</a:t>
            </a:r>
            <a:r>
              <a:rPr lang="zh-CN" altLang="en-US" b="1" i="1">
                <a:solidFill>
                  <a:srgbClr val="CC3300"/>
                </a:solidFill>
                <a:latin typeface="Tahoma" panose="020B0604030504040204" pitchFamily="34" charset="0"/>
                <a:ea typeface="黑体" panose="02010609060101010101" pitchFamily="2" charset="-122"/>
              </a:rPr>
              <a:t>冒泡</a:t>
            </a:r>
            <a:r>
              <a:rPr lang="zh-CN" altLang="en-US" b="1">
                <a:solidFill>
                  <a:srgbClr val="CC3300"/>
                </a:solidFill>
                <a:latin typeface="Tahoma" panose="020B0604030504040204" pitchFamily="34" charset="0"/>
                <a:ea typeface="黑体" panose="02010609060101010101" pitchFamily="2" charset="-122"/>
              </a:rPr>
              <a:t>算法</a:t>
            </a:r>
            <a:r>
              <a:rPr lang="zh-CN" altLang="en-US" b="1">
                <a:latin typeface="Tahoma" panose="020B0604030504040204" pitchFamily="34" charset="0"/>
                <a:ea typeface="黑体" panose="02010609060101010101" pitchFamily="2" charset="-122"/>
              </a:rPr>
              <a:t>对</a:t>
            </a:r>
            <a:r>
              <a:rPr lang="en-US" altLang="zh-CN" b="1">
                <a:latin typeface="Tahoma" panose="020B0604030504040204" pitchFamily="34" charset="0"/>
                <a:ea typeface="黑体" panose="02010609060101010101" pitchFamily="2" charset="-122"/>
              </a:rPr>
              <a:t>n</a:t>
            </a:r>
            <a:r>
              <a:rPr lang="zh-CN" altLang="en-US" b="1">
                <a:latin typeface="Tahoma" panose="020B0604030504040204" pitchFamily="34" charset="0"/>
                <a:ea typeface="黑体" panose="02010609060101010101" pitchFamily="2" charset="-122"/>
              </a:rPr>
              <a:t>个数</a:t>
            </a:r>
            <a:r>
              <a:rPr lang="zh-CN" altLang="en-US" b="1">
                <a:solidFill>
                  <a:srgbClr val="CC3300"/>
                </a:solidFill>
                <a:latin typeface="Tahoma" panose="020B0604030504040204" pitchFamily="34" charset="0"/>
                <a:ea typeface="黑体" panose="02010609060101010101" pitchFamily="2" charset="-122"/>
              </a:rPr>
              <a:t>排序</a:t>
            </a:r>
            <a:r>
              <a:rPr lang="zh-CN" altLang="en-US" b="1">
                <a:latin typeface="Tahoma" panose="020B0604030504040204" pitchFamily="34" charset="0"/>
                <a:ea typeface="黑体" panose="02010609060101010101" pitchFamily="2" charset="-122"/>
              </a:rPr>
              <a:t>（由小到大）。</a:t>
            </a:r>
            <a:endParaRPr lang="zh-CN" altLang="en-US" b="1">
              <a:latin typeface="Tahoma" panose="020B0604030504040204" pitchFamily="34" charset="0"/>
              <a:ea typeface="黑体" panose="02010609060101010101" pitchFamily="2" charset="-122"/>
            </a:endParaRPr>
          </a:p>
          <a:p>
            <a:pPr algn="just" eaLnBrk="1" hangingPunct="1">
              <a:lnSpc>
                <a:spcPct val="85000"/>
              </a:lnSpc>
              <a:spcBef>
                <a:spcPct val="40000"/>
              </a:spcBef>
            </a:pPr>
            <a:r>
              <a:rPr lang="zh-CN" altLang="en-US" b="1">
                <a:solidFill>
                  <a:srgbClr val="FF3300"/>
                </a:solidFill>
                <a:latin typeface="Tahoma" panose="020B0604030504040204" pitchFamily="34" charset="0"/>
                <a:ea typeface="黑体" panose="02010609060101010101" pitchFamily="2" charset="-122"/>
              </a:rPr>
              <a:t>冒泡算法</a:t>
            </a:r>
            <a:r>
              <a:rPr lang="zh-CN" altLang="en-US" b="1">
                <a:latin typeface="Tahoma" panose="020B0604030504040204" pitchFamily="34" charset="0"/>
                <a:ea typeface="黑体" panose="02010609060101010101" pitchFamily="2" charset="-122"/>
              </a:rPr>
              <a:t>：设有</a:t>
            </a:r>
            <a:r>
              <a:rPr lang="en-US" altLang="zh-CN" b="1">
                <a:latin typeface="Tahoma" panose="020B0604030504040204" pitchFamily="34" charset="0"/>
                <a:ea typeface="黑体" panose="02010609060101010101" pitchFamily="2" charset="-122"/>
              </a:rPr>
              <a:t>n</a:t>
            </a:r>
            <a:r>
              <a:rPr lang="zh-CN" altLang="en-US" b="1">
                <a:latin typeface="Tahoma" panose="020B0604030504040204" pitchFamily="34" charset="0"/>
                <a:ea typeface="黑体" panose="02010609060101010101" pitchFamily="2" charset="-122"/>
              </a:rPr>
              <a:t>个需要排序的数</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k2…..kn</a:t>
            </a:r>
            <a:endParaRPr lang="en-US" altLang="zh-CN" b="1">
              <a:latin typeface="Tahoma" panose="020B0604030504040204" pitchFamily="34" charset="0"/>
              <a:ea typeface="黑体" panose="02010609060101010101" pitchFamily="2" charset="-122"/>
            </a:endParaRPr>
          </a:p>
          <a:p>
            <a:pPr algn="just" eaLnBrk="1" hangingPunct="1">
              <a:lnSpc>
                <a:spcPct val="85000"/>
              </a:lnSpc>
              <a:spcBef>
                <a:spcPct val="40000"/>
              </a:spcBef>
              <a:buClr>
                <a:srgbClr val="FF3399"/>
              </a:buClr>
              <a:buFont typeface="Wingdings" panose="05000000000000000000" pitchFamily="2" charset="2"/>
              <a:buChar char="Ø"/>
            </a:pPr>
            <a:r>
              <a:rPr lang="zh-CN" altLang="en-US" b="1">
                <a:solidFill>
                  <a:schemeClr val="accent2"/>
                </a:solidFill>
                <a:latin typeface="Tahoma" panose="020B0604030504040204" pitchFamily="34" charset="0"/>
                <a:ea typeface="黑体" panose="02010609060101010101" pitchFamily="2" charset="-122"/>
              </a:rPr>
              <a:t>第一趟冒泡排列：  （进行了</a:t>
            </a:r>
            <a:r>
              <a:rPr lang="en-US" altLang="zh-CN" b="1">
                <a:solidFill>
                  <a:schemeClr val="accent2"/>
                </a:solidFill>
                <a:latin typeface="Tahoma" panose="020B0604030504040204" pitchFamily="34" charset="0"/>
                <a:ea typeface="黑体" panose="02010609060101010101" pitchFamily="2" charset="-122"/>
              </a:rPr>
              <a:t>n-1</a:t>
            </a:r>
            <a:r>
              <a:rPr lang="zh-CN" altLang="en-US" b="1">
                <a:solidFill>
                  <a:schemeClr val="accent2"/>
                </a:solidFill>
                <a:latin typeface="Tahoma" panose="020B0604030504040204" pitchFamily="34" charset="0"/>
                <a:ea typeface="黑体" panose="02010609060101010101" pitchFamily="2" charset="-122"/>
              </a:rPr>
              <a:t>次比较和交换）</a:t>
            </a:r>
            <a:endParaRPr lang="zh-CN" altLang="en-US" b="1">
              <a:solidFill>
                <a:schemeClr val="accent2"/>
              </a:solidFill>
              <a:latin typeface="Tahoma" panose="020B0604030504040204" pitchFamily="34" charset="0"/>
              <a:ea typeface="黑体" panose="02010609060101010101" pitchFamily="2" charset="-122"/>
            </a:endParaRPr>
          </a:p>
          <a:p>
            <a:pPr algn="just" eaLnBrk="1" hangingPunct="1">
              <a:lnSpc>
                <a:spcPct val="85000"/>
              </a:lnSpc>
              <a:spcBef>
                <a:spcPct val="40000"/>
              </a:spcBef>
            </a:pP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比较</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k2</a:t>
            </a:r>
            <a:r>
              <a:rPr lang="zh-CN" altLang="en-US" b="1">
                <a:latin typeface="Tahoma" panose="020B0604030504040204" pitchFamily="34" charset="0"/>
                <a:ea typeface="黑体" panose="02010609060101010101" pitchFamily="2" charset="-122"/>
              </a:rPr>
              <a:t>，如</a:t>
            </a:r>
            <a:r>
              <a:rPr lang="en-US" altLang="zh-CN" b="1">
                <a:latin typeface="Tahoma" panose="020B0604030504040204" pitchFamily="34" charset="0"/>
                <a:ea typeface="黑体" panose="02010609060101010101" pitchFamily="2" charset="-122"/>
              </a:rPr>
              <a:t>k1&gt;k2</a:t>
            </a:r>
            <a:r>
              <a:rPr lang="zh-CN" altLang="en-US" b="1">
                <a:latin typeface="Tahoma" panose="020B0604030504040204" pitchFamily="34" charset="0"/>
                <a:ea typeface="黑体" panose="02010609060101010101" pitchFamily="2" charset="-122"/>
              </a:rPr>
              <a:t>，交换</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k2</a:t>
            </a:r>
            <a:r>
              <a:rPr lang="zh-CN" altLang="en-US" b="1">
                <a:latin typeface="Tahoma" panose="020B0604030504040204" pitchFamily="34" charset="0"/>
                <a:ea typeface="黑体" panose="02010609060101010101" pitchFamily="2" charset="-122"/>
              </a:rPr>
              <a:t>位置，否则不交换。</a:t>
            </a:r>
            <a:r>
              <a:rPr lang="zh-CN" altLang="en-US" b="1">
                <a:solidFill>
                  <a:srgbClr val="CC0000"/>
                </a:solidFill>
                <a:latin typeface="Tahoma" panose="020B0604030504040204" pitchFamily="34" charset="0"/>
                <a:ea typeface="黑体" panose="02010609060101010101" pitchFamily="2" charset="-122"/>
              </a:rPr>
              <a:t>前</a:t>
            </a:r>
            <a:r>
              <a:rPr lang="en-US" altLang="zh-CN" b="1">
                <a:solidFill>
                  <a:srgbClr val="CC0000"/>
                </a:solidFill>
                <a:latin typeface="Tahoma" panose="020B0604030504040204" pitchFamily="34" charset="0"/>
                <a:ea typeface="黑体" panose="02010609060101010101" pitchFamily="2" charset="-122"/>
              </a:rPr>
              <a:t>2</a:t>
            </a:r>
            <a:r>
              <a:rPr lang="zh-CN" altLang="en-US" b="1">
                <a:solidFill>
                  <a:srgbClr val="CC0000"/>
                </a:solidFill>
                <a:latin typeface="Tahoma" panose="020B0604030504040204" pitchFamily="34" charset="0"/>
                <a:ea typeface="黑体" panose="02010609060101010101" pitchFamily="2" charset="-122"/>
              </a:rPr>
              <a:t>个数中大的数，在</a:t>
            </a:r>
            <a:r>
              <a:rPr lang="en-US" altLang="zh-CN" b="1">
                <a:solidFill>
                  <a:srgbClr val="CC0000"/>
                </a:solidFill>
                <a:latin typeface="Tahoma" panose="020B0604030504040204" pitchFamily="34" charset="0"/>
                <a:ea typeface="黑体" panose="02010609060101010101" pitchFamily="2" charset="-122"/>
              </a:rPr>
              <a:t>k2</a:t>
            </a:r>
            <a:r>
              <a:rPr lang="zh-CN" altLang="en-US" b="1">
                <a:solidFill>
                  <a:srgbClr val="CC0000"/>
                </a:solidFill>
                <a:latin typeface="Tahoma" panose="020B0604030504040204" pitchFamily="34" charset="0"/>
                <a:ea typeface="黑体" panose="02010609060101010101" pitchFamily="2" charset="-122"/>
              </a:rPr>
              <a:t>位置上。</a:t>
            </a:r>
            <a:endParaRPr lang="zh-CN" altLang="en-US" b="1">
              <a:solidFill>
                <a:srgbClr val="CC0000"/>
              </a:solidFill>
              <a:latin typeface="Tahoma" panose="020B0604030504040204" pitchFamily="34" charset="0"/>
              <a:ea typeface="黑体" panose="02010609060101010101" pitchFamily="2" charset="-122"/>
            </a:endParaRPr>
          </a:p>
          <a:p>
            <a:pPr algn="just" eaLnBrk="1" hangingPunct="1">
              <a:lnSpc>
                <a:spcPct val="85000"/>
              </a:lnSpc>
              <a:spcBef>
                <a:spcPct val="40000"/>
              </a:spcBef>
            </a:pP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比较</a:t>
            </a:r>
            <a:r>
              <a:rPr lang="en-US" altLang="zh-CN" b="1">
                <a:latin typeface="Tahoma" panose="020B0604030504040204" pitchFamily="34" charset="0"/>
                <a:ea typeface="黑体" panose="02010609060101010101" pitchFamily="2" charset="-122"/>
              </a:rPr>
              <a:t>k2</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k3</a:t>
            </a:r>
            <a:r>
              <a:rPr lang="zh-CN" altLang="en-US" b="1">
                <a:latin typeface="Tahoma" panose="020B0604030504040204" pitchFamily="34" charset="0"/>
                <a:ea typeface="黑体" panose="02010609060101010101" pitchFamily="2" charset="-122"/>
              </a:rPr>
              <a:t>，方法同</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a:t>
            </a:r>
            <a:r>
              <a:rPr lang="zh-CN" altLang="en-US" b="1">
                <a:solidFill>
                  <a:srgbClr val="CC0000"/>
                </a:solidFill>
                <a:latin typeface="Tahoma" panose="020B0604030504040204" pitchFamily="34" charset="0"/>
                <a:ea typeface="黑体" panose="02010609060101010101" pitchFamily="2" charset="-122"/>
              </a:rPr>
              <a:t>前</a:t>
            </a:r>
            <a:r>
              <a:rPr lang="en-US" altLang="zh-CN" b="1">
                <a:solidFill>
                  <a:srgbClr val="CC0000"/>
                </a:solidFill>
                <a:latin typeface="Tahoma" panose="020B0604030504040204" pitchFamily="34" charset="0"/>
                <a:ea typeface="黑体" panose="02010609060101010101" pitchFamily="2" charset="-122"/>
              </a:rPr>
              <a:t>3</a:t>
            </a:r>
            <a:r>
              <a:rPr lang="zh-CN" altLang="en-US" b="1">
                <a:solidFill>
                  <a:srgbClr val="CC0000"/>
                </a:solidFill>
                <a:latin typeface="Tahoma" panose="020B0604030504040204" pitchFamily="34" charset="0"/>
                <a:ea typeface="黑体" panose="02010609060101010101" pitchFamily="2" charset="-122"/>
              </a:rPr>
              <a:t>个数中大的数，在</a:t>
            </a:r>
            <a:r>
              <a:rPr lang="en-US" altLang="zh-CN" b="1">
                <a:solidFill>
                  <a:srgbClr val="CC0000"/>
                </a:solidFill>
                <a:latin typeface="Tahoma" panose="020B0604030504040204" pitchFamily="34" charset="0"/>
                <a:ea typeface="黑体" panose="02010609060101010101" pitchFamily="2" charset="-122"/>
              </a:rPr>
              <a:t>k3</a:t>
            </a:r>
            <a:r>
              <a:rPr lang="zh-CN" altLang="en-US" b="1">
                <a:solidFill>
                  <a:srgbClr val="CC0000"/>
                </a:solidFill>
                <a:latin typeface="Tahoma" panose="020B0604030504040204" pitchFamily="34" charset="0"/>
                <a:ea typeface="黑体" panose="02010609060101010101" pitchFamily="2" charset="-122"/>
              </a:rPr>
              <a:t>位置上。</a:t>
            </a:r>
            <a:endParaRPr lang="zh-CN" altLang="en-US" b="1">
              <a:solidFill>
                <a:srgbClr val="CC0000"/>
              </a:solidFill>
              <a:latin typeface="Tahoma" panose="020B0604030504040204" pitchFamily="34" charset="0"/>
              <a:ea typeface="黑体" panose="02010609060101010101" pitchFamily="2" charset="-122"/>
            </a:endParaRPr>
          </a:p>
          <a:p>
            <a:pPr algn="just" eaLnBrk="1" hangingPunct="1">
              <a:lnSpc>
                <a:spcPct val="85000"/>
              </a:lnSpc>
              <a:spcBef>
                <a:spcPct val="40000"/>
              </a:spcBef>
            </a:pPr>
            <a:r>
              <a:rPr lang="en-US" altLang="zh-CN" b="1">
                <a:latin typeface="Tahoma" panose="020B0604030504040204" pitchFamily="34" charset="0"/>
                <a:ea typeface="黑体" panose="02010609060101010101" pitchFamily="2" charset="-122"/>
              </a:rPr>
              <a:t>(3)</a:t>
            </a:r>
            <a:r>
              <a:rPr lang="zh-CN" altLang="en-US" b="1">
                <a:latin typeface="Tahoma" panose="020B0604030504040204" pitchFamily="34" charset="0"/>
                <a:ea typeface="黑体" panose="02010609060101010101" pitchFamily="2" charset="-122"/>
              </a:rPr>
              <a:t>同样比较和处理，直到处理完</a:t>
            </a:r>
            <a:r>
              <a:rPr lang="en-US" altLang="zh-CN" b="1">
                <a:latin typeface="Tahoma" panose="020B0604030504040204" pitchFamily="34" charset="0"/>
                <a:ea typeface="黑体" panose="02010609060101010101" pitchFamily="2" charset="-122"/>
              </a:rPr>
              <a:t>kn-1</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kn</a:t>
            </a:r>
            <a:r>
              <a:rPr lang="zh-CN" altLang="en-US" b="1">
                <a:latin typeface="Tahoma" panose="020B0604030504040204" pitchFamily="34" charset="0"/>
                <a:ea typeface="黑体" panose="02010609060101010101" pitchFamily="2" charset="-122"/>
              </a:rPr>
              <a:t>位置。</a:t>
            </a:r>
            <a:r>
              <a:rPr lang="zh-CN" altLang="en-US" b="1">
                <a:solidFill>
                  <a:srgbClr val="008000"/>
                </a:solidFill>
                <a:latin typeface="Tahoma" panose="020B0604030504040204" pitchFamily="34" charset="0"/>
                <a:ea typeface="黑体" panose="02010609060101010101" pitchFamily="2" charset="-122"/>
              </a:rPr>
              <a:t>最大数</a:t>
            </a:r>
            <a:r>
              <a:rPr lang="zh-CN" altLang="en-US" b="1">
                <a:solidFill>
                  <a:srgbClr val="CC0000"/>
                </a:solidFill>
                <a:latin typeface="Tahoma" panose="020B0604030504040204" pitchFamily="34" charset="0"/>
                <a:ea typeface="黑体" panose="02010609060101010101" pitchFamily="2" charset="-122"/>
              </a:rPr>
              <a:t>在</a:t>
            </a:r>
            <a:r>
              <a:rPr lang="en-US" altLang="zh-CN" b="1">
                <a:solidFill>
                  <a:srgbClr val="CC0000"/>
                </a:solidFill>
                <a:latin typeface="Tahoma" panose="020B0604030504040204" pitchFamily="34" charset="0"/>
                <a:ea typeface="黑体" panose="02010609060101010101" pitchFamily="2" charset="-122"/>
              </a:rPr>
              <a:t>kn</a:t>
            </a:r>
            <a:r>
              <a:rPr lang="zh-CN" altLang="en-US" b="1">
                <a:solidFill>
                  <a:srgbClr val="CC0000"/>
                </a:solidFill>
                <a:latin typeface="Tahoma" panose="020B0604030504040204" pitchFamily="34" charset="0"/>
                <a:ea typeface="黑体" panose="02010609060101010101" pitchFamily="2" charset="-122"/>
              </a:rPr>
              <a:t>位置上，</a:t>
            </a:r>
            <a:r>
              <a:rPr lang="zh-CN" altLang="en-US" b="1">
                <a:solidFill>
                  <a:srgbClr val="008000"/>
                </a:solidFill>
                <a:latin typeface="Tahoma" panose="020B0604030504040204" pitchFamily="34" charset="0"/>
                <a:ea typeface="黑体" panose="02010609060101010101" pitchFamily="2" charset="-122"/>
              </a:rPr>
              <a:t>即安置在最后一个记录位置。</a:t>
            </a:r>
            <a:endParaRPr lang="zh-CN" altLang="en-US" b="1">
              <a:solidFill>
                <a:srgbClr val="008000"/>
              </a:solidFill>
              <a:latin typeface="Tahoma" panose="020B0604030504040204" pitchFamily="34" charset="0"/>
              <a:ea typeface="黑体" panose="02010609060101010101" pitchFamily="2" charset="-122"/>
            </a:endParaRPr>
          </a:p>
          <a:p>
            <a:pPr algn="just" eaLnBrk="1" hangingPunct="1">
              <a:lnSpc>
                <a:spcPct val="85000"/>
              </a:lnSpc>
              <a:spcBef>
                <a:spcPct val="40000"/>
              </a:spcBef>
              <a:buClr>
                <a:srgbClr val="FF3399"/>
              </a:buClr>
              <a:buFont typeface="Wingdings" panose="05000000000000000000" pitchFamily="2" charset="2"/>
              <a:buChar char="Ø"/>
            </a:pPr>
            <a:r>
              <a:rPr lang="zh-CN" altLang="en-US" b="1">
                <a:solidFill>
                  <a:schemeClr val="accent2"/>
                </a:solidFill>
                <a:latin typeface="Tahoma" panose="020B0604030504040204" pitchFamily="34" charset="0"/>
                <a:ea typeface="黑体" panose="02010609060101010101" pitchFamily="2" charset="-122"/>
              </a:rPr>
              <a:t>第二趟冒泡排列：</a:t>
            </a:r>
            <a:endParaRPr lang="zh-CN" altLang="en-US" b="1">
              <a:solidFill>
                <a:schemeClr val="accent2"/>
              </a:solidFill>
              <a:latin typeface="Tahoma" panose="020B0604030504040204" pitchFamily="34" charset="0"/>
              <a:ea typeface="黑体" panose="02010609060101010101" pitchFamily="2" charset="-122"/>
            </a:endParaRPr>
          </a:p>
          <a:p>
            <a:pPr algn="just" eaLnBrk="1" hangingPunct="1">
              <a:lnSpc>
                <a:spcPct val="85000"/>
              </a:lnSpc>
              <a:spcBef>
                <a:spcPct val="40000"/>
              </a:spcBef>
            </a:pPr>
            <a:r>
              <a:rPr lang="zh-CN" altLang="en-US" b="1">
                <a:latin typeface="Tahoma" panose="020B0604030504040204" pitchFamily="34" charset="0"/>
                <a:ea typeface="黑体" panose="02010609060101010101" pitchFamily="2" charset="-122"/>
              </a:rPr>
              <a:t>从（</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k2</a:t>
            </a:r>
            <a:r>
              <a:rPr lang="zh-CN" altLang="en-US" b="1">
                <a:latin typeface="Tahoma" panose="020B0604030504040204" pitchFamily="34" charset="0"/>
                <a:ea typeface="黑体" panose="02010609060101010101" pitchFamily="2" charset="-122"/>
              </a:rPr>
              <a:t>）处理到（</a:t>
            </a:r>
            <a:r>
              <a:rPr lang="en-US" altLang="zh-CN" b="1">
                <a:latin typeface="Tahoma" panose="020B0604030504040204" pitchFamily="34" charset="0"/>
                <a:ea typeface="黑体" panose="02010609060101010101" pitchFamily="2" charset="-122"/>
              </a:rPr>
              <a:t>kn-2</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kn-1</a:t>
            </a:r>
            <a:r>
              <a:rPr lang="zh-CN" altLang="en-US" b="1">
                <a:latin typeface="Tahoma" panose="020B0604030504040204" pitchFamily="34" charset="0"/>
                <a:ea typeface="黑体" panose="02010609060101010101" pitchFamily="2" charset="-122"/>
              </a:rPr>
              <a:t>），执行</a:t>
            </a:r>
            <a:r>
              <a:rPr lang="en-US" altLang="zh-CN" b="1">
                <a:latin typeface="Tahoma" panose="020B0604030504040204" pitchFamily="34" charset="0"/>
                <a:ea typeface="黑体" panose="02010609060101010101" pitchFamily="2" charset="-122"/>
              </a:rPr>
              <a:t>n-2</a:t>
            </a:r>
            <a:r>
              <a:rPr lang="zh-CN" altLang="en-US" b="1">
                <a:latin typeface="Tahoma" panose="020B0604030504040204" pitchFamily="34" charset="0"/>
                <a:ea typeface="黑体" panose="02010609060101010101" pitchFamily="2" charset="-122"/>
              </a:rPr>
              <a:t>次比较和交换。</a:t>
            </a:r>
            <a:endParaRPr lang="zh-CN" altLang="en-US" b="1">
              <a:latin typeface="Tahoma" panose="020B0604030504040204" pitchFamily="34" charset="0"/>
              <a:ea typeface="黑体" panose="02010609060101010101" pitchFamily="2" charset="-122"/>
            </a:endParaRPr>
          </a:p>
          <a:p>
            <a:pPr algn="just" eaLnBrk="1" hangingPunct="1">
              <a:lnSpc>
                <a:spcPct val="85000"/>
              </a:lnSpc>
              <a:spcBef>
                <a:spcPct val="40000"/>
              </a:spcBef>
              <a:buClr>
                <a:srgbClr val="FF3399"/>
              </a:buClr>
              <a:buFont typeface="Wingdings" panose="05000000000000000000" pitchFamily="2" charset="2"/>
              <a:buChar char="Ø"/>
            </a:pPr>
            <a:r>
              <a:rPr lang="zh-CN" altLang="en-US" b="1">
                <a:solidFill>
                  <a:schemeClr val="accent2"/>
                </a:solidFill>
                <a:latin typeface="Tahoma" panose="020B0604030504040204" pitchFamily="34" charset="0"/>
                <a:ea typeface="黑体" panose="02010609060101010101" pitchFamily="2" charset="-122"/>
              </a:rPr>
              <a:t>依次类推，第三趟只需进行</a:t>
            </a:r>
            <a:r>
              <a:rPr lang="en-US" altLang="zh-CN" b="1">
                <a:solidFill>
                  <a:schemeClr val="accent2"/>
                </a:solidFill>
                <a:latin typeface="Tahoma" panose="020B0604030504040204" pitchFamily="34" charset="0"/>
                <a:ea typeface="黑体" panose="02010609060101010101" pitchFamily="2" charset="-122"/>
              </a:rPr>
              <a:t>n-3</a:t>
            </a:r>
            <a:r>
              <a:rPr lang="zh-CN" altLang="en-US" b="1">
                <a:solidFill>
                  <a:schemeClr val="accent2"/>
                </a:solidFill>
                <a:latin typeface="Tahoma" panose="020B0604030504040204" pitchFamily="34" charset="0"/>
                <a:ea typeface="黑体" panose="02010609060101010101" pitchFamily="2" charset="-122"/>
              </a:rPr>
              <a:t>次比较，</a:t>
            </a:r>
            <a:r>
              <a:rPr lang="en-US" altLang="zh-CN" b="1">
                <a:solidFill>
                  <a:schemeClr val="accent2"/>
                </a:solidFill>
                <a:latin typeface="Tahoma" panose="020B0604030504040204" pitchFamily="34" charset="0"/>
                <a:ea typeface="黑体" panose="02010609060101010101" pitchFamily="2" charset="-122"/>
              </a:rPr>
              <a:t>…</a:t>
            </a:r>
            <a:r>
              <a:rPr lang="zh-CN" altLang="en-US" b="1">
                <a:solidFill>
                  <a:schemeClr val="accent2"/>
                </a:solidFill>
                <a:latin typeface="Tahoma" panose="020B0604030504040204" pitchFamily="34" charset="0"/>
                <a:ea typeface="黑体" panose="02010609060101010101" pitchFamily="2" charset="-122"/>
              </a:rPr>
              <a:t>，</a:t>
            </a:r>
            <a:endParaRPr lang="zh-CN" altLang="en-US" b="1">
              <a:solidFill>
                <a:schemeClr val="accent2"/>
              </a:solidFill>
              <a:latin typeface="Tahoma" panose="020B0604030504040204" pitchFamily="34" charset="0"/>
              <a:ea typeface="黑体" panose="02010609060101010101" pitchFamily="2" charset="-122"/>
            </a:endParaRPr>
          </a:p>
          <a:p>
            <a:pPr algn="just" eaLnBrk="1" hangingPunct="1">
              <a:lnSpc>
                <a:spcPct val="85000"/>
              </a:lnSpc>
              <a:spcBef>
                <a:spcPct val="40000"/>
              </a:spcBef>
              <a:buClr>
                <a:srgbClr val="FF3399"/>
              </a:buClr>
              <a:buFont typeface="Wingdings" panose="05000000000000000000" pitchFamily="2" charset="2"/>
              <a:buChar char="Ø"/>
            </a:pPr>
            <a:r>
              <a:rPr lang="zh-CN" altLang="en-US" b="1">
                <a:solidFill>
                  <a:schemeClr val="accent2"/>
                </a:solidFill>
                <a:latin typeface="Tahoma" panose="020B0604030504040204" pitchFamily="34" charset="0"/>
                <a:ea typeface="黑体" panose="02010609060101010101" pitchFamily="2" charset="-122"/>
              </a:rPr>
              <a:t>第</a:t>
            </a:r>
            <a:r>
              <a:rPr lang="en-US" altLang="zh-CN" b="1">
                <a:solidFill>
                  <a:schemeClr val="accent2"/>
                </a:solidFill>
                <a:latin typeface="Tahoma" panose="020B0604030504040204" pitchFamily="34" charset="0"/>
                <a:ea typeface="黑体" panose="02010609060101010101" pitchFamily="2" charset="-122"/>
              </a:rPr>
              <a:t>i</a:t>
            </a:r>
            <a:r>
              <a:rPr lang="zh-CN" altLang="en-US" b="1">
                <a:solidFill>
                  <a:schemeClr val="accent2"/>
                </a:solidFill>
                <a:latin typeface="Tahoma" panose="020B0604030504040204" pitchFamily="34" charset="0"/>
                <a:ea typeface="黑体" panose="02010609060101010101" pitchFamily="2" charset="-122"/>
              </a:rPr>
              <a:t>趟只需</a:t>
            </a:r>
            <a:r>
              <a:rPr lang="en-US" altLang="zh-CN" b="1">
                <a:solidFill>
                  <a:schemeClr val="accent2"/>
                </a:solidFill>
                <a:latin typeface="Tahoma" panose="020B0604030504040204" pitchFamily="34" charset="0"/>
                <a:ea typeface="黑体" panose="02010609060101010101" pitchFamily="2" charset="-122"/>
              </a:rPr>
              <a:t>n-i</a:t>
            </a:r>
            <a:r>
              <a:rPr lang="zh-CN" altLang="en-US" b="1">
                <a:solidFill>
                  <a:schemeClr val="accent2"/>
                </a:solidFill>
                <a:latin typeface="Tahoma" panose="020B0604030504040204" pitchFamily="34" charset="0"/>
                <a:ea typeface="黑体" panose="02010609060101010101" pitchFamily="2" charset="-122"/>
              </a:rPr>
              <a:t>次比较即可。</a:t>
            </a:r>
            <a:endParaRPr lang="zh-CN" altLang="en-US" b="1">
              <a:solidFill>
                <a:schemeClr val="accent2"/>
              </a:solidFill>
              <a:latin typeface="Tahoma" panose="020B0604030504040204" pitchFamily="34" charset="0"/>
              <a:ea typeface="黑体" panose="02010609060101010101" pitchFamily="2" charset="-122"/>
            </a:endParaRPr>
          </a:p>
          <a:p>
            <a:pPr algn="just" eaLnBrk="1" hangingPunct="1">
              <a:lnSpc>
                <a:spcPct val="85000"/>
              </a:lnSpc>
              <a:spcBef>
                <a:spcPct val="40000"/>
              </a:spcBef>
            </a:pPr>
            <a:r>
              <a:rPr lang="zh-CN" altLang="en-US" b="1">
                <a:latin typeface="Tahoma" panose="020B0604030504040204" pitchFamily="34" charset="0"/>
                <a:ea typeface="黑体" panose="02010609060101010101" pitchFamily="2" charset="-122"/>
              </a:rPr>
              <a:t>这样，最多做</a:t>
            </a:r>
            <a:r>
              <a:rPr lang="en-US" altLang="zh-CN" b="1">
                <a:latin typeface="Tahoma" panose="020B0604030504040204" pitchFamily="34" charset="0"/>
                <a:ea typeface="黑体" panose="02010609060101010101" pitchFamily="2" charset="-122"/>
              </a:rPr>
              <a:t>n-1</a:t>
            </a:r>
            <a:r>
              <a:rPr lang="zh-CN" altLang="en-US" b="1">
                <a:latin typeface="Tahoma" panose="020B0604030504040204" pitchFamily="34" charset="0"/>
                <a:ea typeface="黑体" panose="02010609060101010101" pitchFamily="2" charset="-122"/>
              </a:rPr>
              <a:t>趟重复就达到了排序的目的。</a:t>
            </a:r>
            <a:endParaRPr lang="zh-CN" altLang="en-US" b="1">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4114800" y="685800"/>
            <a:ext cx="5029200" cy="2514600"/>
          </a:xfrm>
          <a:prstGeom prst="rect">
            <a:avLst/>
          </a:prstGeom>
          <a:solidFill>
            <a:srgbClr val="83FFE7"/>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Text Box 3"/>
          <p:cNvSpPr txBox="1">
            <a:spLocks noChangeArrowheads="1"/>
          </p:cNvSpPr>
          <p:nvPr/>
        </p:nvSpPr>
        <p:spPr bwMode="auto">
          <a:xfrm>
            <a:off x="0" y="0"/>
            <a:ext cx="4038600" cy="603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a:latin typeface="Tahoma" panose="020B0604030504040204" pitchFamily="34" charset="0"/>
              </a:rPr>
              <a:t>程序：为</a:t>
            </a:r>
            <a:r>
              <a:rPr lang="en-US" altLang="zh-CN" sz="2800" b="1">
                <a:latin typeface="Tahoma" panose="020B0604030504040204" pitchFamily="34" charset="0"/>
              </a:rPr>
              <a:t>5</a:t>
            </a:r>
            <a:r>
              <a:rPr lang="zh-CN" altLang="en-US" sz="2800" b="1">
                <a:latin typeface="Tahoma" panose="020B0604030504040204" pitchFamily="34" charset="0"/>
              </a:rPr>
              <a:t>个数排序。</a:t>
            </a:r>
            <a:endParaRPr lang="zh-CN" altLang="en-US"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#include&lt;stdio.h&gt;</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#define N 5</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void main()</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{int a[5];</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int i, j, t;</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for (i=0; i&lt;N; i++) scanf("%d", &amp;a[i]);</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printf("\n");</a:t>
            </a:r>
            <a:endParaRPr lang="en-US" altLang="zh-CN" sz="2800" b="1">
              <a:latin typeface="Tahoma" panose="020B0604030504040204" pitchFamily="34" charset="0"/>
            </a:endParaRPr>
          </a:p>
          <a:p>
            <a:pPr algn="just" eaLnBrk="1" hangingPunct="1">
              <a:spcBef>
                <a:spcPct val="50000"/>
              </a:spcBef>
            </a:pPr>
            <a:r>
              <a:rPr lang="en-US" altLang="zh-CN">
                <a:latin typeface="Tahoma" panose="020B0604030504040204" pitchFamily="34" charset="0"/>
              </a:rPr>
              <a:t>     </a:t>
            </a:r>
            <a:endParaRPr lang="en-US" altLang="zh-CN">
              <a:latin typeface="Tahoma" panose="020B0604030504040204" pitchFamily="34" charset="0"/>
            </a:endParaRPr>
          </a:p>
        </p:txBody>
      </p:sp>
      <p:sp>
        <p:nvSpPr>
          <p:cNvPr id="16388" name="Text Box 4"/>
          <p:cNvSpPr txBox="1">
            <a:spLocks noChangeArrowheads="1"/>
          </p:cNvSpPr>
          <p:nvPr/>
        </p:nvSpPr>
        <p:spPr bwMode="auto">
          <a:xfrm>
            <a:off x="4038600" y="666750"/>
            <a:ext cx="51054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800" b="1">
                <a:latin typeface="Tahoma" panose="020B0604030504040204" pitchFamily="34" charset="0"/>
              </a:rPr>
              <a:t>for (j=1; j&lt;=</a:t>
            </a:r>
            <a:r>
              <a:rPr lang="en-US" altLang="zh-CN" sz="2800" b="1">
                <a:solidFill>
                  <a:srgbClr val="CC3300"/>
                </a:solidFill>
                <a:latin typeface="Tahoma" panose="020B0604030504040204" pitchFamily="34" charset="0"/>
              </a:rPr>
              <a:t>N-1</a:t>
            </a:r>
            <a:r>
              <a:rPr lang="en-US" altLang="zh-CN" sz="2800" b="1">
                <a:latin typeface="Tahoma" panose="020B0604030504040204" pitchFamily="34" charset="0"/>
              </a:rPr>
              <a:t>; j++)</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for (i=0; i&lt;</a:t>
            </a:r>
            <a:r>
              <a:rPr lang="en-US" altLang="zh-CN" sz="2800" b="1">
                <a:solidFill>
                  <a:srgbClr val="CC3300"/>
                </a:solidFill>
                <a:latin typeface="Tahoma" panose="020B0604030504040204" pitchFamily="34" charset="0"/>
              </a:rPr>
              <a:t>N-j</a:t>
            </a:r>
            <a:r>
              <a:rPr lang="en-US" altLang="zh-CN" sz="2800" b="1">
                <a:latin typeface="Tahoma" panose="020B0604030504040204" pitchFamily="34" charset="0"/>
              </a:rPr>
              <a:t>; i++)</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if (a[</a:t>
            </a:r>
            <a:r>
              <a:rPr lang="en-US" altLang="zh-CN" sz="2800" b="1">
                <a:solidFill>
                  <a:schemeClr val="accent2"/>
                </a:solidFill>
                <a:latin typeface="Tahoma" panose="020B0604030504040204" pitchFamily="34" charset="0"/>
              </a:rPr>
              <a:t>i</a:t>
            </a:r>
            <a:r>
              <a:rPr lang="en-US" altLang="zh-CN" sz="2800" b="1">
                <a:latin typeface="Tahoma" panose="020B0604030504040204" pitchFamily="34" charset="0"/>
              </a:rPr>
              <a:t>]&gt;a[</a:t>
            </a:r>
            <a:r>
              <a:rPr lang="en-US" altLang="zh-CN" sz="2800" b="1">
                <a:solidFill>
                  <a:schemeClr val="accent2"/>
                </a:solidFill>
                <a:latin typeface="Tahoma" panose="020B0604030504040204" pitchFamily="34" charset="0"/>
              </a:rPr>
              <a:t>i+1</a:t>
            </a:r>
            <a:r>
              <a:rPr lang="en-US" altLang="zh-CN" sz="2800" b="1">
                <a:latin typeface="Tahoma" panose="020B0604030504040204" pitchFamily="34" charset="0"/>
              </a:rPr>
              <a:t>])</a:t>
            </a:r>
            <a:endParaRPr lang="en-US" altLang="zh-CN" sz="2800" b="1">
              <a:latin typeface="Tahoma" panose="020B0604030504040204" pitchFamily="34" charset="0"/>
            </a:endParaRPr>
          </a:p>
          <a:p>
            <a:pPr algn="just" eaLnBrk="1" hangingPunct="1">
              <a:spcBef>
                <a:spcPct val="50000"/>
              </a:spcBef>
            </a:pPr>
            <a:r>
              <a:rPr lang="en-US" altLang="zh-CN" b="1">
                <a:solidFill>
                  <a:srgbClr val="CC0000"/>
                </a:solidFill>
                <a:latin typeface="Tahoma" panose="020B0604030504040204" pitchFamily="34" charset="0"/>
              </a:rPr>
              <a:t>{t=a[i];a[i]=a[i+1]; a[i+1]=t;}</a:t>
            </a:r>
            <a:endParaRPr lang="en-US" altLang="zh-CN" b="1">
              <a:solidFill>
                <a:srgbClr val="CC0000"/>
              </a:solidFill>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for (i=0; i&lt;N; i++)</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printf("%5d ",a[i]);</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a:t>
            </a:r>
            <a:endParaRPr lang="en-US" altLang="zh-CN" sz="2800" b="1">
              <a:latin typeface="Tahoma" panose="020B0604030504040204" pitchFamily="34" charset="0"/>
            </a:endParaRPr>
          </a:p>
          <a:p>
            <a:pPr algn="just" eaLnBrk="1" hangingPunct="1">
              <a:spcBef>
                <a:spcPct val="50000"/>
              </a:spcBef>
            </a:pPr>
            <a:r>
              <a:rPr lang="zh-CN" altLang="en-US" sz="2800" b="1">
                <a:latin typeface="Tahoma" panose="020B0604030504040204" pitchFamily="34" charset="0"/>
              </a:rPr>
              <a:t>具体分析见下页。</a:t>
            </a:r>
            <a:endParaRPr lang="zh-CN" altLang="en-US" sz="2800" b="1">
              <a:latin typeface="Tahoma" panose="020B0604030504040204" pitchFamily="34" charset="0"/>
            </a:endParaRPr>
          </a:p>
        </p:txBody>
      </p:sp>
      <p:sp>
        <p:nvSpPr>
          <p:cNvPr id="16389" name="Line 5"/>
          <p:cNvSpPr>
            <a:spLocks noChangeShapeType="1"/>
          </p:cNvSpPr>
          <p:nvPr/>
        </p:nvSpPr>
        <p:spPr bwMode="auto">
          <a:xfrm>
            <a:off x="4038600" y="609600"/>
            <a:ext cx="0" cy="6248400"/>
          </a:xfrm>
          <a:prstGeom prst="line">
            <a:avLst/>
          </a:prstGeom>
          <a:noFill/>
          <a:ln w="571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Line 6"/>
          <p:cNvSpPr>
            <a:spLocks noChangeShapeType="1"/>
          </p:cNvSpPr>
          <p:nvPr/>
        </p:nvSpPr>
        <p:spPr bwMode="auto">
          <a:xfrm>
            <a:off x="0" y="609600"/>
            <a:ext cx="9144000" cy="0"/>
          </a:xfrm>
          <a:prstGeom prst="line">
            <a:avLst/>
          </a:prstGeom>
          <a:noFill/>
          <a:ln w="571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 calcmode="lin" valueType="num">
                                      <p:cBhvr additive="base">
                                        <p:cTn id="7" dur="500" fill="hold"/>
                                        <p:tgtEl>
                                          <p:spTgt spid="235522"/>
                                        </p:tgtEl>
                                        <p:attrNameLst>
                                          <p:attrName>ppt_x</p:attrName>
                                        </p:attrNameLst>
                                      </p:cBhvr>
                                      <p:tavLst>
                                        <p:tav tm="0">
                                          <p:val>
                                            <p:strVal val="0-#ppt_w/2"/>
                                          </p:val>
                                        </p:tav>
                                        <p:tav tm="100000">
                                          <p:val>
                                            <p:strVal val="#ppt_x"/>
                                          </p:val>
                                        </p:tav>
                                      </p:tavLst>
                                    </p:anim>
                                    <p:anim calcmode="lin" valueType="num">
                                      <p:cBhvr additive="base">
                                        <p:cTn id="8" dur="500" fill="hold"/>
                                        <p:tgtEl>
                                          <p:spTgt spid="235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3581400"/>
            <a:ext cx="2743200" cy="2076450"/>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2800" u="sng">
                <a:solidFill>
                  <a:srgbClr val="FF3300"/>
                </a:solidFill>
                <a:latin typeface="Tahoma" panose="020B0604030504040204" pitchFamily="34" charset="0"/>
              </a:rPr>
              <a:t>5</a:t>
            </a:r>
            <a:r>
              <a:rPr lang="en-US" altLang="zh-CN" sz="2800">
                <a:solidFill>
                  <a:srgbClr val="FF3300"/>
                </a:solidFill>
                <a:latin typeface="Tahoma" panose="020B0604030504040204" pitchFamily="34" charset="0"/>
              </a:rPr>
              <a:t>  </a:t>
            </a:r>
            <a:r>
              <a:rPr lang="en-US" altLang="zh-CN" sz="2800" u="sng">
                <a:solidFill>
                  <a:srgbClr val="FF3300"/>
                </a:solidFill>
                <a:latin typeface="Tahoma" panose="020B0604030504040204" pitchFamily="34" charset="0"/>
              </a:rPr>
              <a:t> 7</a:t>
            </a:r>
            <a:r>
              <a:rPr lang="en-US" altLang="zh-CN" sz="2800">
                <a:latin typeface="Tahoma" panose="020B0604030504040204" pitchFamily="34" charset="0"/>
              </a:rPr>
              <a:t>   9   2     3</a:t>
            </a:r>
            <a:endParaRPr lang="en-US" altLang="zh-CN" sz="2800">
              <a:latin typeface="Tahoma" panose="020B0604030504040204" pitchFamily="34" charset="0"/>
            </a:endParaRPr>
          </a:p>
          <a:p>
            <a:pPr algn="l" eaLnBrk="1" hangingPunct="1">
              <a:spcBef>
                <a:spcPct val="20000"/>
              </a:spcBef>
            </a:pPr>
            <a:r>
              <a:rPr lang="en-US" altLang="zh-CN" sz="2800">
                <a:latin typeface="Tahoma" panose="020B0604030504040204" pitchFamily="34" charset="0"/>
              </a:rPr>
              <a:t>5   </a:t>
            </a:r>
            <a:r>
              <a:rPr lang="en-US" altLang="zh-CN" sz="2800" u="sng">
                <a:solidFill>
                  <a:srgbClr val="CC3300"/>
                </a:solidFill>
                <a:latin typeface="Tahoma" panose="020B0604030504040204" pitchFamily="34" charset="0"/>
              </a:rPr>
              <a:t>7</a:t>
            </a:r>
            <a:r>
              <a:rPr lang="en-US" altLang="zh-CN" sz="2800">
                <a:latin typeface="Tahoma" panose="020B0604030504040204" pitchFamily="34" charset="0"/>
              </a:rPr>
              <a:t>   </a:t>
            </a:r>
            <a:r>
              <a:rPr lang="en-US" altLang="zh-CN" sz="2800" u="sng">
                <a:solidFill>
                  <a:srgbClr val="FF3300"/>
                </a:solidFill>
                <a:latin typeface="Tahoma" panose="020B0604030504040204" pitchFamily="34" charset="0"/>
              </a:rPr>
              <a:t>9</a:t>
            </a:r>
            <a:r>
              <a:rPr lang="en-US" altLang="zh-CN" sz="2800">
                <a:latin typeface="Tahoma" panose="020B0604030504040204" pitchFamily="34" charset="0"/>
              </a:rPr>
              <a:t>   2     3</a:t>
            </a:r>
            <a:endParaRPr lang="en-US" altLang="zh-CN" sz="2800">
              <a:latin typeface="Tahoma" panose="020B0604030504040204" pitchFamily="34" charset="0"/>
            </a:endParaRPr>
          </a:p>
          <a:p>
            <a:pPr algn="l" eaLnBrk="1" hangingPunct="1">
              <a:spcBef>
                <a:spcPct val="20000"/>
              </a:spcBef>
            </a:pPr>
            <a:r>
              <a:rPr lang="en-US" altLang="zh-CN" sz="2800">
                <a:latin typeface="Tahoma" panose="020B0604030504040204" pitchFamily="34" charset="0"/>
              </a:rPr>
              <a:t>5   7  </a:t>
            </a:r>
            <a:r>
              <a:rPr lang="en-US" altLang="zh-CN" sz="2800" u="sng">
                <a:solidFill>
                  <a:srgbClr val="FF3300"/>
                </a:solidFill>
                <a:latin typeface="Tahoma" panose="020B0604030504040204" pitchFamily="34" charset="0"/>
              </a:rPr>
              <a:t> 2</a:t>
            </a:r>
            <a:r>
              <a:rPr lang="en-US" altLang="zh-CN" sz="2800">
                <a:latin typeface="Tahoma" panose="020B0604030504040204" pitchFamily="34" charset="0"/>
              </a:rPr>
              <a:t>   </a:t>
            </a:r>
            <a:r>
              <a:rPr lang="en-US" altLang="zh-CN" sz="2800" u="sng">
                <a:solidFill>
                  <a:srgbClr val="FF3300"/>
                </a:solidFill>
                <a:latin typeface="Tahoma" panose="020B0604030504040204" pitchFamily="34" charset="0"/>
              </a:rPr>
              <a:t>9</a:t>
            </a:r>
            <a:r>
              <a:rPr lang="en-US" altLang="zh-CN" sz="2800">
                <a:latin typeface="Tahoma" panose="020B0604030504040204" pitchFamily="34" charset="0"/>
              </a:rPr>
              <a:t>     3</a:t>
            </a:r>
            <a:endParaRPr lang="en-US" altLang="zh-CN" sz="2800">
              <a:latin typeface="Tahoma" panose="020B0604030504040204" pitchFamily="34" charset="0"/>
            </a:endParaRPr>
          </a:p>
          <a:p>
            <a:pPr algn="l" eaLnBrk="1" hangingPunct="1">
              <a:spcBef>
                <a:spcPct val="20000"/>
              </a:spcBef>
            </a:pPr>
            <a:r>
              <a:rPr lang="en-US" altLang="zh-CN" sz="2800">
                <a:latin typeface="Tahoma" panose="020B0604030504040204" pitchFamily="34" charset="0"/>
              </a:rPr>
              <a:t>5   7   2  </a:t>
            </a:r>
            <a:r>
              <a:rPr lang="en-US" altLang="zh-CN" sz="2800" u="sng">
                <a:solidFill>
                  <a:srgbClr val="FF3300"/>
                </a:solidFill>
                <a:latin typeface="Tahoma" panose="020B0604030504040204" pitchFamily="34" charset="0"/>
              </a:rPr>
              <a:t> 3</a:t>
            </a:r>
            <a:r>
              <a:rPr lang="en-US" altLang="zh-CN" sz="2800">
                <a:latin typeface="Tahoma" panose="020B0604030504040204" pitchFamily="34" charset="0"/>
              </a:rPr>
              <a:t>     </a:t>
            </a:r>
            <a:r>
              <a:rPr lang="en-US" altLang="zh-CN" sz="2800" u="sng">
                <a:solidFill>
                  <a:srgbClr val="FF3300"/>
                </a:solidFill>
                <a:latin typeface="Tahoma" panose="020B0604030504040204" pitchFamily="34" charset="0"/>
              </a:rPr>
              <a:t>9</a:t>
            </a:r>
            <a:r>
              <a:rPr lang="en-US" altLang="zh-CN" sz="2800">
                <a:latin typeface="Tahoma" panose="020B0604030504040204" pitchFamily="34" charset="0"/>
              </a:rPr>
              <a:t> </a:t>
            </a:r>
            <a:endParaRPr lang="en-US" altLang="zh-CN" sz="2800">
              <a:latin typeface="Tahoma" panose="020B0604030504040204" pitchFamily="34" charset="0"/>
            </a:endParaRPr>
          </a:p>
        </p:txBody>
      </p:sp>
      <p:sp>
        <p:nvSpPr>
          <p:cNvPr id="17411" name="Text Box 3"/>
          <p:cNvSpPr txBox="1">
            <a:spLocks noChangeArrowheads="1"/>
          </p:cNvSpPr>
          <p:nvPr/>
        </p:nvSpPr>
        <p:spPr bwMode="auto">
          <a:xfrm>
            <a:off x="2895600" y="4572000"/>
            <a:ext cx="2514600" cy="1471613"/>
          </a:xfrm>
          <a:prstGeom prst="rect">
            <a:avLst/>
          </a:prstGeom>
          <a:noFill/>
          <a:ln w="12700">
            <a:solidFill>
              <a:srgbClr val="99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10000"/>
              </a:spcBef>
            </a:pPr>
            <a:r>
              <a:rPr lang="en-US" altLang="zh-CN" sz="2800">
                <a:solidFill>
                  <a:srgbClr val="FF3300"/>
                </a:solidFill>
                <a:latin typeface="Tahoma" panose="020B0604030504040204" pitchFamily="34" charset="0"/>
              </a:rPr>
              <a:t>5  7</a:t>
            </a:r>
            <a:r>
              <a:rPr lang="en-US" altLang="zh-CN" sz="2800">
                <a:latin typeface="Tahoma" panose="020B0604030504040204" pitchFamily="34" charset="0"/>
              </a:rPr>
              <a:t>   2   3   </a:t>
            </a:r>
            <a:r>
              <a:rPr lang="en-US" altLang="zh-CN" sz="2800">
                <a:solidFill>
                  <a:srgbClr val="993300"/>
                </a:solidFill>
                <a:latin typeface="Tahoma" panose="020B0604030504040204" pitchFamily="34" charset="0"/>
              </a:rPr>
              <a:t>9</a:t>
            </a:r>
            <a:endParaRPr lang="en-US" altLang="zh-CN" sz="2800">
              <a:solidFill>
                <a:srgbClr val="993300"/>
              </a:solidFill>
              <a:latin typeface="Tahoma" panose="020B0604030504040204" pitchFamily="34" charset="0"/>
            </a:endParaRPr>
          </a:p>
          <a:p>
            <a:pPr algn="l" eaLnBrk="1" hangingPunct="1">
              <a:spcBef>
                <a:spcPct val="10000"/>
              </a:spcBef>
            </a:pPr>
            <a:r>
              <a:rPr lang="en-US" altLang="zh-CN" sz="2800">
                <a:latin typeface="Tahoma" panose="020B0604030504040204" pitchFamily="34" charset="0"/>
              </a:rPr>
              <a:t>5</a:t>
            </a:r>
            <a:r>
              <a:rPr lang="en-US" altLang="zh-CN" sz="2800">
                <a:solidFill>
                  <a:srgbClr val="FF3300"/>
                </a:solidFill>
                <a:latin typeface="Tahoma" panose="020B0604030504040204" pitchFamily="34" charset="0"/>
              </a:rPr>
              <a:t>  2</a:t>
            </a:r>
            <a:r>
              <a:rPr lang="en-US" altLang="zh-CN" sz="2800">
                <a:latin typeface="Tahoma" panose="020B0604030504040204" pitchFamily="34" charset="0"/>
              </a:rPr>
              <a:t>   </a:t>
            </a:r>
            <a:r>
              <a:rPr lang="en-US" altLang="zh-CN" sz="2800">
                <a:solidFill>
                  <a:srgbClr val="FF3300"/>
                </a:solidFill>
                <a:latin typeface="Tahoma" panose="020B0604030504040204" pitchFamily="34" charset="0"/>
              </a:rPr>
              <a:t>7</a:t>
            </a:r>
            <a:r>
              <a:rPr lang="en-US" altLang="zh-CN" sz="2800">
                <a:latin typeface="Tahoma" panose="020B0604030504040204" pitchFamily="34" charset="0"/>
              </a:rPr>
              <a:t>   3   </a:t>
            </a:r>
            <a:r>
              <a:rPr lang="en-US" altLang="zh-CN" sz="2800">
                <a:solidFill>
                  <a:srgbClr val="993300"/>
                </a:solidFill>
                <a:latin typeface="Tahoma" panose="020B0604030504040204" pitchFamily="34" charset="0"/>
              </a:rPr>
              <a:t>9</a:t>
            </a:r>
            <a:endParaRPr lang="en-US" altLang="zh-CN" sz="2800">
              <a:solidFill>
                <a:srgbClr val="993300"/>
              </a:solidFill>
              <a:latin typeface="Tahoma" panose="020B0604030504040204" pitchFamily="34" charset="0"/>
            </a:endParaRPr>
          </a:p>
          <a:p>
            <a:pPr algn="l" eaLnBrk="1" hangingPunct="1">
              <a:spcBef>
                <a:spcPct val="10000"/>
              </a:spcBef>
            </a:pPr>
            <a:r>
              <a:rPr lang="en-US" altLang="zh-CN" sz="2800">
                <a:latin typeface="Tahoma" panose="020B0604030504040204" pitchFamily="34" charset="0"/>
              </a:rPr>
              <a:t>5  2   </a:t>
            </a:r>
            <a:r>
              <a:rPr lang="en-US" altLang="zh-CN" sz="2800">
                <a:solidFill>
                  <a:srgbClr val="FF3300"/>
                </a:solidFill>
                <a:latin typeface="Tahoma" panose="020B0604030504040204" pitchFamily="34" charset="0"/>
              </a:rPr>
              <a:t>3</a:t>
            </a:r>
            <a:r>
              <a:rPr lang="en-US" altLang="zh-CN" sz="2800">
                <a:latin typeface="Tahoma" panose="020B0604030504040204" pitchFamily="34" charset="0"/>
              </a:rPr>
              <a:t>   7</a:t>
            </a:r>
            <a:r>
              <a:rPr lang="en-US" altLang="zh-CN" sz="2800">
                <a:solidFill>
                  <a:srgbClr val="FF3300"/>
                </a:solidFill>
                <a:latin typeface="Tahoma" panose="020B0604030504040204" pitchFamily="34" charset="0"/>
              </a:rPr>
              <a:t>   </a:t>
            </a:r>
            <a:r>
              <a:rPr lang="en-US" altLang="zh-CN" sz="2800">
                <a:solidFill>
                  <a:srgbClr val="993300"/>
                </a:solidFill>
                <a:latin typeface="Tahoma" panose="020B0604030504040204" pitchFamily="34" charset="0"/>
              </a:rPr>
              <a:t>9</a:t>
            </a:r>
            <a:endParaRPr lang="en-US" altLang="zh-CN" sz="2800">
              <a:solidFill>
                <a:srgbClr val="993300"/>
              </a:solidFill>
              <a:latin typeface="Tahoma" panose="020B0604030504040204" pitchFamily="34" charset="0"/>
            </a:endParaRPr>
          </a:p>
        </p:txBody>
      </p:sp>
      <p:sp>
        <p:nvSpPr>
          <p:cNvPr id="17412" name="Text Box 4"/>
          <p:cNvSpPr txBox="1">
            <a:spLocks noChangeArrowheads="1"/>
          </p:cNvSpPr>
          <p:nvPr/>
        </p:nvSpPr>
        <p:spPr bwMode="auto">
          <a:xfrm>
            <a:off x="5867400" y="4495800"/>
            <a:ext cx="2971800" cy="1179513"/>
          </a:xfrm>
          <a:prstGeom prst="rect">
            <a:avLst/>
          </a:prstGeom>
          <a:noFill/>
          <a:ln w="1905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FF3300"/>
                </a:solidFill>
                <a:latin typeface="Tahoma" panose="020B0604030504040204" pitchFamily="34" charset="0"/>
              </a:rPr>
              <a:t>2    5</a:t>
            </a:r>
            <a:r>
              <a:rPr lang="en-US" altLang="zh-CN" sz="2800" b="1">
                <a:latin typeface="Tahoma" panose="020B0604030504040204" pitchFamily="34" charset="0"/>
              </a:rPr>
              <a:t>    3   </a:t>
            </a:r>
            <a:r>
              <a:rPr lang="en-US" altLang="zh-CN" sz="2800" b="1">
                <a:solidFill>
                  <a:srgbClr val="993300"/>
                </a:solidFill>
                <a:latin typeface="Tahoma" panose="020B0604030504040204" pitchFamily="34" charset="0"/>
              </a:rPr>
              <a:t>7   9 </a:t>
            </a:r>
            <a:endParaRPr lang="en-US" altLang="zh-CN" sz="2800" b="1">
              <a:solidFill>
                <a:srgbClr val="993300"/>
              </a:solidFill>
              <a:latin typeface="Tahoma" panose="020B0604030504040204" pitchFamily="34" charset="0"/>
            </a:endParaRPr>
          </a:p>
          <a:p>
            <a:pPr algn="l" eaLnBrk="1" hangingPunct="1">
              <a:spcBef>
                <a:spcPct val="50000"/>
              </a:spcBef>
            </a:pPr>
            <a:r>
              <a:rPr lang="en-US" altLang="zh-CN" sz="2800" b="1">
                <a:latin typeface="Tahoma" panose="020B0604030504040204" pitchFamily="34" charset="0"/>
              </a:rPr>
              <a:t>2</a:t>
            </a:r>
            <a:r>
              <a:rPr lang="en-US" altLang="zh-CN" sz="2800" b="1">
                <a:solidFill>
                  <a:srgbClr val="FF3300"/>
                </a:solidFill>
                <a:latin typeface="Tahoma" panose="020B0604030504040204" pitchFamily="34" charset="0"/>
              </a:rPr>
              <a:t>    3</a:t>
            </a:r>
            <a:r>
              <a:rPr lang="en-US" altLang="zh-CN" sz="2800" b="1">
                <a:latin typeface="Tahoma" panose="020B0604030504040204" pitchFamily="34" charset="0"/>
              </a:rPr>
              <a:t>    </a:t>
            </a:r>
            <a:r>
              <a:rPr lang="en-US" altLang="zh-CN" sz="2800" b="1">
                <a:solidFill>
                  <a:srgbClr val="FF3300"/>
                </a:solidFill>
                <a:latin typeface="Tahoma" panose="020B0604030504040204" pitchFamily="34" charset="0"/>
              </a:rPr>
              <a:t>5   </a:t>
            </a:r>
            <a:r>
              <a:rPr lang="en-US" altLang="zh-CN" sz="2800" b="1">
                <a:solidFill>
                  <a:srgbClr val="993300"/>
                </a:solidFill>
                <a:latin typeface="Tahoma" panose="020B0604030504040204" pitchFamily="34" charset="0"/>
              </a:rPr>
              <a:t>7   9</a:t>
            </a:r>
            <a:r>
              <a:rPr lang="en-US" altLang="zh-CN" sz="2800" b="1">
                <a:latin typeface="Tahoma" panose="020B0604030504040204" pitchFamily="34" charset="0"/>
              </a:rPr>
              <a:t> </a:t>
            </a:r>
            <a:endParaRPr lang="en-US" altLang="zh-CN" sz="2800" b="1">
              <a:latin typeface="Tahoma" panose="020B0604030504040204" pitchFamily="34" charset="0"/>
            </a:endParaRPr>
          </a:p>
        </p:txBody>
      </p:sp>
      <p:sp>
        <p:nvSpPr>
          <p:cNvPr id="17413" name="Text Box 5"/>
          <p:cNvSpPr txBox="1">
            <a:spLocks noChangeArrowheads="1"/>
          </p:cNvSpPr>
          <p:nvPr/>
        </p:nvSpPr>
        <p:spPr bwMode="auto">
          <a:xfrm>
            <a:off x="3124200" y="2590800"/>
            <a:ext cx="5715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FF3300"/>
                </a:solidFill>
                <a:latin typeface="Tahoma" panose="020B0604030504040204" pitchFamily="34" charset="0"/>
              </a:rPr>
              <a:t>a[0]   a[1]   a[2]   a[3]   a[4]</a:t>
            </a:r>
            <a:endParaRPr lang="en-US" altLang="zh-CN" sz="2800" b="1">
              <a:solidFill>
                <a:srgbClr val="FF3300"/>
              </a:solidFill>
              <a:latin typeface="Tahoma" panose="020B0604030504040204" pitchFamily="34" charset="0"/>
            </a:endParaRPr>
          </a:p>
          <a:p>
            <a:pPr algn="l" eaLnBrk="1" hangingPunct="1">
              <a:spcBef>
                <a:spcPct val="50000"/>
              </a:spcBef>
            </a:pPr>
            <a:r>
              <a:rPr lang="en-US" altLang="zh-CN">
                <a:solidFill>
                  <a:srgbClr val="FF3300"/>
                </a:solidFill>
                <a:latin typeface="Tahoma" panose="020B0604030504040204" pitchFamily="34" charset="0"/>
              </a:rPr>
              <a:t> </a:t>
            </a:r>
            <a:r>
              <a:rPr lang="en-US" altLang="zh-CN" b="1">
                <a:solidFill>
                  <a:srgbClr val="008000"/>
                </a:solidFill>
                <a:latin typeface="Tahoma" panose="020B0604030504040204" pitchFamily="34" charset="0"/>
              </a:rPr>
              <a:t>7</a:t>
            </a:r>
            <a:r>
              <a:rPr lang="en-US" altLang="zh-CN" sz="2800" b="1">
                <a:solidFill>
                  <a:srgbClr val="008000"/>
                </a:solidFill>
                <a:latin typeface="Tahoma" panose="020B0604030504040204" pitchFamily="34" charset="0"/>
              </a:rPr>
              <a:t>         5        9        2        3</a:t>
            </a:r>
            <a:endParaRPr lang="en-US" altLang="zh-CN" sz="2800">
              <a:solidFill>
                <a:srgbClr val="008000"/>
              </a:solidFill>
              <a:latin typeface="Tahoma" panose="020B0604030504040204" pitchFamily="34" charset="0"/>
            </a:endParaRPr>
          </a:p>
        </p:txBody>
      </p:sp>
      <p:sp>
        <p:nvSpPr>
          <p:cNvPr id="17414" name="Text Box 6"/>
          <p:cNvSpPr txBox="1">
            <a:spLocks noChangeArrowheads="1"/>
          </p:cNvSpPr>
          <p:nvPr/>
        </p:nvSpPr>
        <p:spPr bwMode="auto">
          <a:xfrm>
            <a:off x="0" y="0"/>
            <a:ext cx="6477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800" b="1">
                <a:latin typeface="Tahoma" panose="020B0604030504040204" pitchFamily="34" charset="0"/>
              </a:rPr>
              <a:t>for (j=1; j&lt;=</a:t>
            </a:r>
            <a:r>
              <a:rPr lang="en-US" altLang="zh-CN" sz="2800" b="1">
                <a:solidFill>
                  <a:srgbClr val="CC3300"/>
                </a:solidFill>
                <a:latin typeface="Tahoma" panose="020B0604030504040204" pitchFamily="34" charset="0"/>
              </a:rPr>
              <a:t>5-1</a:t>
            </a:r>
            <a:r>
              <a:rPr lang="en-US" altLang="zh-CN" sz="2800" b="1">
                <a:latin typeface="Tahoma" panose="020B0604030504040204" pitchFamily="34" charset="0"/>
              </a:rPr>
              <a:t>; j++)</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for (i=0; i&lt;</a:t>
            </a:r>
            <a:r>
              <a:rPr lang="en-US" altLang="zh-CN" sz="2800" b="1">
                <a:solidFill>
                  <a:srgbClr val="CC3300"/>
                </a:solidFill>
                <a:latin typeface="Tahoma" panose="020B0604030504040204" pitchFamily="34" charset="0"/>
              </a:rPr>
              <a:t>5-j</a:t>
            </a:r>
            <a:r>
              <a:rPr lang="en-US" altLang="zh-CN" sz="2800" b="1">
                <a:latin typeface="Tahoma" panose="020B0604030504040204" pitchFamily="34" charset="0"/>
              </a:rPr>
              <a:t>; i++)</a:t>
            </a:r>
            <a:endParaRPr lang="en-US" altLang="zh-CN" sz="2800" b="1">
              <a:latin typeface="Tahoma" panose="020B0604030504040204" pitchFamily="34" charset="0"/>
            </a:endParaRPr>
          </a:p>
          <a:p>
            <a:pPr algn="just" eaLnBrk="1" hangingPunct="1">
              <a:spcBef>
                <a:spcPct val="50000"/>
              </a:spcBef>
            </a:pPr>
            <a:r>
              <a:rPr lang="en-US" altLang="zh-CN" sz="2800" b="1">
                <a:latin typeface="Tahoma" panose="020B0604030504040204" pitchFamily="34" charset="0"/>
              </a:rPr>
              <a:t>    if (a[</a:t>
            </a:r>
            <a:r>
              <a:rPr lang="en-US" altLang="zh-CN" sz="2800" b="1">
                <a:solidFill>
                  <a:schemeClr val="accent2"/>
                </a:solidFill>
                <a:latin typeface="Tahoma" panose="020B0604030504040204" pitchFamily="34" charset="0"/>
              </a:rPr>
              <a:t>i</a:t>
            </a:r>
            <a:r>
              <a:rPr lang="en-US" altLang="zh-CN" sz="2800" b="1">
                <a:latin typeface="Tahoma" panose="020B0604030504040204" pitchFamily="34" charset="0"/>
              </a:rPr>
              <a:t>]&gt;a[</a:t>
            </a:r>
            <a:r>
              <a:rPr lang="en-US" altLang="zh-CN" sz="2800" b="1">
                <a:solidFill>
                  <a:schemeClr val="accent2"/>
                </a:solidFill>
                <a:latin typeface="Tahoma" panose="020B0604030504040204" pitchFamily="34" charset="0"/>
              </a:rPr>
              <a:t>i+1</a:t>
            </a:r>
            <a:r>
              <a:rPr lang="en-US" altLang="zh-CN" sz="2800" b="1">
                <a:latin typeface="Tahoma" panose="020B0604030504040204" pitchFamily="34" charset="0"/>
              </a:rPr>
              <a:t>])</a:t>
            </a:r>
            <a:endParaRPr lang="en-US" altLang="zh-CN" sz="2800" b="1">
              <a:latin typeface="Tahoma" panose="020B0604030504040204" pitchFamily="34" charset="0"/>
            </a:endParaRPr>
          </a:p>
          <a:p>
            <a:pPr algn="just" eaLnBrk="1" hangingPunct="1">
              <a:spcBef>
                <a:spcPct val="50000"/>
              </a:spcBef>
            </a:pPr>
            <a:r>
              <a:rPr lang="en-US" altLang="zh-CN" sz="2800" b="1">
                <a:solidFill>
                  <a:srgbClr val="CC0000"/>
                </a:solidFill>
                <a:latin typeface="Tahoma" panose="020B0604030504040204" pitchFamily="34" charset="0"/>
              </a:rPr>
              <a:t>{t=a[i];a[i]=a[i+1]; a[i+1]=t;}</a:t>
            </a:r>
            <a:endParaRPr lang="en-US" altLang="zh-CN" sz="2800" b="1">
              <a:solidFill>
                <a:srgbClr val="CC0000"/>
              </a:solidFill>
              <a:latin typeface="Tahoma" panose="020B0604030504040204" pitchFamily="34" charset="0"/>
            </a:endParaRPr>
          </a:p>
        </p:txBody>
      </p:sp>
      <p:sp>
        <p:nvSpPr>
          <p:cNvPr id="17415" name="AutoShape 7"/>
          <p:cNvSpPr>
            <a:spLocks noChangeArrowheads="1"/>
          </p:cNvSpPr>
          <p:nvPr/>
        </p:nvSpPr>
        <p:spPr bwMode="auto">
          <a:xfrm>
            <a:off x="1219200" y="2743200"/>
            <a:ext cx="1066800" cy="609600"/>
          </a:xfrm>
          <a:prstGeom prst="wedgeRoundRectCallout">
            <a:avLst>
              <a:gd name="adj1" fmla="val -84227"/>
              <a:gd name="adj2" fmla="val 175259"/>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b="1">
                <a:latin typeface="Tahoma" panose="020B0604030504040204" pitchFamily="34" charset="0"/>
              </a:rPr>
              <a:t>j=1</a:t>
            </a:r>
            <a:endParaRPr lang="en-US" altLang="zh-CN" b="1">
              <a:latin typeface="Tahoma" panose="020B0604030504040204" pitchFamily="34" charset="0"/>
            </a:endParaRPr>
          </a:p>
        </p:txBody>
      </p:sp>
      <p:sp>
        <p:nvSpPr>
          <p:cNvPr id="17416" name="AutoShape 8"/>
          <p:cNvSpPr>
            <a:spLocks noChangeArrowheads="1"/>
          </p:cNvSpPr>
          <p:nvPr/>
        </p:nvSpPr>
        <p:spPr bwMode="auto">
          <a:xfrm>
            <a:off x="4343400" y="3733800"/>
            <a:ext cx="1066800" cy="609600"/>
          </a:xfrm>
          <a:prstGeom prst="wedgeRoundRectCallout">
            <a:avLst>
              <a:gd name="adj1" fmla="val -56398"/>
              <a:gd name="adj2" fmla="val 84898"/>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b="1">
                <a:latin typeface="Tahoma" panose="020B0604030504040204" pitchFamily="34" charset="0"/>
              </a:rPr>
              <a:t>j=2</a:t>
            </a:r>
            <a:endParaRPr lang="en-US" altLang="zh-CN" b="1">
              <a:latin typeface="Tahoma" panose="020B0604030504040204" pitchFamily="34" charset="0"/>
            </a:endParaRPr>
          </a:p>
        </p:txBody>
      </p:sp>
      <p:sp>
        <p:nvSpPr>
          <p:cNvPr id="17417" name="AutoShape 9"/>
          <p:cNvSpPr>
            <a:spLocks noChangeArrowheads="1"/>
          </p:cNvSpPr>
          <p:nvPr/>
        </p:nvSpPr>
        <p:spPr bwMode="auto">
          <a:xfrm>
            <a:off x="8077200" y="3429000"/>
            <a:ext cx="1066800" cy="609600"/>
          </a:xfrm>
          <a:prstGeom prst="wedgeRoundRectCallout">
            <a:avLst>
              <a:gd name="adj1" fmla="val -71579"/>
              <a:gd name="adj2" fmla="val 129690"/>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b="1">
                <a:latin typeface="Tahoma" panose="020B0604030504040204" pitchFamily="34" charset="0"/>
              </a:rPr>
              <a:t>j=3</a:t>
            </a:r>
            <a:endParaRPr lang="en-US" altLang="zh-CN" b="1">
              <a:latin typeface="Tahoma" panose="020B0604030504040204" pitchFamily="34" charset="0"/>
            </a:endParaRPr>
          </a:p>
        </p:txBody>
      </p:sp>
      <p:sp>
        <p:nvSpPr>
          <p:cNvPr id="17418" name="Text Box 10"/>
          <p:cNvSpPr txBox="1">
            <a:spLocks noChangeArrowheads="1"/>
          </p:cNvSpPr>
          <p:nvPr/>
        </p:nvSpPr>
        <p:spPr bwMode="auto">
          <a:xfrm>
            <a:off x="4953000" y="228600"/>
            <a:ext cx="3886200" cy="538163"/>
          </a:xfrm>
          <a:prstGeom prst="rect">
            <a:avLst/>
          </a:prstGeom>
          <a:noFill/>
          <a:ln w="19050">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FF3300"/>
                </a:solidFill>
                <a:latin typeface="Tahoma" panose="020B0604030504040204" pitchFamily="34" charset="0"/>
              </a:rPr>
              <a:t>2     3      </a:t>
            </a:r>
            <a:r>
              <a:rPr lang="en-US" altLang="zh-CN" sz="2800" b="1">
                <a:solidFill>
                  <a:srgbClr val="993300"/>
                </a:solidFill>
                <a:latin typeface="Tahoma" panose="020B0604030504040204" pitchFamily="34" charset="0"/>
              </a:rPr>
              <a:t>5     7     9</a:t>
            </a:r>
            <a:r>
              <a:rPr lang="en-US" altLang="zh-CN" sz="2800" b="1">
                <a:solidFill>
                  <a:srgbClr val="FF3300"/>
                </a:solidFill>
                <a:latin typeface="Tahoma" panose="020B0604030504040204" pitchFamily="34" charset="0"/>
              </a:rPr>
              <a:t> </a:t>
            </a:r>
            <a:endParaRPr lang="en-US" altLang="zh-CN" sz="2800" b="1">
              <a:latin typeface="Tahoma" panose="020B0604030504040204" pitchFamily="34" charset="0"/>
            </a:endParaRPr>
          </a:p>
        </p:txBody>
      </p:sp>
      <p:sp>
        <p:nvSpPr>
          <p:cNvPr id="17419" name="AutoShape 11"/>
          <p:cNvSpPr>
            <a:spLocks noChangeArrowheads="1"/>
          </p:cNvSpPr>
          <p:nvPr/>
        </p:nvSpPr>
        <p:spPr bwMode="auto">
          <a:xfrm>
            <a:off x="7162800" y="1143000"/>
            <a:ext cx="1066800" cy="609600"/>
          </a:xfrm>
          <a:prstGeom prst="wedgeRoundRectCallout">
            <a:avLst>
              <a:gd name="adj1" fmla="val -96130"/>
              <a:gd name="adj2" fmla="val -105208"/>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b="1">
                <a:latin typeface="Tahoma" panose="020B0604030504040204" pitchFamily="34" charset="0"/>
              </a:rPr>
              <a:t>j=4</a:t>
            </a:r>
            <a:endParaRPr lang="en-US" altLang="zh-CN" b="1">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8600" y="114300"/>
            <a:ext cx="89154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40000"/>
              </a:spcBef>
            </a:pPr>
            <a:r>
              <a:rPr lang="zh-CN" altLang="en-US" b="1">
                <a:latin typeface="Tahoma" panose="020B0604030504040204" pitchFamily="34" charset="0"/>
                <a:ea typeface="黑体" panose="02010609060101010101" pitchFamily="2" charset="-122"/>
              </a:rPr>
              <a:t>用</a:t>
            </a:r>
            <a:r>
              <a:rPr lang="zh-CN" altLang="en-US" b="1" i="1">
                <a:solidFill>
                  <a:srgbClr val="CC3300"/>
                </a:solidFill>
                <a:latin typeface="Tahoma" panose="020B0604030504040204" pitchFamily="34" charset="0"/>
                <a:ea typeface="黑体" panose="02010609060101010101" pitchFamily="2" charset="-122"/>
              </a:rPr>
              <a:t>选择</a:t>
            </a:r>
            <a:r>
              <a:rPr lang="zh-CN" altLang="en-US" b="1">
                <a:solidFill>
                  <a:srgbClr val="CC3300"/>
                </a:solidFill>
                <a:latin typeface="Tahoma" panose="020B0604030504040204" pitchFamily="34" charset="0"/>
                <a:ea typeface="黑体" panose="02010609060101010101" pitchFamily="2" charset="-122"/>
              </a:rPr>
              <a:t>算法</a:t>
            </a:r>
            <a:r>
              <a:rPr lang="zh-CN" altLang="en-US" b="1">
                <a:latin typeface="Tahoma" panose="020B0604030504040204" pitchFamily="34" charset="0"/>
                <a:ea typeface="黑体" panose="02010609060101010101" pitchFamily="2" charset="-122"/>
              </a:rPr>
              <a:t>对</a:t>
            </a:r>
            <a:r>
              <a:rPr lang="en-US" altLang="zh-CN" b="1">
                <a:latin typeface="Tahoma" panose="020B0604030504040204" pitchFamily="34" charset="0"/>
                <a:ea typeface="黑体" panose="02010609060101010101" pitchFamily="2" charset="-122"/>
              </a:rPr>
              <a:t>n</a:t>
            </a:r>
            <a:r>
              <a:rPr lang="zh-CN" altLang="en-US" b="1">
                <a:latin typeface="Tahoma" panose="020B0604030504040204" pitchFamily="34" charset="0"/>
                <a:ea typeface="黑体" panose="02010609060101010101" pitchFamily="2" charset="-122"/>
              </a:rPr>
              <a:t>个数排序（由小到大）。</a:t>
            </a:r>
            <a:endParaRPr lang="zh-CN" altLang="en-US" b="1">
              <a:latin typeface="Tahoma" panose="020B0604030504040204" pitchFamily="34" charset="0"/>
              <a:ea typeface="黑体" panose="02010609060101010101" pitchFamily="2" charset="-122"/>
            </a:endParaRPr>
          </a:p>
          <a:p>
            <a:pPr algn="l" eaLnBrk="1" hangingPunct="1">
              <a:lnSpc>
                <a:spcPct val="80000"/>
              </a:lnSpc>
              <a:spcBef>
                <a:spcPct val="40000"/>
              </a:spcBef>
            </a:pPr>
            <a:r>
              <a:rPr lang="en-US" altLang="zh-CN" b="1">
                <a:solidFill>
                  <a:srgbClr val="000000"/>
                </a:solidFill>
                <a:latin typeface="Tahoma" panose="020B0604030504040204" pitchFamily="34" charset="0"/>
                <a:ea typeface="黑体" panose="02010609060101010101" pitchFamily="2" charset="-122"/>
              </a:rPr>
              <a:t>(1) </a:t>
            </a:r>
            <a:r>
              <a:rPr lang="zh-CN" altLang="en-US" b="1">
                <a:solidFill>
                  <a:srgbClr val="000000"/>
                </a:solidFill>
                <a:latin typeface="Tahoma" panose="020B0604030504040204" pitchFamily="34" charset="0"/>
                <a:ea typeface="黑体" panose="02010609060101010101" pitchFamily="2" charset="-122"/>
              </a:rPr>
              <a:t>从</a:t>
            </a:r>
            <a:r>
              <a:rPr lang="en-US" altLang="zh-CN" b="1" i="1">
                <a:solidFill>
                  <a:srgbClr val="000000"/>
                </a:solidFill>
                <a:latin typeface="Tahoma" panose="020B0604030504040204" pitchFamily="34" charset="0"/>
                <a:ea typeface="黑体" panose="02010609060101010101" pitchFamily="2" charset="-122"/>
              </a:rPr>
              <a:t>n</a:t>
            </a:r>
            <a:r>
              <a:rPr lang="zh-CN" altLang="en-US" b="1">
                <a:solidFill>
                  <a:srgbClr val="000000"/>
                </a:solidFill>
                <a:latin typeface="Tahoma" panose="020B0604030504040204" pitchFamily="34" charset="0"/>
                <a:ea typeface="黑体" panose="02010609060101010101" pitchFamily="2" charset="-122"/>
              </a:rPr>
              <a:t>个数的序列中选出最小的数</a:t>
            </a:r>
            <a:r>
              <a:rPr lang="en-US" altLang="zh-CN" b="1">
                <a:solidFill>
                  <a:srgbClr val="000000"/>
                </a:solidFill>
                <a:latin typeface="Tahoma" panose="020B0604030504040204" pitchFamily="34" charset="0"/>
                <a:ea typeface="黑体" panose="02010609060101010101" pitchFamily="2" charset="-122"/>
              </a:rPr>
              <a:t>(</a:t>
            </a:r>
            <a:r>
              <a:rPr lang="zh-CN" altLang="en-US" b="1">
                <a:solidFill>
                  <a:srgbClr val="000000"/>
                </a:solidFill>
                <a:latin typeface="Tahoma" panose="020B0604030504040204" pitchFamily="34" charset="0"/>
                <a:ea typeface="黑体" panose="02010609060101010101" pitchFamily="2" charset="-122"/>
              </a:rPr>
              <a:t>递增</a:t>
            </a:r>
            <a:r>
              <a:rPr lang="en-US" altLang="zh-CN" b="1">
                <a:solidFill>
                  <a:srgbClr val="000000"/>
                </a:solidFill>
                <a:latin typeface="Tahoma" panose="020B0604030504040204" pitchFamily="34" charset="0"/>
                <a:ea typeface="黑体" panose="02010609060101010101" pitchFamily="2" charset="-122"/>
              </a:rPr>
              <a:t>),</a:t>
            </a:r>
            <a:r>
              <a:rPr lang="zh-CN" altLang="en-US" b="1">
                <a:solidFill>
                  <a:srgbClr val="000000"/>
                </a:solidFill>
                <a:latin typeface="Tahoma" panose="020B0604030504040204" pitchFamily="34" charset="0"/>
                <a:ea typeface="黑体" panose="02010609060101010101" pitchFamily="2" charset="-122"/>
              </a:rPr>
              <a:t>与第</a:t>
            </a:r>
            <a:r>
              <a:rPr lang="en-US" altLang="zh-CN" b="1">
                <a:solidFill>
                  <a:srgbClr val="000000"/>
                </a:solidFill>
                <a:latin typeface="Tahoma" panose="020B0604030504040204" pitchFamily="34" charset="0"/>
                <a:ea typeface="黑体" panose="02010609060101010101" pitchFamily="2" charset="-122"/>
              </a:rPr>
              <a:t>1</a:t>
            </a:r>
            <a:r>
              <a:rPr lang="zh-CN" altLang="en-US" b="1">
                <a:solidFill>
                  <a:srgbClr val="000000"/>
                </a:solidFill>
                <a:latin typeface="Tahoma" panose="020B0604030504040204" pitchFamily="34" charset="0"/>
                <a:ea typeface="黑体" panose="02010609060101010101" pitchFamily="2" charset="-122"/>
              </a:rPr>
              <a:t>个数交换位置</a:t>
            </a:r>
            <a:r>
              <a:rPr lang="en-US" altLang="zh-CN" b="1">
                <a:solidFill>
                  <a:srgbClr val="000000"/>
                </a:solidFill>
                <a:latin typeface="Tahoma" panose="020B0604030504040204" pitchFamily="34" charset="0"/>
                <a:ea typeface="黑体" panose="02010609060101010101" pitchFamily="2" charset="-122"/>
              </a:rPr>
              <a:t>;</a:t>
            </a:r>
            <a:endParaRPr lang="en-US" altLang="zh-CN" b="1">
              <a:solidFill>
                <a:srgbClr val="000000"/>
              </a:solidFill>
              <a:latin typeface="Tahoma" panose="020B0604030504040204" pitchFamily="34" charset="0"/>
              <a:ea typeface="黑体" panose="02010609060101010101" pitchFamily="2" charset="-122"/>
            </a:endParaRPr>
          </a:p>
          <a:p>
            <a:pPr algn="l" eaLnBrk="1" hangingPunct="1">
              <a:lnSpc>
                <a:spcPct val="80000"/>
              </a:lnSpc>
              <a:spcBef>
                <a:spcPct val="40000"/>
              </a:spcBef>
            </a:pPr>
            <a:r>
              <a:rPr lang="en-US" altLang="zh-CN" b="1">
                <a:solidFill>
                  <a:srgbClr val="000000"/>
                </a:solidFill>
                <a:latin typeface="Tahoma" panose="020B0604030504040204" pitchFamily="34" charset="0"/>
                <a:ea typeface="黑体" panose="02010609060101010101" pitchFamily="2" charset="-122"/>
              </a:rPr>
              <a:t>(2) </a:t>
            </a:r>
            <a:r>
              <a:rPr lang="zh-CN" altLang="en-US" b="1">
                <a:solidFill>
                  <a:srgbClr val="000000"/>
                </a:solidFill>
                <a:latin typeface="Tahoma" panose="020B0604030504040204" pitchFamily="34" charset="0"/>
                <a:ea typeface="黑体" panose="02010609060101010101" pitchFamily="2" charset="-122"/>
              </a:rPr>
              <a:t>除第</a:t>
            </a:r>
            <a:r>
              <a:rPr lang="en-US" altLang="zh-CN" b="1">
                <a:solidFill>
                  <a:srgbClr val="000000"/>
                </a:solidFill>
                <a:latin typeface="Tahoma" panose="020B0604030504040204" pitchFamily="34" charset="0"/>
                <a:ea typeface="黑体" panose="02010609060101010101" pitchFamily="2" charset="-122"/>
              </a:rPr>
              <a:t>1</a:t>
            </a:r>
            <a:r>
              <a:rPr lang="zh-CN" altLang="en-US" b="1">
                <a:solidFill>
                  <a:srgbClr val="000000"/>
                </a:solidFill>
                <a:latin typeface="Tahoma" panose="020B0604030504040204" pitchFamily="34" charset="0"/>
                <a:ea typeface="黑体" panose="02010609060101010101" pitchFamily="2" charset="-122"/>
              </a:rPr>
              <a:t>个数外，其余</a:t>
            </a:r>
            <a:r>
              <a:rPr lang="en-US" altLang="zh-CN" b="1" i="1">
                <a:solidFill>
                  <a:srgbClr val="000000"/>
                </a:solidFill>
                <a:latin typeface="Tahoma" panose="020B0604030504040204" pitchFamily="34" charset="0"/>
                <a:ea typeface="黑体" panose="02010609060101010101" pitchFamily="2" charset="-122"/>
              </a:rPr>
              <a:t>n</a:t>
            </a:r>
            <a:r>
              <a:rPr lang="en-US" altLang="zh-CN" b="1">
                <a:solidFill>
                  <a:srgbClr val="000000"/>
                </a:solidFill>
                <a:latin typeface="Tahoma" panose="020B0604030504040204" pitchFamily="34" charset="0"/>
                <a:ea typeface="黑体" panose="02010609060101010101" pitchFamily="2" charset="-122"/>
              </a:rPr>
              <a:t>-1</a:t>
            </a:r>
            <a:r>
              <a:rPr lang="zh-CN" altLang="en-US" b="1">
                <a:solidFill>
                  <a:srgbClr val="000000"/>
                </a:solidFill>
                <a:latin typeface="Tahoma" panose="020B0604030504040204" pitchFamily="34" charset="0"/>
                <a:ea typeface="黑体" panose="02010609060101010101" pitchFamily="2" charset="-122"/>
              </a:rPr>
              <a:t>个数再按</a:t>
            </a:r>
            <a:r>
              <a:rPr lang="en-US" altLang="zh-CN" b="1">
                <a:solidFill>
                  <a:srgbClr val="000000"/>
                </a:solidFill>
                <a:latin typeface="Tahoma" panose="020B0604030504040204" pitchFamily="34" charset="0"/>
                <a:ea typeface="黑体" panose="02010609060101010101" pitchFamily="2" charset="-122"/>
              </a:rPr>
              <a:t>(1)</a:t>
            </a:r>
            <a:r>
              <a:rPr lang="zh-CN" altLang="en-US" b="1">
                <a:solidFill>
                  <a:srgbClr val="000000"/>
                </a:solidFill>
                <a:latin typeface="Tahoma" panose="020B0604030504040204" pitchFamily="34" charset="0"/>
                <a:ea typeface="黑体" panose="02010609060101010101" pitchFamily="2" charset="-122"/>
              </a:rPr>
              <a:t>的方法选出次小的数，与第</a:t>
            </a:r>
            <a:r>
              <a:rPr lang="en-US" altLang="zh-CN" b="1">
                <a:solidFill>
                  <a:srgbClr val="000000"/>
                </a:solidFill>
                <a:latin typeface="Tahoma" panose="020B0604030504040204" pitchFamily="34" charset="0"/>
                <a:ea typeface="黑体" panose="02010609060101010101" pitchFamily="2" charset="-122"/>
              </a:rPr>
              <a:t>2</a:t>
            </a:r>
            <a:r>
              <a:rPr lang="zh-CN" altLang="en-US" b="1">
                <a:solidFill>
                  <a:srgbClr val="000000"/>
                </a:solidFill>
                <a:latin typeface="Tahoma" panose="020B0604030504040204" pitchFamily="34" charset="0"/>
                <a:ea typeface="黑体" panose="02010609060101010101" pitchFamily="2" charset="-122"/>
              </a:rPr>
              <a:t>个数交换位置</a:t>
            </a:r>
            <a:r>
              <a:rPr lang="en-US" altLang="zh-CN" b="1">
                <a:solidFill>
                  <a:srgbClr val="000000"/>
                </a:solidFill>
                <a:latin typeface="Tahoma" panose="020B0604030504040204" pitchFamily="34" charset="0"/>
                <a:ea typeface="黑体" panose="02010609060101010101" pitchFamily="2" charset="-122"/>
              </a:rPr>
              <a:t>;</a:t>
            </a:r>
            <a:endParaRPr lang="en-US" altLang="zh-CN" b="1">
              <a:solidFill>
                <a:srgbClr val="000000"/>
              </a:solidFill>
              <a:latin typeface="Tahoma" panose="020B0604030504040204" pitchFamily="34" charset="0"/>
              <a:ea typeface="黑体" panose="02010609060101010101" pitchFamily="2" charset="-122"/>
            </a:endParaRPr>
          </a:p>
          <a:p>
            <a:pPr algn="l" eaLnBrk="1" hangingPunct="1">
              <a:lnSpc>
                <a:spcPct val="80000"/>
              </a:lnSpc>
              <a:spcBef>
                <a:spcPct val="40000"/>
              </a:spcBef>
            </a:pPr>
            <a:r>
              <a:rPr lang="en-US" altLang="zh-CN" b="1">
                <a:solidFill>
                  <a:srgbClr val="000000"/>
                </a:solidFill>
                <a:latin typeface="Tahoma" panose="020B0604030504040204" pitchFamily="34" charset="0"/>
                <a:ea typeface="黑体" panose="02010609060101010101" pitchFamily="2" charset="-122"/>
              </a:rPr>
              <a:t>(3) </a:t>
            </a:r>
            <a:r>
              <a:rPr lang="zh-CN" altLang="en-US" b="1">
                <a:solidFill>
                  <a:srgbClr val="000000"/>
                </a:solidFill>
                <a:latin typeface="Tahoma" panose="020B0604030504040204" pitchFamily="34" charset="0"/>
                <a:ea typeface="黑体" panose="02010609060101010101" pitchFamily="2" charset="-122"/>
              </a:rPr>
              <a:t>重复</a:t>
            </a:r>
            <a:r>
              <a:rPr lang="en-US" altLang="zh-CN" b="1">
                <a:solidFill>
                  <a:srgbClr val="000000"/>
                </a:solidFill>
                <a:latin typeface="Tahoma" panose="020B0604030504040204" pitchFamily="34" charset="0"/>
                <a:ea typeface="黑体" panose="02010609060101010101" pitchFamily="2" charset="-122"/>
              </a:rPr>
              <a:t>(1)</a:t>
            </a:r>
            <a:r>
              <a:rPr lang="en-US" altLang="zh-CN" b="1" i="1">
                <a:solidFill>
                  <a:srgbClr val="000000"/>
                </a:solidFill>
                <a:latin typeface="Tahoma" panose="020B0604030504040204" pitchFamily="34" charset="0"/>
                <a:ea typeface="黑体" panose="02010609060101010101" pitchFamily="2" charset="-122"/>
              </a:rPr>
              <a:t>n</a:t>
            </a:r>
            <a:r>
              <a:rPr lang="en-US" altLang="zh-CN" b="1">
                <a:solidFill>
                  <a:srgbClr val="000000"/>
                </a:solidFill>
                <a:latin typeface="Tahoma" panose="020B0604030504040204" pitchFamily="34" charset="0"/>
                <a:ea typeface="黑体" panose="02010609060101010101" pitchFamily="2" charset="-122"/>
              </a:rPr>
              <a:t>-1</a:t>
            </a:r>
            <a:r>
              <a:rPr lang="zh-CN" altLang="en-US" b="1">
                <a:solidFill>
                  <a:srgbClr val="000000"/>
                </a:solidFill>
                <a:latin typeface="Tahoma" panose="020B0604030504040204" pitchFamily="34" charset="0"/>
                <a:ea typeface="黑体" panose="02010609060101010101" pitchFamily="2" charset="-122"/>
              </a:rPr>
              <a:t>遍，最后构成递增序列</a:t>
            </a:r>
            <a:endParaRPr lang="zh-CN" altLang="en-US" b="1">
              <a:solidFill>
                <a:srgbClr val="000000"/>
              </a:solidFill>
              <a:latin typeface="Tahoma" panose="020B0604030504040204" pitchFamily="34" charset="0"/>
              <a:ea typeface="黑体" panose="02010609060101010101" pitchFamily="2" charset="-122"/>
            </a:endParaRPr>
          </a:p>
          <a:p>
            <a:pPr algn="just" eaLnBrk="1" hangingPunct="1">
              <a:lnSpc>
                <a:spcPct val="80000"/>
              </a:lnSpc>
              <a:spcBef>
                <a:spcPct val="40000"/>
              </a:spcBef>
            </a:pPr>
            <a:r>
              <a:rPr lang="zh-CN" altLang="en-US" b="1">
                <a:solidFill>
                  <a:srgbClr val="FF3300"/>
                </a:solidFill>
                <a:latin typeface="Tahoma" panose="020B0604030504040204" pitchFamily="34" charset="0"/>
                <a:ea typeface="黑体" panose="02010609060101010101" pitchFamily="2" charset="-122"/>
              </a:rPr>
              <a:t>选择算法</a:t>
            </a:r>
            <a:r>
              <a:rPr lang="zh-CN" altLang="en-US" b="1">
                <a:latin typeface="Tahoma" panose="020B0604030504040204" pitchFamily="34" charset="0"/>
                <a:ea typeface="黑体" panose="02010609060101010101" pitchFamily="2" charset="-122"/>
              </a:rPr>
              <a:t>：设有</a:t>
            </a:r>
            <a:r>
              <a:rPr lang="en-US" altLang="zh-CN" b="1">
                <a:latin typeface="Tahoma" panose="020B0604030504040204" pitchFamily="34" charset="0"/>
                <a:ea typeface="黑体" panose="02010609060101010101" pitchFamily="2" charset="-122"/>
              </a:rPr>
              <a:t>n</a:t>
            </a:r>
            <a:r>
              <a:rPr lang="zh-CN" altLang="en-US" b="1">
                <a:latin typeface="Tahoma" panose="020B0604030504040204" pitchFamily="34" charset="0"/>
                <a:ea typeface="黑体" panose="02010609060101010101" pitchFamily="2" charset="-122"/>
              </a:rPr>
              <a:t>个需要排序的数</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k[2]…..k[n]</a:t>
            </a:r>
            <a:endParaRPr lang="en-US" altLang="zh-CN" b="1">
              <a:latin typeface="Tahoma" panose="020B0604030504040204" pitchFamily="34" charset="0"/>
              <a:ea typeface="黑体" panose="02010609060101010101" pitchFamily="2" charset="-122"/>
            </a:endParaRPr>
          </a:p>
          <a:p>
            <a:pPr algn="just" eaLnBrk="1" hangingPunct="1">
              <a:lnSpc>
                <a:spcPct val="80000"/>
              </a:lnSpc>
              <a:spcBef>
                <a:spcPct val="40000"/>
              </a:spcBef>
            </a:pPr>
            <a:r>
              <a:rPr lang="zh-CN" altLang="en-US" b="1">
                <a:solidFill>
                  <a:schemeClr val="accent2"/>
                </a:solidFill>
                <a:latin typeface="Tahoma" panose="020B0604030504040204" pitchFamily="34" charset="0"/>
                <a:ea typeface="黑体" panose="02010609060101010101" pitchFamily="2" charset="-122"/>
              </a:rPr>
              <a:t>第一次比较</a:t>
            </a:r>
            <a:r>
              <a:rPr lang="zh-CN" altLang="en-US" b="1">
                <a:solidFill>
                  <a:schemeClr val="accent2"/>
                </a:solidFill>
                <a:latin typeface="Tahoma" panose="020B0604030504040204" pitchFamily="34" charset="0"/>
                <a:ea typeface="黑体" panose="02010609060101010101" pitchFamily="2" charset="-122"/>
                <a:sym typeface="Wingdings" panose="05000000000000000000" pitchFamily="2" charset="2"/>
              </a:rPr>
              <a:t>：    （进行了</a:t>
            </a:r>
            <a:r>
              <a:rPr lang="en-US" altLang="zh-CN" b="1">
                <a:solidFill>
                  <a:schemeClr val="accent2"/>
                </a:solidFill>
                <a:latin typeface="Tahoma" panose="020B0604030504040204" pitchFamily="34" charset="0"/>
                <a:ea typeface="黑体" panose="02010609060101010101" pitchFamily="2" charset="-122"/>
                <a:sym typeface="Wingdings" panose="05000000000000000000" pitchFamily="2" charset="2"/>
              </a:rPr>
              <a:t>n-1</a:t>
            </a:r>
            <a:r>
              <a:rPr lang="zh-CN" altLang="en-US" b="1">
                <a:solidFill>
                  <a:schemeClr val="accent2"/>
                </a:solidFill>
                <a:latin typeface="Tahoma" panose="020B0604030504040204" pitchFamily="34" charset="0"/>
                <a:ea typeface="黑体" panose="02010609060101010101" pitchFamily="2" charset="-122"/>
                <a:sym typeface="Wingdings" panose="05000000000000000000" pitchFamily="2" charset="2"/>
              </a:rPr>
              <a:t>次比较）</a:t>
            </a:r>
            <a:endParaRPr lang="zh-CN" altLang="en-US" b="1">
              <a:solidFill>
                <a:schemeClr val="accent2"/>
              </a:solidFill>
              <a:latin typeface="Tahoma" panose="020B0604030504040204" pitchFamily="34" charset="0"/>
              <a:ea typeface="黑体" panose="02010609060101010101" pitchFamily="2" charset="-122"/>
              <a:sym typeface="Wingdings" panose="05000000000000000000" pitchFamily="2" charset="2"/>
            </a:endParaRPr>
          </a:p>
          <a:p>
            <a:pPr algn="just" eaLnBrk="1" hangingPunct="1">
              <a:lnSpc>
                <a:spcPct val="80000"/>
              </a:lnSpc>
              <a:spcBef>
                <a:spcPct val="40000"/>
              </a:spcBef>
            </a:pP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假设 </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为最小值，下标</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为最小值下标 </a:t>
            </a:r>
            <a:r>
              <a:rPr lang="en-US" altLang="zh-CN" b="1">
                <a:latin typeface="Tahoma" panose="020B0604030504040204" pitchFamily="34" charset="0"/>
                <a:ea typeface="黑体" panose="02010609060101010101" pitchFamily="2" charset="-122"/>
              </a:rPr>
              <a:t>min=1</a:t>
            </a:r>
            <a:endParaRPr lang="en-US" altLang="zh-CN" b="1">
              <a:solidFill>
                <a:schemeClr val="accent2"/>
              </a:solidFill>
              <a:latin typeface="Tahoma" panose="020B0604030504040204" pitchFamily="34" charset="0"/>
              <a:ea typeface="黑体" panose="02010609060101010101" pitchFamily="2" charset="-122"/>
            </a:endParaRPr>
          </a:p>
          <a:p>
            <a:pPr algn="just" eaLnBrk="1" hangingPunct="1">
              <a:lnSpc>
                <a:spcPct val="80000"/>
              </a:lnSpc>
              <a:spcBef>
                <a:spcPct val="40000"/>
              </a:spcBef>
            </a:pP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比较</a:t>
            </a:r>
            <a:r>
              <a:rPr lang="en-US" altLang="zh-CN" b="1">
                <a:latin typeface="Tahoma" panose="020B0604030504040204" pitchFamily="34" charset="0"/>
                <a:ea typeface="黑体" panose="02010609060101010101" pitchFamily="2" charset="-122"/>
              </a:rPr>
              <a:t>k[min]</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k2</a:t>
            </a:r>
            <a:r>
              <a:rPr lang="zh-CN" altLang="en-US" b="1">
                <a:latin typeface="Tahoma" panose="020B0604030504040204" pitchFamily="34" charset="0"/>
                <a:ea typeface="黑体" panose="02010609060101010101" pitchFamily="2" charset="-122"/>
              </a:rPr>
              <a:t>，如</a:t>
            </a:r>
            <a:r>
              <a:rPr lang="en-US" altLang="zh-CN" b="1">
                <a:latin typeface="Tahoma" panose="020B0604030504040204" pitchFamily="34" charset="0"/>
                <a:ea typeface="黑体" panose="02010609060101010101" pitchFamily="2" charset="-122"/>
              </a:rPr>
              <a:t>k[min]&gt;k2</a:t>
            </a:r>
            <a:r>
              <a:rPr lang="zh-CN" altLang="en-US" b="1">
                <a:latin typeface="Tahoma" panose="020B0604030504040204" pitchFamily="34" charset="0"/>
                <a:ea typeface="黑体" panose="02010609060101010101" pitchFamily="2" charset="-122"/>
              </a:rPr>
              <a:t>，就把下标</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赋给</a:t>
            </a:r>
            <a:r>
              <a:rPr lang="en-US" altLang="zh-CN" b="1">
                <a:latin typeface="Tahoma" panose="020B0604030504040204" pitchFamily="34" charset="0"/>
                <a:ea typeface="黑体" panose="02010609060101010101" pitchFamily="2" charset="-122"/>
              </a:rPr>
              <a:t>min</a:t>
            </a:r>
            <a:r>
              <a:rPr lang="zh-CN" altLang="en-US" b="1">
                <a:latin typeface="Tahoma" panose="020B0604030504040204" pitchFamily="34" charset="0"/>
                <a:ea typeface="黑体" panose="02010609060101010101" pitchFamily="2" charset="-122"/>
              </a:rPr>
              <a:t>，否则不赋值。 </a:t>
            </a:r>
            <a:r>
              <a:rPr lang="en-US" altLang="zh-CN" b="1">
                <a:solidFill>
                  <a:srgbClr val="CC6600"/>
                </a:solidFill>
                <a:latin typeface="Tahoma" panose="020B0604030504040204" pitchFamily="34" charset="0"/>
                <a:ea typeface="黑体" panose="02010609060101010101" pitchFamily="2" charset="-122"/>
              </a:rPr>
              <a:t>Min</a:t>
            </a:r>
            <a:r>
              <a:rPr lang="zh-CN" altLang="en-US" b="1">
                <a:solidFill>
                  <a:srgbClr val="CC6600"/>
                </a:solidFill>
                <a:latin typeface="Tahoma" panose="020B0604030504040204" pitchFamily="34" charset="0"/>
                <a:ea typeface="黑体" panose="02010609060101010101" pitchFamily="2" charset="-122"/>
              </a:rPr>
              <a:t>为前</a:t>
            </a:r>
            <a:r>
              <a:rPr lang="en-US" altLang="zh-CN" b="1">
                <a:solidFill>
                  <a:srgbClr val="CC6600"/>
                </a:solidFill>
                <a:latin typeface="Tahoma" panose="020B0604030504040204" pitchFamily="34" charset="0"/>
                <a:ea typeface="黑体" panose="02010609060101010101" pitchFamily="2" charset="-122"/>
              </a:rPr>
              <a:t>2</a:t>
            </a:r>
            <a:r>
              <a:rPr lang="zh-CN" altLang="en-US" b="1">
                <a:solidFill>
                  <a:srgbClr val="CC6600"/>
                </a:solidFill>
                <a:latin typeface="Tahoma" panose="020B0604030504040204" pitchFamily="34" charset="0"/>
                <a:ea typeface="黑体" panose="02010609060101010101" pitchFamily="2" charset="-122"/>
              </a:rPr>
              <a:t>个数中小的数的下标。</a:t>
            </a:r>
            <a:endParaRPr lang="zh-CN" altLang="en-US" b="1">
              <a:solidFill>
                <a:srgbClr val="CC6600"/>
              </a:solidFill>
              <a:latin typeface="Tahoma" panose="020B0604030504040204" pitchFamily="34" charset="0"/>
              <a:ea typeface="黑体" panose="02010609060101010101" pitchFamily="2" charset="-122"/>
            </a:endParaRPr>
          </a:p>
          <a:p>
            <a:pPr algn="just" eaLnBrk="1" hangingPunct="1">
              <a:lnSpc>
                <a:spcPct val="80000"/>
              </a:lnSpc>
              <a:spcBef>
                <a:spcPct val="40000"/>
              </a:spcBef>
            </a:pPr>
            <a:r>
              <a:rPr lang="zh-CN" altLang="en-US" b="1">
                <a:latin typeface="Tahoma" panose="020B0604030504040204" pitchFamily="34" charset="0"/>
                <a:ea typeface="黑体" panose="02010609060101010101" pitchFamily="2" charset="-122"/>
              </a:rPr>
              <a:t>比较</a:t>
            </a:r>
            <a:r>
              <a:rPr lang="en-US" altLang="zh-CN" b="1">
                <a:latin typeface="Tahoma" panose="020B0604030504040204" pitchFamily="34" charset="0"/>
                <a:ea typeface="黑体" panose="02010609060101010101" pitchFamily="2" charset="-122"/>
              </a:rPr>
              <a:t>k[min]</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k3</a:t>
            </a:r>
            <a:r>
              <a:rPr lang="zh-CN" altLang="en-US" b="1">
                <a:latin typeface="Tahoma" panose="020B0604030504040204" pitchFamily="34" charset="0"/>
                <a:ea typeface="黑体" panose="02010609060101010101" pitchFamily="2" charset="-122"/>
              </a:rPr>
              <a:t>，方法同</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 </a:t>
            </a:r>
            <a:r>
              <a:rPr lang="en-US" altLang="zh-CN" b="1">
                <a:solidFill>
                  <a:srgbClr val="CC6600"/>
                </a:solidFill>
                <a:latin typeface="Tahoma" panose="020B0604030504040204" pitchFamily="34" charset="0"/>
                <a:ea typeface="黑体" panose="02010609060101010101" pitchFamily="2" charset="-122"/>
              </a:rPr>
              <a:t>Min</a:t>
            </a:r>
            <a:r>
              <a:rPr lang="zh-CN" altLang="en-US" b="1">
                <a:solidFill>
                  <a:srgbClr val="CC6600"/>
                </a:solidFill>
                <a:latin typeface="Tahoma" panose="020B0604030504040204" pitchFamily="34" charset="0"/>
                <a:ea typeface="黑体" panose="02010609060101010101" pitchFamily="2" charset="-122"/>
              </a:rPr>
              <a:t>为前</a:t>
            </a:r>
            <a:r>
              <a:rPr lang="en-US" altLang="zh-CN" b="1">
                <a:solidFill>
                  <a:srgbClr val="CC6600"/>
                </a:solidFill>
                <a:latin typeface="Tahoma" panose="020B0604030504040204" pitchFamily="34" charset="0"/>
                <a:ea typeface="黑体" panose="02010609060101010101" pitchFamily="2" charset="-122"/>
              </a:rPr>
              <a:t>3</a:t>
            </a:r>
            <a:r>
              <a:rPr lang="zh-CN" altLang="en-US" b="1">
                <a:solidFill>
                  <a:srgbClr val="CC6600"/>
                </a:solidFill>
                <a:latin typeface="Tahoma" panose="020B0604030504040204" pitchFamily="34" charset="0"/>
                <a:ea typeface="黑体" panose="02010609060101010101" pitchFamily="2" charset="-122"/>
              </a:rPr>
              <a:t>个数中小的数的下标。</a:t>
            </a:r>
            <a:endParaRPr lang="zh-CN" altLang="en-US" b="1">
              <a:solidFill>
                <a:srgbClr val="CC6600"/>
              </a:solidFill>
              <a:latin typeface="Tahoma" panose="020B0604030504040204" pitchFamily="34" charset="0"/>
              <a:ea typeface="黑体" panose="02010609060101010101" pitchFamily="2" charset="-122"/>
            </a:endParaRPr>
          </a:p>
          <a:p>
            <a:pPr algn="just" eaLnBrk="1" hangingPunct="1">
              <a:lnSpc>
                <a:spcPct val="80000"/>
              </a:lnSpc>
              <a:spcBef>
                <a:spcPct val="40000"/>
              </a:spcBef>
            </a:pPr>
            <a:r>
              <a:rPr lang="en-US" altLang="zh-CN" b="1">
                <a:latin typeface="Tahoma" panose="020B0604030504040204" pitchFamily="34" charset="0"/>
                <a:ea typeface="黑体" panose="02010609060101010101" pitchFamily="2" charset="-122"/>
              </a:rPr>
              <a:t>(3)</a:t>
            </a:r>
            <a:r>
              <a:rPr lang="zh-CN" altLang="en-US" b="1">
                <a:latin typeface="Tahoma" panose="020B0604030504040204" pitchFamily="34" charset="0"/>
                <a:ea typeface="黑体" panose="02010609060101010101" pitchFamily="2" charset="-122"/>
              </a:rPr>
              <a:t>同样比较和处理，直到处理完</a:t>
            </a:r>
            <a:r>
              <a:rPr lang="en-US" altLang="zh-CN" b="1">
                <a:latin typeface="Tahoma" panose="020B0604030504040204" pitchFamily="34" charset="0"/>
                <a:ea typeface="黑体" panose="02010609060101010101" pitchFamily="2" charset="-122"/>
              </a:rPr>
              <a:t>k[min]</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k[n]</a:t>
            </a:r>
            <a:r>
              <a:rPr lang="zh-CN" altLang="en-US" b="1">
                <a:latin typeface="Tahoma" panose="020B0604030504040204" pitchFamily="34" charset="0"/>
                <a:ea typeface="黑体" panose="02010609060101010101" pitchFamily="2" charset="-122"/>
              </a:rPr>
              <a:t>的比较。 </a:t>
            </a:r>
            <a:r>
              <a:rPr lang="en-US" altLang="zh-CN" b="1">
                <a:solidFill>
                  <a:srgbClr val="CC6600"/>
                </a:solidFill>
                <a:latin typeface="Tahoma" panose="020B0604030504040204" pitchFamily="34" charset="0"/>
                <a:ea typeface="黑体" panose="02010609060101010101" pitchFamily="2" charset="-122"/>
              </a:rPr>
              <a:t>Min</a:t>
            </a:r>
            <a:r>
              <a:rPr lang="zh-CN" altLang="en-US" b="1">
                <a:solidFill>
                  <a:srgbClr val="CC6600"/>
                </a:solidFill>
                <a:latin typeface="Tahoma" panose="020B0604030504040204" pitchFamily="34" charset="0"/>
                <a:ea typeface="黑体" panose="02010609060101010101" pitchFamily="2" charset="-122"/>
              </a:rPr>
              <a:t>为</a:t>
            </a:r>
            <a:r>
              <a:rPr lang="en-US" altLang="zh-CN" b="1">
                <a:solidFill>
                  <a:srgbClr val="CC6600"/>
                </a:solidFill>
                <a:latin typeface="Tahoma" panose="020B0604030504040204" pitchFamily="34" charset="0"/>
                <a:ea typeface="黑体" panose="02010609060101010101" pitchFamily="2" charset="-122"/>
              </a:rPr>
              <a:t>n</a:t>
            </a:r>
            <a:r>
              <a:rPr lang="zh-CN" altLang="en-US" b="1">
                <a:solidFill>
                  <a:srgbClr val="CC6600"/>
                </a:solidFill>
                <a:latin typeface="Tahoma" panose="020B0604030504040204" pitchFamily="34" charset="0"/>
                <a:ea typeface="黑体" panose="02010609060101010101" pitchFamily="2" charset="-122"/>
              </a:rPr>
              <a:t>个数中最小数的下标。</a:t>
            </a:r>
            <a:endParaRPr lang="zh-CN" altLang="en-US" b="1">
              <a:solidFill>
                <a:srgbClr val="CC6600"/>
              </a:solidFill>
              <a:latin typeface="Tahoma" panose="020B0604030504040204" pitchFamily="34" charset="0"/>
              <a:ea typeface="黑体" panose="02010609060101010101" pitchFamily="2" charset="-122"/>
            </a:endParaRPr>
          </a:p>
          <a:p>
            <a:pPr algn="just" eaLnBrk="1" hangingPunct="1">
              <a:lnSpc>
                <a:spcPct val="80000"/>
              </a:lnSpc>
              <a:spcBef>
                <a:spcPct val="40000"/>
              </a:spcBef>
            </a:pPr>
            <a:r>
              <a:rPr lang="en-US" altLang="zh-CN" b="1">
                <a:latin typeface="Tahoma" panose="020B0604030504040204" pitchFamily="34" charset="0"/>
                <a:ea typeface="黑体" panose="02010609060101010101" pitchFamily="2" charset="-122"/>
              </a:rPr>
              <a:t>(4) </a:t>
            </a:r>
            <a:r>
              <a:rPr lang="zh-CN" altLang="en-US" b="1">
                <a:latin typeface="Tahoma" panose="020B0604030504040204" pitchFamily="34" charset="0"/>
                <a:ea typeface="黑体" panose="02010609060101010101" pitchFamily="2" charset="-122"/>
              </a:rPr>
              <a:t>将</a:t>
            </a:r>
            <a:r>
              <a:rPr lang="en-US" altLang="zh-CN" b="1">
                <a:latin typeface="Tahoma" panose="020B0604030504040204" pitchFamily="34" charset="0"/>
                <a:ea typeface="黑体" panose="02010609060101010101" pitchFamily="2" charset="-122"/>
              </a:rPr>
              <a:t>k[1]</a:t>
            </a:r>
            <a:r>
              <a:rPr lang="zh-CN" altLang="en-US" b="1">
                <a:latin typeface="Tahoma" panose="020B0604030504040204" pitchFamily="34" charset="0"/>
                <a:ea typeface="黑体" panose="02010609060101010101" pitchFamily="2" charset="-122"/>
              </a:rPr>
              <a:t>和</a:t>
            </a:r>
            <a:r>
              <a:rPr lang="en-US" altLang="zh-CN" b="1">
                <a:latin typeface="Tahoma" panose="020B0604030504040204" pitchFamily="34" charset="0"/>
                <a:ea typeface="黑体" panose="02010609060101010101" pitchFamily="2" charset="-122"/>
              </a:rPr>
              <a:t>k[min]</a:t>
            </a:r>
            <a:r>
              <a:rPr lang="zh-CN" altLang="en-US" b="1">
                <a:latin typeface="Tahoma" panose="020B0604030504040204" pitchFamily="34" charset="0"/>
                <a:ea typeface="黑体" panose="02010609060101010101" pitchFamily="2" charset="-122"/>
              </a:rPr>
              <a:t>进行交换，</a:t>
            </a:r>
            <a:r>
              <a:rPr lang="zh-CN" altLang="en-US" b="1">
                <a:solidFill>
                  <a:srgbClr val="008000"/>
                </a:solidFill>
                <a:latin typeface="Tahoma" panose="020B0604030504040204" pitchFamily="34" charset="0"/>
                <a:ea typeface="黑体" panose="02010609060101010101" pitchFamily="2" charset="-122"/>
              </a:rPr>
              <a:t>使</a:t>
            </a:r>
            <a:r>
              <a:rPr lang="en-US" altLang="zh-CN" b="1">
                <a:solidFill>
                  <a:srgbClr val="008000"/>
                </a:solidFill>
                <a:latin typeface="Tahoma" panose="020B0604030504040204" pitchFamily="34" charset="0"/>
                <a:ea typeface="黑体" panose="02010609060101010101" pitchFamily="2" charset="-122"/>
              </a:rPr>
              <a:t>k[1]</a:t>
            </a:r>
            <a:r>
              <a:rPr lang="zh-CN" altLang="en-US" b="1">
                <a:solidFill>
                  <a:srgbClr val="008000"/>
                </a:solidFill>
                <a:latin typeface="Tahoma" panose="020B0604030504040204" pitchFamily="34" charset="0"/>
                <a:ea typeface="黑体" panose="02010609060101010101" pitchFamily="2" charset="-122"/>
              </a:rPr>
              <a:t>为最小值</a:t>
            </a:r>
            <a:r>
              <a:rPr lang="zh-CN" altLang="en-US" b="1">
                <a:latin typeface="Tahoma" panose="020B0604030504040204" pitchFamily="34" charset="0"/>
                <a:ea typeface="黑体" panose="02010609060101010101" pitchFamily="2" charset="-122"/>
              </a:rPr>
              <a:t>。</a:t>
            </a:r>
            <a:endParaRPr lang="zh-CN" altLang="en-US" b="1">
              <a:solidFill>
                <a:srgbClr val="CC6600"/>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spcBef>
                <a:spcPct val="20000"/>
              </a:spcBef>
            </a:pPr>
            <a:r>
              <a:rPr lang="zh-CN" altLang="en-US" sz="2800" b="1">
                <a:solidFill>
                  <a:schemeClr val="accent2"/>
                </a:solidFill>
                <a:latin typeface="Tahoma" panose="020B0604030504040204" pitchFamily="34" charset="0"/>
                <a:ea typeface="黑体" panose="02010609060101010101" pitchFamily="2" charset="-122"/>
              </a:rPr>
              <a:t>第二次比较：</a:t>
            </a:r>
            <a:endParaRPr lang="zh-CN" altLang="en-US" sz="2800" b="1">
              <a:solidFill>
                <a:schemeClr val="accent2"/>
              </a:solidFill>
              <a:latin typeface="Tahoma" panose="020B0604030504040204" pitchFamily="34" charset="0"/>
              <a:ea typeface="黑体" panose="02010609060101010101" pitchFamily="2" charset="-122"/>
            </a:endParaRPr>
          </a:p>
          <a:p>
            <a:pPr algn="just" eaLnBrk="1" hangingPunct="1">
              <a:spcBef>
                <a:spcPct val="20000"/>
              </a:spcBef>
            </a:pPr>
            <a:r>
              <a:rPr lang="zh-CN" altLang="en-US" sz="2800" b="1">
                <a:latin typeface="Tahoma" panose="020B0604030504040204" pitchFamily="34" charset="0"/>
                <a:ea typeface="黑体" panose="02010609060101010101" pitchFamily="2" charset="-122"/>
              </a:rPr>
              <a:t>假设 </a:t>
            </a:r>
            <a:r>
              <a:rPr lang="en-US" altLang="zh-CN" sz="2800" b="1">
                <a:latin typeface="Tahoma" panose="020B0604030504040204" pitchFamily="34" charset="0"/>
                <a:ea typeface="黑体" panose="02010609060101010101" pitchFamily="2" charset="-122"/>
              </a:rPr>
              <a:t>k[2]</a:t>
            </a:r>
            <a:r>
              <a:rPr lang="zh-CN" altLang="en-US" sz="2800" b="1">
                <a:latin typeface="Tahoma" panose="020B0604030504040204" pitchFamily="34" charset="0"/>
                <a:ea typeface="黑体" panose="02010609060101010101" pitchFamily="2" charset="-122"/>
              </a:rPr>
              <a:t>为次小值，下标</a:t>
            </a: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为次小值下标 </a:t>
            </a:r>
            <a:r>
              <a:rPr lang="en-US" altLang="zh-CN" sz="2800" b="1">
                <a:latin typeface="Tahoma" panose="020B0604030504040204" pitchFamily="34" charset="0"/>
                <a:ea typeface="黑体" panose="02010609060101010101" pitchFamily="2" charset="-122"/>
              </a:rPr>
              <a:t>min=2</a:t>
            </a:r>
            <a:endParaRPr lang="en-US" altLang="zh-CN" sz="2800" b="1">
              <a:solidFill>
                <a:schemeClr val="accent2"/>
              </a:solidFill>
              <a:latin typeface="Tahoma" panose="020B0604030504040204" pitchFamily="34" charset="0"/>
              <a:ea typeface="黑体" panose="02010609060101010101" pitchFamily="2" charset="-122"/>
            </a:endParaRPr>
          </a:p>
          <a:p>
            <a:pPr algn="just" eaLnBrk="1" hangingPunct="1">
              <a:spcBef>
                <a:spcPct val="20000"/>
              </a:spcBef>
            </a:pPr>
            <a:r>
              <a:rPr lang="zh-CN" altLang="en-US" sz="2800" b="1">
                <a:latin typeface="Tahoma" panose="020B0604030504040204" pitchFamily="34" charset="0"/>
                <a:ea typeface="黑体" panose="02010609060101010101" pitchFamily="2" charset="-122"/>
              </a:rPr>
              <a:t>用</a:t>
            </a:r>
            <a:r>
              <a:rPr lang="en-US" altLang="zh-CN" sz="2800" b="1">
                <a:latin typeface="Tahoma" panose="020B0604030504040204" pitchFamily="34" charset="0"/>
                <a:ea typeface="黑体" panose="02010609060101010101" pitchFamily="2" charset="-122"/>
              </a:rPr>
              <a:t>k[min]</a:t>
            </a:r>
            <a:r>
              <a:rPr lang="zh-CN" altLang="en-US" sz="2800" b="1">
                <a:latin typeface="Tahoma" panose="020B0604030504040204" pitchFamily="34" charset="0"/>
                <a:ea typeface="黑体" panose="02010609060101010101" pitchFamily="2" charset="-122"/>
              </a:rPr>
              <a:t>依次与</a:t>
            </a:r>
            <a:r>
              <a:rPr lang="en-US" altLang="zh-CN" sz="2800" b="1">
                <a:latin typeface="Tahoma" panose="020B0604030504040204" pitchFamily="34" charset="0"/>
                <a:ea typeface="黑体" panose="02010609060101010101" pitchFamily="2" charset="-122"/>
              </a:rPr>
              <a:t>k[3]</a:t>
            </a:r>
            <a:r>
              <a:rPr lang="zh-CN" altLang="en-US" sz="2800" b="1">
                <a:latin typeface="Tahoma" panose="020B0604030504040204" pitchFamily="34" charset="0"/>
                <a:ea typeface="黑体" panose="02010609060101010101" pitchFamily="2" charset="-122"/>
              </a:rPr>
              <a:t>、</a:t>
            </a:r>
            <a:r>
              <a:rPr lang="en-US" altLang="zh-CN" sz="2800" b="1">
                <a:latin typeface="Tahoma" panose="020B0604030504040204" pitchFamily="34" charset="0"/>
                <a:ea typeface="黑体" panose="02010609060101010101" pitchFamily="2" charset="-122"/>
              </a:rPr>
              <a:t>k[4]….k[n]</a:t>
            </a:r>
            <a:r>
              <a:rPr lang="zh-CN" altLang="en-US" sz="2800" b="1">
                <a:latin typeface="Tahoma" panose="020B0604030504040204" pitchFamily="34" charset="0"/>
                <a:ea typeface="黑体" panose="02010609060101010101" pitchFamily="2" charset="-122"/>
              </a:rPr>
              <a:t>比较，执行了</a:t>
            </a:r>
            <a:r>
              <a:rPr lang="en-US" altLang="zh-CN" sz="2800" b="1">
                <a:latin typeface="Tahoma" panose="020B0604030504040204" pitchFamily="34" charset="0"/>
                <a:ea typeface="黑体" panose="02010609060101010101" pitchFamily="2" charset="-122"/>
              </a:rPr>
              <a:t>n-2</a:t>
            </a:r>
            <a:r>
              <a:rPr lang="zh-CN" altLang="en-US" sz="2800" b="1">
                <a:latin typeface="Tahoma" panose="020B0604030504040204" pitchFamily="34" charset="0"/>
                <a:ea typeface="黑体" panose="02010609060101010101" pitchFamily="2" charset="-122"/>
              </a:rPr>
              <a:t>次比较，然后</a:t>
            </a:r>
            <a:r>
              <a:rPr lang="zh-CN" altLang="en-US" sz="2800" b="1">
                <a:solidFill>
                  <a:srgbClr val="CC6600"/>
                </a:solidFill>
                <a:latin typeface="Tahoma" panose="020B0604030504040204" pitchFamily="34" charset="0"/>
                <a:ea typeface="黑体" panose="02010609060101010101" pitchFamily="2" charset="-122"/>
              </a:rPr>
              <a:t>将</a:t>
            </a:r>
            <a:r>
              <a:rPr lang="en-US" altLang="zh-CN" sz="2800" b="1">
                <a:latin typeface="Tahoma" panose="020B0604030504040204" pitchFamily="34" charset="0"/>
                <a:ea typeface="黑体" panose="02010609060101010101" pitchFamily="2" charset="-122"/>
              </a:rPr>
              <a:t>k[2]</a:t>
            </a:r>
            <a:r>
              <a:rPr lang="zh-CN" altLang="en-US" sz="2800" b="1">
                <a:latin typeface="Tahoma" panose="020B0604030504040204" pitchFamily="34" charset="0"/>
                <a:ea typeface="黑体" panose="02010609060101010101" pitchFamily="2" charset="-122"/>
              </a:rPr>
              <a:t>和</a:t>
            </a:r>
            <a:r>
              <a:rPr lang="en-US" altLang="zh-CN" sz="2800" b="1">
                <a:latin typeface="Tahoma" panose="020B0604030504040204" pitchFamily="34" charset="0"/>
                <a:ea typeface="黑体" panose="02010609060101010101" pitchFamily="2" charset="-122"/>
              </a:rPr>
              <a:t>k[min]</a:t>
            </a:r>
            <a:r>
              <a:rPr lang="zh-CN" altLang="en-US" sz="2800" b="1">
                <a:latin typeface="Tahoma" panose="020B0604030504040204" pitchFamily="34" charset="0"/>
                <a:ea typeface="黑体" panose="02010609060101010101" pitchFamily="2" charset="-122"/>
              </a:rPr>
              <a:t>进行交换，使</a:t>
            </a:r>
            <a:r>
              <a:rPr lang="en-US" altLang="zh-CN" sz="2800" b="1">
                <a:latin typeface="Tahoma" panose="020B0604030504040204" pitchFamily="34" charset="0"/>
                <a:ea typeface="黑体" panose="02010609060101010101" pitchFamily="2" charset="-122"/>
              </a:rPr>
              <a:t>k[2]</a:t>
            </a:r>
            <a:r>
              <a:rPr lang="zh-CN" altLang="en-US" sz="2800" b="1">
                <a:latin typeface="Tahoma" panose="020B0604030504040204" pitchFamily="34" charset="0"/>
                <a:ea typeface="黑体" panose="02010609060101010101" pitchFamily="2" charset="-122"/>
              </a:rPr>
              <a:t>为次小值。</a:t>
            </a:r>
            <a:endParaRPr lang="zh-CN" altLang="en-US" sz="2800" b="1">
              <a:latin typeface="Tahoma" panose="020B0604030504040204" pitchFamily="34" charset="0"/>
              <a:ea typeface="黑体" panose="02010609060101010101" pitchFamily="2" charset="-122"/>
            </a:endParaRPr>
          </a:p>
          <a:p>
            <a:pPr algn="just" eaLnBrk="1" hangingPunct="1">
              <a:spcBef>
                <a:spcPct val="20000"/>
              </a:spcBef>
            </a:pPr>
            <a:r>
              <a:rPr lang="zh-CN" altLang="en-US" sz="2800" b="1">
                <a:solidFill>
                  <a:schemeClr val="accent2"/>
                </a:solidFill>
                <a:latin typeface="Tahoma" panose="020B0604030504040204" pitchFamily="34" charset="0"/>
                <a:ea typeface="黑体" panose="02010609060101010101" pitchFamily="2" charset="-122"/>
              </a:rPr>
              <a:t>依次类推，第三次进行</a:t>
            </a:r>
            <a:r>
              <a:rPr lang="en-US" altLang="zh-CN" sz="2800" b="1">
                <a:solidFill>
                  <a:schemeClr val="accent2"/>
                </a:solidFill>
                <a:latin typeface="Tahoma" panose="020B0604030504040204" pitchFamily="34" charset="0"/>
                <a:ea typeface="黑体" panose="02010609060101010101" pitchFamily="2" charset="-122"/>
              </a:rPr>
              <a:t>n-3</a:t>
            </a:r>
            <a:r>
              <a:rPr lang="zh-CN" altLang="en-US" sz="2800" b="1">
                <a:solidFill>
                  <a:schemeClr val="accent2"/>
                </a:solidFill>
                <a:latin typeface="Tahoma" panose="020B0604030504040204" pitchFamily="34" charset="0"/>
                <a:ea typeface="黑体" panose="02010609060101010101" pitchFamily="2" charset="-122"/>
              </a:rPr>
              <a:t>次比较，</a:t>
            </a:r>
            <a:r>
              <a:rPr lang="en-US" altLang="zh-CN" sz="2800" b="1">
                <a:solidFill>
                  <a:schemeClr val="accent2"/>
                </a:solidFill>
                <a:latin typeface="Tahoma" panose="020B0604030504040204" pitchFamily="34" charset="0"/>
                <a:ea typeface="黑体" panose="02010609060101010101" pitchFamily="2" charset="-122"/>
              </a:rPr>
              <a:t>…</a:t>
            </a:r>
            <a:r>
              <a:rPr lang="zh-CN" altLang="en-US" sz="2800" b="1">
                <a:solidFill>
                  <a:schemeClr val="accent2"/>
                </a:solidFill>
                <a:latin typeface="Tahoma" panose="020B0604030504040204" pitchFamily="34" charset="0"/>
                <a:ea typeface="黑体" panose="02010609060101010101" pitchFamily="2" charset="-122"/>
              </a:rPr>
              <a:t>，</a:t>
            </a:r>
            <a:endParaRPr lang="zh-CN" altLang="en-US" sz="2800" b="1">
              <a:solidFill>
                <a:schemeClr val="accent2"/>
              </a:solidFill>
              <a:latin typeface="Tahoma" panose="020B0604030504040204" pitchFamily="34" charset="0"/>
              <a:ea typeface="黑体" panose="02010609060101010101" pitchFamily="2" charset="-122"/>
            </a:endParaRPr>
          </a:p>
          <a:p>
            <a:pPr algn="just" eaLnBrk="1" hangingPunct="1">
              <a:spcBef>
                <a:spcPct val="20000"/>
              </a:spcBef>
            </a:pPr>
            <a:r>
              <a:rPr lang="zh-CN" altLang="en-US" sz="2800" b="1">
                <a:solidFill>
                  <a:schemeClr val="accent2"/>
                </a:solidFill>
                <a:latin typeface="Tahoma" panose="020B0604030504040204" pitchFamily="34" charset="0"/>
                <a:ea typeface="黑体" panose="02010609060101010101" pitchFamily="2" charset="-122"/>
              </a:rPr>
              <a:t>第</a:t>
            </a:r>
            <a:r>
              <a:rPr lang="en-US" altLang="zh-CN" sz="2800" b="1">
                <a:solidFill>
                  <a:schemeClr val="accent2"/>
                </a:solidFill>
                <a:latin typeface="Tahoma" panose="020B0604030504040204" pitchFamily="34" charset="0"/>
                <a:ea typeface="黑体" panose="02010609060101010101" pitchFamily="2" charset="-122"/>
              </a:rPr>
              <a:t>I</a:t>
            </a:r>
            <a:r>
              <a:rPr lang="zh-CN" altLang="en-US" sz="2800" b="1">
                <a:solidFill>
                  <a:schemeClr val="accent2"/>
                </a:solidFill>
                <a:latin typeface="Tahoma" panose="020B0604030504040204" pitchFamily="34" charset="0"/>
                <a:ea typeface="黑体" panose="02010609060101010101" pitchFamily="2" charset="-122"/>
              </a:rPr>
              <a:t>次进行</a:t>
            </a:r>
            <a:r>
              <a:rPr lang="en-US" altLang="zh-CN" sz="2800" b="1">
                <a:solidFill>
                  <a:schemeClr val="accent2"/>
                </a:solidFill>
                <a:latin typeface="Tahoma" panose="020B0604030504040204" pitchFamily="34" charset="0"/>
                <a:ea typeface="黑体" panose="02010609060101010101" pitchFamily="2" charset="-122"/>
              </a:rPr>
              <a:t>n-i</a:t>
            </a:r>
            <a:r>
              <a:rPr lang="zh-CN" altLang="en-US" sz="2800" b="1">
                <a:solidFill>
                  <a:schemeClr val="accent2"/>
                </a:solidFill>
                <a:latin typeface="Tahoma" panose="020B0604030504040204" pitchFamily="34" charset="0"/>
                <a:ea typeface="黑体" panose="02010609060101010101" pitchFamily="2" charset="-122"/>
              </a:rPr>
              <a:t>次比较。</a:t>
            </a:r>
            <a:endParaRPr lang="zh-CN" altLang="en-US" sz="2800" b="1">
              <a:solidFill>
                <a:schemeClr val="accent2"/>
              </a:solidFill>
              <a:latin typeface="Tahoma" panose="020B0604030504040204" pitchFamily="34" charset="0"/>
              <a:ea typeface="黑体" panose="02010609060101010101" pitchFamily="2" charset="-122"/>
            </a:endParaRPr>
          </a:p>
          <a:p>
            <a:pPr algn="just" eaLnBrk="1" hangingPunct="1">
              <a:spcBef>
                <a:spcPct val="20000"/>
              </a:spcBef>
            </a:pPr>
            <a:r>
              <a:rPr lang="zh-CN" altLang="en-US" sz="2800" b="1">
                <a:latin typeface="Tahoma" panose="020B0604030504040204" pitchFamily="34" charset="0"/>
                <a:ea typeface="黑体" panose="02010609060101010101" pitchFamily="2" charset="-122"/>
              </a:rPr>
              <a:t>这样，最多做</a:t>
            </a:r>
            <a:r>
              <a:rPr lang="en-US" altLang="zh-CN" sz="2800" b="1">
                <a:latin typeface="Tahoma" panose="020B0604030504040204" pitchFamily="34" charset="0"/>
                <a:ea typeface="黑体" panose="02010609060101010101" pitchFamily="2" charset="-122"/>
              </a:rPr>
              <a:t>n-1</a:t>
            </a:r>
            <a:r>
              <a:rPr lang="zh-CN" altLang="en-US" sz="2800" b="1">
                <a:latin typeface="Tahoma" panose="020B0604030504040204" pitchFamily="34" charset="0"/>
                <a:ea typeface="黑体" panose="02010609060101010101" pitchFamily="2" charset="-122"/>
              </a:rPr>
              <a:t>次重复就达到了排序的目的。</a:t>
            </a:r>
            <a:endParaRPr lang="zh-CN" altLang="en-US" sz="2800" b="1">
              <a:latin typeface="Tahoma" panose="020B0604030504040204" pitchFamily="34" charset="0"/>
              <a:ea typeface="黑体" panose="02010609060101010101" pitchFamily="2" charset="-122"/>
            </a:endParaRPr>
          </a:p>
          <a:p>
            <a:pPr algn="l" eaLnBrk="1" hangingPunct="1">
              <a:spcBef>
                <a:spcPct val="50000"/>
              </a:spcBef>
            </a:pPr>
            <a:endParaRPr lang="en-US" altLang="zh-CN" sz="2800" b="1">
              <a:solidFill>
                <a:srgbClr val="000000"/>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4114800" y="685800"/>
            <a:ext cx="4876800" cy="2971800"/>
          </a:xfrm>
          <a:prstGeom prst="rect">
            <a:avLst/>
          </a:prstGeom>
          <a:solidFill>
            <a:srgbClr val="83FFE7"/>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Text Box 3"/>
          <p:cNvSpPr txBox="1">
            <a:spLocks noChangeArrowheads="1"/>
          </p:cNvSpPr>
          <p:nvPr/>
        </p:nvSpPr>
        <p:spPr bwMode="auto">
          <a:xfrm>
            <a:off x="0" y="0"/>
            <a:ext cx="54864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defRPr/>
            </a:pPr>
            <a:r>
              <a:rPr lang="zh-CN" altLang="en-US" sz="2800" b="1" dirty="0" smtClean="0"/>
              <a:t>程序：为</a:t>
            </a:r>
            <a:r>
              <a:rPr lang="en-US" altLang="zh-CN" sz="2800" b="1" dirty="0" smtClean="0"/>
              <a:t>5</a:t>
            </a:r>
            <a:r>
              <a:rPr lang="zh-CN" altLang="en-US" sz="2800" b="1" dirty="0" smtClean="0"/>
              <a:t>个数排序。</a:t>
            </a:r>
            <a:endParaRPr lang="zh-CN" altLang="en-US" sz="2800" b="1" dirty="0" smtClean="0"/>
          </a:p>
          <a:p>
            <a:pPr algn="just" eaLnBrk="1" hangingPunct="1">
              <a:spcBef>
                <a:spcPct val="50000"/>
              </a:spcBef>
              <a:defRPr/>
            </a:pPr>
            <a:r>
              <a:rPr lang="en-US" altLang="zh-CN" sz="2800" b="1" dirty="0" smtClean="0">
                <a:latin typeface="+mn-lt"/>
                <a:ea typeface="+mn-ea"/>
              </a:rPr>
              <a:t>#include&lt;</a:t>
            </a:r>
            <a:r>
              <a:rPr lang="en-US" altLang="zh-CN" sz="2800" b="1" dirty="0" err="1" smtClean="0">
                <a:latin typeface="+mn-lt"/>
                <a:ea typeface="+mn-ea"/>
              </a:rPr>
              <a:t>stdio.h</a:t>
            </a:r>
            <a:r>
              <a:rPr lang="en-US" altLang="zh-CN" sz="2800" b="1" dirty="0" smtClean="0">
                <a:latin typeface="+mn-lt"/>
                <a:ea typeface="+mn-ea"/>
              </a:rPr>
              <a:t>&gt;</a:t>
            </a:r>
            <a:endParaRPr lang="en-US" altLang="zh-CN" sz="2800" b="1" dirty="0" smtClean="0">
              <a:latin typeface="+mn-lt"/>
              <a:ea typeface="+mn-ea"/>
            </a:endParaRPr>
          </a:p>
          <a:p>
            <a:pPr algn="just" eaLnBrk="1" hangingPunct="1">
              <a:spcBef>
                <a:spcPct val="50000"/>
              </a:spcBef>
              <a:defRPr/>
            </a:pPr>
            <a:r>
              <a:rPr lang="en-US" altLang="zh-CN" sz="2800" b="1" dirty="0" smtClean="0">
                <a:latin typeface="+mn-lt"/>
                <a:ea typeface="+mn-ea"/>
              </a:rPr>
              <a:t>#define N 5</a:t>
            </a:r>
            <a:endParaRPr lang="en-US" altLang="zh-CN" sz="2800" b="1" dirty="0" smtClean="0">
              <a:latin typeface="+mn-lt"/>
              <a:ea typeface="+mn-ea"/>
            </a:endParaRPr>
          </a:p>
          <a:p>
            <a:pPr algn="just" eaLnBrk="1" hangingPunct="1">
              <a:spcBef>
                <a:spcPct val="50000"/>
              </a:spcBef>
              <a:defRPr/>
            </a:pPr>
            <a:r>
              <a:rPr lang="en-US" altLang="zh-CN" sz="2800" b="1" dirty="0" smtClean="0">
                <a:latin typeface="+mn-lt"/>
                <a:ea typeface="+mn-ea"/>
              </a:rPr>
              <a:t> void main()</a:t>
            </a:r>
            <a:endParaRPr lang="en-US" altLang="zh-CN" sz="2800" b="1" dirty="0" smtClean="0">
              <a:latin typeface="+mn-lt"/>
              <a:ea typeface="+mn-ea"/>
            </a:endParaRPr>
          </a:p>
          <a:p>
            <a:pPr algn="just" eaLnBrk="1" hangingPunct="1">
              <a:spcBef>
                <a:spcPct val="50000"/>
              </a:spcBef>
              <a:defRPr/>
            </a:pPr>
            <a:r>
              <a:rPr lang="en-US" altLang="zh-CN" sz="2800" b="1" dirty="0" smtClean="0">
                <a:latin typeface="+mn-lt"/>
                <a:ea typeface="+mn-ea"/>
              </a:rPr>
              <a:t> {</a:t>
            </a:r>
            <a:r>
              <a:rPr lang="en-US" altLang="zh-CN" sz="2800" b="1" dirty="0" err="1" smtClean="0">
                <a:latin typeface="+mn-lt"/>
                <a:ea typeface="+mn-ea"/>
              </a:rPr>
              <a:t>int</a:t>
            </a:r>
            <a:r>
              <a:rPr lang="en-US" altLang="zh-CN" sz="2800" b="1" dirty="0" smtClean="0">
                <a:latin typeface="+mn-lt"/>
                <a:ea typeface="+mn-ea"/>
              </a:rPr>
              <a:t> a[5] ,i, j, </a:t>
            </a:r>
            <a:r>
              <a:rPr lang="en-US" altLang="zh-CN" sz="2800" b="1" dirty="0" err="1" smtClean="0">
                <a:latin typeface="+mn-lt"/>
                <a:ea typeface="+mn-ea"/>
              </a:rPr>
              <a:t>t,pos</a:t>
            </a:r>
            <a:r>
              <a:rPr lang="en-US" altLang="zh-CN" sz="2800" b="1" dirty="0" smtClean="0">
                <a:latin typeface="+mn-lt"/>
                <a:ea typeface="+mn-ea"/>
              </a:rPr>
              <a:t>;</a:t>
            </a:r>
            <a:endParaRPr lang="en-US" altLang="zh-CN" sz="2800" b="1" dirty="0" smtClean="0">
              <a:latin typeface="+mn-lt"/>
              <a:ea typeface="+mn-ea"/>
            </a:endParaRPr>
          </a:p>
          <a:p>
            <a:pPr algn="just" eaLnBrk="1" hangingPunct="1">
              <a:spcBef>
                <a:spcPct val="50000"/>
              </a:spcBef>
              <a:defRPr/>
            </a:pPr>
            <a:r>
              <a:rPr lang="en-US" altLang="zh-CN" sz="2800" b="1" dirty="0" smtClean="0">
                <a:latin typeface="+mn-lt"/>
                <a:ea typeface="+mn-ea"/>
              </a:rPr>
              <a:t>for (i=0; i&lt;N; i++) </a:t>
            </a:r>
            <a:endParaRPr lang="en-US" altLang="zh-CN" sz="2800" b="1" dirty="0" smtClean="0">
              <a:latin typeface="+mn-lt"/>
              <a:ea typeface="+mn-ea"/>
            </a:endParaRPr>
          </a:p>
          <a:p>
            <a:pPr algn="just" eaLnBrk="1" hangingPunct="1">
              <a:spcBef>
                <a:spcPct val="50000"/>
              </a:spcBef>
              <a:defRPr/>
            </a:pPr>
            <a:r>
              <a:rPr lang="en-US" altLang="zh-CN" sz="2800" b="1" dirty="0" err="1" smtClean="0">
                <a:latin typeface="+mn-lt"/>
                <a:ea typeface="+mn-ea"/>
              </a:rPr>
              <a:t>scanf</a:t>
            </a:r>
            <a:r>
              <a:rPr lang="en-US" altLang="zh-CN" sz="2800" b="1" dirty="0" smtClean="0">
                <a:latin typeface="+mn-lt"/>
                <a:ea typeface="+mn-ea"/>
              </a:rPr>
              <a:t>("%d", &amp;a[i]);</a:t>
            </a:r>
            <a:endParaRPr lang="en-US" altLang="zh-CN" sz="2800" b="1" dirty="0" smtClean="0">
              <a:latin typeface="+mn-lt"/>
              <a:ea typeface="+mn-ea"/>
            </a:endParaRPr>
          </a:p>
          <a:p>
            <a:pPr algn="just" eaLnBrk="1" hangingPunct="1">
              <a:spcBef>
                <a:spcPct val="50000"/>
              </a:spcBef>
              <a:defRPr/>
            </a:pPr>
            <a:r>
              <a:rPr lang="en-US" altLang="zh-CN" sz="2800" b="1" dirty="0" err="1" smtClean="0">
                <a:latin typeface="+mn-lt"/>
                <a:ea typeface="+mn-ea"/>
              </a:rPr>
              <a:t>printf</a:t>
            </a:r>
            <a:r>
              <a:rPr lang="en-US" altLang="zh-CN" sz="2800" b="1" dirty="0" smtClean="0">
                <a:latin typeface="+mn-lt"/>
                <a:ea typeface="+mn-ea"/>
              </a:rPr>
              <a:t>("\n");</a:t>
            </a:r>
            <a:endParaRPr lang="en-US" altLang="zh-CN" dirty="0" smtClean="0">
              <a:latin typeface="+mn-lt"/>
              <a:ea typeface="+mn-ea"/>
            </a:endParaRPr>
          </a:p>
        </p:txBody>
      </p:sp>
      <p:sp>
        <p:nvSpPr>
          <p:cNvPr id="20484" name="Text Box 4"/>
          <p:cNvSpPr txBox="1">
            <a:spLocks noChangeArrowheads="1"/>
          </p:cNvSpPr>
          <p:nvPr/>
        </p:nvSpPr>
        <p:spPr bwMode="auto">
          <a:xfrm>
            <a:off x="4038600" y="666750"/>
            <a:ext cx="510540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b="1"/>
              <a:t>for (i=</a:t>
            </a:r>
            <a:r>
              <a:rPr lang="en-US" altLang="zh-CN" sz="2800" b="1">
                <a:solidFill>
                  <a:srgbClr val="FF00FF"/>
                </a:solidFill>
              </a:rPr>
              <a:t>0</a:t>
            </a:r>
            <a:r>
              <a:rPr lang="en-US" altLang="zh-CN" sz="2800" b="1"/>
              <a:t>; i&lt;</a:t>
            </a:r>
            <a:r>
              <a:rPr lang="en-US" altLang="zh-CN" sz="2800" b="1">
                <a:solidFill>
                  <a:srgbClr val="FF0000"/>
                </a:solidFill>
              </a:rPr>
              <a:t>N-1</a:t>
            </a:r>
            <a:r>
              <a:rPr lang="en-US" altLang="zh-CN" sz="2800" b="1"/>
              <a:t>; i++)</a:t>
            </a:r>
            <a:endParaRPr lang="en-US" altLang="zh-CN" sz="2800" b="1"/>
          </a:p>
          <a:p>
            <a:pPr algn="just" eaLnBrk="1" hangingPunct="1">
              <a:spcBef>
                <a:spcPct val="20000"/>
              </a:spcBef>
            </a:pPr>
            <a:r>
              <a:rPr lang="en-US" altLang="zh-CN" sz="2800" b="1"/>
              <a:t>  {pos=i;</a:t>
            </a:r>
            <a:endParaRPr lang="en-US" altLang="zh-CN" sz="2800" b="1"/>
          </a:p>
          <a:p>
            <a:pPr algn="just" eaLnBrk="1" hangingPunct="1">
              <a:spcBef>
                <a:spcPct val="20000"/>
              </a:spcBef>
            </a:pPr>
            <a:r>
              <a:rPr lang="en-US" altLang="zh-CN" sz="2800" b="1"/>
              <a:t>    for (j=</a:t>
            </a:r>
            <a:r>
              <a:rPr lang="en-US" altLang="zh-CN" sz="2800" b="1">
                <a:solidFill>
                  <a:srgbClr val="FF00FF"/>
                </a:solidFill>
              </a:rPr>
              <a:t>i+1</a:t>
            </a:r>
            <a:r>
              <a:rPr lang="en-US" altLang="zh-CN" sz="2800" b="1"/>
              <a:t>; j&lt;</a:t>
            </a:r>
            <a:r>
              <a:rPr lang="en-US" altLang="zh-CN" sz="2800" b="1">
                <a:solidFill>
                  <a:srgbClr val="FF0000"/>
                </a:solidFill>
              </a:rPr>
              <a:t>N</a:t>
            </a:r>
            <a:r>
              <a:rPr lang="en-US" altLang="zh-CN" sz="2800" b="1"/>
              <a:t>; j++)</a:t>
            </a:r>
            <a:endParaRPr lang="en-US" altLang="zh-CN" sz="2800" b="1"/>
          </a:p>
          <a:p>
            <a:pPr algn="just" eaLnBrk="1" hangingPunct="1">
              <a:spcBef>
                <a:spcPct val="20000"/>
              </a:spcBef>
            </a:pPr>
            <a:r>
              <a:rPr lang="en-US" altLang="zh-CN" sz="2800" b="1"/>
              <a:t>    if (a[pos]&gt;a[</a:t>
            </a:r>
            <a:r>
              <a:rPr lang="en-US" altLang="zh-CN" sz="2800" b="1">
                <a:solidFill>
                  <a:srgbClr val="9933FF"/>
                </a:solidFill>
              </a:rPr>
              <a:t>j</a:t>
            </a:r>
            <a:r>
              <a:rPr lang="en-US" altLang="zh-CN" sz="2800" b="1"/>
              <a:t>]) pos=j;</a:t>
            </a:r>
            <a:endParaRPr lang="en-US" altLang="zh-CN" sz="2800" b="1"/>
          </a:p>
          <a:p>
            <a:pPr algn="just" eaLnBrk="1" hangingPunct="1">
              <a:spcBef>
                <a:spcPct val="20000"/>
              </a:spcBef>
            </a:pPr>
            <a:r>
              <a:rPr lang="en-US" altLang="zh-CN" sz="2800" b="1"/>
              <a:t>    if(</a:t>
            </a:r>
            <a:r>
              <a:rPr lang="en-US" altLang="zh-CN" sz="2800" b="1">
                <a:solidFill>
                  <a:srgbClr val="FF00FF"/>
                </a:solidFill>
              </a:rPr>
              <a:t>pos!=i</a:t>
            </a:r>
            <a:r>
              <a:rPr lang="en-US" altLang="zh-CN" sz="2800" b="1"/>
              <a:t>)</a:t>
            </a:r>
            <a:endParaRPr lang="en-US" altLang="zh-CN" sz="2800" b="1"/>
          </a:p>
          <a:p>
            <a:pPr algn="just" eaLnBrk="1" hangingPunct="1">
              <a:spcBef>
                <a:spcPct val="20000"/>
              </a:spcBef>
            </a:pPr>
            <a:r>
              <a:rPr lang="en-US" altLang="zh-CN" sz="2800" b="1"/>
              <a:t>{t=a[i];a[i]=a[pos]; a[pos]=t;}</a:t>
            </a:r>
            <a:endParaRPr lang="en-US" altLang="zh-CN" sz="2800" b="1"/>
          </a:p>
          <a:p>
            <a:pPr algn="just" eaLnBrk="1" hangingPunct="1">
              <a:spcBef>
                <a:spcPct val="20000"/>
              </a:spcBef>
            </a:pPr>
            <a:r>
              <a:rPr lang="en-US" altLang="zh-CN" sz="2800" b="1"/>
              <a:t>   }</a:t>
            </a:r>
            <a:endParaRPr lang="en-US" altLang="zh-CN" sz="2800" b="1"/>
          </a:p>
          <a:p>
            <a:pPr algn="just" eaLnBrk="1" hangingPunct="1">
              <a:spcBef>
                <a:spcPct val="20000"/>
              </a:spcBef>
            </a:pPr>
            <a:r>
              <a:rPr lang="en-US" altLang="zh-CN" sz="2800" b="1"/>
              <a:t> for (i=1; i&lt;6; i++)</a:t>
            </a:r>
            <a:endParaRPr lang="en-US" altLang="zh-CN" sz="2800" b="1"/>
          </a:p>
          <a:p>
            <a:pPr algn="just" eaLnBrk="1" hangingPunct="1">
              <a:spcBef>
                <a:spcPct val="20000"/>
              </a:spcBef>
            </a:pPr>
            <a:r>
              <a:rPr lang="en-US" altLang="zh-CN" sz="2800" b="1"/>
              <a:t>           printf("%6d ",a[i]);</a:t>
            </a:r>
            <a:endParaRPr lang="en-US" altLang="zh-CN" sz="2800" b="1"/>
          </a:p>
          <a:p>
            <a:pPr algn="just" eaLnBrk="1" hangingPunct="1">
              <a:spcBef>
                <a:spcPct val="20000"/>
              </a:spcBef>
            </a:pPr>
            <a:r>
              <a:rPr lang="en-US" altLang="zh-CN" sz="2800" b="1"/>
              <a:t>     }</a:t>
            </a:r>
            <a:endParaRPr lang="en-US" altLang="zh-CN" sz="2800" b="1"/>
          </a:p>
          <a:p>
            <a:pPr algn="just" eaLnBrk="1" hangingPunct="1">
              <a:spcBef>
                <a:spcPct val="20000"/>
              </a:spcBef>
            </a:pPr>
            <a:endParaRPr lang="en-US" altLang="zh-CN" sz="2800" b="1"/>
          </a:p>
        </p:txBody>
      </p:sp>
      <p:sp>
        <p:nvSpPr>
          <p:cNvPr id="20485" name="Line 5"/>
          <p:cNvSpPr>
            <a:spLocks noChangeShapeType="1"/>
          </p:cNvSpPr>
          <p:nvPr/>
        </p:nvSpPr>
        <p:spPr bwMode="auto">
          <a:xfrm>
            <a:off x="4038600" y="609600"/>
            <a:ext cx="0" cy="6248400"/>
          </a:xfrm>
          <a:prstGeom prst="line">
            <a:avLst/>
          </a:prstGeom>
          <a:noFill/>
          <a:ln w="571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 name="Line 6"/>
          <p:cNvSpPr>
            <a:spLocks noChangeShapeType="1"/>
          </p:cNvSpPr>
          <p:nvPr/>
        </p:nvSpPr>
        <p:spPr bwMode="auto">
          <a:xfrm>
            <a:off x="0" y="609600"/>
            <a:ext cx="9144000" cy="0"/>
          </a:xfrm>
          <a:prstGeom prst="line">
            <a:avLst/>
          </a:prstGeom>
          <a:noFill/>
          <a:ln w="571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 calcmode="lin" valueType="num">
                                      <p:cBhvr additive="base">
                                        <p:cTn id="7" dur="500" fill="hold"/>
                                        <p:tgtEl>
                                          <p:spTgt spid="239618"/>
                                        </p:tgtEl>
                                        <p:attrNameLst>
                                          <p:attrName>ppt_x</p:attrName>
                                        </p:attrNameLst>
                                      </p:cBhvr>
                                      <p:tavLst>
                                        <p:tav tm="0">
                                          <p:val>
                                            <p:strVal val="0-#ppt_w/2"/>
                                          </p:val>
                                        </p:tav>
                                        <p:tav tm="100000">
                                          <p:val>
                                            <p:strVal val="#ppt_x"/>
                                          </p:val>
                                        </p:tav>
                                      </p:tavLst>
                                    </p:anim>
                                    <p:anim calcmode="lin" valueType="num">
                                      <p:cBhvr additive="base">
                                        <p:cTn id="8" dur="500" fill="hold"/>
                                        <p:tgtEl>
                                          <p:spTgt spid="23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1219200"/>
          </a:xfrm>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6</a:t>
            </a:r>
            <a:r>
              <a:rPr lang="zh-CN" altLang="en-US" b="1" smtClean="0">
                <a:latin typeface="黑体" panose="02010609060101010101" pitchFamily="2" charset="-122"/>
                <a:ea typeface="黑体" panose="02010609060101010101" pitchFamily="2" charset="-122"/>
              </a:rPr>
              <a:t>章   数  组</a:t>
            </a:r>
            <a:endParaRPr lang="zh-CN" altLang="en-US" b="1" smtClean="0">
              <a:latin typeface="黑体" panose="02010609060101010101" pitchFamily="2" charset="-122"/>
              <a:ea typeface="黑体" panose="02010609060101010101" pitchFamily="2" charset="-122"/>
            </a:endParaRPr>
          </a:p>
        </p:txBody>
      </p:sp>
      <p:sp>
        <p:nvSpPr>
          <p:cNvPr id="3075" name="Rectangle 3"/>
          <p:cNvSpPr>
            <a:spLocks noGrp="1" noChangeArrowheads="1"/>
          </p:cNvSpPr>
          <p:nvPr>
            <p:ph type="body" idx="1"/>
          </p:nvPr>
        </p:nvSpPr>
        <p:spPr>
          <a:xfrm>
            <a:off x="381000" y="1676400"/>
            <a:ext cx="8382000" cy="4953000"/>
          </a:xfrm>
        </p:spPr>
        <p:txBody>
          <a:bodyPr/>
          <a:lstStyle/>
          <a:p>
            <a:pPr eaLnBrk="1" hangingPunct="1">
              <a:buFontTx/>
              <a:buNone/>
            </a:pPr>
            <a:endParaRPr lang="zh-CN" altLang="zh-CN" sz="1000" smtClean="0"/>
          </a:p>
        </p:txBody>
      </p:sp>
      <p:graphicFrame>
        <p:nvGraphicFramePr>
          <p:cNvPr id="3076" name="Object 4"/>
          <p:cNvGraphicFramePr>
            <a:graphicFrameLocks noChangeAspect="1"/>
          </p:cNvGraphicFramePr>
          <p:nvPr/>
        </p:nvGraphicFramePr>
        <p:xfrm>
          <a:off x="3276600" y="2590800"/>
          <a:ext cx="4495800" cy="3535363"/>
        </p:xfrm>
        <a:graphic>
          <a:graphicData uri="http://schemas.openxmlformats.org/presentationml/2006/ole">
            <mc:AlternateContent xmlns:mc="http://schemas.openxmlformats.org/markup-compatibility/2006">
              <mc:Choice xmlns:v="urn:schemas-microsoft-com:vml" Requires="v">
                <p:oleObj spid="_x0000_s3079" name="剪辑" r:id="rId1" imgW="3764280" imgH="3535680" progId="MS_ClipArt_Gallery.2">
                  <p:embed/>
                </p:oleObj>
              </mc:Choice>
              <mc:Fallback>
                <p:oleObj name="剪辑" r:id="rId1" imgW="3764280" imgH="3535680" progId="MS_ClipArt_Gallery.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90800"/>
                        <a:ext cx="4495800" cy="353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AutoShape 5"/>
          <p:cNvSpPr>
            <a:spLocks noChangeArrowheads="1"/>
          </p:cNvSpPr>
          <p:nvPr/>
        </p:nvSpPr>
        <p:spPr bwMode="auto">
          <a:xfrm>
            <a:off x="609600" y="2057400"/>
            <a:ext cx="4038600" cy="1905000"/>
          </a:xfrm>
          <a:prstGeom prst="cloudCallout">
            <a:avLst>
              <a:gd name="adj1" fmla="val 46579"/>
              <a:gd name="adj2" fmla="val 66833"/>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
        <p:nvSpPr>
          <p:cNvPr id="3078" name="Text Box 6"/>
          <p:cNvSpPr txBox="1">
            <a:spLocks noChangeArrowheads="1"/>
          </p:cNvSpPr>
          <p:nvPr/>
        </p:nvSpPr>
        <p:spPr bwMode="auto">
          <a:xfrm>
            <a:off x="990600" y="2590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b="1">
                <a:solidFill>
                  <a:srgbClr val="FFFF00"/>
                </a:solidFill>
              </a:rPr>
              <a:t>Hi, everyone!</a:t>
            </a:r>
            <a:endParaRPr lang="en-US" altLang="zh-CN" sz="3600" b="1">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5410200" cy="2870200"/>
          </a:xfrm>
          <a:prstGeom prst="rect">
            <a:avLst/>
          </a:prstGeom>
          <a:solidFill>
            <a:srgbClr val="83FF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2800" b="1"/>
              <a:t>for (i=</a:t>
            </a:r>
            <a:r>
              <a:rPr lang="en-US" altLang="zh-CN" sz="2800" b="1">
                <a:solidFill>
                  <a:srgbClr val="FF00FF"/>
                </a:solidFill>
              </a:rPr>
              <a:t>0</a:t>
            </a:r>
            <a:r>
              <a:rPr lang="en-US" altLang="zh-CN" sz="2800" b="1"/>
              <a:t>; i&lt;</a:t>
            </a:r>
            <a:r>
              <a:rPr lang="en-US" altLang="zh-CN" sz="2800" b="1">
                <a:solidFill>
                  <a:srgbClr val="FF0000"/>
                </a:solidFill>
              </a:rPr>
              <a:t>5-1</a:t>
            </a:r>
            <a:r>
              <a:rPr lang="en-US" altLang="zh-CN" sz="2800" b="1"/>
              <a:t>; i++)</a:t>
            </a:r>
            <a:endParaRPr lang="en-US" altLang="zh-CN" sz="2800" b="1"/>
          </a:p>
          <a:p>
            <a:pPr algn="just" eaLnBrk="1" hangingPunct="1">
              <a:spcBef>
                <a:spcPts val="300"/>
              </a:spcBef>
            </a:pPr>
            <a:r>
              <a:rPr lang="en-US" altLang="zh-CN" sz="2800" b="1"/>
              <a:t>  {pos=i;</a:t>
            </a:r>
            <a:endParaRPr lang="en-US" altLang="zh-CN" sz="2800" b="1"/>
          </a:p>
          <a:p>
            <a:pPr algn="just" eaLnBrk="1" hangingPunct="1">
              <a:spcBef>
                <a:spcPts val="300"/>
              </a:spcBef>
            </a:pPr>
            <a:r>
              <a:rPr lang="en-US" altLang="zh-CN" sz="2800" b="1"/>
              <a:t>    for (j=</a:t>
            </a:r>
            <a:r>
              <a:rPr lang="en-US" altLang="zh-CN" sz="2800" b="1">
                <a:solidFill>
                  <a:srgbClr val="FF00FF"/>
                </a:solidFill>
              </a:rPr>
              <a:t>i+1</a:t>
            </a:r>
            <a:r>
              <a:rPr lang="en-US" altLang="zh-CN" sz="2800" b="1"/>
              <a:t>; j&lt;</a:t>
            </a:r>
            <a:r>
              <a:rPr lang="en-US" altLang="zh-CN" sz="2800" b="1">
                <a:solidFill>
                  <a:srgbClr val="FF0000"/>
                </a:solidFill>
              </a:rPr>
              <a:t>5</a:t>
            </a:r>
            <a:r>
              <a:rPr lang="en-US" altLang="zh-CN" sz="2800" b="1"/>
              <a:t>; j++)</a:t>
            </a:r>
            <a:endParaRPr lang="en-US" altLang="zh-CN" sz="2800" b="1"/>
          </a:p>
          <a:p>
            <a:pPr algn="just" eaLnBrk="1" hangingPunct="1">
              <a:spcBef>
                <a:spcPts val="300"/>
              </a:spcBef>
            </a:pPr>
            <a:r>
              <a:rPr lang="en-US" altLang="zh-CN" sz="2800" b="1"/>
              <a:t>    if (a[pos]&gt;a[</a:t>
            </a:r>
            <a:r>
              <a:rPr lang="en-US" altLang="zh-CN" sz="2800" b="1">
                <a:solidFill>
                  <a:srgbClr val="9933FF"/>
                </a:solidFill>
              </a:rPr>
              <a:t>j</a:t>
            </a:r>
            <a:r>
              <a:rPr lang="en-US" altLang="zh-CN" sz="2800" b="1"/>
              <a:t>]) pos=j;</a:t>
            </a:r>
            <a:endParaRPr lang="en-US" altLang="zh-CN" sz="2800" b="1"/>
          </a:p>
          <a:p>
            <a:pPr algn="just" eaLnBrk="1" hangingPunct="1">
              <a:spcBef>
                <a:spcPts val="300"/>
              </a:spcBef>
            </a:pPr>
            <a:r>
              <a:rPr lang="en-US" altLang="zh-CN" sz="2800" b="1"/>
              <a:t>    if(</a:t>
            </a:r>
            <a:r>
              <a:rPr lang="en-US" altLang="zh-CN" sz="2800" b="1">
                <a:solidFill>
                  <a:srgbClr val="FF00FF"/>
                </a:solidFill>
              </a:rPr>
              <a:t>pos!=i</a:t>
            </a:r>
            <a:r>
              <a:rPr lang="en-US" altLang="zh-CN" sz="2800" b="1"/>
              <a:t>)</a:t>
            </a:r>
            <a:endParaRPr lang="en-US" altLang="zh-CN" sz="2800" b="1"/>
          </a:p>
          <a:p>
            <a:pPr algn="just" eaLnBrk="1" hangingPunct="1">
              <a:spcBef>
                <a:spcPts val="300"/>
              </a:spcBef>
            </a:pPr>
            <a:r>
              <a:rPr lang="en-US" altLang="zh-CN" sz="2800" b="1"/>
              <a:t>{t=a[i];a[i]=a[pos]; a[pos]=t;}</a:t>
            </a:r>
            <a:endParaRPr lang="en-US" altLang="zh-CN" sz="2800" b="1"/>
          </a:p>
        </p:txBody>
      </p:sp>
      <p:sp>
        <p:nvSpPr>
          <p:cNvPr id="21507" name="Text Box 3"/>
          <p:cNvSpPr txBox="1">
            <a:spLocks noChangeArrowheads="1"/>
          </p:cNvSpPr>
          <p:nvPr/>
        </p:nvSpPr>
        <p:spPr bwMode="auto">
          <a:xfrm>
            <a:off x="228600" y="2781300"/>
            <a:ext cx="86868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a:t>  </a:t>
            </a:r>
            <a:r>
              <a:rPr lang="en-US" altLang="zh-CN" sz="2800" b="1"/>
              <a:t>		</a:t>
            </a:r>
            <a:r>
              <a:rPr lang="en-US" altLang="zh-CN" sz="2800" b="1">
                <a:solidFill>
                  <a:srgbClr val="000000"/>
                </a:solidFill>
              </a:rPr>
              <a:t>	                    </a:t>
            </a:r>
            <a:r>
              <a:rPr lang="zh-CN" altLang="en-US" sz="2800" b="1">
                <a:solidFill>
                  <a:srgbClr val="000000"/>
                </a:solidFill>
              </a:rPr>
              <a:t>原始数据</a:t>
            </a:r>
            <a:r>
              <a:rPr lang="zh-CN" altLang="en-US" sz="2800" b="1"/>
              <a:t>       </a:t>
            </a:r>
            <a:r>
              <a:rPr lang="en-US" altLang="zh-CN" sz="2800" b="1" u="sng">
                <a:solidFill>
                  <a:srgbClr val="FF3300"/>
                </a:solidFill>
              </a:rPr>
              <a:t>6</a:t>
            </a:r>
            <a:r>
              <a:rPr lang="en-US" altLang="zh-CN" sz="2800" b="1"/>
              <a:t>  </a:t>
            </a:r>
            <a:r>
              <a:rPr lang="en-US" altLang="zh-CN" sz="2800" b="1">
                <a:solidFill>
                  <a:srgbClr val="000000"/>
                </a:solidFill>
              </a:rPr>
              <a:t>9  3</a:t>
            </a:r>
            <a:r>
              <a:rPr lang="en-US" altLang="zh-CN" sz="2800" b="1"/>
              <a:t> </a:t>
            </a:r>
            <a:r>
              <a:rPr lang="en-US" altLang="zh-CN" sz="2800" b="1" u="sng"/>
              <a:t> </a:t>
            </a:r>
            <a:r>
              <a:rPr lang="en-US" altLang="zh-CN" sz="2800" b="1" u="sng">
                <a:solidFill>
                  <a:srgbClr val="FF3300"/>
                </a:solidFill>
              </a:rPr>
              <a:t>2</a:t>
            </a:r>
            <a:r>
              <a:rPr lang="en-US" altLang="zh-CN" sz="2800" b="1" u="sng"/>
              <a:t> </a:t>
            </a:r>
            <a:r>
              <a:rPr lang="en-US" altLang="zh-CN" sz="2800" b="1"/>
              <a:t> </a:t>
            </a:r>
            <a:r>
              <a:rPr lang="en-US" altLang="zh-CN" sz="2800" b="1">
                <a:solidFill>
                  <a:srgbClr val="000000"/>
                </a:solidFill>
              </a:rPr>
              <a:t>7</a:t>
            </a:r>
            <a:endParaRPr lang="en-US" altLang="zh-CN" sz="2800" b="1">
              <a:solidFill>
                <a:srgbClr val="000000"/>
              </a:solidFill>
            </a:endParaRPr>
          </a:p>
          <a:p>
            <a:pPr algn="l" eaLnBrk="1" hangingPunct="1">
              <a:lnSpc>
                <a:spcPct val="120000"/>
              </a:lnSpc>
            </a:pPr>
            <a:r>
              <a:rPr lang="en-US" altLang="zh-CN" sz="2800" b="1">
                <a:solidFill>
                  <a:srgbClr val="000000"/>
                </a:solidFill>
              </a:rPr>
              <a:t>a(1)   a(2)   a(3)   a(4)   a(5)   </a:t>
            </a:r>
            <a:r>
              <a:rPr lang="zh-CN" altLang="en-US" sz="2800" b="1">
                <a:solidFill>
                  <a:srgbClr val="000000"/>
                </a:solidFill>
              </a:rPr>
              <a:t>第</a:t>
            </a:r>
            <a:r>
              <a:rPr lang="en-US" altLang="zh-CN" sz="2800" b="1">
                <a:solidFill>
                  <a:srgbClr val="000000"/>
                </a:solidFill>
              </a:rPr>
              <a:t>1</a:t>
            </a:r>
            <a:r>
              <a:rPr lang="zh-CN" altLang="en-US" sz="2800" b="1">
                <a:solidFill>
                  <a:srgbClr val="000000"/>
                </a:solidFill>
              </a:rPr>
              <a:t>趟交换后   </a:t>
            </a:r>
            <a:r>
              <a:rPr lang="en-US" altLang="zh-CN" sz="2800" b="1">
                <a:solidFill>
                  <a:srgbClr val="000000"/>
                </a:solidFill>
              </a:rPr>
              <a:t>2</a:t>
            </a:r>
            <a:r>
              <a:rPr lang="en-US" altLang="zh-CN" sz="2800" b="1"/>
              <a:t>  </a:t>
            </a:r>
            <a:r>
              <a:rPr lang="en-US" altLang="zh-CN" sz="2800" b="1" u="sng">
                <a:solidFill>
                  <a:srgbClr val="FF3300"/>
                </a:solidFill>
              </a:rPr>
              <a:t>9</a:t>
            </a:r>
            <a:r>
              <a:rPr lang="en-US" altLang="zh-CN" sz="2800" b="1">
                <a:solidFill>
                  <a:srgbClr val="FF3300"/>
                </a:solidFill>
              </a:rPr>
              <a:t>  </a:t>
            </a:r>
            <a:r>
              <a:rPr lang="en-US" altLang="zh-CN" sz="2800" b="1" u="sng">
                <a:solidFill>
                  <a:srgbClr val="FF3300"/>
                </a:solidFill>
              </a:rPr>
              <a:t>3</a:t>
            </a:r>
            <a:r>
              <a:rPr lang="en-US" altLang="zh-CN" sz="2800" b="1"/>
              <a:t>  </a:t>
            </a:r>
            <a:r>
              <a:rPr lang="en-US" altLang="zh-CN" sz="2800" b="1">
                <a:solidFill>
                  <a:srgbClr val="000000"/>
                </a:solidFill>
              </a:rPr>
              <a:t>6  7</a:t>
            </a:r>
            <a:endParaRPr lang="en-US" altLang="zh-CN" sz="2800" b="1">
              <a:solidFill>
                <a:srgbClr val="000000"/>
              </a:solidFill>
            </a:endParaRPr>
          </a:p>
          <a:p>
            <a:pPr algn="l" eaLnBrk="1" hangingPunct="1">
              <a:lnSpc>
                <a:spcPct val="120000"/>
              </a:lnSpc>
            </a:pPr>
            <a:r>
              <a:rPr lang="en-US" altLang="zh-CN" sz="2800" b="1"/>
              <a:t>          </a:t>
            </a:r>
            <a:r>
              <a:rPr lang="en-US" altLang="zh-CN" sz="2800" b="1">
                <a:solidFill>
                  <a:srgbClr val="000000"/>
                </a:solidFill>
              </a:rPr>
              <a:t>a(2)   a(3)  a(4)   a(5)   </a:t>
            </a:r>
            <a:r>
              <a:rPr lang="zh-CN" altLang="en-US" sz="2800" b="1">
                <a:solidFill>
                  <a:srgbClr val="000000"/>
                </a:solidFill>
              </a:rPr>
              <a:t>第</a:t>
            </a:r>
            <a:r>
              <a:rPr lang="en-US" altLang="zh-CN" sz="2800" b="1">
                <a:solidFill>
                  <a:srgbClr val="000000"/>
                </a:solidFill>
              </a:rPr>
              <a:t>2</a:t>
            </a:r>
            <a:r>
              <a:rPr lang="zh-CN" altLang="en-US" sz="2800" b="1">
                <a:solidFill>
                  <a:srgbClr val="000000"/>
                </a:solidFill>
              </a:rPr>
              <a:t>趟交换后</a:t>
            </a:r>
            <a:r>
              <a:rPr lang="zh-CN" altLang="en-US" sz="2800" b="1"/>
              <a:t>   </a:t>
            </a:r>
            <a:r>
              <a:rPr lang="en-US" altLang="zh-CN" sz="2800" b="1">
                <a:solidFill>
                  <a:srgbClr val="000000"/>
                </a:solidFill>
              </a:rPr>
              <a:t>2  3</a:t>
            </a:r>
            <a:r>
              <a:rPr lang="en-US" altLang="zh-CN" sz="2800" b="1"/>
              <a:t>  </a:t>
            </a:r>
            <a:r>
              <a:rPr lang="en-US" altLang="zh-CN" sz="2800" b="1" u="sng">
                <a:solidFill>
                  <a:srgbClr val="FF3300"/>
                </a:solidFill>
              </a:rPr>
              <a:t>9</a:t>
            </a:r>
            <a:r>
              <a:rPr lang="en-US" altLang="zh-CN" sz="2800" b="1">
                <a:solidFill>
                  <a:srgbClr val="FF3300"/>
                </a:solidFill>
              </a:rPr>
              <a:t>  </a:t>
            </a:r>
            <a:r>
              <a:rPr lang="en-US" altLang="zh-CN" sz="2800" b="1" u="sng">
                <a:solidFill>
                  <a:srgbClr val="FF3300"/>
                </a:solidFill>
              </a:rPr>
              <a:t>6</a:t>
            </a:r>
            <a:r>
              <a:rPr lang="en-US" altLang="zh-CN" sz="2800" b="1"/>
              <a:t>  </a:t>
            </a:r>
            <a:r>
              <a:rPr lang="en-US" altLang="zh-CN" sz="2800" b="1">
                <a:solidFill>
                  <a:srgbClr val="000000"/>
                </a:solidFill>
              </a:rPr>
              <a:t>7</a:t>
            </a:r>
            <a:endParaRPr lang="en-US" altLang="zh-CN" sz="2800" b="1">
              <a:solidFill>
                <a:srgbClr val="000000"/>
              </a:solidFill>
            </a:endParaRPr>
          </a:p>
          <a:p>
            <a:pPr algn="l" eaLnBrk="1" hangingPunct="1">
              <a:lnSpc>
                <a:spcPct val="120000"/>
              </a:lnSpc>
            </a:pPr>
            <a:r>
              <a:rPr lang="en-US" altLang="zh-CN" sz="2800" b="1">
                <a:solidFill>
                  <a:srgbClr val="000000"/>
                </a:solidFill>
              </a:rPr>
              <a:t>                    a(3)  a(4)   a(5)   </a:t>
            </a:r>
            <a:r>
              <a:rPr lang="zh-CN" altLang="en-US" sz="2800" b="1">
                <a:solidFill>
                  <a:srgbClr val="000000"/>
                </a:solidFill>
              </a:rPr>
              <a:t>第</a:t>
            </a:r>
            <a:r>
              <a:rPr lang="en-US" altLang="zh-CN" sz="2800" b="1">
                <a:solidFill>
                  <a:srgbClr val="000000"/>
                </a:solidFill>
              </a:rPr>
              <a:t>3</a:t>
            </a:r>
            <a:r>
              <a:rPr lang="zh-CN" altLang="en-US" sz="2800" b="1">
                <a:solidFill>
                  <a:srgbClr val="000000"/>
                </a:solidFill>
              </a:rPr>
              <a:t>趟交换后</a:t>
            </a:r>
            <a:r>
              <a:rPr lang="zh-CN" altLang="en-US" sz="2800" b="1"/>
              <a:t>   </a:t>
            </a:r>
            <a:r>
              <a:rPr lang="en-US" altLang="zh-CN" sz="2800" b="1">
                <a:solidFill>
                  <a:srgbClr val="000000"/>
                </a:solidFill>
              </a:rPr>
              <a:t>2  3  6</a:t>
            </a:r>
            <a:r>
              <a:rPr lang="en-US" altLang="zh-CN" sz="2800" b="1"/>
              <a:t>  </a:t>
            </a:r>
            <a:r>
              <a:rPr lang="en-US" altLang="zh-CN" sz="2800" b="1" u="sng">
                <a:solidFill>
                  <a:srgbClr val="FF3300"/>
                </a:solidFill>
              </a:rPr>
              <a:t>9</a:t>
            </a:r>
            <a:r>
              <a:rPr lang="en-US" altLang="zh-CN" sz="2800" b="1">
                <a:solidFill>
                  <a:srgbClr val="FF3300"/>
                </a:solidFill>
              </a:rPr>
              <a:t>  </a:t>
            </a:r>
            <a:r>
              <a:rPr lang="en-US" altLang="zh-CN" sz="2800" b="1" u="sng">
                <a:solidFill>
                  <a:srgbClr val="FF3300"/>
                </a:solidFill>
              </a:rPr>
              <a:t>7</a:t>
            </a:r>
            <a:endParaRPr lang="en-US" altLang="zh-CN" sz="2800" b="1"/>
          </a:p>
          <a:p>
            <a:pPr algn="l" eaLnBrk="1" hangingPunct="1">
              <a:lnSpc>
                <a:spcPct val="120000"/>
              </a:lnSpc>
            </a:pPr>
            <a:r>
              <a:rPr lang="en-US" altLang="zh-CN" sz="2800" b="1"/>
              <a:t>                             </a:t>
            </a:r>
            <a:r>
              <a:rPr lang="en-US" altLang="zh-CN" sz="2800" b="1">
                <a:solidFill>
                  <a:srgbClr val="000000"/>
                </a:solidFill>
              </a:rPr>
              <a:t>a(4)   a(5)   </a:t>
            </a:r>
            <a:r>
              <a:rPr lang="zh-CN" altLang="en-US" sz="2800" b="1">
                <a:solidFill>
                  <a:srgbClr val="000000"/>
                </a:solidFill>
              </a:rPr>
              <a:t>第</a:t>
            </a:r>
            <a:r>
              <a:rPr lang="en-US" altLang="zh-CN" sz="2800" b="1">
                <a:solidFill>
                  <a:srgbClr val="000000"/>
                </a:solidFill>
              </a:rPr>
              <a:t>4</a:t>
            </a:r>
            <a:r>
              <a:rPr lang="zh-CN" altLang="en-US" sz="2800" b="1">
                <a:solidFill>
                  <a:srgbClr val="000000"/>
                </a:solidFill>
              </a:rPr>
              <a:t>趟交换后</a:t>
            </a:r>
            <a:r>
              <a:rPr lang="zh-CN" altLang="en-US" sz="2800" b="1"/>
              <a:t>   </a:t>
            </a:r>
            <a:r>
              <a:rPr lang="en-US" altLang="zh-CN" sz="2800" b="1">
                <a:solidFill>
                  <a:srgbClr val="000000"/>
                </a:solidFill>
              </a:rPr>
              <a:t>2  3  6  7  9</a:t>
            </a:r>
            <a:endParaRPr lang="en-US" altLang="zh-CN" sz="2800" b="1">
              <a:solidFill>
                <a:srgbClr val="000000"/>
              </a:solidFill>
            </a:endParaRPr>
          </a:p>
          <a:p>
            <a:pPr algn="l" eaLnBrk="1" hangingPunct="1"/>
            <a:r>
              <a:rPr lang="en-US" altLang="zh-CN" sz="2800" b="1"/>
              <a:t>                                       </a:t>
            </a:r>
            <a:endParaRPr lang="en-US" altLang="zh-CN" sz="2800" b="1"/>
          </a:p>
          <a:p>
            <a:pPr eaLnBrk="1" hangingPunct="1"/>
            <a:r>
              <a:rPr lang="zh-CN" altLang="en-US" sz="2800" b="1">
                <a:solidFill>
                  <a:srgbClr val="000000"/>
                </a:solidFill>
              </a:rPr>
              <a:t>排序过程示意图</a:t>
            </a:r>
            <a:endParaRPr lang="zh-CN" altLang="en-US" sz="2800" b="1">
              <a:solidFill>
                <a:srgbClr val="000000"/>
              </a:solidFill>
            </a:endParaRPr>
          </a:p>
        </p:txBody>
      </p:sp>
      <p:sp>
        <p:nvSpPr>
          <p:cNvPr id="21508" name="Text Box 4"/>
          <p:cNvSpPr txBox="1">
            <a:spLocks noChangeArrowheads="1"/>
          </p:cNvSpPr>
          <p:nvPr/>
        </p:nvSpPr>
        <p:spPr bwMode="auto">
          <a:xfrm>
            <a:off x="4724400" y="228600"/>
            <a:ext cx="4419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rgbClr val="FF3300"/>
                </a:solidFill>
              </a:rPr>
              <a:t>a[0]   a[1]   a[2]   a[3]   a[4]</a:t>
            </a:r>
            <a:endParaRPr lang="en-US" altLang="zh-CN" sz="2800" b="1">
              <a:solidFill>
                <a:srgbClr val="FF3300"/>
              </a:solidFill>
            </a:endParaRPr>
          </a:p>
          <a:p>
            <a:pPr algn="l" eaLnBrk="1" hangingPunct="1">
              <a:spcBef>
                <a:spcPct val="50000"/>
              </a:spcBef>
            </a:pPr>
            <a:r>
              <a:rPr lang="en-US" altLang="zh-CN">
                <a:solidFill>
                  <a:srgbClr val="FF3300"/>
                </a:solidFill>
              </a:rPr>
              <a:t>  </a:t>
            </a:r>
            <a:r>
              <a:rPr lang="en-US" altLang="zh-CN" sz="2800" b="1">
                <a:solidFill>
                  <a:srgbClr val="FF3300"/>
                </a:solidFill>
              </a:rPr>
              <a:t>6        9        3        2        7</a:t>
            </a:r>
            <a:endParaRPr lang="en-US" altLang="zh-CN" sz="2800">
              <a:solidFill>
                <a:srgbClr val="FF33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50825" y="476250"/>
            <a:ext cx="23050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3200" b="1">
                <a:solidFill>
                  <a:srgbClr val="9933FF"/>
                </a:solidFill>
              </a:rPr>
              <a:t>例</a:t>
            </a:r>
            <a:r>
              <a:rPr lang="en-US" altLang="zh-CN" sz="3200" b="1">
                <a:solidFill>
                  <a:srgbClr val="9933FF"/>
                </a:solidFill>
              </a:rPr>
              <a:t>4</a:t>
            </a:r>
            <a:r>
              <a:rPr lang="zh-CN" altLang="en-US" sz="3200" b="1">
                <a:solidFill>
                  <a:schemeClr val="accent2"/>
                </a:solidFill>
              </a:rPr>
              <a:t>：</a:t>
            </a:r>
            <a:r>
              <a:rPr lang="zh-CN" altLang="en-US" sz="3200" b="1">
                <a:solidFill>
                  <a:srgbClr val="CC3300"/>
                </a:solidFill>
                <a:ea typeface="黑体" panose="02010609060101010101" pitchFamily="2" charset="-122"/>
              </a:rPr>
              <a:t>向一个有序数据系列中插入数据，并保持数据的有序性。</a:t>
            </a:r>
            <a:r>
              <a:rPr lang="zh-CN" altLang="en-US" sz="3200">
                <a:solidFill>
                  <a:srgbClr val="CC3300"/>
                </a:solidFill>
                <a:ea typeface="黑体" panose="02010609060101010101" pitchFamily="2" charset="-122"/>
              </a:rPr>
              <a:t> </a:t>
            </a:r>
            <a:endParaRPr lang="zh-CN" altLang="en-US" sz="3200">
              <a:solidFill>
                <a:srgbClr val="CC3300"/>
              </a:solidFill>
              <a:ea typeface="黑体" panose="02010609060101010101" pitchFamily="2" charset="-122"/>
            </a:endParaRPr>
          </a:p>
        </p:txBody>
      </p:sp>
      <p:graphicFrame>
        <p:nvGraphicFramePr>
          <p:cNvPr id="200771" name="Group 67"/>
          <p:cNvGraphicFramePr>
            <a:graphicFrameLocks noGrp="1"/>
          </p:cNvGraphicFramePr>
          <p:nvPr/>
        </p:nvGraphicFramePr>
        <p:xfrm>
          <a:off x="3132138" y="836613"/>
          <a:ext cx="5111750" cy="792162"/>
        </p:xfrm>
        <a:graphic>
          <a:graphicData uri="http://schemas.openxmlformats.org/drawingml/2006/table">
            <a:tbl>
              <a:tblPr/>
              <a:tblGrid>
                <a:gridCol w="639762"/>
                <a:gridCol w="638175"/>
                <a:gridCol w="639763"/>
                <a:gridCol w="639762"/>
                <a:gridCol w="636588"/>
                <a:gridCol w="639762"/>
                <a:gridCol w="638175"/>
                <a:gridCol w="639763"/>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n[7]</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12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17</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25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34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56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0739" name="Text Box 35"/>
          <p:cNvSpPr txBox="1">
            <a:spLocks noChangeArrowheads="1"/>
          </p:cNvSpPr>
          <p:nvPr/>
        </p:nvSpPr>
        <p:spPr bwMode="auto">
          <a:xfrm>
            <a:off x="3563938" y="187325"/>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C3300"/>
                </a:solidFill>
                <a:latin typeface="黑体" panose="02010609060101010101" pitchFamily="2" charset="-122"/>
                <a:ea typeface="黑体" panose="02010609060101010101" pitchFamily="2" charset="-122"/>
              </a:rPr>
              <a:t>插入前</a:t>
            </a:r>
            <a:r>
              <a:rPr lang="en-US" altLang="zh-CN" b="1">
                <a:solidFill>
                  <a:srgbClr val="CC3300"/>
                </a:solidFill>
                <a:latin typeface="黑体" panose="02010609060101010101" pitchFamily="2" charset="-122"/>
                <a:ea typeface="黑体" panose="02010609060101010101" pitchFamily="2" charset="-122"/>
              </a:rPr>
              <a:t>:</a:t>
            </a:r>
            <a:endParaRPr lang="en-US" altLang="zh-CN" b="1">
              <a:solidFill>
                <a:srgbClr val="CC3300"/>
              </a:solidFill>
              <a:latin typeface="黑体" panose="02010609060101010101" pitchFamily="2" charset="-122"/>
              <a:ea typeface="黑体" panose="02010609060101010101" pitchFamily="2" charset="-122"/>
            </a:endParaRPr>
          </a:p>
        </p:txBody>
      </p:sp>
      <p:graphicFrame>
        <p:nvGraphicFramePr>
          <p:cNvPr id="24645" name="Group 69"/>
          <p:cNvGraphicFramePr>
            <a:graphicFrameLocks noGrp="1"/>
          </p:cNvGraphicFramePr>
          <p:nvPr/>
        </p:nvGraphicFramePr>
        <p:xfrm>
          <a:off x="3132138" y="2420938"/>
          <a:ext cx="5184775" cy="792162"/>
        </p:xfrm>
        <a:graphic>
          <a:graphicData uri="http://schemas.openxmlformats.org/drawingml/2006/table">
            <a:tbl>
              <a:tblPr/>
              <a:tblGrid>
                <a:gridCol w="647700"/>
                <a:gridCol w="649287"/>
                <a:gridCol w="647700"/>
                <a:gridCol w="647700"/>
                <a:gridCol w="647700"/>
                <a:gridCol w="649288"/>
                <a:gridCol w="647700"/>
                <a:gridCol w="647700"/>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n[7]</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12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17</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en-US" altLang="zh-CN" sz="2000" b="1" i="0" u="none" strike="noStrike" cap="none" normalizeH="0" baseline="0" smtClean="0">
                        <a:ln>
                          <a:noFill/>
                        </a:ln>
                        <a:solidFill>
                          <a:srgbClr val="CC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25</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34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000000"/>
                          </a:solidFill>
                          <a:effectLst/>
                          <a:latin typeface="_x000B__x000C_" charset="0"/>
                          <a:ea typeface="宋体" panose="02010600030101010101" pitchFamily="2" charset="-122"/>
                          <a:cs typeface="Times New Roman" panose="02020603050405020304" pitchFamily="18" charset="0"/>
                        </a:rPr>
                        <a:t>56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0769" name="Text Box 65"/>
          <p:cNvSpPr txBox="1">
            <a:spLocks noChangeArrowheads="1"/>
          </p:cNvSpPr>
          <p:nvPr/>
        </p:nvSpPr>
        <p:spPr bwMode="auto">
          <a:xfrm>
            <a:off x="3779838" y="1844675"/>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3300"/>
                </a:solidFill>
                <a:latin typeface="黑体" panose="02010609060101010101" pitchFamily="2" charset="-122"/>
                <a:ea typeface="黑体" panose="02010609060101010101" pitchFamily="2" charset="-122"/>
              </a:rPr>
              <a:t>20</a:t>
            </a:r>
            <a:r>
              <a:rPr lang="zh-CN" altLang="en-US" b="1">
                <a:solidFill>
                  <a:srgbClr val="CC3300"/>
                </a:solidFill>
                <a:latin typeface="黑体" panose="02010609060101010101" pitchFamily="2" charset="-122"/>
                <a:ea typeface="黑体" panose="02010609060101010101" pitchFamily="2" charset="-122"/>
              </a:rPr>
              <a:t>插入后</a:t>
            </a:r>
            <a:r>
              <a:rPr lang="en-US" altLang="zh-CN" b="1">
                <a:solidFill>
                  <a:srgbClr val="CC3300"/>
                </a:solidFill>
                <a:latin typeface="黑体" panose="02010609060101010101" pitchFamily="2" charset="-122"/>
                <a:ea typeface="黑体" panose="02010609060101010101" pitchFamily="2" charset="-122"/>
              </a:rPr>
              <a:t>:</a:t>
            </a:r>
            <a:endParaRPr lang="en-US" altLang="zh-CN" b="1">
              <a:solidFill>
                <a:srgbClr val="CC3300"/>
              </a:solidFill>
              <a:latin typeface="黑体" panose="02010609060101010101" pitchFamily="2" charset="-122"/>
              <a:ea typeface="黑体" panose="02010609060101010101" pitchFamily="2" charset="-122"/>
            </a:endParaRPr>
          </a:p>
        </p:txBody>
      </p:sp>
      <p:sp>
        <p:nvSpPr>
          <p:cNvPr id="24639" name="Line 66"/>
          <p:cNvSpPr>
            <a:spLocks noChangeShapeType="1"/>
          </p:cNvSpPr>
          <p:nvPr/>
        </p:nvSpPr>
        <p:spPr bwMode="auto">
          <a:xfrm flipH="1">
            <a:off x="4787900" y="3213100"/>
            <a:ext cx="3175" cy="377825"/>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92" name="Text Box 69"/>
          <p:cNvSpPr txBox="1">
            <a:spLocks noChangeArrowheads="1"/>
          </p:cNvSpPr>
          <p:nvPr/>
        </p:nvSpPr>
        <p:spPr bwMode="auto">
          <a:xfrm>
            <a:off x="827088" y="3644900"/>
            <a:ext cx="76327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a:latin typeface="黑体" panose="02010609060101010101" pitchFamily="2" charset="-122"/>
                <a:ea typeface="黑体" panose="02010609060101010101" pitchFamily="2" charset="-122"/>
              </a:rPr>
              <a:t>插入的方法：若要在</a:t>
            </a:r>
            <a:r>
              <a:rPr lang="en-US" altLang="zh-CN" b="1">
                <a:solidFill>
                  <a:srgbClr val="A50021"/>
                </a:solidFill>
                <a:latin typeface="黑体" panose="02010609060101010101" pitchFamily="2" charset="-122"/>
                <a:ea typeface="黑体" panose="02010609060101010101" pitchFamily="2" charset="-122"/>
              </a:rPr>
              <a:t>n[2]</a:t>
            </a:r>
            <a:r>
              <a:rPr lang="zh-CN" altLang="en-US" b="1">
                <a:latin typeface="黑体" panose="02010609060101010101" pitchFamily="2" charset="-122"/>
                <a:ea typeface="黑体" panose="02010609060101010101" pitchFamily="2" charset="-122"/>
              </a:rPr>
              <a:t>位置插入</a:t>
            </a:r>
            <a:r>
              <a:rPr lang="en-US" altLang="zh-CN" b="1">
                <a:latin typeface="黑体" panose="02010609060101010101" pitchFamily="2" charset="-122"/>
                <a:ea typeface="黑体" panose="02010609060101010101" pitchFamily="2" charset="-122"/>
              </a:rPr>
              <a:t>20</a:t>
            </a:r>
            <a:r>
              <a:rPr lang="zh-CN" altLang="en-US" b="1">
                <a:latin typeface="黑体" panose="02010609060101010101" pitchFamily="2" charset="-122"/>
                <a:ea typeface="黑体" panose="02010609060101010101" pitchFamily="2" charset="-122"/>
              </a:rPr>
              <a:t>，则只需将</a:t>
            </a:r>
            <a:r>
              <a:rPr lang="en-US" altLang="zh-CN" b="1">
                <a:solidFill>
                  <a:srgbClr val="A50021"/>
                </a:solidFill>
                <a:latin typeface="黑体" panose="02010609060101010101" pitchFamily="2" charset="-122"/>
                <a:ea typeface="黑体" panose="02010609060101010101" pitchFamily="2" charset="-122"/>
              </a:rPr>
              <a:t>n[2]</a:t>
            </a:r>
            <a:r>
              <a:rPr lang="en-US" altLang="zh-CN" b="1">
                <a:latin typeface="黑体" panose="02010609060101010101" pitchFamily="2" charset="-122"/>
                <a:ea typeface="黑体" panose="02010609060101010101" pitchFamily="2" charset="-122"/>
              </a:rPr>
              <a:t> </a:t>
            </a:r>
            <a:r>
              <a:rPr lang="en-US" altLang="zh-CN" b="1">
                <a:solidFill>
                  <a:srgbClr val="A50021"/>
                </a:solidFill>
                <a:ea typeface="黑体" panose="02010609060101010101" pitchFamily="2" charset="-122"/>
              </a:rPr>
              <a:t>…</a:t>
            </a:r>
            <a:r>
              <a:rPr lang="en-US" altLang="zh-CN" b="1">
                <a:solidFill>
                  <a:srgbClr val="A50021"/>
                </a:solidFill>
                <a:latin typeface="黑体" panose="02010609060101010101" pitchFamily="2" charset="-122"/>
                <a:ea typeface="黑体" panose="02010609060101010101" pitchFamily="2" charset="-122"/>
              </a:rPr>
              <a:t> n[5] </a:t>
            </a:r>
            <a:r>
              <a:rPr lang="zh-CN" altLang="en-US" b="1">
                <a:latin typeface="黑体" panose="02010609060101010101" pitchFamily="2" charset="-122"/>
                <a:ea typeface="黑体" panose="02010609060101010101" pitchFamily="2" charset="-122"/>
              </a:rPr>
              <a:t>的元素值</a:t>
            </a:r>
            <a:r>
              <a:rPr lang="zh-CN" altLang="en-US" b="1">
                <a:solidFill>
                  <a:srgbClr val="A50021"/>
                </a:solidFill>
                <a:latin typeface="黑体" panose="02010609060101010101" pitchFamily="2" charset="-122"/>
                <a:ea typeface="黑体" panose="02010609060101010101" pitchFamily="2" charset="-122"/>
              </a:rPr>
              <a:t>依次向后移动一个位置</a:t>
            </a:r>
            <a:r>
              <a:rPr lang="zh-CN" altLang="en-US" b="1">
                <a:latin typeface="黑体" panose="02010609060101010101" pitchFamily="2" charset="-122"/>
                <a:ea typeface="黑体" panose="02010609060101010101" pitchFamily="2" charset="-122"/>
              </a:rPr>
              <a:t>，</a:t>
            </a:r>
            <a:r>
              <a:rPr lang="zh-CN" altLang="en-US" b="1">
                <a:solidFill>
                  <a:srgbClr val="A50021"/>
                </a:solidFill>
                <a:latin typeface="黑体" panose="02010609060101010101" pitchFamily="2" charset="-122"/>
                <a:ea typeface="黑体" panose="02010609060101010101" pitchFamily="2" charset="-122"/>
              </a:rPr>
              <a:t>空出原来</a:t>
            </a:r>
            <a:r>
              <a:rPr lang="en-US" altLang="zh-CN" b="1">
                <a:solidFill>
                  <a:srgbClr val="A50021"/>
                </a:solidFill>
                <a:latin typeface="黑体" panose="02010609060101010101" pitchFamily="2" charset="-122"/>
                <a:ea typeface="黑体" panose="02010609060101010101" pitchFamily="2" charset="-122"/>
              </a:rPr>
              <a:t>n[2]</a:t>
            </a:r>
            <a:r>
              <a:rPr lang="zh-CN" altLang="en-US" b="1">
                <a:latin typeface="黑体" panose="02010609060101010101" pitchFamily="2" charset="-122"/>
                <a:ea typeface="黑体" panose="02010609060101010101" pitchFamily="2" charset="-122"/>
              </a:rPr>
              <a:t>的位置，</a:t>
            </a:r>
            <a:r>
              <a:rPr lang="zh-CN" altLang="en-US" b="1">
                <a:solidFill>
                  <a:srgbClr val="A50021"/>
                </a:solidFill>
                <a:latin typeface="黑体" panose="02010609060101010101" pitchFamily="2" charset="-122"/>
                <a:ea typeface="黑体" panose="02010609060101010101" pitchFamily="2" charset="-122"/>
              </a:rPr>
              <a:t>将</a:t>
            </a:r>
            <a:r>
              <a:rPr lang="en-US" altLang="zh-CN" b="1">
                <a:solidFill>
                  <a:srgbClr val="A50021"/>
                </a:solidFill>
                <a:latin typeface="黑体" panose="02010609060101010101" pitchFamily="2" charset="-122"/>
                <a:ea typeface="黑体" panose="02010609060101010101" pitchFamily="2" charset="-122"/>
              </a:rPr>
              <a:t>20</a:t>
            </a:r>
            <a:r>
              <a:rPr lang="zh-CN" altLang="en-US" b="1">
                <a:solidFill>
                  <a:srgbClr val="A50021"/>
                </a:solidFill>
                <a:latin typeface="黑体" panose="02010609060101010101" pitchFamily="2" charset="-122"/>
                <a:ea typeface="黑体" panose="02010609060101010101" pitchFamily="2" charset="-122"/>
              </a:rPr>
              <a:t>插入即可</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a:p>
            <a:pPr algn="l">
              <a:spcBef>
                <a:spcPct val="50000"/>
              </a:spcBef>
            </a:pPr>
            <a:r>
              <a:rPr lang="zh-CN" altLang="en-US" b="1">
                <a:latin typeface="黑体" panose="02010609060101010101" pitchFamily="2" charset="-122"/>
                <a:ea typeface="黑体" panose="02010609060101010101" pitchFamily="2" charset="-122"/>
              </a:rPr>
              <a:t>删除的方法：若要删除</a:t>
            </a:r>
            <a:r>
              <a:rPr lang="en-US" altLang="zh-CN" b="1">
                <a:solidFill>
                  <a:srgbClr val="A50021"/>
                </a:solidFill>
                <a:latin typeface="黑体" panose="02010609060101010101" pitchFamily="2" charset="-122"/>
                <a:ea typeface="黑体" panose="02010609060101010101" pitchFamily="2" charset="-122"/>
              </a:rPr>
              <a:t>n[2]</a:t>
            </a:r>
            <a:r>
              <a:rPr lang="zh-CN" altLang="en-US" b="1">
                <a:latin typeface="黑体" panose="02010609060101010101" pitchFamily="2" charset="-122"/>
                <a:ea typeface="黑体" panose="02010609060101010101" pitchFamily="2" charset="-122"/>
              </a:rPr>
              <a:t>位置的元素，则只需将</a:t>
            </a:r>
            <a:r>
              <a:rPr lang="en-US" altLang="zh-CN" b="1">
                <a:solidFill>
                  <a:srgbClr val="A50021"/>
                </a:solidFill>
                <a:latin typeface="黑体" panose="02010609060101010101" pitchFamily="2" charset="-122"/>
                <a:ea typeface="黑体" panose="02010609060101010101" pitchFamily="2" charset="-122"/>
              </a:rPr>
              <a:t>n[3]</a:t>
            </a:r>
            <a:r>
              <a:rPr lang="en-US" altLang="zh-CN" b="1">
                <a:latin typeface="黑体" panose="02010609060101010101" pitchFamily="2" charset="-122"/>
                <a:ea typeface="黑体" panose="02010609060101010101" pitchFamily="2" charset="-122"/>
              </a:rPr>
              <a:t> </a:t>
            </a:r>
            <a:r>
              <a:rPr lang="en-US" altLang="zh-CN" b="1">
                <a:solidFill>
                  <a:srgbClr val="A50021"/>
                </a:solidFill>
                <a:ea typeface="黑体" panose="02010609060101010101" pitchFamily="2" charset="-122"/>
              </a:rPr>
              <a:t>…</a:t>
            </a:r>
            <a:r>
              <a:rPr lang="en-US" altLang="zh-CN" b="1">
                <a:solidFill>
                  <a:srgbClr val="A50021"/>
                </a:solidFill>
                <a:latin typeface="黑体" panose="02010609060101010101" pitchFamily="2" charset="-122"/>
                <a:ea typeface="黑体" panose="02010609060101010101" pitchFamily="2" charset="-122"/>
              </a:rPr>
              <a:t> n[5] </a:t>
            </a:r>
            <a:r>
              <a:rPr lang="zh-CN" altLang="en-US" b="1">
                <a:latin typeface="黑体" panose="02010609060101010101" pitchFamily="2" charset="-122"/>
                <a:ea typeface="黑体" panose="02010609060101010101" pitchFamily="2" charset="-122"/>
              </a:rPr>
              <a:t>的元素值</a:t>
            </a:r>
            <a:r>
              <a:rPr lang="zh-CN" altLang="en-US" b="1">
                <a:solidFill>
                  <a:srgbClr val="A50021"/>
                </a:solidFill>
                <a:latin typeface="黑体" panose="02010609060101010101" pitchFamily="2" charset="-122"/>
                <a:ea typeface="黑体" panose="02010609060101010101" pitchFamily="2" charset="-122"/>
              </a:rPr>
              <a:t>依次向前移动一个位置</a:t>
            </a:r>
            <a:r>
              <a:rPr lang="zh-CN" altLang="en-US" b="1">
                <a:latin typeface="黑体" panose="02010609060101010101" pitchFamily="2" charset="-122"/>
                <a:ea typeface="黑体" panose="02010609060101010101" pitchFamily="2" charset="-122"/>
              </a:rPr>
              <a:t>，</a:t>
            </a:r>
            <a:r>
              <a:rPr lang="zh-CN" altLang="en-US" b="1">
                <a:solidFill>
                  <a:srgbClr val="A50021"/>
                </a:solidFill>
                <a:latin typeface="黑体" panose="02010609060101010101" pitchFamily="2" charset="-122"/>
                <a:ea typeface="黑体" panose="02010609060101010101" pitchFamily="2" charset="-122"/>
              </a:rPr>
              <a:t>将最后元素释放即可</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p:txBody>
      </p:sp>
      <p:sp>
        <p:nvSpPr>
          <p:cNvPr id="24642" name="Line 66"/>
          <p:cNvSpPr>
            <a:spLocks noChangeShapeType="1"/>
          </p:cNvSpPr>
          <p:nvPr/>
        </p:nvSpPr>
        <p:spPr bwMode="auto">
          <a:xfrm>
            <a:off x="4716463" y="1628775"/>
            <a:ext cx="647700" cy="792163"/>
          </a:xfrm>
          <a:prstGeom prst="line">
            <a:avLst/>
          </a:prstGeom>
          <a:noFill/>
          <a:ln w="38100">
            <a:solidFill>
              <a:schemeClr val="accent2"/>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43" name="Line 67"/>
          <p:cNvSpPr>
            <a:spLocks noChangeShapeType="1"/>
          </p:cNvSpPr>
          <p:nvPr/>
        </p:nvSpPr>
        <p:spPr bwMode="auto">
          <a:xfrm>
            <a:off x="5364163" y="1628775"/>
            <a:ext cx="647700" cy="792163"/>
          </a:xfrm>
          <a:prstGeom prst="line">
            <a:avLst/>
          </a:prstGeom>
          <a:noFill/>
          <a:ln w="38100">
            <a:solidFill>
              <a:schemeClr val="accent2"/>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44" name="Line 68"/>
          <p:cNvSpPr>
            <a:spLocks noChangeShapeType="1"/>
          </p:cNvSpPr>
          <p:nvPr/>
        </p:nvSpPr>
        <p:spPr bwMode="auto">
          <a:xfrm>
            <a:off x="6011863" y="1628775"/>
            <a:ext cx="647700" cy="792163"/>
          </a:xfrm>
          <a:prstGeom prst="line">
            <a:avLst/>
          </a:prstGeom>
          <a:noFill/>
          <a:ln w="38100">
            <a:solidFill>
              <a:schemeClr val="accent2"/>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646" name="Text Box 70"/>
          <p:cNvSpPr txBox="1">
            <a:spLocks noChangeArrowheads="1"/>
          </p:cNvSpPr>
          <p:nvPr/>
        </p:nvSpPr>
        <p:spPr bwMode="auto">
          <a:xfrm>
            <a:off x="4500563" y="2781300"/>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CC0000"/>
                </a:solidFill>
              </a:rPr>
              <a:t>20</a:t>
            </a:r>
            <a:endParaRPr lang="zh-CN" altLang="en-US" b="1">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0739"/>
                                        </p:tgtEl>
                                        <p:attrNameLst>
                                          <p:attrName>style.visibility</p:attrName>
                                        </p:attrNameLst>
                                      </p:cBhvr>
                                      <p:to>
                                        <p:strVal val="visible"/>
                                      </p:to>
                                    </p:set>
                                    <p:anim calcmode="discrete" valueType="clr">
                                      <p:cBhvr override="childStyle">
                                        <p:cTn id="7" dur="80"/>
                                        <p:tgtEl>
                                          <p:spTgt spid="20073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0739"/>
                                        </p:tgtEl>
                                        <p:attrNameLst>
                                          <p:attrName>fillcolor</p:attrName>
                                        </p:attrNameLst>
                                      </p:cBhvr>
                                      <p:tavLst>
                                        <p:tav tm="0">
                                          <p:val>
                                            <p:clrVal>
                                              <a:schemeClr val="accent2"/>
                                            </p:clrVal>
                                          </p:val>
                                        </p:tav>
                                        <p:tav tm="50000">
                                          <p:val>
                                            <p:clrVal>
                                              <a:schemeClr val="hlink"/>
                                            </p:clrVal>
                                          </p:val>
                                        </p:tav>
                                      </p:tavLst>
                                    </p:anim>
                                    <p:set>
                                      <p:cBhvr>
                                        <p:cTn id="9" dur="80"/>
                                        <p:tgtEl>
                                          <p:spTgt spid="20073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00771"/>
                                        </p:tgtEl>
                                        <p:attrNameLst>
                                          <p:attrName>style.visibility</p:attrName>
                                        </p:attrNameLst>
                                      </p:cBhvr>
                                      <p:to>
                                        <p:strVal val="visible"/>
                                      </p:to>
                                    </p:set>
                                    <p:animEffect transition="in" filter="box(in)">
                                      <p:cBhvr>
                                        <p:cTn id="14" dur="500"/>
                                        <p:tgtEl>
                                          <p:spTgt spid="200771"/>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00769"/>
                                        </p:tgtEl>
                                        <p:attrNameLst>
                                          <p:attrName>style.visibility</p:attrName>
                                        </p:attrNameLst>
                                      </p:cBhvr>
                                      <p:to>
                                        <p:strVal val="visible"/>
                                      </p:to>
                                    </p:set>
                                    <p:anim calcmode="discrete" valueType="clr">
                                      <p:cBhvr override="childStyle">
                                        <p:cTn id="19" dur="80"/>
                                        <p:tgtEl>
                                          <p:spTgt spid="20076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00769"/>
                                        </p:tgtEl>
                                        <p:attrNameLst>
                                          <p:attrName>fillcolor</p:attrName>
                                        </p:attrNameLst>
                                      </p:cBhvr>
                                      <p:tavLst>
                                        <p:tav tm="0">
                                          <p:val>
                                            <p:clrVal>
                                              <a:schemeClr val="accent2"/>
                                            </p:clrVal>
                                          </p:val>
                                        </p:tav>
                                        <p:tav tm="50000">
                                          <p:val>
                                            <p:clrVal>
                                              <a:schemeClr val="hlink"/>
                                            </p:clrVal>
                                          </p:val>
                                        </p:tav>
                                      </p:tavLst>
                                    </p:anim>
                                    <p:set>
                                      <p:cBhvr>
                                        <p:cTn id="21" dur="80"/>
                                        <p:tgtEl>
                                          <p:spTgt spid="20076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4645"/>
                                        </p:tgtEl>
                                        <p:attrNameLst>
                                          <p:attrName>style.visibility</p:attrName>
                                        </p:attrNameLst>
                                      </p:cBhvr>
                                      <p:to>
                                        <p:strVal val="visible"/>
                                      </p:to>
                                    </p:set>
                                    <p:animEffect transition="in" filter="checkerboard(across)">
                                      <p:cBhvr>
                                        <p:cTn id="26" dur="500"/>
                                        <p:tgtEl>
                                          <p:spTgt spid="24645"/>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24644"/>
                                        </p:tgtEl>
                                        <p:attrNameLst>
                                          <p:attrName>style.visibility</p:attrName>
                                        </p:attrNameLst>
                                      </p:cBhvr>
                                      <p:to>
                                        <p:strVal val="visible"/>
                                      </p:to>
                                    </p:set>
                                    <p:animEffect transition="in" filter="fade">
                                      <p:cBhvr>
                                        <p:cTn id="31" dur="2000"/>
                                        <p:tgtEl>
                                          <p:spTgt spid="24644"/>
                                        </p:tgtEl>
                                      </p:cBhvr>
                                    </p:animEffect>
                                    <p:anim calcmode="lin" valueType="num">
                                      <p:cBhvr>
                                        <p:cTn id="32" dur="2000" fill="hold"/>
                                        <p:tgtEl>
                                          <p:spTgt spid="24644"/>
                                        </p:tgtEl>
                                        <p:attrNameLst>
                                          <p:attrName>style.rotation</p:attrName>
                                        </p:attrNameLst>
                                      </p:cBhvr>
                                      <p:tavLst>
                                        <p:tav tm="0">
                                          <p:val>
                                            <p:fltVal val="720"/>
                                          </p:val>
                                        </p:tav>
                                        <p:tav tm="100000">
                                          <p:val>
                                            <p:fltVal val="0"/>
                                          </p:val>
                                        </p:tav>
                                      </p:tavLst>
                                    </p:anim>
                                    <p:anim calcmode="lin" valueType="num">
                                      <p:cBhvr>
                                        <p:cTn id="33" dur="2000" fill="hold"/>
                                        <p:tgtEl>
                                          <p:spTgt spid="24644"/>
                                        </p:tgtEl>
                                        <p:attrNameLst>
                                          <p:attrName>ppt_h</p:attrName>
                                        </p:attrNameLst>
                                      </p:cBhvr>
                                      <p:tavLst>
                                        <p:tav tm="0">
                                          <p:val>
                                            <p:fltVal val="0"/>
                                          </p:val>
                                        </p:tav>
                                        <p:tav tm="100000">
                                          <p:val>
                                            <p:strVal val="#ppt_h"/>
                                          </p:val>
                                        </p:tav>
                                      </p:tavLst>
                                    </p:anim>
                                    <p:anim calcmode="lin" valueType="num">
                                      <p:cBhvr>
                                        <p:cTn id="34" dur="2000" fill="hold"/>
                                        <p:tgtEl>
                                          <p:spTgt spid="24644"/>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24643"/>
                                        </p:tgtEl>
                                        <p:attrNameLst>
                                          <p:attrName>style.visibility</p:attrName>
                                        </p:attrNameLst>
                                      </p:cBhvr>
                                      <p:to>
                                        <p:strVal val="visible"/>
                                      </p:to>
                                    </p:set>
                                    <p:animEffect transition="in" filter="fade">
                                      <p:cBhvr>
                                        <p:cTn id="39" dur="2000"/>
                                        <p:tgtEl>
                                          <p:spTgt spid="24643"/>
                                        </p:tgtEl>
                                      </p:cBhvr>
                                    </p:animEffect>
                                    <p:anim calcmode="lin" valueType="num">
                                      <p:cBhvr>
                                        <p:cTn id="40" dur="2000" fill="hold"/>
                                        <p:tgtEl>
                                          <p:spTgt spid="24643"/>
                                        </p:tgtEl>
                                        <p:attrNameLst>
                                          <p:attrName>style.rotation</p:attrName>
                                        </p:attrNameLst>
                                      </p:cBhvr>
                                      <p:tavLst>
                                        <p:tav tm="0">
                                          <p:val>
                                            <p:fltVal val="720"/>
                                          </p:val>
                                        </p:tav>
                                        <p:tav tm="100000">
                                          <p:val>
                                            <p:fltVal val="0"/>
                                          </p:val>
                                        </p:tav>
                                      </p:tavLst>
                                    </p:anim>
                                    <p:anim calcmode="lin" valueType="num">
                                      <p:cBhvr>
                                        <p:cTn id="41" dur="2000" fill="hold"/>
                                        <p:tgtEl>
                                          <p:spTgt spid="24643"/>
                                        </p:tgtEl>
                                        <p:attrNameLst>
                                          <p:attrName>ppt_h</p:attrName>
                                        </p:attrNameLst>
                                      </p:cBhvr>
                                      <p:tavLst>
                                        <p:tav tm="0">
                                          <p:val>
                                            <p:fltVal val="0"/>
                                          </p:val>
                                        </p:tav>
                                        <p:tav tm="100000">
                                          <p:val>
                                            <p:strVal val="#ppt_h"/>
                                          </p:val>
                                        </p:tav>
                                      </p:tavLst>
                                    </p:anim>
                                    <p:anim calcmode="lin" valueType="num">
                                      <p:cBhvr>
                                        <p:cTn id="42" dur="2000" fill="hold"/>
                                        <p:tgtEl>
                                          <p:spTgt spid="24643"/>
                                        </p:tgtEl>
                                        <p:attrNameLst>
                                          <p:attrName>ppt_w</p:attrName>
                                        </p:attrNameLst>
                                      </p:cBhvr>
                                      <p:tavLst>
                                        <p:tav tm="0">
                                          <p:val>
                                            <p:fltVal val="0"/>
                                          </p:val>
                                        </p:tav>
                                        <p:tav tm="100000">
                                          <p:val>
                                            <p:strVal val="#ppt_w"/>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grpId="0" nodeType="clickEffect">
                                  <p:stCondLst>
                                    <p:cond delay="0"/>
                                  </p:stCondLst>
                                  <p:childTnLst>
                                    <p:set>
                                      <p:cBhvr>
                                        <p:cTn id="46" dur="1" fill="hold">
                                          <p:stCondLst>
                                            <p:cond delay="0"/>
                                          </p:stCondLst>
                                        </p:cTn>
                                        <p:tgtEl>
                                          <p:spTgt spid="24642"/>
                                        </p:tgtEl>
                                        <p:attrNameLst>
                                          <p:attrName>style.visibility</p:attrName>
                                        </p:attrNameLst>
                                      </p:cBhvr>
                                      <p:to>
                                        <p:strVal val="visible"/>
                                      </p:to>
                                    </p:set>
                                    <p:animEffect transition="in" filter="fade">
                                      <p:cBhvr>
                                        <p:cTn id="47" dur="2000"/>
                                        <p:tgtEl>
                                          <p:spTgt spid="24642"/>
                                        </p:tgtEl>
                                      </p:cBhvr>
                                    </p:animEffect>
                                    <p:anim calcmode="lin" valueType="num">
                                      <p:cBhvr>
                                        <p:cTn id="48" dur="2000" fill="hold"/>
                                        <p:tgtEl>
                                          <p:spTgt spid="24642"/>
                                        </p:tgtEl>
                                        <p:attrNameLst>
                                          <p:attrName>style.rotation</p:attrName>
                                        </p:attrNameLst>
                                      </p:cBhvr>
                                      <p:tavLst>
                                        <p:tav tm="0">
                                          <p:val>
                                            <p:fltVal val="720"/>
                                          </p:val>
                                        </p:tav>
                                        <p:tav tm="100000">
                                          <p:val>
                                            <p:fltVal val="0"/>
                                          </p:val>
                                        </p:tav>
                                      </p:tavLst>
                                    </p:anim>
                                    <p:anim calcmode="lin" valueType="num">
                                      <p:cBhvr>
                                        <p:cTn id="49" dur="2000" fill="hold"/>
                                        <p:tgtEl>
                                          <p:spTgt spid="24642"/>
                                        </p:tgtEl>
                                        <p:attrNameLst>
                                          <p:attrName>ppt_h</p:attrName>
                                        </p:attrNameLst>
                                      </p:cBhvr>
                                      <p:tavLst>
                                        <p:tav tm="0">
                                          <p:val>
                                            <p:fltVal val="0"/>
                                          </p:val>
                                        </p:tav>
                                        <p:tav tm="100000">
                                          <p:val>
                                            <p:strVal val="#ppt_h"/>
                                          </p:val>
                                        </p:tav>
                                      </p:tavLst>
                                    </p:anim>
                                    <p:anim calcmode="lin" valueType="num">
                                      <p:cBhvr>
                                        <p:cTn id="50" dur="2000" fill="hold"/>
                                        <p:tgtEl>
                                          <p:spTgt spid="24642"/>
                                        </p:tgtEl>
                                        <p:attrNameLst>
                                          <p:attrName>ppt_w</p:attrName>
                                        </p:attrNameLst>
                                      </p:cBhvr>
                                      <p:tavLst>
                                        <p:tav tm="0">
                                          <p:val>
                                            <p:fltVal val="0"/>
                                          </p:val>
                                        </p:tav>
                                        <p:tav tm="100000">
                                          <p:val>
                                            <p:strVal val="#ppt_w"/>
                                          </p:val>
                                        </p:tav>
                                      </p:tavLst>
                                    </p:anim>
                                  </p:childTnLst>
                                </p:cTn>
                              </p:par>
                            </p:childTnLst>
                          </p:cTn>
                        </p:par>
                      </p:childTnLst>
                    </p:cTn>
                  </p:par>
                  <p:par>
                    <p:cTn id="51" fill="hold">
                      <p:stCondLst>
                        <p:cond delay="indefinite"/>
                      </p:stCondLst>
                      <p:childTnLst>
                        <p:par>
                          <p:cTn id="52" fill="hold">
                            <p:stCondLst>
                              <p:cond delay="0"/>
                            </p:stCondLst>
                            <p:childTnLst>
                              <p:par>
                                <p:cTn id="53" presetID="35" presetClass="entr" presetSubtype="0" fill="hold" grpId="0" nodeType="clickEffect">
                                  <p:stCondLst>
                                    <p:cond delay="0"/>
                                  </p:stCondLst>
                                  <p:childTnLst>
                                    <p:set>
                                      <p:cBhvr>
                                        <p:cTn id="54" dur="1" fill="hold">
                                          <p:stCondLst>
                                            <p:cond delay="0"/>
                                          </p:stCondLst>
                                        </p:cTn>
                                        <p:tgtEl>
                                          <p:spTgt spid="24639"/>
                                        </p:tgtEl>
                                        <p:attrNameLst>
                                          <p:attrName>style.visibility</p:attrName>
                                        </p:attrNameLst>
                                      </p:cBhvr>
                                      <p:to>
                                        <p:strVal val="visible"/>
                                      </p:to>
                                    </p:set>
                                    <p:animEffect transition="in" filter="fade">
                                      <p:cBhvr>
                                        <p:cTn id="55" dur="2000"/>
                                        <p:tgtEl>
                                          <p:spTgt spid="24639"/>
                                        </p:tgtEl>
                                      </p:cBhvr>
                                    </p:animEffect>
                                    <p:anim calcmode="lin" valueType="num">
                                      <p:cBhvr>
                                        <p:cTn id="56" dur="2000" fill="hold"/>
                                        <p:tgtEl>
                                          <p:spTgt spid="24639"/>
                                        </p:tgtEl>
                                        <p:attrNameLst>
                                          <p:attrName>style.rotation</p:attrName>
                                        </p:attrNameLst>
                                      </p:cBhvr>
                                      <p:tavLst>
                                        <p:tav tm="0">
                                          <p:val>
                                            <p:fltVal val="720"/>
                                          </p:val>
                                        </p:tav>
                                        <p:tav tm="100000">
                                          <p:val>
                                            <p:fltVal val="0"/>
                                          </p:val>
                                        </p:tav>
                                      </p:tavLst>
                                    </p:anim>
                                    <p:anim calcmode="lin" valueType="num">
                                      <p:cBhvr>
                                        <p:cTn id="57" dur="2000" fill="hold"/>
                                        <p:tgtEl>
                                          <p:spTgt spid="24639"/>
                                        </p:tgtEl>
                                        <p:attrNameLst>
                                          <p:attrName>ppt_h</p:attrName>
                                        </p:attrNameLst>
                                      </p:cBhvr>
                                      <p:tavLst>
                                        <p:tav tm="0">
                                          <p:val>
                                            <p:fltVal val="0"/>
                                          </p:val>
                                        </p:tav>
                                        <p:tav tm="100000">
                                          <p:val>
                                            <p:strVal val="#ppt_h"/>
                                          </p:val>
                                        </p:tav>
                                      </p:tavLst>
                                    </p:anim>
                                    <p:anim calcmode="lin" valueType="num">
                                      <p:cBhvr>
                                        <p:cTn id="58" dur="2000" fill="hold"/>
                                        <p:tgtEl>
                                          <p:spTgt spid="24639"/>
                                        </p:tgtEl>
                                        <p:attrNameLst>
                                          <p:attrName>ppt_w</p:attrName>
                                        </p:attrNameLst>
                                      </p:cBhvr>
                                      <p:tavLst>
                                        <p:tav tm="0">
                                          <p:val>
                                            <p:fltVal val="0"/>
                                          </p:val>
                                        </p:tav>
                                        <p:tav tm="100000">
                                          <p:val>
                                            <p:strVal val="#ppt_w"/>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646"/>
                                        </p:tgtEl>
                                        <p:attrNameLst>
                                          <p:attrName>style.visibility</p:attrName>
                                        </p:attrNameLst>
                                      </p:cBhvr>
                                      <p:to>
                                        <p:strVal val="visible"/>
                                      </p:to>
                                    </p:set>
                                    <p:anim calcmode="lin" valueType="num">
                                      <p:cBhvr additive="base">
                                        <p:cTn id="63" dur="500" fill="hold"/>
                                        <p:tgtEl>
                                          <p:spTgt spid="24646"/>
                                        </p:tgtEl>
                                        <p:attrNameLst>
                                          <p:attrName>ppt_x</p:attrName>
                                        </p:attrNameLst>
                                      </p:cBhvr>
                                      <p:tavLst>
                                        <p:tav tm="0">
                                          <p:val>
                                            <p:strVal val="#ppt_x"/>
                                          </p:val>
                                        </p:tav>
                                        <p:tav tm="100000">
                                          <p:val>
                                            <p:strVal val="#ppt_x"/>
                                          </p:val>
                                        </p:tav>
                                      </p:tavLst>
                                    </p:anim>
                                    <p:anim calcmode="lin" valueType="num">
                                      <p:cBhvr additive="base">
                                        <p:cTn id="64" dur="500" fill="hold"/>
                                        <p:tgtEl>
                                          <p:spTgt spid="24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9" grpId="0"/>
      <p:bldP spid="200769" grpId="0"/>
      <p:bldP spid="24639" grpId="0" animBg="1"/>
      <p:bldP spid="24642" grpId="0" animBg="1"/>
      <p:bldP spid="24643" grpId="0" animBg="1"/>
      <p:bldP spid="24644" grpId="0" animBg="1"/>
      <p:bldP spid="246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ph type="body" idx="1"/>
          </p:nvPr>
        </p:nvSpPr>
        <p:spPr>
          <a:xfrm>
            <a:off x="395288" y="61913"/>
            <a:ext cx="8505825" cy="6030912"/>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10000"/>
              </a:spcBef>
              <a:buFontTx/>
              <a:buNone/>
            </a:pPr>
            <a:r>
              <a:rPr lang="zh-CN" altLang="en-US" sz="2000" b="1" smtClean="0">
                <a:solidFill>
                  <a:srgbClr val="CC0000"/>
                </a:solidFill>
                <a:latin typeface="Tahoma" panose="020B0604030504040204" pitchFamily="34" charset="0"/>
                <a:ea typeface="黑体" panose="02010609060101010101" pitchFamily="2" charset="-122"/>
              </a:rPr>
              <a:t>在有序数组中插入任意三个数</a:t>
            </a:r>
            <a:endParaRPr lang="zh-CN" altLang="en-US" sz="2000" b="1" smtClean="0">
              <a:solidFill>
                <a:srgbClr val="CC0000"/>
              </a:solidFill>
              <a:latin typeface="Tahoma" panose="020B0604030504040204" pitchFamily="34" charset="0"/>
              <a:ea typeface="黑体" panose="02010609060101010101" pitchFamily="2" charset="-122"/>
            </a:endParaRPr>
          </a:p>
          <a:p>
            <a:pPr eaLnBrk="1" hangingPunct="1">
              <a:lnSpc>
                <a:spcPct val="80000"/>
              </a:lnSpc>
              <a:spcBef>
                <a:spcPct val="10000"/>
              </a:spcBef>
              <a:buFontTx/>
              <a:buNone/>
            </a:pPr>
            <a:r>
              <a:rPr lang="en-US" altLang="zh-CN" sz="2000" b="1" smtClean="0">
                <a:latin typeface="Tahoma" panose="020B0604030504040204" pitchFamily="34" charset="0"/>
              </a:rPr>
              <a:t>void main()</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int i,j,k,num=0,m=5,n[8]={12,17,25,34,56};</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for(i=0;i&lt;m;i++)</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printf("%4d",n[i]);</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solidFill>
                  <a:srgbClr val="FF0000"/>
                </a:solidFill>
                <a:latin typeface="Tahoma" panose="020B0604030504040204" pitchFamily="34" charset="0"/>
              </a:rPr>
              <a:t>	  while(1)</a:t>
            </a:r>
            <a:endParaRPr lang="en-US" altLang="zh-CN" sz="2000" b="1" smtClean="0">
              <a:solidFill>
                <a:srgbClr val="FF0000"/>
              </a:solidFill>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r>
              <a:rPr lang="en-US" altLang="zh-CN" sz="2000" b="1" smtClean="0">
                <a:solidFill>
                  <a:srgbClr val="CC0000"/>
                </a:solidFill>
                <a:latin typeface="Tahoma" panose="020B0604030504040204" pitchFamily="34" charset="0"/>
              </a:rPr>
              <a:t>{</a:t>
            </a:r>
            <a:r>
              <a:rPr lang="en-US" altLang="zh-CN" sz="2000" b="1" smtClean="0">
                <a:latin typeface="Tahoma" panose="020B0604030504040204" pitchFamily="34" charset="0"/>
              </a:rPr>
              <a:t>        scanf("%d",&amp;k);</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for(i=0;i&lt;m;i++)                      /* </a:t>
            </a:r>
            <a:r>
              <a:rPr lang="zh-CN" altLang="en-US" sz="2000" b="1" smtClean="0">
                <a:latin typeface="Tahoma" panose="020B0604030504040204" pitchFamily="34" charset="0"/>
              </a:rPr>
              <a:t>确定插入位置 </a:t>
            </a:r>
            <a:r>
              <a:rPr lang="en-US" altLang="zh-CN" sz="2000" b="1" smtClean="0">
                <a:latin typeface="Tahoma" panose="020B0604030504040204" pitchFamily="34" charset="0"/>
              </a:rPr>
              <a:t>i */</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if(k&lt;n[i])break;</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for(j=m;j&gt;i;j--)	  /*</a:t>
            </a:r>
            <a:r>
              <a:rPr lang="zh-CN" altLang="en-US" sz="2000" b="1" smtClean="0">
                <a:latin typeface="Tahoma" panose="020B0604030504040204" pitchFamily="34" charset="0"/>
              </a:rPr>
              <a:t>后移数据，空出插入位置 </a:t>
            </a:r>
            <a:r>
              <a:rPr lang="en-US" altLang="zh-CN" sz="2000" b="1" smtClean="0">
                <a:latin typeface="Tahoma" panose="020B0604030504040204" pitchFamily="34" charset="0"/>
              </a:rPr>
              <a:t>n[i]*/</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r>
              <a:rPr lang="en-US" altLang="zh-CN" sz="2000" b="1" smtClean="0">
                <a:solidFill>
                  <a:srgbClr val="FF0000"/>
                </a:solidFill>
                <a:latin typeface="Tahoma" panose="020B0604030504040204" pitchFamily="34" charset="0"/>
              </a:rPr>
              <a:t>n[j]=n[j-1];</a:t>
            </a:r>
            <a:endParaRPr lang="en-US" altLang="zh-CN" sz="2000" b="1" smtClean="0">
              <a:solidFill>
                <a:srgbClr val="FF0000"/>
              </a:solidFill>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n[i]=k;                                        /*</a:t>
            </a:r>
            <a:r>
              <a:rPr lang="zh-CN" altLang="en-US" sz="2000" b="1" smtClean="0">
                <a:latin typeface="Tahoma" panose="020B0604030504040204" pitchFamily="34" charset="0"/>
              </a:rPr>
              <a:t>插入</a:t>
            </a:r>
            <a:r>
              <a:rPr lang="en-US" altLang="zh-CN" sz="2000" b="1" smtClean="0">
                <a:latin typeface="Tahoma" panose="020B0604030504040204" pitchFamily="34" charset="0"/>
              </a:rPr>
              <a:t>k</a:t>
            </a:r>
            <a:r>
              <a:rPr lang="zh-CN" altLang="en-US" sz="2000" b="1" smtClean="0">
                <a:latin typeface="Tahoma" panose="020B0604030504040204" pitchFamily="34" charset="0"/>
              </a:rPr>
              <a:t>到</a:t>
            </a:r>
            <a:r>
              <a:rPr lang="en-US" altLang="zh-CN" sz="2000" b="1" smtClean="0">
                <a:latin typeface="Tahoma" panose="020B0604030504040204" pitchFamily="34" charset="0"/>
              </a:rPr>
              <a:t>n[i] */</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m++;                                    /* n</a:t>
            </a:r>
            <a:r>
              <a:rPr lang="zh-CN" altLang="en-US" sz="2000" b="1" smtClean="0">
                <a:latin typeface="Tahoma" panose="020B0604030504040204" pitchFamily="34" charset="0"/>
              </a:rPr>
              <a:t>数组增加一个元素 *</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for(i=0;i&lt;m;i++)</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printf("%4d",n[i]);</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printf("\n");</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num++;                                     /*</a:t>
            </a:r>
            <a:r>
              <a:rPr lang="zh-CN" altLang="en-US" sz="2000" b="1" smtClean="0">
                <a:latin typeface="Tahoma" panose="020B0604030504040204" pitchFamily="34" charset="0"/>
              </a:rPr>
              <a:t>统计插入数据个数*</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r>
              <a:rPr lang="en-US" altLang="zh-CN" sz="2000" b="1" smtClean="0">
                <a:solidFill>
                  <a:srgbClr val="3333FF"/>
                </a:solidFill>
                <a:latin typeface="Tahoma" panose="020B0604030504040204" pitchFamily="34" charset="0"/>
              </a:rPr>
              <a:t>if(num==3)</a:t>
            </a:r>
            <a:endParaRPr lang="en-US" altLang="zh-CN" sz="2000" b="1" smtClean="0">
              <a:solidFill>
                <a:srgbClr val="3333FF"/>
              </a:solidFill>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r>
              <a:rPr lang="en-US" altLang="zh-CN" sz="2000" b="1" smtClean="0">
                <a:solidFill>
                  <a:schemeClr val="accent2"/>
                </a:solidFill>
                <a:latin typeface="Tahoma" panose="020B0604030504040204" pitchFamily="34" charset="0"/>
              </a:rPr>
              <a:t>{</a:t>
            </a:r>
            <a:r>
              <a:rPr lang="en-US" altLang="zh-CN" sz="2000" b="1" smtClean="0">
                <a:latin typeface="Tahoma" panose="020B0604030504040204" pitchFamily="34" charset="0"/>
              </a:rPr>
              <a:t>printf("\nSorry!at most 3 data can be inserted!\n");</a:t>
            </a:r>
            <a:r>
              <a:rPr lang="en-US" altLang="zh-CN" sz="2000" b="1" smtClean="0">
                <a:solidFill>
                  <a:srgbClr val="3333FF"/>
                </a:solidFill>
                <a:latin typeface="Tahoma" panose="020B0604030504040204" pitchFamily="34" charset="0"/>
              </a:rPr>
              <a:t>break;}</a:t>
            </a:r>
            <a:endParaRPr lang="en-US" altLang="zh-CN" sz="2000" b="1" smtClean="0">
              <a:solidFill>
                <a:srgbClr val="3333FF"/>
              </a:solidFill>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r>
              <a:rPr lang="en-US" altLang="zh-CN" sz="2000" b="1" smtClean="0">
                <a:solidFill>
                  <a:srgbClr val="CC0000"/>
                </a:solidFill>
                <a:latin typeface="Tahoma" panose="020B0604030504040204" pitchFamily="34" charset="0"/>
              </a:rPr>
              <a:t> }</a:t>
            </a:r>
            <a:endParaRPr lang="en-US" altLang="zh-CN" sz="2000" b="1" smtClean="0">
              <a:solidFill>
                <a:srgbClr val="CC0000"/>
              </a:solidFill>
              <a:latin typeface="Tahoma" panose="020B0604030504040204" pitchFamily="34" charset="0"/>
            </a:endParaRPr>
          </a:p>
          <a:p>
            <a:pPr eaLnBrk="1" hangingPunct="1">
              <a:lnSpc>
                <a:spcPct val="80000"/>
              </a:lnSpc>
              <a:spcBef>
                <a:spcPct val="10000"/>
              </a:spcBef>
              <a:buFontTx/>
              <a:buNone/>
            </a:pPr>
            <a:r>
              <a:rPr lang="en-US" altLang="zh-CN" sz="2000" b="1" smtClean="0">
                <a:latin typeface="Tahoma" panose="020B0604030504040204" pitchFamily="34" charset="0"/>
              </a:rPr>
              <a:t>} </a:t>
            </a:r>
            <a:endParaRPr lang="en-US" altLang="zh-CN" sz="2000" b="1"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1730">
                                            <p:bg/>
                                          </p:spTgt>
                                        </p:tgtEl>
                                        <p:attrNameLst>
                                          <p:attrName>style.visibility</p:attrName>
                                        </p:attrNameLst>
                                      </p:cBhvr>
                                      <p:to>
                                        <p:strVal val="visible"/>
                                      </p:to>
                                    </p:set>
                                    <p:anim calcmode="discrete" valueType="clr">
                                      <p:cBhvr override="childStyle">
                                        <p:cTn id="7" dur="80"/>
                                        <p:tgtEl>
                                          <p:spTgt spid="201730">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1730">
                                            <p:bg/>
                                          </p:spTgt>
                                        </p:tgtEl>
                                        <p:attrNameLst>
                                          <p:attrName>fillcolor</p:attrName>
                                        </p:attrNameLst>
                                      </p:cBhvr>
                                      <p:tavLst>
                                        <p:tav tm="0">
                                          <p:val>
                                            <p:clrVal>
                                              <a:schemeClr val="accent2"/>
                                            </p:clrVal>
                                          </p:val>
                                        </p:tav>
                                        <p:tav tm="50000">
                                          <p:val>
                                            <p:clrVal>
                                              <a:schemeClr val="hlink"/>
                                            </p:clrVal>
                                          </p:val>
                                        </p:tav>
                                      </p:tavLst>
                                    </p:anim>
                                    <p:set>
                                      <p:cBhvr>
                                        <p:cTn id="9" dur="80"/>
                                        <p:tgtEl>
                                          <p:spTgt spid="201730">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1730">
                                            <p:txEl>
                                              <p:pRg st="0" end="0"/>
                                            </p:txEl>
                                          </p:spTgt>
                                        </p:tgtEl>
                                        <p:attrNameLst>
                                          <p:attrName>style.visibility</p:attrName>
                                        </p:attrNameLst>
                                      </p:cBhvr>
                                      <p:to>
                                        <p:strVal val="visible"/>
                                      </p:to>
                                    </p:set>
                                    <p:anim calcmode="discrete" valueType="clr">
                                      <p:cBhvr override="childStyle">
                                        <p:cTn id="14" dur="80"/>
                                        <p:tgtEl>
                                          <p:spTgt spid="20173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1730">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01730">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1730">
                                            <p:txEl>
                                              <p:pRg st="1" end="1"/>
                                            </p:txEl>
                                          </p:spTgt>
                                        </p:tgtEl>
                                        <p:attrNameLst>
                                          <p:attrName>style.visibility</p:attrName>
                                        </p:attrNameLst>
                                      </p:cBhvr>
                                      <p:to>
                                        <p:strVal val="visible"/>
                                      </p:to>
                                    </p:set>
                                    <p:anim calcmode="discrete" valueType="clr">
                                      <p:cBhvr override="childStyle">
                                        <p:cTn id="21" dur="80"/>
                                        <p:tgtEl>
                                          <p:spTgt spid="20173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1730">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01730">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01730">
                                            <p:txEl>
                                              <p:pRg st="2" end="2"/>
                                            </p:txEl>
                                          </p:spTgt>
                                        </p:tgtEl>
                                        <p:attrNameLst>
                                          <p:attrName>style.visibility</p:attrName>
                                        </p:attrNameLst>
                                      </p:cBhvr>
                                      <p:to>
                                        <p:strVal val="visible"/>
                                      </p:to>
                                    </p:set>
                                    <p:anim calcmode="discrete" valueType="clr">
                                      <p:cBhvr override="childStyle">
                                        <p:cTn id="28" dur="80"/>
                                        <p:tgtEl>
                                          <p:spTgt spid="20173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1730">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01730">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01730">
                                            <p:txEl>
                                              <p:pRg st="3" end="3"/>
                                            </p:txEl>
                                          </p:spTgt>
                                        </p:tgtEl>
                                        <p:attrNameLst>
                                          <p:attrName>style.visibility</p:attrName>
                                        </p:attrNameLst>
                                      </p:cBhvr>
                                      <p:to>
                                        <p:strVal val="visible"/>
                                      </p:to>
                                    </p:set>
                                    <p:anim calcmode="discrete" valueType="clr">
                                      <p:cBhvr override="childStyle">
                                        <p:cTn id="35" dur="80"/>
                                        <p:tgtEl>
                                          <p:spTgt spid="20173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01730">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01730">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01730">
                                            <p:txEl>
                                              <p:pRg st="4" end="4"/>
                                            </p:txEl>
                                          </p:spTgt>
                                        </p:tgtEl>
                                        <p:attrNameLst>
                                          <p:attrName>style.visibility</p:attrName>
                                        </p:attrNameLst>
                                      </p:cBhvr>
                                      <p:to>
                                        <p:strVal val="visible"/>
                                      </p:to>
                                    </p:set>
                                    <p:anim calcmode="discrete" valueType="clr">
                                      <p:cBhvr override="childStyle">
                                        <p:cTn id="42" dur="80"/>
                                        <p:tgtEl>
                                          <p:spTgt spid="20173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01730">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01730">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01730">
                                            <p:txEl>
                                              <p:pRg st="5" end="5"/>
                                            </p:txEl>
                                          </p:spTgt>
                                        </p:tgtEl>
                                        <p:attrNameLst>
                                          <p:attrName>style.visibility</p:attrName>
                                        </p:attrNameLst>
                                      </p:cBhvr>
                                      <p:to>
                                        <p:strVal val="visible"/>
                                      </p:to>
                                    </p:set>
                                    <p:anim calcmode="discrete" valueType="clr">
                                      <p:cBhvr override="childStyle">
                                        <p:cTn id="49" dur="80"/>
                                        <p:tgtEl>
                                          <p:spTgt spid="201730">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01730">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01730">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01730">
                                            <p:txEl>
                                              <p:pRg st="6" end="6"/>
                                            </p:txEl>
                                          </p:spTgt>
                                        </p:tgtEl>
                                        <p:attrNameLst>
                                          <p:attrName>style.visibility</p:attrName>
                                        </p:attrNameLst>
                                      </p:cBhvr>
                                      <p:to>
                                        <p:strVal val="visible"/>
                                      </p:to>
                                    </p:set>
                                    <p:anim calcmode="discrete" valueType="clr">
                                      <p:cBhvr override="childStyle">
                                        <p:cTn id="56" dur="80"/>
                                        <p:tgtEl>
                                          <p:spTgt spid="20173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01730">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201730">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01730">
                                            <p:txEl>
                                              <p:pRg st="7" end="7"/>
                                            </p:txEl>
                                          </p:spTgt>
                                        </p:tgtEl>
                                        <p:attrNameLst>
                                          <p:attrName>style.visibility</p:attrName>
                                        </p:attrNameLst>
                                      </p:cBhvr>
                                      <p:to>
                                        <p:strVal val="visible"/>
                                      </p:to>
                                    </p:set>
                                    <p:anim calcmode="discrete" valueType="clr">
                                      <p:cBhvr override="childStyle">
                                        <p:cTn id="63" dur="80"/>
                                        <p:tgtEl>
                                          <p:spTgt spid="201730">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01730">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201730">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01730">
                                            <p:txEl>
                                              <p:pRg st="8" end="8"/>
                                            </p:txEl>
                                          </p:spTgt>
                                        </p:tgtEl>
                                        <p:attrNameLst>
                                          <p:attrName>style.visibility</p:attrName>
                                        </p:attrNameLst>
                                      </p:cBhvr>
                                      <p:to>
                                        <p:strVal val="visible"/>
                                      </p:to>
                                    </p:set>
                                    <p:anim calcmode="discrete" valueType="clr">
                                      <p:cBhvr override="childStyle">
                                        <p:cTn id="70" dur="80"/>
                                        <p:tgtEl>
                                          <p:spTgt spid="201730">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01730">
                                            <p:txEl>
                                              <p:pRg st="8" end="8"/>
                                            </p:txEl>
                                          </p:spTgt>
                                        </p:tgtEl>
                                        <p:attrNameLst>
                                          <p:attrName>fillcolor</p:attrName>
                                        </p:attrNameLst>
                                      </p:cBhvr>
                                      <p:tavLst>
                                        <p:tav tm="0">
                                          <p:val>
                                            <p:clrVal>
                                              <a:schemeClr val="accent2"/>
                                            </p:clrVal>
                                          </p:val>
                                        </p:tav>
                                        <p:tav tm="50000">
                                          <p:val>
                                            <p:clrVal>
                                              <a:schemeClr val="hlink"/>
                                            </p:clrVal>
                                          </p:val>
                                        </p:tav>
                                      </p:tavLst>
                                    </p:anim>
                                    <p:set>
                                      <p:cBhvr>
                                        <p:cTn id="72" dur="80"/>
                                        <p:tgtEl>
                                          <p:spTgt spid="201730">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01730">
                                            <p:txEl>
                                              <p:pRg st="9" end="9"/>
                                            </p:txEl>
                                          </p:spTgt>
                                        </p:tgtEl>
                                        <p:attrNameLst>
                                          <p:attrName>style.visibility</p:attrName>
                                        </p:attrNameLst>
                                      </p:cBhvr>
                                      <p:to>
                                        <p:strVal val="visible"/>
                                      </p:to>
                                    </p:set>
                                    <p:anim calcmode="discrete" valueType="clr">
                                      <p:cBhvr override="childStyle">
                                        <p:cTn id="77" dur="80"/>
                                        <p:tgtEl>
                                          <p:spTgt spid="201730">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01730">
                                            <p:txEl>
                                              <p:pRg st="9" end="9"/>
                                            </p:txEl>
                                          </p:spTgt>
                                        </p:tgtEl>
                                        <p:attrNameLst>
                                          <p:attrName>fillcolor</p:attrName>
                                        </p:attrNameLst>
                                      </p:cBhvr>
                                      <p:tavLst>
                                        <p:tav tm="0">
                                          <p:val>
                                            <p:clrVal>
                                              <a:schemeClr val="accent2"/>
                                            </p:clrVal>
                                          </p:val>
                                        </p:tav>
                                        <p:tav tm="50000">
                                          <p:val>
                                            <p:clrVal>
                                              <a:schemeClr val="hlink"/>
                                            </p:clrVal>
                                          </p:val>
                                        </p:tav>
                                      </p:tavLst>
                                    </p:anim>
                                    <p:set>
                                      <p:cBhvr>
                                        <p:cTn id="79" dur="80"/>
                                        <p:tgtEl>
                                          <p:spTgt spid="201730">
                                            <p:txEl>
                                              <p:pRg st="9" end="9"/>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201730">
                                            <p:txEl>
                                              <p:pRg st="10" end="10"/>
                                            </p:txEl>
                                          </p:spTgt>
                                        </p:tgtEl>
                                        <p:attrNameLst>
                                          <p:attrName>style.visibility</p:attrName>
                                        </p:attrNameLst>
                                      </p:cBhvr>
                                      <p:to>
                                        <p:strVal val="visible"/>
                                      </p:to>
                                    </p:set>
                                    <p:anim calcmode="discrete" valueType="clr">
                                      <p:cBhvr override="childStyle">
                                        <p:cTn id="84" dur="80"/>
                                        <p:tgtEl>
                                          <p:spTgt spid="201730">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201730">
                                            <p:txEl>
                                              <p:pRg st="10" end="10"/>
                                            </p:txEl>
                                          </p:spTgt>
                                        </p:tgtEl>
                                        <p:attrNameLst>
                                          <p:attrName>fillcolor</p:attrName>
                                        </p:attrNameLst>
                                      </p:cBhvr>
                                      <p:tavLst>
                                        <p:tav tm="0">
                                          <p:val>
                                            <p:clrVal>
                                              <a:schemeClr val="accent2"/>
                                            </p:clrVal>
                                          </p:val>
                                        </p:tav>
                                        <p:tav tm="50000">
                                          <p:val>
                                            <p:clrVal>
                                              <a:schemeClr val="hlink"/>
                                            </p:clrVal>
                                          </p:val>
                                        </p:tav>
                                      </p:tavLst>
                                    </p:anim>
                                    <p:set>
                                      <p:cBhvr>
                                        <p:cTn id="86" dur="80"/>
                                        <p:tgtEl>
                                          <p:spTgt spid="201730">
                                            <p:txEl>
                                              <p:pRg st="10" end="10"/>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201730">
                                            <p:txEl>
                                              <p:pRg st="11" end="11"/>
                                            </p:txEl>
                                          </p:spTgt>
                                        </p:tgtEl>
                                        <p:attrNameLst>
                                          <p:attrName>style.visibility</p:attrName>
                                        </p:attrNameLst>
                                      </p:cBhvr>
                                      <p:to>
                                        <p:strVal val="visible"/>
                                      </p:to>
                                    </p:set>
                                    <p:anim calcmode="discrete" valueType="clr">
                                      <p:cBhvr override="childStyle">
                                        <p:cTn id="91" dur="80"/>
                                        <p:tgtEl>
                                          <p:spTgt spid="201730">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201730">
                                            <p:txEl>
                                              <p:pRg st="11" end="11"/>
                                            </p:txEl>
                                          </p:spTgt>
                                        </p:tgtEl>
                                        <p:attrNameLst>
                                          <p:attrName>fillcolor</p:attrName>
                                        </p:attrNameLst>
                                      </p:cBhvr>
                                      <p:tavLst>
                                        <p:tav tm="0">
                                          <p:val>
                                            <p:clrVal>
                                              <a:schemeClr val="accent2"/>
                                            </p:clrVal>
                                          </p:val>
                                        </p:tav>
                                        <p:tav tm="50000">
                                          <p:val>
                                            <p:clrVal>
                                              <a:schemeClr val="hlink"/>
                                            </p:clrVal>
                                          </p:val>
                                        </p:tav>
                                      </p:tavLst>
                                    </p:anim>
                                    <p:set>
                                      <p:cBhvr>
                                        <p:cTn id="93" dur="80"/>
                                        <p:tgtEl>
                                          <p:spTgt spid="201730">
                                            <p:txEl>
                                              <p:pRg st="11" end="11"/>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grpId="0" nodeType="clickEffect">
                                  <p:stCondLst>
                                    <p:cond delay="0"/>
                                  </p:stCondLst>
                                  <p:iterate type="lt">
                                    <p:tmPct val="50000"/>
                                  </p:iterate>
                                  <p:childTnLst>
                                    <p:set>
                                      <p:cBhvr>
                                        <p:cTn id="97" dur="1" fill="hold">
                                          <p:stCondLst>
                                            <p:cond delay="0"/>
                                          </p:stCondLst>
                                        </p:cTn>
                                        <p:tgtEl>
                                          <p:spTgt spid="201730">
                                            <p:txEl>
                                              <p:pRg st="12" end="12"/>
                                            </p:txEl>
                                          </p:spTgt>
                                        </p:tgtEl>
                                        <p:attrNameLst>
                                          <p:attrName>style.visibility</p:attrName>
                                        </p:attrNameLst>
                                      </p:cBhvr>
                                      <p:to>
                                        <p:strVal val="visible"/>
                                      </p:to>
                                    </p:set>
                                    <p:anim calcmode="discrete" valueType="clr">
                                      <p:cBhvr override="childStyle">
                                        <p:cTn id="98" dur="80"/>
                                        <p:tgtEl>
                                          <p:spTgt spid="201730">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201730">
                                            <p:txEl>
                                              <p:pRg st="12" end="12"/>
                                            </p:txEl>
                                          </p:spTgt>
                                        </p:tgtEl>
                                        <p:attrNameLst>
                                          <p:attrName>fillcolor</p:attrName>
                                        </p:attrNameLst>
                                      </p:cBhvr>
                                      <p:tavLst>
                                        <p:tav tm="0">
                                          <p:val>
                                            <p:clrVal>
                                              <a:schemeClr val="accent2"/>
                                            </p:clrVal>
                                          </p:val>
                                        </p:tav>
                                        <p:tav tm="50000">
                                          <p:val>
                                            <p:clrVal>
                                              <a:schemeClr val="hlink"/>
                                            </p:clrVal>
                                          </p:val>
                                        </p:tav>
                                      </p:tavLst>
                                    </p:anim>
                                    <p:set>
                                      <p:cBhvr>
                                        <p:cTn id="100" dur="80"/>
                                        <p:tgtEl>
                                          <p:spTgt spid="201730">
                                            <p:txEl>
                                              <p:pRg st="12" end="12"/>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0" nodeType="clickEffect">
                                  <p:stCondLst>
                                    <p:cond delay="0"/>
                                  </p:stCondLst>
                                  <p:iterate type="lt">
                                    <p:tmPct val="50000"/>
                                  </p:iterate>
                                  <p:childTnLst>
                                    <p:set>
                                      <p:cBhvr>
                                        <p:cTn id="104" dur="1" fill="hold">
                                          <p:stCondLst>
                                            <p:cond delay="0"/>
                                          </p:stCondLst>
                                        </p:cTn>
                                        <p:tgtEl>
                                          <p:spTgt spid="201730">
                                            <p:txEl>
                                              <p:pRg st="13" end="13"/>
                                            </p:txEl>
                                          </p:spTgt>
                                        </p:tgtEl>
                                        <p:attrNameLst>
                                          <p:attrName>style.visibility</p:attrName>
                                        </p:attrNameLst>
                                      </p:cBhvr>
                                      <p:to>
                                        <p:strVal val="visible"/>
                                      </p:to>
                                    </p:set>
                                    <p:anim calcmode="discrete" valueType="clr">
                                      <p:cBhvr override="childStyle">
                                        <p:cTn id="105" dur="80"/>
                                        <p:tgtEl>
                                          <p:spTgt spid="201730">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01730">
                                            <p:txEl>
                                              <p:pRg st="13" end="13"/>
                                            </p:txEl>
                                          </p:spTgt>
                                        </p:tgtEl>
                                        <p:attrNameLst>
                                          <p:attrName>fillcolor</p:attrName>
                                        </p:attrNameLst>
                                      </p:cBhvr>
                                      <p:tavLst>
                                        <p:tav tm="0">
                                          <p:val>
                                            <p:clrVal>
                                              <a:schemeClr val="accent2"/>
                                            </p:clrVal>
                                          </p:val>
                                        </p:tav>
                                        <p:tav tm="50000">
                                          <p:val>
                                            <p:clrVal>
                                              <a:schemeClr val="hlink"/>
                                            </p:clrVal>
                                          </p:val>
                                        </p:tav>
                                      </p:tavLst>
                                    </p:anim>
                                    <p:set>
                                      <p:cBhvr>
                                        <p:cTn id="107" dur="80"/>
                                        <p:tgtEl>
                                          <p:spTgt spid="201730">
                                            <p:txEl>
                                              <p:pRg st="13" end="13"/>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grpId="0" nodeType="clickEffect">
                                  <p:stCondLst>
                                    <p:cond delay="0"/>
                                  </p:stCondLst>
                                  <p:iterate type="lt">
                                    <p:tmPct val="50000"/>
                                  </p:iterate>
                                  <p:childTnLst>
                                    <p:set>
                                      <p:cBhvr>
                                        <p:cTn id="111" dur="1" fill="hold">
                                          <p:stCondLst>
                                            <p:cond delay="0"/>
                                          </p:stCondLst>
                                        </p:cTn>
                                        <p:tgtEl>
                                          <p:spTgt spid="201730">
                                            <p:txEl>
                                              <p:pRg st="14" end="14"/>
                                            </p:txEl>
                                          </p:spTgt>
                                        </p:tgtEl>
                                        <p:attrNameLst>
                                          <p:attrName>style.visibility</p:attrName>
                                        </p:attrNameLst>
                                      </p:cBhvr>
                                      <p:to>
                                        <p:strVal val="visible"/>
                                      </p:to>
                                    </p:set>
                                    <p:anim calcmode="discrete" valueType="clr">
                                      <p:cBhvr override="childStyle">
                                        <p:cTn id="112" dur="80"/>
                                        <p:tgtEl>
                                          <p:spTgt spid="201730">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201730">
                                            <p:txEl>
                                              <p:pRg st="14" end="14"/>
                                            </p:txEl>
                                          </p:spTgt>
                                        </p:tgtEl>
                                        <p:attrNameLst>
                                          <p:attrName>fillcolor</p:attrName>
                                        </p:attrNameLst>
                                      </p:cBhvr>
                                      <p:tavLst>
                                        <p:tav tm="0">
                                          <p:val>
                                            <p:clrVal>
                                              <a:schemeClr val="accent2"/>
                                            </p:clrVal>
                                          </p:val>
                                        </p:tav>
                                        <p:tav tm="50000">
                                          <p:val>
                                            <p:clrVal>
                                              <a:schemeClr val="hlink"/>
                                            </p:clrVal>
                                          </p:val>
                                        </p:tav>
                                      </p:tavLst>
                                    </p:anim>
                                    <p:set>
                                      <p:cBhvr>
                                        <p:cTn id="114" dur="80"/>
                                        <p:tgtEl>
                                          <p:spTgt spid="201730">
                                            <p:txEl>
                                              <p:pRg st="14" end="14"/>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grpId="0" nodeType="clickEffect">
                                  <p:stCondLst>
                                    <p:cond delay="0"/>
                                  </p:stCondLst>
                                  <p:iterate type="lt">
                                    <p:tmPct val="50000"/>
                                  </p:iterate>
                                  <p:childTnLst>
                                    <p:set>
                                      <p:cBhvr>
                                        <p:cTn id="118" dur="1" fill="hold">
                                          <p:stCondLst>
                                            <p:cond delay="0"/>
                                          </p:stCondLst>
                                        </p:cTn>
                                        <p:tgtEl>
                                          <p:spTgt spid="201730">
                                            <p:txEl>
                                              <p:pRg st="15" end="15"/>
                                            </p:txEl>
                                          </p:spTgt>
                                        </p:tgtEl>
                                        <p:attrNameLst>
                                          <p:attrName>style.visibility</p:attrName>
                                        </p:attrNameLst>
                                      </p:cBhvr>
                                      <p:to>
                                        <p:strVal val="visible"/>
                                      </p:to>
                                    </p:set>
                                    <p:anim calcmode="discrete" valueType="clr">
                                      <p:cBhvr override="childStyle">
                                        <p:cTn id="119" dur="80"/>
                                        <p:tgtEl>
                                          <p:spTgt spid="201730">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201730">
                                            <p:txEl>
                                              <p:pRg st="15" end="15"/>
                                            </p:txEl>
                                          </p:spTgt>
                                        </p:tgtEl>
                                        <p:attrNameLst>
                                          <p:attrName>fillcolor</p:attrName>
                                        </p:attrNameLst>
                                      </p:cBhvr>
                                      <p:tavLst>
                                        <p:tav tm="0">
                                          <p:val>
                                            <p:clrVal>
                                              <a:schemeClr val="accent2"/>
                                            </p:clrVal>
                                          </p:val>
                                        </p:tav>
                                        <p:tav tm="50000">
                                          <p:val>
                                            <p:clrVal>
                                              <a:schemeClr val="hlink"/>
                                            </p:clrVal>
                                          </p:val>
                                        </p:tav>
                                      </p:tavLst>
                                    </p:anim>
                                    <p:set>
                                      <p:cBhvr>
                                        <p:cTn id="121" dur="80"/>
                                        <p:tgtEl>
                                          <p:spTgt spid="201730">
                                            <p:txEl>
                                              <p:pRg st="15" end="15"/>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7" presetClass="entr" presetSubtype="0" fill="hold" grpId="0" nodeType="clickEffect">
                                  <p:stCondLst>
                                    <p:cond delay="0"/>
                                  </p:stCondLst>
                                  <p:iterate type="lt">
                                    <p:tmPct val="50000"/>
                                  </p:iterate>
                                  <p:childTnLst>
                                    <p:set>
                                      <p:cBhvr>
                                        <p:cTn id="125" dur="1" fill="hold">
                                          <p:stCondLst>
                                            <p:cond delay="0"/>
                                          </p:stCondLst>
                                        </p:cTn>
                                        <p:tgtEl>
                                          <p:spTgt spid="201730">
                                            <p:txEl>
                                              <p:pRg st="16" end="16"/>
                                            </p:txEl>
                                          </p:spTgt>
                                        </p:tgtEl>
                                        <p:attrNameLst>
                                          <p:attrName>style.visibility</p:attrName>
                                        </p:attrNameLst>
                                      </p:cBhvr>
                                      <p:to>
                                        <p:strVal val="visible"/>
                                      </p:to>
                                    </p:set>
                                    <p:anim calcmode="discrete" valueType="clr">
                                      <p:cBhvr override="childStyle">
                                        <p:cTn id="126" dur="80"/>
                                        <p:tgtEl>
                                          <p:spTgt spid="201730">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201730">
                                            <p:txEl>
                                              <p:pRg st="16" end="16"/>
                                            </p:txEl>
                                          </p:spTgt>
                                        </p:tgtEl>
                                        <p:attrNameLst>
                                          <p:attrName>fillcolor</p:attrName>
                                        </p:attrNameLst>
                                      </p:cBhvr>
                                      <p:tavLst>
                                        <p:tav tm="0">
                                          <p:val>
                                            <p:clrVal>
                                              <a:schemeClr val="accent2"/>
                                            </p:clrVal>
                                          </p:val>
                                        </p:tav>
                                        <p:tav tm="50000">
                                          <p:val>
                                            <p:clrVal>
                                              <a:schemeClr val="hlink"/>
                                            </p:clrVal>
                                          </p:val>
                                        </p:tav>
                                      </p:tavLst>
                                    </p:anim>
                                    <p:set>
                                      <p:cBhvr>
                                        <p:cTn id="128" dur="80"/>
                                        <p:tgtEl>
                                          <p:spTgt spid="201730">
                                            <p:txEl>
                                              <p:pRg st="16" end="16"/>
                                            </p:txEl>
                                          </p:spTgt>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27" presetClass="entr" presetSubtype="0" fill="hold" grpId="0" nodeType="clickEffect">
                                  <p:stCondLst>
                                    <p:cond delay="0"/>
                                  </p:stCondLst>
                                  <p:iterate type="lt">
                                    <p:tmPct val="50000"/>
                                  </p:iterate>
                                  <p:childTnLst>
                                    <p:set>
                                      <p:cBhvr>
                                        <p:cTn id="132" dur="1" fill="hold">
                                          <p:stCondLst>
                                            <p:cond delay="0"/>
                                          </p:stCondLst>
                                        </p:cTn>
                                        <p:tgtEl>
                                          <p:spTgt spid="201730">
                                            <p:txEl>
                                              <p:pRg st="17" end="17"/>
                                            </p:txEl>
                                          </p:spTgt>
                                        </p:tgtEl>
                                        <p:attrNameLst>
                                          <p:attrName>style.visibility</p:attrName>
                                        </p:attrNameLst>
                                      </p:cBhvr>
                                      <p:to>
                                        <p:strVal val="visible"/>
                                      </p:to>
                                    </p:set>
                                    <p:anim calcmode="discrete" valueType="clr">
                                      <p:cBhvr override="childStyle">
                                        <p:cTn id="133" dur="80"/>
                                        <p:tgtEl>
                                          <p:spTgt spid="201730">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201730">
                                            <p:txEl>
                                              <p:pRg st="17" end="17"/>
                                            </p:txEl>
                                          </p:spTgt>
                                        </p:tgtEl>
                                        <p:attrNameLst>
                                          <p:attrName>fillcolor</p:attrName>
                                        </p:attrNameLst>
                                      </p:cBhvr>
                                      <p:tavLst>
                                        <p:tav tm="0">
                                          <p:val>
                                            <p:clrVal>
                                              <a:schemeClr val="accent2"/>
                                            </p:clrVal>
                                          </p:val>
                                        </p:tav>
                                        <p:tav tm="50000">
                                          <p:val>
                                            <p:clrVal>
                                              <a:schemeClr val="hlink"/>
                                            </p:clrVal>
                                          </p:val>
                                        </p:tav>
                                      </p:tavLst>
                                    </p:anim>
                                    <p:set>
                                      <p:cBhvr>
                                        <p:cTn id="135" dur="80"/>
                                        <p:tgtEl>
                                          <p:spTgt spid="201730">
                                            <p:txEl>
                                              <p:pRg st="17" end="17"/>
                                            </p:txEl>
                                          </p:spTgt>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27" presetClass="entr" presetSubtype="0" fill="hold" grpId="0" nodeType="clickEffect">
                                  <p:stCondLst>
                                    <p:cond delay="0"/>
                                  </p:stCondLst>
                                  <p:iterate type="lt">
                                    <p:tmPct val="50000"/>
                                  </p:iterate>
                                  <p:childTnLst>
                                    <p:set>
                                      <p:cBhvr>
                                        <p:cTn id="139" dur="1" fill="hold">
                                          <p:stCondLst>
                                            <p:cond delay="0"/>
                                          </p:stCondLst>
                                        </p:cTn>
                                        <p:tgtEl>
                                          <p:spTgt spid="201730">
                                            <p:txEl>
                                              <p:pRg st="18" end="18"/>
                                            </p:txEl>
                                          </p:spTgt>
                                        </p:tgtEl>
                                        <p:attrNameLst>
                                          <p:attrName>style.visibility</p:attrName>
                                        </p:attrNameLst>
                                      </p:cBhvr>
                                      <p:to>
                                        <p:strVal val="visible"/>
                                      </p:to>
                                    </p:set>
                                    <p:anim calcmode="discrete" valueType="clr">
                                      <p:cBhvr override="childStyle">
                                        <p:cTn id="140" dur="80"/>
                                        <p:tgtEl>
                                          <p:spTgt spid="201730">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1" dur="80"/>
                                        <p:tgtEl>
                                          <p:spTgt spid="201730">
                                            <p:txEl>
                                              <p:pRg st="18" end="18"/>
                                            </p:txEl>
                                          </p:spTgt>
                                        </p:tgtEl>
                                        <p:attrNameLst>
                                          <p:attrName>fillcolor</p:attrName>
                                        </p:attrNameLst>
                                      </p:cBhvr>
                                      <p:tavLst>
                                        <p:tav tm="0">
                                          <p:val>
                                            <p:clrVal>
                                              <a:schemeClr val="accent2"/>
                                            </p:clrVal>
                                          </p:val>
                                        </p:tav>
                                        <p:tav tm="50000">
                                          <p:val>
                                            <p:clrVal>
                                              <a:schemeClr val="hlink"/>
                                            </p:clrVal>
                                          </p:val>
                                        </p:tav>
                                      </p:tavLst>
                                    </p:anim>
                                    <p:set>
                                      <p:cBhvr>
                                        <p:cTn id="142" dur="80"/>
                                        <p:tgtEl>
                                          <p:spTgt spid="201730">
                                            <p:txEl>
                                              <p:pRg st="18" end="18"/>
                                            </p:txEl>
                                          </p:spTgt>
                                        </p:tgtEl>
                                        <p:attrNameLst>
                                          <p:attrName>fill.type</p:attrName>
                                        </p:attrNameLst>
                                      </p:cBhvr>
                                      <p:to>
                                        <p:strVal val="solid"/>
                                      </p:to>
                                    </p:set>
                                  </p:childTnLst>
                                </p:cTn>
                              </p:par>
                            </p:childTnLst>
                          </p:cTn>
                        </p:par>
                      </p:childTnLst>
                    </p:cTn>
                  </p:par>
                  <p:par>
                    <p:cTn id="143" fill="hold">
                      <p:stCondLst>
                        <p:cond delay="indefinite"/>
                      </p:stCondLst>
                      <p:childTnLst>
                        <p:par>
                          <p:cTn id="144" fill="hold">
                            <p:stCondLst>
                              <p:cond delay="0"/>
                            </p:stCondLst>
                            <p:childTnLst>
                              <p:par>
                                <p:cTn id="145" presetID="27" presetClass="entr" presetSubtype="0" fill="hold" grpId="0" nodeType="clickEffect">
                                  <p:stCondLst>
                                    <p:cond delay="0"/>
                                  </p:stCondLst>
                                  <p:iterate type="lt">
                                    <p:tmPct val="50000"/>
                                  </p:iterate>
                                  <p:childTnLst>
                                    <p:set>
                                      <p:cBhvr>
                                        <p:cTn id="146" dur="1" fill="hold">
                                          <p:stCondLst>
                                            <p:cond delay="0"/>
                                          </p:stCondLst>
                                        </p:cTn>
                                        <p:tgtEl>
                                          <p:spTgt spid="201730">
                                            <p:txEl>
                                              <p:pRg st="19" end="19"/>
                                            </p:txEl>
                                          </p:spTgt>
                                        </p:tgtEl>
                                        <p:attrNameLst>
                                          <p:attrName>style.visibility</p:attrName>
                                        </p:attrNameLst>
                                      </p:cBhvr>
                                      <p:to>
                                        <p:strVal val="visible"/>
                                      </p:to>
                                    </p:set>
                                    <p:anim calcmode="discrete" valueType="clr">
                                      <p:cBhvr override="childStyle">
                                        <p:cTn id="147" dur="80"/>
                                        <p:tgtEl>
                                          <p:spTgt spid="201730">
                                            <p:txEl>
                                              <p:pRg st="19" end="1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8" dur="80"/>
                                        <p:tgtEl>
                                          <p:spTgt spid="201730">
                                            <p:txEl>
                                              <p:pRg st="19" end="19"/>
                                            </p:txEl>
                                          </p:spTgt>
                                        </p:tgtEl>
                                        <p:attrNameLst>
                                          <p:attrName>fillcolor</p:attrName>
                                        </p:attrNameLst>
                                      </p:cBhvr>
                                      <p:tavLst>
                                        <p:tav tm="0">
                                          <p:val>
                                            <p:clrVal>
                                              <a:schemeClr val="accent2"/>
                                            </p:clrVal>
                                          </p:val>
                                        </p:tav>
                                        <p:tav tm="50000">
                                          <p:val>
                                            <p:clrVal>
                                              <a:schemeClr val="hlink"/>
                                            </p:clrVal>
                                          </p:val>
                                        </p:tav>
                                      </p:tavLst>
                                    </p:anim>
                                    <p:set>
                                      <p:cBhvr>
                                        <p:cTn id="149" dur="80"/>
                                        <p:tgtEl>
                                          <p:spTgt spid="201730">
                                            <p:txEl>
                                              <p:pRg st="19" end="19"/>
                                            </p:txEl>
                                          </p:spTgt>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27" presetClass="entr" presetSubtype="0" fill="hold" grpId="0" nodeType="clickEffect">
                                  <p:stCondLst>
                                    <p:cond delay="0"/>
                                  </p:stCondLst>
                                  <p:iterate type="lt">
                                    <p:tmPct val="50000"/>
                                  </p:iterate>
                                  <p:childTnLst>
                                    <p:set>
                                      <p:cBhvr>
                                        <p:cTn id="153" dur="1" fill="hold">
                                          <p:stCondLst>
                                            <p:cond delay="0"/>
                                          </p:stCondLst>
                                        </p:cTn>
                                        <p:tgtEl>
                                          <p:spTgt spid="201730">
                                            <p:txEl>
                                              <p:pRg st="20" end="20"/>
                                            </p:txEl>
                                          </p:spTgt>
                                        </p:tgtEl>
                                        <p:attrNameLst>
                                          <p:attrName>style.visibility</p:attrName>
                                        </p:attrNameLst>
                                      </p:cBhvr>
                                      <p:to>
                                        <p:strVal val="visible"/>
                                      </p:to>
                                    </p:set>
                                    <p:anim calcmode="discrete" valueType="clr">
                                      <p:cBhvr override="childStyle">
                                        <p:cTn id="154" dur="80"/>
                                        <p:tgtEl>
                                          <p:spTgt spid="201730">
                                            <p:txEl>
                                              <p:pRg st="20" end="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5" dur="80"/>
                                        <p:tgtEl>
                                          <p:spTgt spid="201730">
                                            <p:txEl>
                                              <p:pRg st="20" end="20"/>
                                            </p:txEl>
                                          </p:spTgt>
                                        </p:tgtEl>
                                        <p:attrNameLst>
                                          <p:attrName>fillcolor</p:attrName>
                                        </p:attrNameLst>
                                      </p:cBhvr>
                                      <p:tavLst>
                                        <p:tav tm="0">
                                          <p:val>
                                            <p:clrVal>
                                              <a:schemeClr val="accent2"/>
                                            </p:clrVal>
                                          </p:val>
                                        </p:tav>
                                        <p:tav tm="50000">
                                          <p:val>
                                            <p:clrVal>
                                              <a:schemeClr val="hlink"/>
                                            </p:clrVal>
                                          </p:val>
                                        </p:tav>
                                      </p:tavLst>
                                    </p:anim>
                                    <p:set>
                                      <p:cBhvr>
                                        <p:cTn id="156" dur="80"/>
                                        <p:tgtEl>
                                          <p:spTgt spid="201730">
                                            <p:txEl>
                                              <p:pRg st="20" end="2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ph type="body" idx="1"/>
          </p:nvPr>
        </p:nvSpPr>
        <p:spPr>
          <a:xfrm>
            <a:off x="323850" y="549275"/>
            <a:ext cx="8670925" cy="5976938"/>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buFontTx/>
              <a:buNone/>
            </a:pPr>
            <a:r>
              <a:rPr lang="en-US" altLang="zh-CN" sz="2000" b="1" smtClean="0">
                <a:latin typeface="Tahoma" panose="020B0604030504040204" pitchFamily="34" charset="0"/>
              </a:rPr>
              <a:t>void main()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int i,j,k,m=5,n[5]={12,17,25,34,56};</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for(i=0;i&lt;m;i++)</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printf("%4d",n[i]);</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scanf("%d",&amp;k);</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for(i=0;i&lt;m;i++)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FF0000"/>
                </a:solidFill>
                <a:latin typeface="Tahoma" panose="020B0604030504040204" pitchFamily="34" charset="0"/>
              </a:rPr>
              <a:t>if(k==n[i])</a:t>
            </a:r>
            <a:r>
              <a:rPr lang="en-US" altLang="zh-CN" sz="2000" b="1" smtClean="0">
                <a:latin typeface="Tahoma" panose="020B0604030504040204" pitchFamily="34" charset="0"/>
              </a:rPr>
              <a:t>                          /* </a:t>
            </a:r>
            <a:r>
              <a:rPr lang="zh-CN" altLang="en-US" sz="2000" b="1" smtClean="0">
                <a:latin typeface="Tahoma" panose="020B0604030504040204" pitchFamily="34" charset="0"/>
              </a:rPr>
              <a:t>确定要删除数据位置 </a:t>
            </a:r>
            <a:r>
              <a:rPr lang="en-US" altLang="zh-CN" sz="2000" b="1" smtClean="0">
                <a:latin typeface="Tahoma" panose="020B0604030504040204" pitchFamily="34" charset="0"/>
              </a:rPr>
              <a:t>i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     for(j=i;j&lt;m-1;j++)   /*</a:t>
            </a:r>
            <a:r>
              <a:rPr lang="zh-CN" altLang="en-US" sz="2000" b="1" smtClean="0">
                <a:latin typeface="Tahoma" panose="020B0604030504040204" pitchFamily="34" charset="0"/>
              </a:rPr>
              <a:t>前移数据*</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FF00FF"/>
                </a:solidFill>
                <a:latin typeface="Tahoma" panose="020B0604030504040204" pitchFamily="34" charset="0"/>
              </a:rPr>
              <a:t>n[j]=n[j+1];</a:t>
            </a:r>
            <a:endParaRPr lang="en-US" altLang="zh-CN" sz="2000" b="1" smtClean="0">
              <a:solidFill>
                <a:srgbClr val="FF00FF"/>
              </a:solidFill>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break;}                              /*</a:t>
            </a:r>
            <a:r>
              <a:rPr lang="zh-CN" altLang="en-US" sz="2000" b="1" smtClean="0">
                <a:latin typeface="Tahoma" panose="020B0604030504040204" pitchFamily="34" charset="0"/>
              </a:rPr>
              <a:t>删除后跳出循环 *</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3333FF"/>
                </a:solidFill>
                <a:latin typeface="Tahoma" panose="020B0604030504040204" pitchFamily="34" charset="0"/>
              </a:rPr>
              <a:t>if(i&gt;=m)</a:t>
            </a:r>
            <a:r>
              <a:rPr lang="en-US" altLang="zh-CN" sz="2000" b="1" smtClean="0">
                <a:latin typeface="Tahoma" panose="020B0604030504040204" pitchFamily="34" charset="0"/>
              </a:rPr>
              <a:t>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zh-CN" altLang="en-US" sz="2000" b="1" smtClean="0">
                <a:latin typeface="Tahoma" panose="020B0604030504040204" pitchFamily="34" charset="0"/>
              </a:rPr>
              <a:t>如未找到删除数据，循环变量</a:t>
            </a:r>
            <a:r>
              <a:rPr lang="en-US" altLang="zh-CN" sz="2000" b="1" smtClean="0">
                <a:latin typeface="Tahoma" panose="020B0604030504040204" pitchFamily="34" charset="0"/>
              </a:rPr>
              <a:t>i</a:t>
            </a:r>
            <a:r>
              <a:rPr lang="zh-CN" altLang="en-US" sz="2000" b="1" smtClean="0">
                <a:latin typeface="Tahoma" panose="020B0604030504040204" pitchFamily="34" charset="0"/>
              </a:rPr>
              <a:t>的值一定大于循环终值*</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printf("data not found!\n");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else</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 printf("The last data:" );     /*</a:t>
            </a:r>
            <a:r>
              <a:rPr lang="zh-CN" altLang="en-US" sz="2000" b="1" smtClean="0">
                <a:latin typeface="Tahoma" panose="020B0604030504040204" pitchFamily="34" charset="0"/>
              </a:rPr>
              <a:t>输出删除后结果*</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for(i=0;i&lt;m-1;i++)</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printf("%4d",n[i]);</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printf("\n");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endParaRPr lang="en-US" altLang="zh-CN" sz="2000" b="1" smtClean="0">
              <a:latin typeface="Tahoma" panose="020B0604030504040204" pitchFamily="34" charset="0"/>
            </a:endParaRPr>
          </a:p>
        </p:txBody>
      </p:sp>
      <p:sp>
        <p:nvSpPr>
          <p:cNvPr id="24579" name="Rectangle 3"/>
          <p:cNvSpPr>
            <a:spLocks noChangeArrowheads="1"/>
          </p:cNvSpPr>
          <p:nvPr/>
        </p:nvSpPr>
        <p:spPr bwMode="auto">
          <a:xfrm>
            <a:off x="1016000" y="138113"/>
            <a:ext cx="804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b="1">
                <a:solidFill>
                  <a:srgbClr val="9933FF"/>
                </a:solidFill>
                <a:ea typeface="黑体" panose="02010609060101010101" pitchFamily="2" charset="-122"/>
              </a:rPr>
              <a:t>例</a:t>
            </a:r>
            <a:r>
              <a:rPr lang="en-US" altLang="zh-CN" sz="2000" b="1">
                <a:solidFill>
                  <a:srgbClr val="9933FF"/>
                </a:solidFill>
                <a:ea typeface="黑体" panose="02010609060101010101" pitchFamily="2" charset="-122"/>
              </a:rPr>
              <a:t>5 </a:t>
            </a:r>
            <a:r>
              <a:rPr lang="zh-CN" altLang="en-US" sz="2000" b="1">
                <a:solidFill>
                  <a:srgbClr val="CC3300"/>
                </a:solidFill>
                <a:ea typeface="黑体" panose="02010609060101010101" pitchFamily="2" charset="-122"/>
              </a:rPr>
              <a:t>设有一有序数据系列，任意输入的一个数如在系列中则将其删除。</a:t>
            </a:r>
            <a:endParaRPr lang="zh-CN" altLang="en-US" sz="2000" b="1">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2754">
                                            <p:bg/>
                                          </p:spTgt>
                                        </p:tgtEl>
                                        <p:attrNameLst>
                                          <p:attrName>style.visibility</p:attrName>
                                        </p:attrNameLst>
                                      </p:cBhvr>
                                      <p:to>
                                        <p:strVal val="visible"/>
                                      </p:to>
                                    </p:set>
                                    <p:anim calcmode="discrete" valueType="clr">
                                      <p:cBhvr override="childStyle">
                                        <p:cTn id="7" dur="80"/>
                                        <p:tgtEl>
                                          <p:spTgt spid="202754">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2754">
                                            <p:bg/>
                                          </p:spTgt>
                                        </p:tgtEl>
                                        <p:attrNameLst>
                                          <p:attrName>fillcolor</p:attrName>
                                        </p:attrNameLst>
                                      </p:cBhvr>
                                      <p:tavLst>
                                        <p:tav tm="0">
                                          <p:val>
                                            <p:clrVal>
                                              <a:schemeClr val="accent2"/>
                                            </p:clrVal>
                                          </p:val>
                                        </p:tav>
                                        <p:tav tm="50000">
                                          <p:val>
                                            <p:clrVal>
                                              <a:schemeClr val="hlink"/>
                                            </p:clrVal>
                                          </p:val>
                                        </p:tav>
                                      </p:tavLst>
                                    </p:anim>
                                    <p:set>
                                      <p:cBhvr>
                                        <p:cTn id="9" dur="80"/>
                                        <p:tgtEl>
                                          <p:spTgt spid="202754">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2754">
                                            <p:txEl>
                                              <p:pRg st="0" end="0"/>
                                            </p:txEl>
                                          </p:spTgt>
                                        </p:tgtEl>
                                        <p:attrNameLst>
                                          <p:attrName>style.visibility</p:attrName>
                                        </p:attrNameLst>
                                      </p:cBhvr>
                                      <p:to>
                                        <p:strVal val="visible"/>
                                      </p:to>
                                    </p:set>
                                    <p:anim calcmode="discrete" valueType="clr">
                                      <p:cBhvr override="childStyle">
                                        <p:cTn id="14" dur="80"/>
                                        <p:tgtEl>
                                          <p:spTgt spid="20275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275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0275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2754">
                                            <p:txEl>
                                              <p:pRg st="1" end="1"/>
                                            </p:txEl>
                                          </p:spTgt>
                                        </p:tgtEl>
                                        <p:attrNameLst>
                                          <p:attrName>style.visibility</p:attrName>
                                        </p:attrNameLst>
                                      </p:cBhvr>
                                      <p:to>
                                        <p:strVal val="visible"/>
                                      </p:to>
                                    </p:set>
                                    <p:anim calcmode="discrete" valueType="clr">
                                      <p:cBhvr override="childStyle">
                                        <p:cTn id="21" dur="80"/>
                                        <p:tgtEl>
                                          <p:spTgt spid="20275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2754">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02754">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02754">
                                            <p:txEl>
                                              <p:pRg st="2" end="2"/>
                                            </p:txEl>
                                          </p:spTgt>
                                        </p:tgtEl>
                                        <p:attrNameLst>
                                          <p:attrName>style.visibility</p:attrName>
                                        </p:attrNameLst>
                                      </p:cBhvr>
                                      <p:to>
                                        <p:strVal val="visible"/>
                                      </p:to>
                                    </p:set>
                                    <p:anim calcmode="discrete" valueType="clr">
                                      <p:cBhvr override="childStyle">
                                        <p:cTn id="28" dur="80"/>
                                        <p:tgtEl>
                                          <p:spTgt spid="20275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2754">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02754">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02754">
                                            <p:txEl>
                                              <p:pRg st="3" end="3"/>
                                            </p:txEl>
                                          </p:spTgt>
                                        </p:tgtEl>
                                        <p:attrNameLst>
                                          <p:attrName>style.visibility</p:attrName>
                                        </p:attrNameLst>
                                      </p:cBhvr>
                                      <p:to>
                                        <p:strVal val="visible"/>
                                      </p:to>
                                    </p:set>
                                    <p:anim calcmode="discrete" valueType="clr">
                                      <p:cBhvr override="childStyle">
                                        <p:cTn id="35" dur="80"/>
                                        <p:tgtEl>
                                          <p:spTgt spid="20275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02754">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02754">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02754">
                                            <p:txEl>
                                              <p:pRg st="4" end="4"/>
                                            </p:txEl>
                                          </p:spTgt>
                                        </p:tgtEl>
                                        <p:attrNameLst>
                                          <p:attrName>style.visibility</p:attrName>
                                        </p:attrNameLst>
                                      </p:cBhvr>
                                      <p:to>
                                        <p:strVal val="visible"/>
                                      </p:to>
                                    </p:set>
                                    <p:anim calcmode="discrete" valueType="clr">
                                      <p:cBhvr override="childStyle">
                                        <p:cTn id="42" dur="80"/>
                                        <p:tgtEl>
                                          <p:spTgt spid="20275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02754">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02754">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02754">
                                            <p:txEl>
                                              <p:pRg st="5" end="5"/>
                                            </p:txEl>
                                          </p:spTgt>
                                        </p:tgtEl>
                                        <p:attrNameLst>
                                          <p:attrName>style.visibility</p:attrName>
                                        </p:attrNameLst>
                                      </p:cBhvr>
                                      <p:to>
                                        <p:strVal val="visible"/>
                                      </p:to>
                                    </p:set>
                                    <p:anim calcmode="discrete" valueType="clr">
                                      <p:cBhvr override="childStyle">
                                        <p:cTn id="49" dur="80"/>
                                        <p:tgtEl>
                                          <p:spTgt spid="20275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02754">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02754">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02754">
                                            <p:txEl>
                                              <p:pRg st="6" end="6"/>
                                            </p:txEl>
                                          </p:spTgt>
                                        </p:tgtEl>
                                        <p:attrNameLst>
                                          <p:attrName>style.visibility</p:attrName>
                                        </p:attrNameLst>
                                      </p:cBhvr>
                                      <p:to>
                                        <p:strVal val="visible"/>
                                      </p:to>
                                    </p:set>
                                    <p:anim calcmode="discrete" valueType="clr">
                                      <p:cBhvr override="childStyle">
                                        <p:cTn id="56" dur="80"/>
                                        <p:tgtEl>
                                          <p:spTgt spid="20275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02754">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202754">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02754">
                                            <p:txEl>
                                              <p:pRg st="7" end="7"/>
                                            </p:txEl>
                                          </p:spTgt>
                                        </p:tgtEl>
                                        <p:attrNameLst>
                                          <p:attrName>style.visibility</p:attrName>
                                        </p:attrNameLst>
                                      </p:cBhvr>
                                      <p:to>
                                        <p:strVal val="visible"/>
                                      </p:to>
                                    </p:set>
                                    <p:anim calcmode="discrete" valueType="clr">
                                      <p:cBhvr override="childStyle">
                                        <p:cTn id="63" dur="80"/>
                                        <p:tgtEl>
                                          <p:spTgt spid="20275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02754">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202754">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02754">
                                            <p:txEl>
                                              <p:pRg st="8" end="8"/>
                                            </p:txEl>
                                          </p:spTgt>
                                        </p:tgtEl>
                                        <p:attrNameLst>
                                          <p:attrName>style.visibility</p:attrName>
                                        </p:attrNameLst>
                                      </p:cBhvr>
                                      <p:to>
                                        <p:strVal val="visible"/>
                                      </p:to>
                                    </p:set>
                                    <p:anim calcmode="discrete" valueType="clr">
                                      <p:cBhvr override="childStyle">
                                        <p:cTn id="70" dur="80"/>
                                        <p:tgtEl>
                                          <p:spTgt spid="20275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02754">
                                            <p:txEl>
                                              <p:pRg st="8" end="8"/>
                                            </p:txEl>
                                          </p:spTgt>
                                        </p:tgtEl>
                                        <p:attrNameLst>
                                          <p:attrName>fillcolor</p:attrName>
                                        </p:attrNameLst>
                                      </p:cBhvr>
                                      <p:tavLst>
                                        <p:tav tm="0">
                                          <p:val>
                                            <p:clrVal>
                                              <a:schemeClr val="accent2"/>
                                            </p:clrVal>
                                          </p:val>
                                        </p:tav>
                                        <p:tav tm="50000">
                                          <p:val>
                                            <p:clrVal>
                                              <a:schemeClr val="hlink"/>
                                            </p:clrVal>
                                          </p:val>
                                        </p:tav>
                                      </p:tavLst>
                                    </p:anim>
                                    <p:set>
                                      <p:cBhvr>
                                        <p:cTn id="72" dur="80"/>
                                        <p:tgtEl>
                                          <p:spTgt spid="202754">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02754">
                                            <p:txEl>
                                              <p:pRg st="9" end="9"/>
                                            </p:txEl>
                                          </p:spTgt>
                                        </p:tgtEl>
                                        <p:attrNameLst>
                                          <p:attrName>style.visibility</p:attrName>
                                        </p:attrNameLst>
                                      </p:cBhvr>
                                      <p:to>
                                        <p:strVal val="visible"/>
                                      </p:to>
                                    </p:set>
                                    <p:anim calcmode="discrete" valueType="clr">
                                      <p:cBhvr override="childStyle">
                                        <p:cTn id="77" dur="80"/>
                                        <p:tgtEl>
                                          <p:spTgt spid="202754">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02754">
                                            <p:txEl>
                                              <p:pRg st="9" end="9"/>
                                            </p:txEl>
                                          </p:spTgt>
                                        </p:tgtEl>
                                        <p:attrNameLst>
                                          <p:attrName>fillcolor</p:attrName>
                                        </p:attrNameLst>
                                      </p:cBhvr>
                                      <p:tavLst>
                                        <p:tav tm="0">
                                          <p:val>
                                            <p:clrVal>
                                              <a:schemeClr val="accent2"/>
                                            </p:clrVal>
                                          </p:val>
                                        </p:tav>
                                        <p:tav tm="50000">
                                          <p:val>
                                            <p:clrVal>
                                              <a:schemeClr val="hlink"/>
                                            </p:clrVal>
                                          </p:val>
                                        </p:tav>
                                      </p:tavLst>
                                    </p:anim>
                                    <p:set>
                                      <p:cBhvr>
                                        <p:cTn id="79" dur="80"/>
                                        <p:tgtEl>
                                          <p:spTgt spid="202754">
                                            <p:txEl>
                                              <p:pRg st="9" end="9"/>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202754">
                                            <p:txEl>
                                              <p:pRg st="10" end="10"/>
                                            </p:txEl>
                                          </p:spTgt>
                                        </p:tgtEl>
                                        <p:attrNameLst>
                                          <p:attrName>style.visibility</p:attrName>
                                        </p:attrNameLst>
                                      </p:cBhvr>
                                      <p:to>
                                        <p:strVal val="visible"/>
                                      </p:to>
                                    </p:set>
                                    <p:anim calcmode="discrete" valueType="clr">
                                      <p:cBhvr override="childStyle">
                                        <p:cTn id="84" dur="80"/>
                                        <p:tgtEl>
                                          <p:spTgt spid="20275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202754">
                                            <p:txEl>
                                              <p:pRg st="10" end="10"/>
                                            </p:txEl>
                                          </p:spTgt>
                                        </p:tgtEl>
                                        <p:attrNameLst>
                                          <p:attrName>fillcolor</p:attrName>
                                        </p:attrNameLst>
                                      </p:cBhvr>
                                      <p:tavLst>
                                        <p:tav tm="0">
                                          <p:val>
                                            <p:clrVal>
                                              <a:schemeClr val="accent2"/>
                                            </p:clrVal>
                                          </p:val>
                                        </p:tav>
                                        <p:tav tm="50000">
                                          <p:val>
                                            <p:clrVal>
                                              <a:schemeClr val="hlink"/>
                                            </p:clrVal>
                                          </p:val>
                                        </p:tav>
                                      </p:tavLst>
                                    </p:anim>
                                    <p:set>
                                      <p:cBhvr>
                                        <p:cTn id="86" dur="80"/>
                                        <p:tgtEl>
                                          <p:spTgt spid="202754">
                                            <p:txEl>
                                              <p:pRg st="10" end="10"/>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202754">
                                            <p:txEl>
                                              <p:pRg st="11" end="11"/>
                                            </p:txEl>
                                          </p:spTgt>
                                        </p:tgtEl>
                                        <p:attrNameLst>
                                          <p:attrName>style.visibility</p:attrName>
                                        </p:attrNameLst>
                                      </p:cBhvr>
                                      <p:to>
                                        <p:strVal val="visible"/>
                                      </p:to>
                                    </p:set>
                                    <p:anim calcmode="discrete" valueType="clr">
                                      <p:cBhvr override="childStyle">
                                        <p:cTn id="91" dur="80"/>
                                        <p:tgtEl>
                                          <p:spTgt spid="202754">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202754">
                                            <p:txEl>
                                              <p:pRg st="11" end="11"/>
                                            </p:txEl>
                                          </p:spTgt>
                                        </p:tgtEl>
                                        <p:attrNameLst>
                                          <p:attrName>fillcolor</p:attrName>
                                        </p:attrNameLst>
                                      </p:cBhvr>
                                      <p:tavLst>
                                        <p:tav tm="0">
                                          <p:val>
                                            <p:clrVal>
                                              <a:schemeClr val="accent2"/>
                                            </p:clrVal>
                                          </p:val>
                                        </p:tav>
                                        <p:tav tm="50000">
                                          <p:val>
                                            <p:clrVal>
                                              <a:schemeClr val="hlink"/>
                                            </p:clrVal>
                                          </p:val>
                                        </p:tav>
                                      </p:tavLst>
                                    </p:anim>
                                    <p:set>
                                      <p:cBhvr>
                                        <p:cTn id="93" dur="80"/>
                                        <p:tgtEl>
                                          <p:spTgt spid="202754">
                                            <p:txEl>
                                              <p:pRg st="11" end="11"/>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grpId="0" nodeType="clickEffect">
                                  <p:stCondLst>
                                    <p:cond delay="0"/>
                                  </p:stCondLst>
                                  <p:iterate type="lt">
                                    <p:tmPct val="50000"/>
                                  </p:iterate>
                                  <p:childTnLst>
                                    <p:set>
                                      <p:cBhvr>
                                        <p:cTn id="97" dur="1" fill="hold">
                                          <p:stCondLst>
                                            <p:cond delay="0"/>
                                          </p:stCondLst>
                                        </p:cTn>
                                        <p:tgtEl>
                                          <p:spTgt spid="202754">
                                            <p:txEl>
                                              <p:pRg st="12" end="12"/>
                                            </p:txEl>
                                          </p:spTgt>
                                        </p:tgtEl>
                                        <p:attrNameLst>
                                          <p:attrName>style.visibility</p:attrName>
                                        </p:attrNameLst>
                                      </p:cBhvr>
                                      <p:to>
                                        <p:strVal val="visible"/>
                                      </p:to>
                                    </p:set>
                                    <p:anim calcmode="discrete" valueType="clr">
                                      <p:cBhvr override="childStyle">
                                        <p:cTn id="98" dur="80"/>
                                        <p:tgtEl>
                                          <p:spTgt spid="202754">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202754">
                                            <p:txEl>
                                              <p:pRg st="12" end="12"/>
                                            </p:txEl>
                                          </p:spTgt>
                                        </p:tgtEl>
                                        <p:attrNameLst>
                                          <p:attrName>fillcolor</p:attrName>
                                        </p:attrNameLst>
                                      </p:cBhvr>
                                      <p:tavLst>
                                        <p:tav tm="0">
                                          <p:val>
                                            <p:clrVal>
                                              <a:schemeClr val="accent2"/>
                                            </p:clrVal>
                                          </p:val>
                                        </p:tav>
                                        <p:tav tm="50000">
                                          <p:val>
                                            <p:clrVal>
                                              <a:schemeClr val="hlink"/>
                                            </p:clrVal>
                                          </p:val>
                                        </p:tav>
                                      </p:tavLst>
                                    </p:anim>
                                    <p:set>
                                      <p:cBhvr>
                                        <p:cTn id="100" dur="80"/>
                                        <p:tgtEl>
                                          <p:spTgt spid="202754">
                                            <p:txEl>
                                              <p:pRg st="12" end="12"/>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0" nodeType="clickEffect">
                                  <p:stCondLst>
                                    <p:cond delay="0"/>
                                  </p:stCondLst>
                                  <p:iterate type="lt">
                                    <p:tmPct val="50000"/>
                                  </p:iterate>
                                  <p:childTnLst>
                                    <p:set>
                                      <p:cBhvr>
                                        <p:cTn id="104" dur="1" fill="hold">
                                          <p:stCondLst>
                                            <p:cond delay="0"/>
                                          </p:stCondLst>
                                        </p:cTn>
                                        <p:tgtEl>
                                          <p:spTgt spid="202754">
                                            <p:txEl>
                                              <p:pRg st="13" end="13"/>
                                            </p:txEl>
                                          </p:spTgt>
                                        </p:tgtEl>
                                        <p:attrNameLst>
                                          <p:attrName>style.visibility</p:attrName>
                                        </p:attrNameLst>
                                      </p:cBhvr>
                                      <p:to>
                                        <p:strVal val="visible"/>
                                      </p:to>
                                    </p:set>
                                    <p:anim calcmode="discrete" valueType="clr">
                                      <p:cBhvr override="childStyle">
                                        <p:cTn id="105" dur="80"/>
                                        <p:tgtEl>
                                          <p:spTgt spid="202754">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02754">
                                            <p:txEl>
                                              <p:pRg st="13" end="13"/>
                                            </p:txEl>
                                          </p:spTgt>
                                        </p:tgtEl>
                                        <p:attrNameLst>
                                          <p:attrName>fillcolor</p:attrName>
                                        </p:attrNameLst>
                                      </p:cBhvr>
                                      <p:tavLst>
                                        <p:tav tm="0">
                                          <p:val>
                                            <p:clrVal>
                                              <a:schemeClr val="accent2"/>
                                            </p:clrVal>
                                          </p:val>
                                        </p:tav>
                                        <p:tav tm="50000">
                                          <p:val>
                                            <p:clrVal>
                                              <a:schemeClr val="hlink"/>
                                            </p:clrVal>
                                          </p:val>
                                        </p:tav>
                                      </p:tavLst>
                                    </p:anim>
                                    <p:set>
                                      <p:cBhvr>
                                        <p:cTn id="107" dur="80"/>
                                        <p:tgtEl>
                                          <p:spTgt spid="202754">
                                            <p:txEl>
                                              <p:pRg st="13" end="13"/>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grpId="0" nodeType="clickEffect">
                                  <p:stCondLst>
                                    <p:cond delay="0"/>
                                  </p:stCondLst>
                                  <p:iterate type="lt">
                                    <p:tmPct val="50000"/>
                                  </p:iterate>
                                  <p:childTnLst>
                                    <p:set>
                                      <p:cBhvr>
                                        <p:cTn id="111" dur="1" fill="hold">
                                          <p:stCondLst>
                                            <p:cond delay="0"/>
                                          </p:stCondLst>
                                        </p:cTn>
                                        <p:tgtEl>
                                          <p:spTgt spid="202754">
                                            <p:txEl>
                                              <p:pRg st="14" end="14"/>
                                            </p:txEl>
                                          </p:spTgt>
                                        </p:tgtEl>
                                        <p:attrNameLst>
                                          <p:attrName>style.visibility</p:attrName>
                                        </p:attrNameLst>
                                      </p:cBhvr>
                                      <p:to>
                                        <p:strVal val="visible"/>
                                      </p:to>
                                    </p:set>
                                    <p:anim calcmode="discrete" valueType="clr">
                                      <p:cBhvr override="childStyle">
                                        <p:cTn id="112" dur="80"/>
                                        <p:tgtEl>
                                          <p:spTgt spid="202754">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202754">
                                            <p:txEl>
                                              <p:pRg st="14" end="14"/>
                                            </p:txEl>
                                          </p:spTgt>
                                        </p:tgtEl>
                                        <p:attrNameLst>
                                          <p:attrName>fillcolor</p:attrName>
                                        </p:attrNameLst>
                                      </p:cBhvr>
                                      <p:tavLst>
                                        <p:tav tm="0">
                                          <p:val>
                                            <p:clrVal>
                                              <a:schemeClr val="accent2"/>
                                            </p:clrVal>
                                          </p:val>
                                        </p:tav>
                                        <p:tav tm="50000">
                                          <p:val>
                                            <p:clrVal>
                                              <a:schemeClr val="hlink"/>
                                            </p:clrVal>
                                          </p:val>
                                        </p:tav>
                                      </p:tavLst>
                                    </p:anim>
                                    <p:set>
                                      <p:cBhvr>
                                        <p:cTn id="114" dur="80"/>
                                        <p:tgtEl>
                                          <p:spTgt spid="202754">
                                            <p:txEl>
                                              <p:pRg st="14" end="14"/>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grpId="0" nodeType="clickEffect">
                                  <p:stCondLst>
                                    <p:cond delay="0"/>
                                  </p:stCondLst>
                                  <p:iterate type="lt">
                                    <p:tmPct val="50000"/>
                                  </p:iterate>
                                  <p:childTnLst>
                                    <p:set>
                                      <p:cBhvr>
                                        <p:cTn id="118" dur="1" fill="hold">
                                          <p:stCondLst>
                                            <p:cond delay="0"/>
                                          </p:stCondLst>
                                        </p:cTn>
                                        <p:tgtEl>
                                          <p:spTgt spid="202754">
                                            <p:txEl>
                                              <p:pRg st="15" end="15"/>
                                            </p:txEl>
                                          </p:spTgt>
                                        </p:tgtEl>
                                        <p:attrNameLst>
                                          <p:attrName>style.visibility</p:attrName>
                                        </p:attrNameLst>
                                      </p:cBhvr>
                                      <p:to>
                                        <p:strVal val="visible"/>
                                      </p:to>
                                    </p:set>
                                    <p:anim calcmode="discrete" valueType="clr">
                                      <p:cBhvr override="childStyle">
                                        <p:cTn id="119" dur="80"/>
                                        <p:tgtEl>
                                          <p:spTgt spid="202754">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202754">
                                            <p:txEl>
                                              <p:pRg st="15" end="15"/>
                                            </p:txEl>
                                          </p:spTgt>
                                        </p:tgtEl>
                                        <p:attrNameLst>
                                          <p:attrName>fillcolor</p:attrName>
                                        </p:attrNameLst>
                                      </p:cBhvr>
                                      <p:tavLst>
                                        <p:tav tm="0">
                                          <p:val>
                                            <p:clrVal>
                                              <a:schemeClr val="accent2"/>
                                            </p:clrVal>
                                          </p:val>
                                        </p:tav>
                                        <p:tav tm="50000">
                                          <p:val>
                                            <p:clrVal>
                                              <a:schemeClr val="hlink"/>
                                            </p:clrVal>
                                          </p:val>
                                        </p:tav>
                                      </p:tavLst>
                                    </p:anim>
                                    <p:set>
                                      <p:cBhvr>
                                        <p:cTn id="121" dur="80"/>
                                        <p:tgtEl>
                                          <p:spTgt spid="202754">
                                            <p:txEl>
                                              <p:pRg st="15" end="15"/>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7" presetClass="entr" presetSubtype="0" fill="hold" grpId="0" nodeType="clickEffect">
                                  <p:stCondLst>
                                    <p:cond delay="0"/>
                                  </p:stCondLst>
                                  <p:iterate type="lt">
                                    <p:tmPct val="50000"/>
                                  </p:iterate>
                                  <p:childTnLst>
                                    <p:set>
                                      <p:cBhvr>
                                        <p:cTn id="125" dur="1" fill="hold">
                                          <p:stCondLst>
                                            <p:cond delay="0"/>
                                          </p:stCondLst>
                                        </p:cTn>
                                        <p:tgtEl>
                                          <p:spTgt spid="202754">
                                            <p:txEl>
                                              <p:pRg st="16" end="16"/>
                                            </p:txEl>
                                          </p:spTgt>
                                        </p:tgtEl>
                                        <p:attrNameLst>
                                          <p:attrName>style.visibility</p:attrName>
                                        </p:attrNameLst>
                                      </p:cBhvr>
                                      <p:to>
                                        <p:strVal val="visible"/>
                                      </p:to>
                                    </p:set>
                                    <p:anim calcmode="discrete" valueType="clr">
                                      <p:cBhvr override="childStyle">
                                        <p:cTn id="126" dur="80"/>
                                        <p:tgtEl>
                                          <p:spTgt spid="202754">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202754">
                                            <p:txEl>
                                              <p:pRg st="16" end="16"/>
                                            </p:txEl>
                                          </p:spTgt>
                                        </p:tgtEl>
                                        <p:attrNameLst>
                                          <p:attrName>fillcolor</p:attrName>
                                        </p:attrNameLst>
                                      </p:cBhvr>
                                      <p:tavLst>
                                        <p:tav tm="0">
                                          <p:val>
                                            <p:clrVal>
                                              <a:schemeClr val="accent2"/>
                                            </p:clrVal>
                                          </p:val>
                                        </p:tav>
                                        <p:tav tm="50000">
                                          <p:val>
                                            <p:clrVal>
                                              <a:schemeClr val="hlink"/>
                                            </p:clrVal>
                                          </p:val>
                                        </p:tav>
                                      </p:tavLst>
                                    </p:anim>
                                    <p:set>
                                      <p:cBhvr>
                                        <p:cTn id="128" dur="80"/>
                                        <p:tgtEl>
                                          <p:spTgt spid="202754">
                                            <p:txEl>
                                              <p:pRg st="16" end="16"/>
                                            </p:txEl>
                                          </p:spTgt>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27" presetClass="entr" presetSubtype="0" fill="hold" grpId="0" nodeType="clickEffect">
                                  <p:stCondLst>
                                    <p:cond delay="0"/>
                                  </p:stCondLst>
                                  <p:iterate type="lt">
                                    <p:tmPct val="50000"/>
                                  </p:iterate>
                                  <p:childTnLst>
                                    <p:set>
                                      <p:cBhvr>
                                        <p:cTn id="132" dur="1" fill="hold">
                                          <p:stCondLst>
                                            <p:cond delay="0"/>
                                          </p:stCondLst>
                                        </p:cTn>
                                        <p:tgtEl>
                                          <p:spTgt spid="202754">
                                            <p:txEl>
                                              <p:pRg st="17" end="17"/>
                                            </p:txEl>
                                          </p:spTgt>
                                        </p:tgtEl>
                                        <p:attrNameLst>
                                          <p:attrName>style.visibility</p:attrName>
                                        </p:attrNameLst>
                                      </p:cBhvr>
                                      <p:to>
                                        <p:strVal val="visible"/>
                                      </p:to>
                                    </p:set>
                                    <p:anim calcmode="discrete" valueType="clr">
                                      <p:cBhvr override="childStyle">
                                        <p:cTn id="133" dur="80"/>
                                        <p:tgtEl>
                                          <p:spTgt spid="202754">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202754">
                                            <p:txEl>
                                              <p:pRg st="17" end="17"/>
                                            </p:txEl>
                                          </p:spTgt>
                                        </p:tgtEl>
                                        <p:attrNameLst>
                                          <p:attrName>fillcolor</p:attrName>
                                        </p:attrNameLst>
                                      </p:cBhvr>
                                      <p:tavLst>
                                        <p:tav tm="0">
                                          <p:val>
                                            <p:clrVal>
                                              <a:schemeClr val="accent2"/>
                                            </p:clrVal>
                                          </p:val>
                                        </p:tav>
                                        <p:tav tm="50000">
                                          <p:val>
                                            <p:clrVal>
                                              <a:schemeClr val="hlink"/>
                                            </p:clrVal>
                                          </p:val>
                                        </p:tav>
                                      </p:tavLst>
                                    </p:anim>
                                    <p:set>
                                      <p:cBhvr>
                                        <p:cTn id="135" dur="80"/>
                                        <p:tgtEl>
                                          <p:spTgt spid="202754">
                                            <p:txEl>
                                              <p:pRg st="17" end="17"/>
                                            </p:txEl>
                                          </p:spTgt>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27" presetClass="entr" presetSubtype="0" fill="hold" grpId="0" nodeType="clickEffect">
                                  <p:stCondLst>
                                    <p:cond delay="0"/>
                                  </p:stCondLst>
                                  <p:iterate type="lt">
                                    <p:tmPct val="50000"/>
                                  </p:iterate>
                                  <p:childTnLst>
                                    <p:set>
                                      <p:cBhvr>
                                        <p:cTn id="139" dur="1" fill="hold">
                                          <p:stCondLst>
                                            <p:cond delay="0"/>
                                          </p:stCondLst>
                                        </p:cTn>
                                        <p:tgtEl>
                                          <p:spTgt spid="202754">
                                            <p:txEl>
                                              <p:pRg st="18" end="18"/>
                                            </p:txEl>
                                          </p:spTgt>
                                        </p:tgtEl>
                                        <p:attrNameLst>
                                          <p:attrName>style.visibility</p:attrName>
                                        </p:attrNameLst>
                                      </p:cBhvr>
                                      <p:to>
                                        <p:strVal val="visible"/>
                                      </p:to>
                                    </p:set>
                                    <p:anim calcmode="discrete" valueType="clr">
                                      <p:cBhvr override="childStyle">
                                        <p:cTn id="140" dur="80"/>
                                        <p:tgtEl>
                                          <p:spTgt spid="202754">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1" dur="80"/>
                                        <p:tgtEl>
                                          <p:spTgt spid="202754">
                                            <p:txEl>
                                              <p:pRg st="18" end="18"/>
                                            </p:txEl>
                                          </p:spTgt>
                                        </p:tgtEl>
                                        <p:attrNameLst>
                                          <p:attrName>fillcolor</p:attrName>
                                        </p:attrNameLst>
                                      </p:cBhvr>
                                      <p:tavLst>
                                        <p:tav tm="0">
                                          <p:val>
                                            <p:clrVal>
                                              <a:schemeClr val="accent2"/>
                                            </p:clrVal>
                                          </p:val>
                                        </p:tav>
                                        <p:tav tm="50000">
                                          <p:val>
                                            <p:clrVal>
                                              <a:schemeClr val="hlink"/>
                                            </p:clrVal>
                                          </p:val>
                                        </p:tav>
                                      </p:tavLst>
                                    </p:anim>
                                    <p:set>
                                      <p:cBhvr>
                                        <p:cTn id="142" dur="80"/>
                                        <p:tgtEl>
                                          <p:spTgt spid="202754">
                                            <p:txEl>
                                              <p:pRg st="18" end="1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23850" y="836613"/>
            <a:ext cx="8515350"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spcBef>
                <a:spcPct val="50000"/>
              </a:spcBef>
            </a:pPr>
            <a:r>
              <a:rPr lang="en-US" altLang="zh-CN" b="1">
                <a:solidFill>
                  <a:srgbClr val="CC0000"/>
                </a:solidFill>
                <a:latin typeface="Tahoma" panose="020B0604030504040204" pitchFamily="34" charset="0"/>
                <a:ea typeface="黑体" panose="02010609060101010101" pitchFamily="2" charset="-122"/>
              </a:rPr>
              <a:t>6.2.1 </a:t>
            </a:r>
            <a:r>
              <a:rPr lang="zh-CN" altLang="en-US" b="1">
                <a:solidFill>
                  <a:srgbClr val="CC0000"/>
                </a:solidFill>
                <a:latin typeface="Tahoma" panose="020B0604030504040204" pitchFamily="34" charset="0"/>
                <a:ea typeface="黑体" panose="02010609060101010101" pitchFamily="2" charset="-122"/>
              </a:rPr>
              <a:t>二维数组的定义</a:t>
            </a:r>
            <a:endParaRPr lang="zh-CN" altLang="en-US" b="1">
              <a:solidFill>
                <a:srgbClr val="CC0000"/>
              </a:solidFill>
              <a:latin typeface="Tahoma" panose="020B0604030504040204" pitchFamily="34" charset="0"/>
              <a:ea typeface="黑体" panose="02010609060101010101" pitchFamily="2" charset="-122"/>
            </a:endParaRPr>
          </a:p>
          <a:p>
            <a:pPr algn="just" eaLnBrk="1" hangingPunct="1">
              <a:lnSpc>
                <a:spcPct val="85000"/>
              </a:lnSpc>
              <a:spcBef>
                <a:spcPct val="50000"/>
              </a:spcBef>
            </a:pPr>
            <a:r>
              <a:rPr lang="zh-CN" altLang="en-US" b="1">
                <a:latin typeface="Tahoma" panose="020B0604030504040204" pitchFamily="34" charset="0"/>
                <a:ea typeface="黑体" panose="02010609060101010101" pitchFamily="2" charset="-122"/>
              </a:rPr>
              <a:t>       </a:t>
            </a:r>
            <a:r>
              <a:rPr lang="zh-CN" altLang="en-US" b="1">
                <a:solidFill>
                  <a:schemeClr val="accent2"/>
                </a:solidFill>
                <a:latin typeface="Tahoma" panose="020B0604030504040204" pitchFamily="34" charset="0"/>
                <a:ea typeface="黑体" panose="02010609060101010101" pitchFamily="2" charset="-122"/>
              </a:rPr>
              <a:t>类型说明符   数组名</a:t>
            </a:r>
            <a:r>
              <a:rPr lang="en-US" altLang="zh-CN" b="1">
                <a:solidFill>
                  <a:schemeClr val="accent2"/>
                </a:solidFill>
                <a:latin typeface="Tahoma" panose="020B0604030504040204" pitchFamily="34" charset="0"/>
                <a:ea typeface="黑体" panose="02010609060101010101" pitchFamily="2" charset="-122"/>
              </a:rPr>
              <a:t>[</a:t>
            </a:r>
            <a:r>
              <a:rPr lang="zh-CN" altLang="en-US" b="1">
                <a:solidFill>
                  <a:schemeClr val="accent2"/>
                </a:solidFill>
                <a:latin typeface="Tahoma" panose="020B0604030504040204" pitchFamily="34" charset="0"/>
                <a:ea typeface="黑体" panose="02010609060101010101" pitchFamily="2" charset="-122"/>
              </a:rPr>
              <a:t>常量表达式</a:t>
            </a:r>
            <a:r>
              <a:rPr lang="en-US" altLang="zh-CN" b="1">
                <a:solidFill>
                  <a:schemeClr val="accent2"/>
                </a:solidFill>
                <a:latin typeface="Tahoma" panose="020B0604030504040204" pitchFamily="34" charset="0"/>
                <a:ea typeface="黑体" panose="02010609060101010101" pitchFamily="2" charset="-122"/>
              </a:rPr>
              <a:t>] [</a:t>
            </a:r>
            <a:r>
              <a:rPr lang="zh-CN" altLang="en-US" b="1">
                <a:solidFill>
                  <a:schemeClr val="accent2"/>
                </a:solidFill>
                <a:latin typeface="Tahoma" panose="020B0604030504040204" pitchFamily="34" charset="0"/>
                <a:ea typeface="黑体" panose="02010609060101010101" pitchFamily="2" charset="-122"/>
              </a:rPr>
              <a:t>常量表达式</a:t>
            </a:r>
            <a:r>
              <a:rPr lang="en-US" altLang="zh-CN" b="1">
                <a:solidFill>
                  <a:schemeClr val="accent2"/>
                </a:solidFill>
                <a:latin typeface="Tahoma" panose="020B0604030504040204" pitchFamily="34" charset="0"/>
                <a:ea typeface="黑体" panose="02010609060101010101" pitchFamily="2" charset="-122"/>
              </a:rPr>
              <a:t>]</a:t>
            </a:r>
            <a:endParaRPr lang="en-US" altLang="zh-CN" b="1">
              <a:solidFill>
                <a:schemeClr val="accent2"/>
              </a:solidFill>
              <a:latin typeface="Tahoma" panose="020B0604030504040204" pitchFamily="34" charset="0"/>
              <a:ea typeface="黑体" panose="02010609060101010101" pitchFamily="2" charset="-122"/>
            </a:endParaRPr>
          </a:p>
          <a:p>
            <a:pPr algn="l" eaLnBrk="1" hangingPunct="1">
              <a:spcBef>
                <a:spcPct val="40000"/>
              </a:spcBef>
            </a:pPr>
            <a:r>
              <a:rPr lang="zh-CN" altLang="zh-CN" b="1">
                <a:latin typeface="Tahoma" panose="020B0604030504040204" pitchFamily="34" charset="0"/>
                <a:ea typeface="黑体" panose="02010609060101010101" pitchFamily="2" charset="-122"/>
              </a:rPr>
              <a:t>例如：</a:t>
            </a:r>
            <a:r>
              <a:rPr lang="en-US" altLang="zh-CN" b="1">
                <a:latin typeface="Tahoma" panose="020B0604030504040204" pitchFamily="34" charset="0"/>
                <a:ea typeface="黑体" panose="02010609060101010101" pitchFamily="2" charset="-122"/>
              </a:rPr>
              <a:t>int a[2][3];   </a:t>
            </a:r>
            <a:r>
              <a:rPr lang="zh-CN" altLang="en-US" b="1">
                <a:latin typeface="Tahoma" panose="020B0604030504040204" pitchFamily="34" charset="0"/>
                <a:ea typeface="黑体" panose="02010609060101010101" pitchFamily="2" charset="-122"/>
              </a:rPr>
              <a:t>定义了一个二行三列的整型数组</a:t>
            </a:r>
            <a:r>
              <a:rPr lang="en-US" altLang="zh-CN" b="1">
                <a:latin typeface="Tahoma" panose="020B0604030504040204" pitchFamily="34" charset="0"/>
                <a:ea typeface="黑体" panose="02010609060101010101" pitchFamily="2" charset="-122"/>
              </a:rPr>
              <a:t>a</a:t>
            </a:r>
            <a:r>
              <a:rPr lang="zh-CN" altLang="en-US" b="1">
                <a:latin typeface="Tahoma" panose="020B0604030504040204" pitchFamily="34" charset="0"/>
                <a:ea typeface="黑体" panose="02010609060101010101" pitchFamily="2" charset="-122"/>
              </a:rPr>
              <a:t>，该数组共有</a:t>
            </a:r>
            <a:r>
              <a:rPr lang="en-US" altLang="zh-CN" b="1">
                <a:latin typeface="Tahoma" panose="020B0604030504040204" pitchFamily="34" charset="0"/>
                <a:ea typeface="黑体" panose="02010609060101010101" pitchFamily="2" charset="-122"/>
              </a:rPr>
              <a:t>2×3</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6</a:t>
            </a:r>
            <a:r>
              <a:rPr lang="zh-CN" altLang="en-US" b="1">
                <a:latin typeface="Tahoma" panose="020B0604030504040204" pitchFamily="34" charset="0"/>
                <a:ea typeface="黑体" panose="02010609060101010101" pitchFamily="2" charset="-122"/>
              </a:rPr>
              <a:t>个下标变量，即：</a:t>
            </a:r>
            <a:endParaRPr lang="zh-CN" altLang="en-US" b="1">
              <a:latin typeface="Tahoma" panose="020B0604030504040204" pitchFamily="34" charset="0"/>
              <a:ea typeface="黑体" panose="02010609060101010101" pitchFamily="2" charset="-122"/>
            </a:endParaRPr>
          </a:p>
          <a:p>
            <a:pPr algn="l" eaLnBrk="1" hangingPunct="1">
              <a:spcBef>
                <a:spcPct val="40000"/>
              </a:spcBef>
            </a:pPr>
            <a:r>
              <a:rPr lang="zh-CN" altLang="en-US" b="1">
                <a:latin typeface="Tahoma" panose="020B0604030504040204" pitchFamily="34" charset="0"/>
                <a:ea typeface="黑体" panose="02010609060101010101" pitchFamily="2" charset="-122"/>
              </a:rPr>
              <a:t>                                            </a:t>
            </a:r>
            <a:r>
              <a:rPr lang="en-US" altLang="zh-CN" b="1">
                <a:solidFill>
                  <a:srgbClr val="3333FF"/>
                </a:solidFill>
                <a:latin typeface="Tahoma" panose="020B0604030504040204" pitchFamily="34" charset="0"/>
                <a:ea typeface="黑体" panose="02010609060101010101" pitchFamily="2" charset="-122"/>
              </a:rPr>
              <a:t>a[</a:t>
            </a:r>
            <a:r>
              <a:rPr lang="en-US" altLang="zh-CN" b="1">
                <a:solidFill>
                  <a:srgbClr val="FF0000"/>
                </a:solidFill>
                <a:latin typeface="Tahoma" panose="020B0604030504040204" pitchFamily="34" charset="0"/>
                <a:ea typeface="黑体" panose="02010609060101010101" pitchFamily="2" charset="-122"/>
              </a:rPr>
              <a:t>0</a:t>
            </a:r>
            <a:r>
              <a:rPr lang="en-US" altLang="zh-CN" b="1">
                <a:solidFill>
                  <a:srgbClr val="3333FF"/>
                </a:solidFill>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0</a:t>
            </a:r>
            <a:r>
              <a:rPr lang="en-US" altLang="zh-CN" b="1">
                <a:solidFill>
                  <a:srgbClr val="3333FF"/>
                </a:solidFill>
                <a:latin typeface="Tahoma" panose="020B0604030504040204" pitchFamily="34" charset="0"/>
                <a:ea typeface="黑体" panose="02010609060101010101" pitchFamily="2" charset="-122"/>
              </a:rPr>
              <a:t>],a[</a:t>
            </a:r>
            <a:r>
              <a:rPr lang="en-US" altLang="zh-CN" b="1">
                <a:solidFill>
                  <a:srgbClr val="FF0000"/>
                </a:solidFill>
                <a:latin typeface="Tahoma" panose="020B0604030504040204" pitchFamily="34" charset="0"/>
                <a:ea typeface="黑体" panose="02010609060101010101" pitchFamily="2" charset="-122"/>
              </a:rPr>
              <a:t>0</a:t>
            </a:r>
            <a:r>
              <a:rPr lang="en-US" altLang="zh-CN" b="1">
                <a:solidFill>
                  <a:srgbClr val="3333FF"/>
                </a:solidFill>
                <a:latin typeface="Tahoma" panose="020B0604030504040204" pitchFamily="34" charset="0"/>
                <a:ea typeface="黑体" panose="02010609060101010101" pitchFamily="2" charset="-122"/>
              </a:rPr>
              <a:t>][</a:t>
            </a:r>
            <a:r>
              <a:rPr lang="en-US" altLang="zh-CN" b="1">
                <a:solidFill>
                  <a:srgbClr val="FF9900"/>
                </a:solidFill>
                <a:latin typeface="Tahoma" panose="020B0604030504040204" pitchFamily="34" charset="0"/>
                <a:ea typeface="黑体" panose="02010609060101010101" pitchFamily="2" charset="-122"/>
              </a:rPr>
              <a:t>1</a:t>
            </a:r>
            <a:r>
              <a:rPr lang="en-US" altLang="zh-CN" b="1">
                <a:solidFill>
                  <a:srgbClr val="3333FF"/>
                </a:solidFill>
                <a:latin typeface="Tahoma" panose="020B0604030504040204" pitchFamily="34" charset="0"/>
                <a:ea typeface="黑体" panose="02010609060101010101" pitchFamily="2" charset="-122"/>
              </a:rPr>
              <a:t>],a[</a:t>
            </a:r>
            <a:r>
              <a:rPr lang="en-US" altLang="zh-CN" b="1">
                <a:solidFill>
                  <a:srgbClr val="FF0000"/>
                </a:solidFill>
                <a:latin typeface="Tahoma" panose="020B0604030504040204" pitchFamily="34" charset="0"/>
                <a:ea typeface="黑体" panose="02010609060101010101" pitchFamily="2" charset="-122"/>
              </a:rPr>
              <a:t>0</a:t>
            </a:r>
            <a:r>
              <a:rPr lang="en-US" altLang="zh-CN" b="1">
                <a:solidFill>
                  <a:srgbClr val="3333FF"/>
                </a:solidFill>
                <a:latin typeface="Tahoma" panose="020B0604030504040204" pitchFamily="34" charset="0"/>
                <a:ea typeface="黑体" panose="02010609060101010101" pitchFamily="2" charset="-122"/>
              </a:rPr>
              <a:t>][</a:t>
            </a:r>
            <a:r>
              <a:rPr lang="en-US" altLang="zh-CN" b="1">
                <a:solidFill>
                  <a:srgbClr val="660066"/>
                </a:solidFill>
                <a:latin typeface="Tahoma" panose="020B0604030504040204" pitchFamily="34" charset="0"/>
                <a:ea typeface="黑体" panose="02010609060101010101" pitchFamily="2" charset="-122"/>
              </a:rPr>
              <a:t>2</a:t>
            </a:r>
            <a:r>
              <a:rPr lang="en-US" altLang="zh-CN" b="1">
                <a:solidFill>
                  <a:srgbClr val="3333FF"/>
                </a:solidFill>
                <a:latin typeface="Tahoma" panose="020B0604030504040204" pitchFamily="34" charset="0"/>
                <a:ea typeface="黑体" panose="02010609060101010101" pitchFamily="2" charset="-122"/>
              </a:rPr>
              <a:t>]</a:t>
            </a:r>
            <a:endParaRPr lang="en-US" altLang="zh-CN" b="1">
              <a:solidFill>
                <a:srgbClr val="3333FF"/>
              </a:solidFill>
              <a:latin typeface="Tahoma" panose="020B0604030504040204" pitchFamily="34" charset="0"/>
              <a:ea typeface="黑体" panose="02010609060101010101" pitchFamily="2" charset="-122"/>
            </a:endParaRPr>
          </a:p>
          <a:p>
            <a:pPr algn="l" eaLnBrk="1" hangingPunct="1"/>
            <a:r>
              <a:rPr lang="en-US" altLang="zh-CN" b="1">
                <a:solidFill>
                  <a:srgbClr val="3333FF"/>
                </a:solidFill>
                <a:latin typeface="Tahoma" panose="020B0604030504040204" pitchFamily="34" charset="0"/>
                <a:ea typeface="黑体" panose="02010609060101010101" pitchFamily="2" charset="-122"/>
              </a:rPr>
              <a:t>                                            a[</a:t>
            </a:r>
            <a:r>
              <a:rPr lang="en-US" altLang="zh-CN" b="1">
                <a:solidFill>
                  <a:srgbClr val="FF00FF"/>
                </a:solidFill>
                <a:latin typeface="Tahoma" panose="020B0604030504040204" pitchFamily="34" charset="0"/>
                <a:ea typeface="黑体" panose="02010609060101010101" pitchFamily="2" charset="-122"/>
              </a:rPr>
              <a:t>1</a:t>
            </a:r>
            <a:r>
              <a:rPr lang="en-US" altLang="zh-CN" b="1">
                <a:solidFill>
                  <a:srgbClr val="3333FF"/>
                </a:solidFill>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0</a:t>
            </a:r>
            <a:r>
              <a:rPr lang="en-US" altLang="zh-CN" b="1">
                <a:solidFill>
                  <a:srgbClr val="3333FF"/>
                </a:solidFill>
                <a:latin typeface="Tahoma" panose="020B0604030504040204" pitchFamily="34" charset="0"/>
                <a:ea typeface="黑体" panose="02010609060101010101" pitchFamily="2" charset="-122"/>
              </a:rPr>
              <a:t>],a[</a:t>
            </a:r>
            <a:r>
              <a:rPr lang="en-US" altLang="zh-CN" b="1">
                <a:solidFill>
                  <a:srgbClr val="FF00FF"/>
                </a:solidFill>
                <a:latin typeface="Tahoma" panose="020B0604030504040204" pitchFamily="34" charset="0"/>
                <a:ea typeface="黑体" panose="02010609060101010101" pitchFamily="2" charset="-122"/>
              </a:rPr>
              <a:t>1</a:t>
            </a:r>
            <a:r>
              <a:rPr lang="en-US" altLang="zh-CN" b="1">
                <a:solidFill>
                  <a:srgbClr val="3333FF"/>
                </a:solidFill>
                <a:latin typeface="Tahoma" panose="020B0604030504040204" pitchFamily="34" charset="0"/>
                <a:ea typeface="黑体" panose="02010609060101010101" pitchFamily="2" charset="-122"/>
              </a:rPr>
              <a:t>][</a:t>
            </a:r>
            <a:r>
              <a:rPr lang="en-US" altLang="zh-CN" b="1">
                <a:solidFill>
                  <a:srgbClr val="FF9900"/>
                </a:solidFill>
                <a:latin typeface="Tahoma" panose="020B0604030504040204" pitchFamily="34" charset="0"/>
                <a:ea typeface="黑体" panose="02010609060101010101" pitchFamily="2" charset="-122"/>
              </a:rPr>
              <a:t>1</a:t>
            </a:r>
            <a:r>
              <a:rPr lang="en-US" altLang="zh-CN" b="1">
                <a:solidFill>
                  <a:srgbClr val="3333FF"/>
                </a:solidFill>
                <a:latin typeface="Tahoma" panose="020B0604030504040204" pitchFamily="34" charset="0"/>
                <a:ea typeface="黑体" panose="02010609060101010101" pitchFamily="2" charset="-122"/>
              </a:rPr>
              <a:t>],a[</a:t>
            </a:r>
            <a:r>
              <a:rPr lang="en-US" altLang="zh-CN" b="1">
                <a:solidFill>
                  <a:srgbClr val="FF00FF"/>
                </a:solidFill>
                <a:latin typeface="Tahoma" panose="020B0604030504040204" pitchFamily="34" charset="0"/>
                <a:ea typeface="黑体" panose="02010609060101010101" pitchFamily="2" charset="-122"/>
              </a:rPr>
              <a:t>1</a:t>
            </a:r>
            <a:r>
              <a:rPr lang="en-US" altLang="zh-CN" b="1">
                <a:solidFill>
                  <a:srgbClr val="3333FF"/>
                </a:solidFill>
                <a:latin typeface="Tahoma" panose="020B0604030504040204" pitchFamily="34" charset="0"/>
                <a:ea typeface="黑体" panose="02010609060101010101" pitchFamily="2" charset="-122"/>
              </a:rPr>
              <a:t>][</a:t>
            </a:r>
            <a:r>
              <a:rPr lang="en-US" altLang="zh-CN" b="1">
                <a:solidFill>
                  <a:srgbClr val="660066"/>
                </a:solidFill>
                <a:latin typeface="Tahoma" panose="020B0604030504040204" pitchFamily="34" charset="0"/>
                <a:ea typeface="黑体" panose="02010609060101010101" pitchFamily="2" charset="-122"/>
              </a:rPr>
              <a:t>2</a:t>
            </a:r>
            <a:r>
              <a:rPr lang="en-US" altLang="zh-CN" b="1">
                <a:solidFill>
                  <a:srgbClr val="3333FF"/>
                </a:solidFill>
                <a:latin typeface="Tahoma" panose="020B0604030504040204" pitchFamily="34" charset="0"/>
                <a:ea typeface="黑体" panose="02010609060101010101" pitchFamily="2" charset="-122"/>
              </a:rPr>
              <a:t>]</a:t>
            </a:r>
            <a:endParaRPr lang="en-US" altLang="zh-CN" b="1">
              <a:solidFill>
                <a:srgbClr val="3333FF"/>
              </a:solidFill>
              <a:latin typeface="Tahoma" panose="020B0604030504040204" pitchFamily="34" charset="0"/>
              <a:ea typeface="黑体" panose="02010609060101010101" pitchFamily="2" charset="-122"/>
            </a:endParaRPr>
          </a:p>
          <a:p>
            <a:pPr algn="l" eaLnBrk="1" hangingPunct="1"/>
            <a:r>
              <a:rPr lang="en-US" altLang="zh-CN" b="1">
                <a:solidFill>
                  <a:srgbClr val="3333FF"/>
                </a:solidFill>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说明：</a:t>
            </a:r>
            <a:endParaRPr lang="zh-CN" altLang="en-US"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二维数组在存储器中的</a:t>
            </a:r>
            <a:r>
              <a:rPr lang="zh-CN" altLang="en-US" b="1">
                <a:solidFill>
                  <a:srgbClr val="FF00FF"/>
                </a:solidFill>
                <a:latin typeface="Tahoma" panose="020B0604030504040204" pitchFamily="34" charset="0"/>
                <a:ea typeface="黑体" panose="02010609060101010101" pitchFamily="2" charset="-122"/>
              </a:rPr>
              <a:t>存放是按行</a:t>
            </a:r>
            <a:r>
              <a:rPr lang="zh-CN" altLang="en-US" b="1">
                <a:latin typeface="Tahoma" panose="020B0604030504040204" pitchFamily="34" charset="0"/>
                <a:ea typeface="黑体" panose="02010609060101010101" pitchFamily="2" charset="-122"/>
              </a:rPr>
              <a:t>排列的。即先依次存放</a:t>
            </a:r>
            <a:r>
              <a:rPr lang="en-US" altLang="zh-CN" b="1">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行数组元素，然后再接着存放</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行数组元素，直至最后一行。</a:t>
            </a:r>
            <a:endParaRPr lang="zh-CN" altLang="en-US" b="1">
              <a:latin typeface="Tahoma" panose="020B0604030504040204" pitchFamily="34" charset="0"/>
              <a:ea typeface="黑体" panose="02010609060101010101" pitchFamily="2" charset="-122"/>
            </a:endParaRPr>
          </a:p>
          <a:p>
            <a:pPr algn="l" eaLnBrk="1" hangingPunct="1">
              <a:spcBef>
                <a:spcPct val="40000"/>
              </a:spcBef>
            </a:pP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数组名代表数组的首地址。</a:t>
            </a:r>
            <a:endParaRPr lang="zh-CN" altLang="en-US" b="1">
              <a:latin typeface="Tahoma" panose="020B0604030504040204" pitchFamily="34" charset="0"/>
              <a:ea typeface="黑体" panose="02010609060101010101" pitchFamily="2" charset="-122"/>
            </a:endParaRPr>
          </a:p>
        </p:txBody>
      </p:sp>
      <p:pic>
        <p:nvPicPr>
          <p:cNvPr id="25603" name="Picture 3" descr="SETD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5"/>
          <p:cNvSpPr>
            <a:spLocks noChangeArrowheads="1"/>
          </p:cNvSpPr>
          <p:nvPr/>
        </p:nvSpPr>
        <p:spPr bwMode="auto">
          <a:xfrm>
            <a:off x="1949450" y="160338"/>
            <a:ext cx="3170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chemeClr val="accent2"/>
                </a:solidFill>
                <a:latin typeface="黑体" panose="02010609060101010101" pitchFamily="2" charset="-122"/>
                <a:ea typeface="黑体" panose="02010609060101010101" pitchFamily="2" charset="-122"/>
              </a:rPr>
              <a:t>6.2  </a:t>
            </a:r>
            <a:r>
              <a:rPr lang="zh-CN" altLang="en-US" sz="3600" b="1">
                <a:solidFill>
                  <a:schemeClr val="accent2"/>
                </a:solidFill>
                <a:latin typeface="黑体" panose="02010609060101010101" pitchFamily="2" charset="-122"/>
                <a:ea typeface="黑体" panose="02010609060101010101" pitchFamily="2" charset="-122"/>
              </a:rPr>
              <a:t>二维数组</a:t>
            </a:r>
            <a:endParaRPr lang="zh-CN" altLang="en-US" sz="3600" b="1">
              <a:solidFill>
                <a:schemeClr val="accent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3778"/>
                                        </p:tgtEl>
                                        <p:attrNameLst>
                                          <p:attrName>style.visibility</p:attrName>
                                        </p:attrNameLst>
                                      </p:cBhvr>
                                      <p:to>
                                        <p:strVal val="visible"/>
                                      </p:to>
                                    </p:set>
                                    <p:anim calcmode="discrete" valueType="clr">
                                      <p:cBhvr override="childStyle">
                                        <p:cTn id="7" dur="80"/>
                                        <p:tgtEl>
                                          <p:spTgt spid="2037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3778"/>
                                        </p:tgtEl>
                                        <p:attrNameLst>
                                          <p:attrName>fillcolor</p:attrName>
                                        </p:attrNameLst>
                                      </p:cBhvr>
                                      <p:tavLst>
                                        <p:tav tm="0">
                                          <p:val>
                                            <p:clrVal>
                                              <a:schemeClr val="accent2"/>
                                            </p:clrVal>
                                          </p:val>
                                        </p:tav>
                                        <p:tav tm="50000">
                                          <p:val>
                                            <p:clrVal>
                                              <a:schemeClr val="hlink"/>
                                            </p:clrVal>
                                          </p:val>
                                        </p:tav>
                                      </p:tavLst>
                                    </p:anim>
                                    <p:set>
                                      <p:cBhvr>
                                        <p:cTn id="9" dur="80"/>
                                        <p:tgtEl>
                                          <p:spTgt spid="2037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23850" y="836613"/>
            <a:ext cx="851535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5000"/>
              </a:lnSpc>
              <a:spcBef>
                <a:spcPct val="50000"/>
              </a:spcBef>
            </a:pPr>
            <a:r>
              <a:rPr lang="zh-CN" altLang="en-US" b="1">
                <a:latin typeface="Tahoma" panose="020B0604030504040204" pitchFamily="34" charset="0"/>
                <a:ea typeface="黑体" panose="02010609060101010101" pitchFamily="2" charset="-122"/>
              </a:rPr>
              <a:t>说明：</a:t>
            </a:r>
            <a:endParaRPr lang="zh-CN" altLang="en-US"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二维数组在存储器中的</a:t>
            </a:r>
            <a:r>
              <a:rPr lang="zh-CN" altLang="en-US" b="1">
                <a:solidFill>
                  <a:srgbClr val="FF00FF"/>
                </a:solidFill>
                <a:latin typeface="Tahoma" panose="020B0604030504040204" pitchFamily="34" charset="0"/>
                <a:ea typeface="黑体" panose="02010609060101010101" pitchFamily="2" charset="-122"/>
              </a:rPr>
              <a:t>存放是按行</a:t>
            </a:r>
            <a:r>
              <a:rPr lang="zh-CN" altLang="en-US" b="1">
                <a:latin typeface="Tahoma" panose="020B0604030504040204" pitchFamily="34" charset="0"/>
                <a:ea typeface="黑体" panose="02010609060101010101" pitchFamily="2" charset="-122"/>
              </a:rPr>
              <a:t>排列的。即先依次存放</a:t>
            </a:r>
            <a:r>
              <a:rPr lang="en-US" altLang="zh-CN" b="1">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行数组元素，然后再接着存放</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行数组元素，直至最后一行。</a:t>
            </a:r>
            <a:endParaRPr lang="zh-CN" altLang="en-US" b="1">
              <a:latin typeface="Tahoma" panose="020B0604030504040204" pitchFamily="34" charset="0"/>
              <a:ea typeface="黑体" panose="02010609060101010101" pitchFamily="2" charset="-122"/>
            </a:endParaRPr>
          </a:p>
          <a:p>
            <a:pPr algn="l" eaLnBrk="1" hangingPunct="1">
              <a:spcBef>
                <a:spcPct val="40000"/>
              </a:spcBef>
            </a:pP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数组名代表数组的首地址。 </a:t>
            </a:r>
            <a:r>
              <a:rPr lang="en-US" altLang="zh-CN" b="1">
                <a:latin typeface="Tahoma" panose="020B0604030504040204" pitchFamily="34" charset="0"/>
                <a:ea typeface="黑体" panose="02010609060101010101" pitchFamily="2" charset="-122"/>
              </a:rPr>
              <a:t>int a[2][3]; </a:t>
            </a:r>
            <a:endParaRPr lang="zh-CN" altLang="en-US" b="1">
              <a:latin typeface="Tahoma" panose="020B0604030504040204" pitchFamily="34" charset="0"/>
              <a:ea typeface="黑体" panose="02010609060101010101" pitchFamily="2" charset="-122"/>
            </a:endParaRPr>
          </a:p>
        </p:txBody>
      </p:sp>
      <p:pic>
        <p:nvPicPr>
          <p:cNvPr id="26627" name="Picture 3" descr="SETD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p:cNvSpPr>
            <a:spLocks noChangeArrowheads="1"/>
          </p:cNvSpPr>
          <p:nvPr/>
        </p:nvSpPr>
        <p:spPr bwMode="auto">
          <a:xfrm>
            <a:off x="1949450" y="160338"/>
            <a:ext cx="3170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chemeClr val="accent2"/>
                </a:solidFill>
                <a:latin typeface="黑体" panose="02010609060101010101" pitchFamily="2" charset="-122"/>
                <a:ea typeface="黑体" panose="02010609060101010101" pitchFamily="2" charset="-122"/>
              </a:rPr>
              <a:t>6.2  </a:t>
            </a:r>
            <a:r>
              <a:rPr lang="zh-CN" altLang="en-US" sz="3600" b="1">
                <a:solidFill>
                  <a:schemeClr val="accent2"/>
                </a:solidFill>
                <a:latin typeface="黑体" panose="02010609060101010101" pitchFamily="2" charset="-122"/>
                <a:ea typeface="黑体" panose="02010609060101010101" pitchFamily="2" charset="-122"/>
              </a:rPr>
              <a:t>二维数组</a:t>
            </a:r>
            <a:endParaRPr lang="zh-CN" altLang="en-US" sz="3600" b="1">
              <a:solidFill>
                <a:schemeClr val="accent2"/>
              </a:solidFill>
              <a:latin typeface="黑体" panose="02010609060101010101" pitchFamily="2" charset="-122"/>
              <a:ea typeface="黑体" panose="02010609060101010101" pitchFamily="2" charset="-122"/>
            </a:endParaRPr>
          </a:p>
        </p:txBody>
      </p:sp>
      <p:sp>
        <p:nvSpPr>
          <p:cNvPr id="26630" name="Rectangle 6"/>
          <p:cNvSpPr>
            <a:spLocks noChangeArrowheads="1"/>
          </p:cNvSpPr>
          <p:nvPr/>
        </p:nvSpPr>
        <p:spPr bwMode="auto">
          <a:xfrm>
            <a:off x="2555875" y="4437063"/>
            <a:ext cx="457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ltLang="zh-CN" b="1">
              <a:solidFill>
                <a:srgbClr val="3333FF"/>
              </a:solidFill>
              <a:latin typeface="Tahoma" panose="020B0604030504040204" pitchFamily="34" charset="0"/>
            </a:endParaRPr>
          </a:p>
          <a:p>
            <a:endParaRPr lang="zh-CN" altLang="en-US" b="1">
              <a:solidFill>
                <a:srgbClr val="3333FF"/>
              </a:solidFill>
              <a:latin typeface="Tahoma" panose="020B0604030504040204" pitchFamily="34" charset="0"/>
            </a:endParaRPr>
          </a:p>
        </p:txBody>
      </p:sp>
      <p:graphicFrame>
        <p:nvGraphicFramePr>
          <p:cNvPr id="77884" name="Group 60"/>
          <p:cNvGraphicFramePr>
            <a:graphicFrameLocks noGrp="1"/>
          </p:cNvGraphicFramePr>
          <p:nvPr/>
        </p:nvGraphicFramePr>
        <p:xfrm>
          <a:off x="684213" y="2636838"/>
          <a:ext cx="7993062" cy="1296987"/>
        </p:xfrm>
        <a:graphic>
          <a:graphicData uri="http://schemas.openxmlformats.org/drawingml/2006/table">
            <a:tbl>
              <a:tblPr/>
              <a:tblGrid>
                <a:gridCol w="1331912"/>
                <a:gridCol w="1333500"/>
                <a:gridCol w="1331913"/>
                <a:gridCol w="1330325"/>
                <a:gridCol w="1333500"/>
                <a:gridCol w="1331912"/>
              </a:tblGrid>
              <a:tr h="68421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rPr>
                        <a:t>2</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rPr>
                        <a:t>2</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99FFCC"/>
                    </a:solidFill>
                  </a:tcPr>
                </a:tc>
              </a:tr>
              <a:tr h="6127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104</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108</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112</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116</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99FFCC"/>
                    </a:solidFill>
                  </a:tcPr>
                </a:tc>
              </a:tr>
            </a:tbl>
          </a:graphicData>
        </a:graphic>
      </p:graphicFrame>
      <p:sp>
        <p:nvSpPr>
          <p:cNvPr id="77886" name="Rectangle 62"/>
          <p:cNvSpPr>
            <a:spLocks noChangeArrowheads="1"/>
          </p:cNvSpPr>
          <p:nvPr/>
        </p:nvSpPr>
        <p:spPr bwMode="auto">
          <a:xfrm>
            <a:off x="684213" y="3933825"/>
            <a:ext cx="8064500" cy="1123950"/>
          </a:xfrm>
          <a:prstGeom prst="rect">
            <a:avLst/>
          </a:prstGeom>
          <a:solidFill>
            <a:srgbClr val="FFDDFF"/>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30000"/>
              </a:spcBef>
              <a:spcAft>
                <a:spcPct val="30000"/>
              </a:spcAft>
            </a:pPr>
            <a:r>
              <a:rPr lang="zh-CN" altLang="en-US" sz="2600" b="1">
                <a:solidFill>
                  <a:schemeClr val="accent2"/>
                </a:solidFill>
                <a:latin typeface="Tahoma" panose="020B0604030504040204" pitchFamily="34" charset="0"/>
                <a:ea typeface="黑体" panose="02010609060101010101" pitchFamily="2" charset="-122"/>
              </a:rPr>
              <a:t>数组名</a:t>
            </a:r>
            <a:r>
              <a:rPr lang="en-US" altLang="zh-CN" sz="2600" b="1">
                <a:solidFill>
                  <a:schemeClr val="accent2"/>
                </a:solidFill>
                <a:latin typeface="Tahoma" panose="020B0604030504040204" pitchFamily="34" charset="0"/>
                <a:ea typeface="黑体" panose="02010609060101010101" pitchFamily="2" charset="-122"/>
              </a:rPr>
              <a:t>a</a:t>
            </a:r>
            <a:r>
              <a:rPr lang="zh-CN" altLang="en-US" sz="2600" b="1">
                <a:solidFill>
                  <a:schemeClr val="accent2"/>
                </a:solidFill>
                <a:latin typeface="Tahoma" panose="020B0604030504040204" pitchFamily="34" charset="0"/>
                <a:ea typeface="黑体" panose="02010609060101010101" pitchFamily="2" charset="-122"/>
              </a:rPr>
              <a:t>代表数组首地址</a:t>
            </a:r>
            <a:r>
              <a:rPr lang="en-US" altLang="zh-CN" sz="2600" b="1">
                <a:solidFill>
                  <a:schemeClr val="accent2"/>
                </a:solidFill>
                <a:latin typeface="Tahoma" panose="020B0604030504040204" pitchFamily="34" charset="0"/>
                <a:ea typeface="黑体" panose="02010609060101010101" pitchFamily="2" charset="-122"/>
              </a:rPr>
              <a:t>100</a:t>
            </a:r>
            <a:endParaRPr lang="en-US" altLang="zh-CN" sz="2600" b="1">
              <a:solidFill>
                <a:schemeClr val="accent2"/>
              </a:solidFill>
              <a:latin typeface="Tahoma" panose="020B0604030504040204" pitchFamily="34" charset="0"/>
              <a:ea typeface="黑体" panose="02010609060101010101" pitchFamily="2" charset="-122"/>
            </a:endParaRPr>
          </a:p>
          <a:p>
            <a:pPr algn="l" eaLnBrk="1" hangingPunct="1">
              <a:spcBef>
                <a:spcPct val="30000"/>
              </a:spcBef>
              <a:spcAft>
                <a:spcPct val="30000"/>
              </a:spcAft>
            </a:pPr>
            <a:r>
              <a:rPr lang="en-US" altLang="zh-CN" sz="2600" b="1">
                <a:solidFill>
                  <a:srgbClr val="660066"/>
                </a:solidFill>
                <a:ea typeface="黑体" panose="02010609060101010101" pitchFamily="2" charset="-122"/>
              </a:rPr>
              <a:t>a[1][1]</a:t>
            </a:r>
            <a:r>
              <a:rPr lang="zh-CN" altLang="en-US" sz="2600" b="1">
                <a:solidFill>
                  <a:srgbClr val="660066"/>
                </a:solidFill>
                <a:ea typeface="黑体" panose="02010609060101010101" pitchFamily="2" charset="-122"/>
              </a:rPr>
              <a:t>的地址为：</a:t>
            </a:r>
            <a:r>
              <a:rPr lang="en-US" altLang="zh-CN" sz="2600" b="1">
                <a:ea typeface="黑体" panose="02010609060101010101" pitchFamily="2" charset="-122"/>
              </a:rPr>
              <a:t>&amp;a[1][1] =a+(1*3+1)*4=100+16=116</a:t>
            </a:r>
            <a:endParaRPr lang="en-US" altLang="zh-CN" sz="2600" b="1">
              <a:ea typeface="黑体" panose="02010609060101010101" pitchFamily="2" charset="-122"/>
            </a:endParaRPr>
          </a:p>
        </p:txBody>
      </p:sp>
      <p:sp>
        <p:nvSpPr>
          <p:cNvPr id="77887" name="AutoShape 63"/>
          <p:cNvSpPr>
            <a:spLocks noChangeArrowheads="1"/>
          </p:cNvSpPr>
          <p:nvPr/>
        </p:nvSpPr>
        <p:spPr bwMode="auto">
          <a:xfrm>
            <a:off x="4716463" y="1916113"/>
            <a:ext cx="2089150" cy="647700"/>
          </a:xfrm>
          <a:prstGeom prst="wedgeRoundRectCallout">
            <a:avLst>
              <a:gd name="adj1" fmla="val 15579"/>
              <a:gd name="adj2" fmla="val 381130"/>
              <a:gd name="adj3" fmla="val 16667"/>
            </a:avLst>
          </a:prstGeom>
          <a:solidFill>
            <a:srgbClr val="C1E0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solidFill>
                  <a:srgbClr val="FF0000"/>
                </a:solidFill>
                <a:latin typeface="黑体" panose="02010609060101010101" pitchFamily="2" charset="-122"/>
                <a:ea typeface="黑体" panose="02010609060101010101" pitchFamily="2" charset="-122"/>
              </a:rPr>
              <a:t>第</a:t>
            </a:r>
            <a:r>
              <a:rPr lang="en-US" altLang="zh-CN" b="1">
                <a:solidFill>
                  <a:srgbClr val="FF0000"/>
                </a:solidFill>
                <a:latin typeface="黑体" panose="02010609060101010101" pitchFamily="2" charset="-122"/>
                <a:ea typeface="黑体" panose="02010609060101010101" pitchFamily="2" charset="-122"/>
              </a:rPr>
              <a:t>2</a:t>
            </a:r>
            <a:r>
              <a:rPr lang="zh-CN" altLang="en-US" b="1">
                <a:solidFill>
                  <a:srgbClr val="FF0000"/>
                </a:solidFill>
                <a:latin typeface="黑体" panose="02010609060101010101" pitchFamily="2" charset="-122"/>
                <a:ea typeface="黑体" panose="02010609060101010101" pitchFamily="2" charset="-122"/>
              </a:rPr>
              <a:t>个下标</a:t>
            </a:r>
            <a:endParaRPr lang="zh-CN" altLang="en-US" b="1">
              <a:solidFill>
                <a:srgbClr val="FF0000"/>
              </a:solidFill>
              <a:latin typeface="黑体" panose="02010609060101010101" pitchFamily="2" charset="-122"/>
              <a:ea typeface="黑体" panose="02010609060101010101" pitchFamily="2" charset="-122"/>
            </a:endParaRPr>
          </a:p>
        </p:txBody>
      </p:sp>
      <p:sp>
        <p:nvSpPr>
          <p:cNvPr id="77888" name="AutoShape 64"/>
          <p:cNvSpPr>
            <a:spLocks noChangeArrowheads="1"/>
          </p:cNvSpPr>
          <p:nvPr/>
        </p:nvSpPr>
        <p:spPr bwMode="auto">
          <a:xfrm>
            <a:off x="755650" y="1844675"/>
            <a:ext cx="1871663" cy="647700"/>
          </a:xfrm>
          <a:prstGeom prst="wedgeRoundRectCallout">
            <a:avLst>
              <a:gd name="adj1" fmla="val 192241"/>
              <a:gd name="adj2" fmla="val 384806"/>
              <a:gd name="adj3" fmla="val 16667"/>
            </a:avLst>
          </a:prstGeom>
          <a:solidFill>
            <a:srgbClr val="C1E0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solidFill>
                  <a:srgbClr val="FF0000"/>
                </a:solidFill>
                <a:ea typeface="黑体" panose="02010609060101010101" pitchFamily="2" charset="-122"/>
              </a:rPr>
              <a:t>第</a:t>
            </a:r>
            <a:r>
              <a:rPr lang="en-US" altLang="zh-CN" b="1">
                <a:solidFill>
                  <a:srgbClr val="FF0000"/>
                </a:solidFill>
                <a:ea typeface="黑体" panose="02010609060101010101" pitchFamily="2" charset="-122"/>
              </a:rPr>
              <a:t>1</a:t>
            </a:r>
            <a:r>
              <a:rPr lang="zh-CN" altLang="en-US" b="1">
                <a:solidFill>
                  <a:srgbClr val="FF0000"/>
                </a:solidFill>
                <a:ea typeface="黑体" panose="02010609060101010101" pitchFamily="2" charset="-122"/>
              </a:rPr>
              <a:t>个下标</a:t>
            </a:r>
            <a:endParaRPr lang="zh-CN" altLang="en-US" b="1">
              <a:solidFill>
                <a:srgbClr val="FF0000"/>
              </a:solidFill>
              <a:ea typeface="黑体" panose="02010609060101010101" pitchFamily="2" charset="-122"/>
            </a:endParaRPr>
          </a:p>
        </p:txBody>
      </p:sp>
      <p:sp>
        <p:nvSpPr>
          <p:cNvPr id="77889" name="AutoShape 65"/>
          <p:cNvSpPr>
            <a:spLocks noChangeArrowheads="1"/>
          </p:cNvSpPr>
          <p:nvPr/>
        </p:nvSpPr>
        <p:spPr bwMode="auto">
          <a:xfrm>
            <a:off x="3059113" y="1844675"/>
            <a:ext cx="1152525" cy="647700"/>
          </a:xfrm>
          <a:prstGeom prst="wedgeRoundRectCallout">
            <a:avLst>
              <a:gd name="adj1" fmla="val 176861"/>
              <a:gd name="adj2" fmla="val 383824"/>
              <a:gd name="adj3" fmla="val 16667"/>
            </a:avLst>
          </a:prstGeom>
          <a:solidFill>
            <a:srgbClr val="FFFF99"/>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solidFill>
                  <a:srgbClr val="9900FF"/>
                </a:solidFill>
                <a:ea typeface="黑体" panose="02010609060101010101" pitchFamily="2" charset="-122"/>
              </a:rPr>
              <a:t>列数</a:t>
            </a:r>
            <a:endParaRPr lang="zh-CN" altLang="en-US" b="1">
              <a:solidFill>
                <a:srgbClr val="9900FF"/>
              </a:solidFill>
              <a:ea typeface="黑体" panose="02010609060101010101" pitchFamily="2" charset="-122"/>
            </a:endParaRPr>
          </a:p>
        </p:txBody>
      </p:sp>
      <p:sp>
        <p:nvSpPr>
          <p:cNvPr id="77890" name="AutoShape 66"/>
          <p:cNvSpPr>
            <a:spLocks noChangeArrowheads="1"/>
          </p:cNvSpPr>
          <p:nvPr/>
        </p:nvSpPr>
        <p:spPr bwMode="auto">
          <a:xfrm>
            <a:off x="7054850" y="1557338"/>
            <a:ext cx="2089150" cy="1006475"/>
          </a:xfrm>
          <a:prstGeom prst="wedgeRoundRectCallout">
            <a:avLst>
              <a:gd name="adj1" fmla="val -75380"/>
              <a:gd name="adj2" fmla="val 261356"/>
              <a:gd name="adj3" fmla="val 16667"/>
            </a:avLst>
          </a:prstGeom>
          <a:solidFill>
            <a:srgbClr val="FFFF99"/>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solidFill>
                  <a:srgbClr val="9900FF"/>
                </a:solidFill>
                <a:latin typeface="黑体" panose="02010609060101010101" pitchFamily="2" charset="-122"/>
                <a:ea typeface="黑体" panose="02010609060101010101" pitchFamily="2" charset="-122"/>
              </a:rPr>
              <a:t>数据所占字节数</a:t>
            </a:r>
            <a:endParaRPr lang="zh-CN" altLang="en-US" b="1">
              <a:solidFill>
                <a:srgbClr val="9900FF"/>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3778"/>
                                        </p:tgtEl>
                                        <p:attrNameLst>
                                          <p:attrName>style.visibility</p:attrName>
                                        </p:attrNameLst>
                                      </p:cBhvr>
                                      <p:to>
                                        <p:strVal val="visible"/>
                                      </p:to>
                                    </p:set>
                                    <p:anim calcmode="discrete" valueType="clr">
                                      <p:cBhvr override="childStyle">
                                        <p:cTn id="7" dur="80"/>
                                        <p:tgtEl>
                                          <p:spTgt spid="2037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3778"/>
                                        </p:tgtEl>
                                        <p:attrNameLst>
                                          <p:attrName>fillcolor</p:attrName>
                                        </p:attrNameLst>
                                      </p:cBhvr>
                                      <p:tavLst>
                                        <p:tav tm="0">
                                          <p:val>
                                            <p:clrVal>
                                              <a:schemeClr val="accent2"/>
                                            </p:clrVal>
                                          </p:val>
                                        </p:tav>
                                        <p:tav tm="50000">
                                          <p:val>
                                            <p:clrVal>
                                              <a:schemeClr val="hlink"/>
                                            </p:clrVal>
                                          </p:val>
                                        </p:tav>
                                      </p:tavLst>
                                    </p:anim>
                                    <p:set>
                                      <p:cBhvr>
                                        <p:cTn id="9" dur="80"/>
                                        <p:tgtEl>
                                          <p:spTgt spid="20377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77884"/>
                                        </p:tgtEl>
                                        <p:attrNameLst>
                                          <p:attrName>style.visibility</p:attrName>
                                        </p:attrNameLst>
                                      </p:cBhvr>
                                      <p:to>
                                        <p:strVal val="visible"/>
                                      </p:to>
                                    </p:set>
                                    <p:animEffect transition="in" filter="box(in)">
                                      <p:cBhvr>
                                        <p:cTn id="14" dur="500"/>
                                        <p:tgtEl>
                                          <p:spTgt spid="77884"/>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7886"/>
                                        </p:tgtEl>
                                        <p:attrNameLst>
                                          <p:attrName>style.visibility</p:attrName>
                                        </p:attrNameLst>
                                      </p:cBhvr>
                                      <p:to>
                                        <p:strVal val="visible"/>
                                      </p:to>
                                    </p:set>
                                    <p:animEffect transition="in" filter="diamond(in)">
                                      <p:cBhvr>
                                        <p:cTn id="19" dur="2000"/>
                                        <p:tgtEl>
                                          <p:spTgt spid="7788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7888"/>
                                        </p:tgtEl>
                                        <p:attrNameLst>
                                          <p:attrName>style.visibility</p:attrName>
                                        </p:attrNameLst>
                                      </p:cBhvr>
                                      <p:to>
                                        <p:strVal val="visible"/>
                                      </p:to>
                                    </p:set>
                                    <p:anim calcmode="lin" valueType="num">
                                      <p:cBhvr additive="base">
                                        <p:cTn id="24" dur="500" fill="hold"/>
                                        <p:tgtEl>
                                          <p:spTgt spid="77888"/>
                                        </p:tgtEl>
                                        <p:attrNameLst>
                                          <p:attrName>ppt_x</p:attrName>
                                        </p:attrNameLst>
                                      </p:cBhvr>
                                      <p:tavLst>
                                        <p:tav tm="0">
                                          <p:val>
                                            <p:strVal val="#ppt_x"/>
                                          </p:val>
                                        </p:tav>
                                        <p:tav tm="100000">
                                          <p:val>
                                            <p:strVal val="#ppt_x"/>
                                          </p:val>
                                        </p:tav>
                                      </p:tavLst>
                                    </p:anim>
                                    <p:anim calcmode="lin" valueType="num">
                                      <p:cBhvr additive="base">
                                        <p:cTn id="25" dur="500" fill="hold"/>
                                        <p:tgtEl>
                                          <p:spTgt spid="7788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77889"/>
                                        </p:tgtEl>
                                        <p:attrNameLst>
                                          <p:attrName>style.visibility</p:attrName>
                                        </p:attrNameLst>
                                      </p:cBhvr>
                                      <p:to>
                                        <p:strVal val="visible"/>
                                      </p:to>
                                    </p:set>
                                    <p:anim calcmode="lin" valueType="num">
                                      <p:cBhvr additive="base">
                                        <p:cTn id="30" dur="500" fill="hold"/>
                                        <p:tgtEl>
                                          <p:spTgt spid="77889"/>
                                        </p:tgtEl>
                                        <p:attrNameLst>
                                          <p:attrName>ppt_x</p:attrName>
                                        </p:attrNameLst>
                                      </p:cBhvr>
                                      <p:tavLst>
                                        <p:tav tm="0">
                                          <p:val>
                                            <p:strVal val="#ppt_x"/>
                                          </p:val>
                                        </p:tav>
                                        <p:tav tm="100000">
                                          <p:val>
                                            <p:strVal val="#ppt_x"/>
                                          </p:val>
                                        </p:tav>
                                      </p:tavLst>
                                    </p:anim>
                                    <p:anim calcmode="lin" valueType="num">
                                      <p:cBhvr additive="base">
                                        <p:cTn id="31" dur="500" fill="hold"/>
                                        <p:tgtEl>
                                          <p:spTgt spid="77889"/>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grpId="0" nodeType="clickEffect">
                                  <p:stCondLst>
                                    <p:cond delay="0"/>
                                  </p:stCondLst>
                                  <p:childTnLst>
                                    <p:set>
                                      <p:cBhvr>
                                        <p:cTn id="35" dur="1" fill="hold">
                                          <p:stCondLst>
                                            <p:cond delay="0"/>
                                          </p:stCondLst>
                                        </p:cTn>
                                        <p:tgtEl>
                                          <p:spTgt spid="77887"/>
                                        </p:tgtEl>
                                        <p:attrNameLst>
                                          <p:attrName>style.visibility</p:attrName>
                                        </p:attrNameLst>
                                      </p:cBhvr>
                                      <p:to>
                                        <p:strVal val="visible"/>
                                      </p:to>
                                    </p:set>
                                    <p:anim calcmode="lin" valueType="num">
                                      <p:cBhvr additive="base">
                                        <p:cTn id="36" dur="500" fill="hold"/>
                                        <p:tgtEl>
                                          <p:spTgt spid="77887"/>
                                        </p:tgtEl>
                                        <p:attrNameLst>
                                          <p:attrName>ppt_x</p:attrName>
                                        </p:attrNameLst>
                                      </p:cBhvr>
                                      <p:tavLst>
                                        <p:tav tm="0">
                                          <p:val>
                                            <p:strVal val="0-#ppt_w/2"/>
                                          </p:val>
                                        </p:tav>
                                        <p:tav tm="100000">
                                          <p:val>
                                            <p:strVal val="#ppt_x"/>
                                          </p:val>
                                        </p:tav>
                                      </p:tavLst>
                                    </p:anim>
                                    <p:anim calcmode="lin" valueType="num">
                                      <p:cBhvr additive="base">
                                        <p:cTn id="37" dur="500" fill="hold"/>
                                        <p:tgtEl>
                                          <p:spTgt spid="7788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3" fill="hold" grpId="0" nodeType="clickEffect">
                                  <p:stCondLst>
                                    <p:cond delay="0"/>
                                  </p:stCondLst>
                                  <p:childTnLst>
                                    <p:set>
                                      <p:cBhvr>
                                        <p:cTn id="41" dur="1" fill="hold">
                                          <p:stCondLst>
                                            <p:cond delay="0"/>
                                          </p:stCondLst>
                                        </p:cTn>
                                        <p:tgtEl>
                                          <p:spTgt spid="77890"/>
                                        </p:tgtEl>
                                        <p:attrNameLst>
                                          <p:attrName>style.visibility</p:attrName>
                                        </p:attrNameLst>
                                      </p:cBhvr>
                                      <p:to>
                                        <p:strVal val="visible"/>
                                      </p:to>
                                    </p:set>
                                    <p:anim calcmode="lin" valueType="num">
                                      <p:cBhvr additive="base">
                                        <p:cTn id="42" dur="500" fill="hold"/>
                                        <p:tgtEl>
                                          <p:spTgt spid="77890"/>
                                        </p:tgtEl>
                                        <p:attrNameLst>
                                          <p:attrName>ppt_x</p:attrName>
                                        </p:attrNameLst>
                                      </p:cBhvr>
                                      <p:tavLst>
                                        <p:tav tm="0">
                                          <p:val>
                                            <p:strVal val="1+#ppt_w/2"/>
                                          </p:val>
                                        </p:tav>
                                        <p:tav tm="100000">
                                          <p:val>
                                            <p:strVal val="#ppt_x"/>
                                          </p:val>
                                        </p:tav>
                                      </p:tavLst>
                                    </p:anim>
                                    <p:anim calcmode="lin" valueType="num">
                                      <p:cBhvr additive="base">
                                        <p:cTn id="43" dur="500" fill="hold"/>
                                        <p:tgtEl>
                                          <p:spTgt spid="778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P spid="77886" grpId="0" animBg="1"/>
      <p:bldP spid="77887" grpId="0" animBg="1"/>
      <p:bldP spid="77888" grpId="0" animBg="1"/>
      <p:bldP spid="77889" grpId="0" animBg="1"/>
      <p:bldP spid="778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23850" y="908050"/>
            <a:ext cx="8496300" cy="4895850"/>
          </a:xfrm>
        </p:spPr>
        <p:txBody>
          <a:bodyPr/>
          <a:lstStyle/>
          <a:p>
            <a:pPr eaLnBrk="1" hangingPunct="1">
              <a:buFontTx/>
              <a:buNone/>
            </a:pPr>
            <a:r>
              <a:rPr lang="en-US" altLang="zh-CN" sz="2400" b="1" smtClean="0">
                <a:latin typeface="黑体" panose="02010609060101010101" pitchFamily="2" charset="-122"/>
                <a:ea typeface="黑体" panose="02010609060101010101" pitchFamily="2" charset="-122"/>
              </a:rPr>
              <a:t>(3)</a:t>
            </a:r>
            <a:r>
              <a:rPr lang="zh-CN" altLang="en-US" sz="2400" b="1" smtClean="0">
                <a:latin typeface="黑体" panose="02010609060101010101" pitchFamily="2" charset="-122"/>
                <a:ea typeface="黑体" panose="02010609060101010101" pitchFamily="2" charset="-122"/>
              </a:rPr>
              <a:t>可将二维数组看作一种特殊的一维数组，每一行是其一个元素，而每一个元素又是一个一维数组（</a:t>
            </a:r>
            <a:r>
              <a:rPr lang="zh-CN" altLang="en-US" sz="2400" b="1" smtClean="0">
                <a:solidFill>
                  <a:srgbClr val="FF0000"/>
                </a:solidFill>
                <a:latin typeface="黑体" panose="02010609060101010101" pitchFamily="2" charset="-122"/>
                <a:ea typeface="黑体" panose="02010609060101010101" pitchFamily="2" charset="-122"/>
              </a:rPr>
              <a:t>多用于字符串</a:t>
            </a:r>
            <a:r>
              <a:rPr lang="zh-CN" altLang="en-US" sz="2400" b="1" smtClean="0">
                <a:latin typeface="黑体" panose="02010609060101010101" pitchFamily="2" charset="-122"/>
                <a:ea typeface="黑体" panose="02010609060101010101" pitchFamily="2" charset="-122"/>
              </a:rPr>
              <a:t>）。</a:t>
            </a:r>
            <a:endParaRPr lang="zh-CN" altLang="en-US" sz="2400" b="1" smtClean="0">
              <a:latin typeface="黑体" panose="02010609060101010101" pitchFamily="2" charset="-122"/>
              <a:ea typeface="黑体" panose="02010609060101010101" pitchFamily="2" charset="-122"/>
            </a:endParaRPr>
          </a:p>
          <a:p>
            <a:pPr eaLnBrk="1" hangingPunct="1">
              <a:spcBef>
                <a:spcPct val="40000"/>
              </a:spcBef>
              <a:spcAft>
                <a:spcPct val="40000"/>
              </a:spcAft>
              <a:buFontTx/>
              <a:buNone/>
            </a:pPr>
            <a:r>
              <a:rPr lang="zh-CN" altLang="en-US" sz="2400" b="1" smtClean="0">
                <a:latin typeface="黑体" panose="02010609060101010101" pitchFamily="2" charset="-122"/>
                <a:ea typeface="黑体" panose="02010609060101010101" pitchFamily="2" charset="-122"/>
              </a:rPr>
              <a:t>      例如有：  </a:t>
            </a:r>
            <a:r>
              <a:rPr lang="en-US" altLang="zh-CN" sz="2400" b="1" smtClean="0">
                <a:solidFill>
                  <a:srgbClr val="FF0000"/>
                </a:solidFill>
                <a:latin typeface="Tahoma" panose="020B0604030504040204" pitchFamily="34" charset="0"/>
                <a:ea typeface="黑体" panose="02010609060101010101" pitchFamily="2" charset="-122"/>
              </a:rPr>
              <a:t>int a[2][3];</a:t>
            </a:r>
            <a:endParaRPr lang="en-US" altLang="zh-CN" sz="2400" b="1" smtClean="0">
              <a:solidFill>
                <a:srgbClr val="FF0000"/>
              </a:solidFill>
              <a:latin typeface="Tahoma" panose="020B0604030504040204" pitchFamily="34" charset="0"/>
              <a:ea typeface="黑体" panose="02010609060101010101" pitchFamily="2" charset="-122"/>
            </a:endParaRPr>
          </a:p>
          <a:p>
            <a:pPr eaLnBrk="1" hangingPunct="1">
              <a:buFontTx/>
              <a:buNone/>
            </a:pPr>
            <a:r>
              <a:rPr lang="en-US" altLang="zh-CN" sz="2400" b="1" smtClean="0">
                <a:latin typeface="黑体" panose="02010609060101010101" pitchFamily="2" charset="-122"/>
                <a:ea typeface="黑体" panose="02010609060101010101" pitchFamily="2" charset="-122"/>
              </a:rPr>
              <a:t>      </a:t>
            </a:r>
            <a:r>
              <a:rPr lang="zh-CN" altLang="en-US" sz="2400" b="1" smtClean="0">
                <a:latin typeface="黑体" panose="02010609060101010101" pitchFamily="2" charset="-122"/>
                <a:ea typeface="黑体" panose="02010609060101010101" pitchFamily="2" charset="-122"/>
              </a:rPr>
              <a:t>可将二维数组</a:t>
            </a:r>
            <a:r>
              <a:rPr lang="en-US" altLang="zh-CN" sz="2400" b="1" smtClean="0">
                <a:latin typeface="黑体" panose="02010609060101010101" pitchFamily="2" charset="-122"/>
                <a:ea typeface="黑体" panose="02010609060101010101" pitchFamily="2" charset="-122"/>
              </a:rPr>
              <a:t>a</a:t>
            </a:r>
            <a:r>
              <a:rPr lang="zh-CN" altLang="en-US" sz="2400" b="1" smtClean="0">
                <a:latin typeface="黑体" panose="02010609060101010101" pitchFamily="2" charset="-122"/>
                <a:ea typeface="黑体" panose="02010609060101010101" pitchFamily="2" charset="-122"/>
              </a:rPr>
              <a:t>看成一个一维数组，它有两个元素，</a:t>
            </a:r>
            <a:r>
              <a:rPr lang="en-US" altLang="zh-CN" sz="2400" b="1" smtClean="0">
                <a:latin typeface="黑体" panose="02010609060101010101" pitchFamily="2" charset="-122"/>
                <a:ea typeface="黑体" panose="02010609060101010101" pitchFamily="2" charset="-122"/>
              </a:rPr>
              <a:t>a[i]</a:t>
            </a:r>
            <a:r>
              <a:rPr lang="zh-CN" altLang="en-US" sz="2400" b="1" smtClean="0">
                <a:latin typeface="黑体" panose="02010609060101010101" pitchFamily="2" charset="-122"/>
                <a:ea typeface="黑体" panose="02010609060101010101" pitchFamily="2" charset="-122"/>
              </a:rPr>
              <a:t>表示第</a:t>
            </a:r>
            <a:r>
              <a:rPr lang="en-US" altLang="zh-CN" sz="2400" b="1" smtClean="0">
                <a:latin typeface="黑体" panose="02010609060101010101" pitchFamily="2" charset="-122"/>
                <a:ea typeface="黑体" panose="02010609060101010101" pitchFamily="2" charset="-122"/>
              </a:rPr>
              <a:t>i</a:t>
            </a:r>
            <a:r>
              <a:rPr lang="zh-CN" altLang="en-US" sz="2400" b="1" smtClean="0">
                <a:latin typeface="黑体" panose="02010609060101010101" pitchFamily="2" charset="-122"/>
                <a:ea typeface="黑体" panose="02010609060101010101" pitchFamily="2" charset="-122"/>
              </a:rPr>
              <a:t>行构成的一维数组的数组名，即</a:t>
            </a:r>
            <a:r>
              <a:rPr lang="en-US" altLang="zh-CN" sz="2400" b="1" smtClean="0">
                <a:solidFill>
                  <a:srgbClr val="CC0000"/>
                </a:solidFill>
                <a:latin typeface="黑体" panose="02010609060101010101" pitchFamily="2" charset="-122"/>
                <a:ea typeface="黑体" panose="02010609060101010101" pitchFamily="2" charset="-122"/>
              </a:rPr>
              <a:t>a[0]</a:t>
            </a:r>
            <a:r>
              <a:rPr lang="zh-CN" altLang="en-US" sz="2400" b="1" smtClean="0">
                <a:solidFill>
                  <a:srgbClr val="CC0000"/>
                </a:solidFill>
                <a:latin typeface="黑体" panose="02010609060101010101" pitchFamily="2" charset="-122"/>
                <a:ea typeface="黑体" panose="02010609060101010101" pitchFamily="2" charset="-122"/>
              </a:rPr>
              <a:t>、</a:t>
            </a:r>
            <a:r>
              <a:rPr lang="en-US" altLang="zh-CN" sz="2400" b="1" smtClean="0">
                <a:solidFill>
                  <a:srgbClr val="CC0000"/>
                </a:solidFill>
                <a:latin typeface="黑体" panose="02010609060101010101" pitchFamily="2" charset="-122"/>
                <a:ea typeface="黑体" panose="02010609060101010101" pitchFamily="2" charset="-122"/>
              </a:rPr>
              <a:t>a[1]</a:t>
            </a:r>
            <a:r>
              <a:rPr lang="zh-CN" altLang="en-US" sz="2400" b="1" smtClean="0">
                <a:latin typeface="黑体" panose="02010609060101010101" pitchFamily="2" charset="-122"/>
                <a:ea typeface="黑体" panose="02010609060101010101" pitchFamily="2" charset="-122"/>
              </a:rPr>
              <a:t>。而</a:t>
            </a:r>
            <a:r>
              <a:rPr lang="en-US" altLang="zh-CN" sz="2400" b="1" smtClean="0">
                <a:latin typeface="黑体" panose="02010609060101010101" pitchFamily="2" charset="-122"/>
                <a:ea typeface="黑体" panose="02010609060101010101" pitchFamily="2" charset="-122"/>
              </a:rPr>
              <a:t>a[0]</a:t>
            </a:r>
            <a:r>
              <a:rPr lang="zh-CN" altLang="en-US" sz="2400" b="1" smtClean="0">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a[1]</a:t>
            </a:r>
            <a:r>
              <a:rPr lang="zh-CN" altLang="en-US" sz="2400" b="1" smtClean="0">
                <a:latin typeface="黑体" panose="02010609060101010101" pitchFamily="2" charset="-122"/>
                <a:ea typeface="黑体" panose="02010609060101010101" pitchFamily="2" charset="-122"/>
              </a:rPr>
              <a:t>均是包含</a:t>
            </a:r>
            <a:r>
              <a:rPr lang="en-US" altLang="zh-CN" sz="2400" b="1" smtClean="0">
                <a:latin typeface="黑体" panose="02010609060101010101" pitchFamily="2" charset="-122"/>
                <a:ea typeface="黑体" panose="02010609060101010101" pitchFamily="2" charset="-122"/>
              </a:rPr>
              <a:t>3</a:t>
            </a:r>
            <a:r>
              <a:rPr lang="zh-CN" altLang="en-US" sz="2400" b="1" smtClean="0">
                <a:latin typeface="黑体" panose="02010609060101010101" pitchFamily="2" charset="-122"/>
                <a:ea typeface="黑体" panose="02010609060101010101" pitchFamily="2" charset="-122"/>
              </a:rPr>
              <a:t>个元素的一维数组。</a:t>
            </a:r>
            <a:endParaRPr lang="zh-CN" altLang="en-US" sz="2400" b="1" smtClean="0">
              <a:latin typeface="黑体" panose="02010609060101010101" pitchFamily="2" charset="-122"/>
              <a:ea typeface="黑体" panose="02010609060101010101" pitchFamily="2" charset="-122"/>
            </a:endParaRPr>
          </a:p>
          <a:p>
            <a:pPr eaLnBrk="1" hangingPunct="1">
              <a:spcBef>
                <a:spcPct val="40000"/>
              </a:spcBef>
              <a:buFontTx/>
              <a:buNone/>
            </a:pPr>
            <a:r>
              <a:rPr lang="zh-CN" altLang="en-US" sz="2400" b="1" smtClean="0">
                <a:latin typeface="黑体" panose="02010609060101010101" pitchFamily="2" charset="-122"/>
                <a:ea typeface="黑体" panose="02010609060101010101" pitchFamily="2" charset="-122"/>
              </a:rPr>
              <a:t>		</a:t>
            </a:r>
            <a:r>
              <a:rPr lang="en-US" altLang="zh-CN" sz="2400" b="1" smtClean="0">
                <a:solidFill>
                  <a:srgbClr val="FF00FF"/>
                </a:solidFill>
                <a:latin typeface="黑体" panose="02010609060101010101" pitchFamily="2" charset="-122"/>
                <a:ea typeface="黑体" panose="02010609060101010101" pitchFamily="2" charset="-122"/>
              </a:rPr>
              <a:t>a[0]</a:t>
            </a:r>
            <a:r>
              <a:rPr lang="zh-CN" altLang="en-US" sz="2400" b="1" smtClean="0">
                <a:latin typeface="黑体" panose="02010609060101010101" pitchFamily="2" charset="-122"/>
                <a:ea typeface="黑体" panose="02010609060101010101" pitchFamily="2" charset="-122"/>
              </a:rPr>
              <a:t>包含：</a:t>
            </a:r>
            <a:r>
              <a:rPr lang="en-US" altLang="zh-CN" sz="2400" b="1" smtClean="0">
                <a:solidFill>
                  <a:srgbClr val="FF00FF"/>
                </a:solidFill>
                <a:latin typeface="黑体" panose="02010609060101010101" pitchFamily="2" charset="-122"/>
                <a:ea typeface="黑体" panose="02010609060101010101" pitchFamily="2" charset="-122"/>
              </a:rPr>
              <a:t>a[0]</a:t>
            </a:r>
            <a:r>
              <a:rPr lang="en-US" altLang="zh-CN" sz="2400" b="1" smtClean="0">
                <a:latin typeface="黑体" panose="02010609060101010101" pitchFamily="2" charset="-122"/>
                <a:ea typeface="黑体" panose="02010609060101010101" pitchFamily="2" charset="-122"/>
              </a:rPr>
              <a:t>[0]</a:t>
            </a:r>
            <a:r>
              <a:rPr lang="zh-CN" altLang="en-US" sz="2400" b="1" smtClean="0">
                <a:solidFill>
                  <a:schemeClr val="accent2"/>
                </a:solidFill>
                <a:latin typeface="黑体" panose="02010609060101010101" pitchFamily="2" charset="-122"/>
                <a:ea typeface="黑体" panose="02010609060101010101" pitchFamily="2" charset="-122"/>
              </a:rPr>
              <a:t>、</a:t>
            </a:r>
            <a:r>
              <a:rPr lang="en-US" altLang="zh-CN" sz="2400" b="1" smtClean="0">
                <a:solidFill>
                  <a:srgbClr val="FF00FF"/>
                </a:solidFill>
                <a:latin typeface="黑体" panose="02010609060101010101" pitchFamily="2" charset="-122"/>
                <a:ea typeface="黑体" panose="02010609060101010101" pitchFamily="2" charset="-122"/>
              </a:rPr>
              <a:t>a[0]</a:t>
            </a:r>
            <a:r>
              <a:rPr lang="en-US" altLang="zh-CN" sz="2400" b="1" smtClean="0">
                <a:latin typeface="黑体" panose="02010609060101010101" pitchFamily="2" charset="-122"/>
                <a:ea typeface="黑体" panose="02010609060101010101" pitchFamily="2" charset="-122"/>
              </a:rPr>
              <a:t>[1]</a:t>
            </a:r>
            <a:r>
              <a:rPr lang="zh-CN" altLang="en-US" sz="2400" b="1" smtClean="0">
                <a:solidFill>
                  <a:schemeClr val="accent2"/>
                </a:solidFill>
                <a:latin typeface="黑体" panose="02010609060101010101" pitchFamily="2" charset="-122"/>
                <a:ea typeface="黑体" panose="02010609060101010101" pitchFamily="2" charset="-122"/>
              </a:rPr>
              <a:t>、</a:t>
            </a:r>
            <a:r>
              <a:rPr lang="en-US" altLang="zh-CN" sz="2400" b="1" smtClean="0">
                <a:solidFill>
                  <a:srgbClr val="FF00FF"/>
                </a:solidFill>
                <a:latin typeface="黑体" panose="02010609060101010101" pitchFamily="2" charset="-122"/>
                <a:ea typeface="黑体" panose="02010609060101010101" pitchFamily="2" charset="-122"/>
              </a:rPr>
              <a:t>a[0]</a:t>
            </a:r>
            <a:r>
              <a:rPr lang="en-US" altLang="zh-CN" sz="2400" b="1" smtClean="0">
                <a:latin typeface="黑体" panose="02010609060101010101" pitchFamily="2" charset="-122"/>
                <a:ea typeface="黑体" panose="02010609060101010101" pitchFamily="2" charset="-122"/>
              </a:rPr>
              <a:t>[2]</a:t>
            </a:r>
            <a:r>
              <a:rPr lang="zh-CN" altLang="en-US" sz="2400" b="1" smtClean="0">
                <a:solidFill>
                  <a:schemeClr val="accent2"/>
                </a:solidFill>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 </a:t>
            </a:r>
            <a:endParaRPr lang="zh-CN" altLang="en-US" sz="2400" b="1" smtClean="0">
              <a:latin typeface="黑体" panose="02010609060101010101" pitchFamily="2" charset="-122"/>
              <a:ea typeface="黑体" panose="02010609060101010101" pitchFamily="2" charset="-122"/>
            </a:endParaRPr>
          </a:p>
          <a:p>
            <a:pPr eaLnBrk="1" hangingPunct="1">
              <a:spcBef>
                <a:spcPct val="0"/>
              </a:spcBef>
              <a:spcAft>
                <a:spcPct val="40000"/>
              </a:spcAft>
              <a:buFontTx/>
              <a:buNone/>
            </a:pPr>
            <a:r>
              <a:rPr lang="zh-CN" altLang="en-US" sz="2400" b="1" smtClean="0">
                <a:latin typeface="黑体" panose="02010609060101010101" pitchFamily="2" charset="-122"/>
                <a:ea typeface="黑体" panose="02010609060101010101" pitchFamily="2" charset="-122"/>
              </a:rPr>
              <a:t>		</a:t>
            </a:r>
            <a:r>
              <a:rPr lang="en-US" altLang="zh-CN" sz="2400" b="1" smtClean="0">
                <a:latin typeface="黑体" panose="02010609060101010101" pitchFamily="2" charset="-122"/>
                <a:ea typeface="黑体" panose="02010609060101010101" pitchFamily="2" charset="-122"/>
              </a:rPr>
              <a:t>a[1]</a:t>
            </a:r>
            <a:r>
              <a:rPr lang="zh-CN" altLang="en-US" sz="2400" b="1" smtClean="0">
                <a:latin typeface="黑体" panose="02010609060101010101" pitchFamily="2" charset="-122"/>
                <a:ea typeface="黑体" panose="02010609060101010101" pitchFamily="2" charset="-122"/>
              </a:rPr>
              <a:t>包含：</a:t>
            </a:r>
            <a:r>
              <a:rPr lang="en-US" altLang="zh-CN" sz="2400" b="1" smtClean="0">
                <a:solidFill>
                  <a:schemeClr val="accent2"/>
                </a:solidFill>
                <a:latin typeface="黑体" panose="02010609060101010101" pitchFamily="2" charset="-122"/>
                <a:ea typeface="黑体" panose="02010609060101010101" pitchFamily="2" charset="-122"/>
              </a:rPr>
              <a:t>a[1]</a:t>
            </a:r>
            <a:r>
              <a:rPr lang="en-US" altLang="zh-CN" sz="2400" b="1" smtClean="0">
                <a:latin typeface="黑体" panose="02010609060101010101" pitchFamily="2" charset="-122"/>
                <a:ea typeface="黑体" panose="02010609060101010101" pitchFamily="2" charset="-122"/>
              </a:rPr>
              <a:t>[0]</a:t>
            </a:r>
            <a:r>
              <a:rPr lang="zh-CN" altLang="en-US" sz="2400" b="1" smtClean="0">
                <a:solidFill>
                  <a:schemeClr val="accent2"/>
                </a:solidFill>
                <a:latin typeface="黑体" panose="02010609060101010101" pitchFamily="2" charset="-122"/>
                <a:ea typeface="黑体" panose="02010609060101010101" pitchFamily="2" charset="-122"/>
              </a:rPr>
              <a:t>、</a:t>
            </a:r>
            <a:r>
              <a:rPr lang="en-US" altLang="zh-CN" sz="2400" b="1" smtClean="0">
                <a:solidFill>
                  <a:schemeClr val="accent2"/>
                </a:solidFill>
                <a:latin typeface="黑体" panose="02010609060101010101" pitchFamily="2" charset="-122"/>
                <a:ea typeface="黑体" panose="02010609060101010101" pitchFamily="2" charset="-122"/>
              </a:rPr>
              <a:t>a[1]</a:t>
            </a:r>
            <a:r>
              <a:rPr lang="en-US" altLang="zh-CN" sz="2400" b="1" smtClean="0">
                <a:latin typeface="黑体" panose="02010609060101010101" pitchFamily="2" charset="-122"/>
                <a:ea typeface="黑体" panose="02010609060101010101" pitchFamily="2" charset="-122"/>
              </a:rPr>
              <a:t>[1]</a:t>
            </a:r>
            <a:r>
              <a:rPr lang="zh-CN" altLang="en-US" sz="2400" b="1" smtClean="0">
                <a:solidFill>
                  <a:schemeClr val="accent2"/>
                </a:solidFill>
                <a:latin typeface="黑体" panose="02010609060101010101" pitchFamily="2" charset="-122"/>
                <a:ea typeface="黑体" panose="02010609060101010101" pitchFamily="2" charset="-122"/>
              </a:rPr>
              <a:t>、</a:t>
            </a:r>
            <a:r>
              <a:rPr lang="en-US" altLang="zh-CN" sz="2400" b="1" smtClean="0">
                <a:solidFill>
                  <a:schemeClr val="accent2"/>
                </a:solidFill>
                <a:latin typeface="黑体" panose="02010609060101010101" pitchFamily="2" charset="-122"/>
                <a:ea typeface="黑体" panose="02010609060101010101" pitchFamily="2" charset="-122"/>
              </a:rPr>
              <a:t>a[1]</a:t>
            </a:r>
            <a:r>
              <a:rPr lang="en-US" altLang="zh-CN" sz="2400" b="1" smtClean="0">
                <a:latin typeface="黑体" panose="02010609060101010101" pitchFamily="2" charset="-122"/>
                <a:ea typeface="黑体" panose="02010609060101010101" pitchFamily="2" charset="-122"/>
              </a:rPr>
              <a:t>[2]</a:t>
            </a:r>
            <a:endParaRPr lang="en-US" altLang="zh-CN" sz="2400" b="1" smtClean="0">
              <a:latin typeface="黑体" panose="02010609060101010101" pitchFamily="2" charset="-122"/>
              <a:ea typeface="黑体" panose="02010609060101010101" pitchFamily="2" charset="-122"/>
            </a:endParaRPr>
          </a:p>
          <a:p>
            <a:pPr eaLnBrk="1" hangingPunct="1">
              <a:buFontTx/>
              <a:buNone/>
            </a:pPr>
            <a:r>
              <a:rPr lang="zh-CN" altLang="en-US" sz="2400" b="1" smtClean="0">
                <a:solidFill>
                  <a:srgbClr val="CC0000"/>
                </a:solidFill>
                <a:latin typeface="黑体" panose="02010609060101010101" pitchFamily="2" charset="-122"/>
                <a:ea typeface="黑体" panose="02010609060101010101" pitchFamily="2" charset="-122"/>
              </a:rPr>
              <a:t>须注意，</a:t>
            </a:r>
            <a:r>
              <a:rPr lang="en-US" altLang="zh-CN" sz="2400" b="1" smtClean="0">
                <a:latin typeface="黑体" panose="02010609060101010101" pitchFamily="2" charset="-122"/>
                <a:ea typeface="黑体" panose="02010609060101010101" pitchFamily="2" charset="-122"/>
              </a:rPr>
              <a:t>a[0]</a:t>
            </a:r>
            <a:r>
              <a:rPr lang="zh-CN" altLang="en-US" sz="2400" b="1" smtClean="0">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a[1]</a:t>
            </a:r>
            <a:r>
              <a:rPr lang="zh-CN" altLang="en-US" sz="2400" b="1" smtClean="0">
                <a:latin typeface="黑体" panose="02010609060101010101" pitchFamily="2" charset="-122"/>
                <a:ea typeface="黑体" panose="02010609060101010101" pitchFamily="2" charset="-122"/>
              </a:rPr>
              <a:t>不能当作下标变量使用，它们是数组名，不是一个单纯的下标变量。</a:t>
            </a:r>
            <a:endParaRPr lang="zh-CN" altLang="en-US" sz="2400" b="1" smtClean="0">
              <a:latin typeface="黑体" panose="02010609060101010101" pitchFamily="2" charset="-122"/>
              <a:ea typeface="黑体" panose="02010609060101010101" pitchFamily="2" charset="-122"/>
            </a:endParaRPr>
          </a:p>
          <a:p>
            <a:pPr eaLnBrk="1" hangingPunct="1">
              <a:buFontTx/>
              <a:buNone/>
            </a:pPr>
            <a:endParaRPr lang="en-US" altLang="zh-CN" sz="2400" smtClean="0">
              <a:latin typeface="黑体" panose="02010609060101010101" pitchFamily="2" charset="-122"/>
              <a:ea typeface="黑体" panose="02010609060101010101" pitchFamily="2" charset="-122"/>
            </a:endParaRPr>
          </a:p>
        </p:txBody>
      </p:sp>
      <p:sp>
        <p:nvSpPr>
          <p:cNvPr id="27651" name="Rectangle 4"/>
          <p:cNvSpPr>
            <a:spLocks noChangeArrowheads="1"/>
          </p:cNvSpPr>
          <p:nvPr>
            <p:ph type="title"/>
          </p:nvPr>
        </p:nvSpPr>
        <p:spPr>
          <a:xfrm>
            <a:off x="684213" y="115888"/>
            <a:ext cx="7772400" cy="803275"/>
          </a:xfr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b="1" smtClean="0">
                <a:solidFill>
                  <a:srgbClr val="CC0000"/>
                </a:solidFill>
                <a:latin typeface="黑体" panose="02010609060101010101" pitchFamily="2" charset="-122"/>
                <a:ea typeface="黑体" panose="02010609060101010101" pitchFamily="2" charset="-122"/>
              </a:rPr>
              <a:t>6.2  </a:t>
            </a:r>
            <a:r>
              <a:rPr lang="zh-CN" altLang="en-US" b="1" smtClean="0">
                <a:solidFill>
                  <a:srgbClr val="CC0000"/>
                </a:solidFill>
                <a:latin typeface="黑体" panose="02010609060101010101" pitchFamily="2" charset="-122"/>
                <a:ea typeface="黑体" panose="02010609060101010101" pitchFamily="2" charset="-122"/>
              </a:rPr>
              <a:t>二维数组</a:t>
            </a:r>
            <a:endParaRPr lang="zh-CN" altLang="en-US" b="1" smtClean="0">
              <a:solidFill>
                <a:srgbClr val="CC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836613"/>
            <a:ext cx="84375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zh-CN" altLang="en-US" b="1">
                <a:latin typeface="Tahoma" panose="020B0604030504040204" pitchFamily="34" charset="0"/>
                <a:ea typeface="黑体" panose="02010609060101010101" pitchFamily="2" charset="-122"/>
              </a:rPr>
              <a:t>二维数组元素的引用形式如下：</a:t>
            </a:r>
            <a:endParaRPr lang="zh-CN" altLang="en-US" b="1">
              <a:latin typeface="Tahoma" panose="020B0604030504040204" pitchFamily="34" charset="0"/>
              <a:ea typeface="黑体" panose="02010609060101010101" pitchFamily="2" charset="-122"/>
            </a:endParaRPr>
          </a:p>
          <a:p>
            <a:pPr algn="l" eaLnBrk="1" hangingPunct="1">
              <a:spcBef>
                <a:spcPct val="20000"/>
              </a:spcBef>
            </a:pPr>
            <a:r>
              <a:rPr lang="zh-CN" altLang="en-US" b="1">
                <a:latin typeface="Tahoma" panose="020B0604030504040204" pitchFamily="34" charset="0"/>
                <a:ea typeface="黑体" panose="02010609060101010101" pitchFamily="2" charset="-122"/>
              </a:rPr>
              <a:t>　　            </a:t>
            </a:r>
            <a:r>
              <a:rPr lang="zh-CN" altLang="en-US" b="1">
                <a:solidFill>
                  <a:schemeClr val="accent2"/>
                </a:solidFill>
                <a:latin typeface="Tahoma" panose="020B0604030504040204" pitchFamily="34" charset="0"/>
                <a:ea typeface="黑体" panose="02010609060101010101" pitchFamily="2" charset="-122"/>
              </a:rPr>
              <a:t>数组名</a:t>
            </a:r>
            <a:r>
              <a:rPr lang="en-US" altLang="zh-CN" b="1">
                <a:solidFill>
                  <a:schemeClr val="accent2"/>
                </a:solidFill>
                <a:latin typeface="Tahoma" panose="020B0604030504040204" pitchFamily="34" charset="0"/>
                <a:ea typeface="黑体" panose="02010609060101010101" pitchFamily="2" charset="-122"/>
              </a:rPr>
              <a:t>[ </a:t>
            </a:r>
            <a:r>
              <a:rPr lang="zh-CN" altLang="en-US" b="1">
                <a:solidFill>
                  <a:schemeClr val="accent2"/>
                </a:solidFill>
                <a:latin typeface="Tahoma" panose="020B0604030504040204" pitchFamily="34" charset="0"/>
                <a:ea typeface="黑体" panose="02010609060101010101" pitchFamily="2" charset="-122"/>
              </a:rPr>
              <a:t>行下标表达式 </a:t>
            </a:r>
            <a:r>
              <a:rPr lang="en-US" altLang="zh-CN" b="1">
                <a:solidFill>
                  <a:schemeClr val="accent2"/>
                </a:solidFill>
                <a:latin typeface="Tahoma" panose="020B0604030504040204" pitchFamily="34" charset="0"/>
                <a:ea typeface="黑体" panose="02010609060101010101" pitchFamily="2" charset="-122"/>
              </a:rPr>
              <a:t>] [ </a:t>
            </a:r>
            <a:r>
              <a:rPr lang="zh-CN" altLang="en-US" b="1">
                <a:solidFill>
                  <a:schemeClr val="accent2"/>
                </a:solidFill>
                <a:latin typeface="Tahoma" panose="020B0604030504040204" pitchFamily="34" charset="0"/>
                <a:ea typeface="黑体" panose="02010609060101010101" pitchFamily="2" charset="-122"/>
              </a:rPr>
              <a:t>列下标表达式 </a:t>
            </a:r>
            <a:r>
              <a:rPr lang="en-US" altLang="zh-CN" b="1">
                <a:solidFill>
                  <a:schemeClr val="accent2"/>
                </a:solidFill>
                <a:latin typeface="Tahoma" panose="020B0604030504040204" pitchFamily="34" charset="0"/>
                <a:ea typeface="黑体" panose="02010609060101010101" pitchFamily="2" charset="-122"/>
              </a:rPr>
              <a:t>]</a:t>
            </a:r>
            <a:endParaRPr lang="en-US" altLang="zh-CN" b="1">
              <a:solidFill>
                <a:schemeClr val="accent2"/>
              </a:solidFill>
              <a:latin typeface="Tahoma" panose="020B0604030504040204" pitchFamily="34" charset="0"/>
              <a:ea typeface="黑体" panose="02010609060101010101" pitchFamily="2" charset="-122"/>
            </a:endParaRPr>
          </a:p>
          <a:p>
            <a:pPr algn="just" eaLnBrk="1" hangingPunct="1">
              <a:spcBef>
                <a:spcPct val="20000"/>
              </a:spcBef>
            </a:pPr>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引用时</a:t>
            </a:r>
            <a:r>
              <a:rPr lang="zh-CN" altLang="en-US" b="1">
                <a:solidFill>
                  <a:srgbClr val="CC0000"/>
                </a:solidFill>
                <a:latin typeface="Tahoma" panose="020B0604030504040204" pitchFamily="34" charset="0"/>
                <a:ea typeface="黑体" panose="02010609060101010101" pitchFamily="2" charset="-122"/>
              </a:rPr>
              <a:t>两个下标都必须标出</a:t>
            </a:r>
            <a:r>
              <a:rPr lang="zh-CN" altLang="en-US" b="1">
                <a:latin typeface="Tahoma" panose="020B0604030504040204" pitchFamily="34" charset="0"/>
                <a:ea typeface="黑体" panose="02010609060101010101" pitchFamily="2" charset="-122"/>
              </a:rPr>
              <a:t>，如： </a:t>
            </a:r>
            <a:r>
              <a:rPr lang="en-US" altLang="zh-CN" b="1">
                <a:latin typeface="Tahoma" panose="020B0604030504040204" pitchFamily="34" charset="0"/>
                <a:ea typeface="黑体" panose="02010609060101010101" pitchFamily="2" charset="-122"/>
              </a:rPr>
              <a:t>A[1][2]=4</a:t>
            </a:r>
            <a:endParaRPr lang="en-US" altLang="zh-CN" b="1">
              <a:latin typeface="Tahoma" panose="020B0604030504040204" pitchFamily="34" charset="0"/>
              <a:ea typeface="黑体" panose="02010609060101010101" pitchFamily="2" charset="-122"/>
            </a:endParaRPr>
          </a:p>
          <a:p>
            <a:pPr algn="just" eaLnBrk="1" hangingPunct="1">
              <a:spcBef>
                <a:spcPct val="30000"/>
              </a:spcBef>
              <a:spcAft>
                <a:spcPct val="30000"/>
              </a:spcAft>
            </a:pPr>
            <a:r>
              <a:rPr lang="en-US" altLang="zh-CN" b="1">
                <a:latin typeface="Tahoma" panose="020B0604030504040204" pitchFamily="34" charset="0"/>
                <a:ea typeface="黑体" panose="02010609060101010101" pitchFamily="2" charset="-122"/>
              </a:rPr>
              <a:t>  </a:t>
            </a:r>
            <a:r>
              <a:rPr lang="zh-CN" altLang="en-US" b="1">
                <a:solidFill>
                  <a:srgbClr val="008000"/>
                </a:solidFill>
                <a:latin typeface="Tahoma" panose="020B0604030504040204" pitchFamily="34" charset="0"/>
                <a:ea typeface="黑体" panose="02010609060101010101" pitchFamily="2" charset="-122"/>
              </a:rPr>
              <a:t>使用两重循环引用二维数组中各元素</a:t>
            </a:r>
            <a:r>
              <a:rPr lang="en-US" altLang="zh-CN" b="1">
                <a:solidFill>
                  <a:srgbClr val="008000"/>
                </a:solidFill>
                <a:latin typeface="Tahoma" panose="020B0604030504040204" pitchFamily="34" charset="0"/>
                <a:ea typeface="黑体" panose="02010609060101010101" pitchFamily="2" charset="-122"/>
              </a:rPr>
              <a:t>.</a:t>
            </a:r>
            <a:endParaRPr lang="en-US" altLang="zh-CN" b="1">
              <a:solidFill>
                <a:srgbClr val="008000"/>
              </a:solidFill>
              <a:latin typeface="Tahoma" panose="020B0604030504040204" pitchFamily="34" charset="0"/>
              <a:ea typeface="黑体" panose="02010609060101010101" pitchFamily="2" charset="-122"/>
            </a:endParaRPr>
          </a:p>
          <a:p>
            <a:pPr algn="just" eaLnBrk="1" hangingPunct="1"/>
            <a:r>
              <a:rPr lang="zh-CN" altLang="en-US" b="1">
                <a:latin typeface="Tahoma" panose="020B0604030504040204" pitchFamily="34" charset="0"/>
                <a:ea typeface="黑体" panose="02010609060101010101" pitchFamily="2" charset="-122"/>
              </a:rPr>
              <a:t>例：</a:t>
            </a:r>
            <a:r>
              <a:rPr lang="en-US" altLang="zh-CN" b="1">
                <a:latin typeface="Tahoma" panose="020B0604030504040204" pitchFamily="34" charset="0"/>
                <a:ea typeface="黑体" panose="02010609060101010101" pitchFamily="2" charset="-122"/>
              </a:rPr>
              <a:t>#include &lt;stdio.h&gt;</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void main()</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  int n[3][3],i,j;</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for (i=0;i&lt;3;i++)</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for (j=0;j&lt;3;j++)</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{n[i][j]=i+j;printf(“%d   ”,n[i][j]);}</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printf(“\n”);</a:t>
            </a:r>
            <a:endParaRPr lang="en-US" altLang="zh-CN" b="1">
              <a:latin typeface="Tahoma" panose="020B0604030504040204" pitchFamily="34" charset="0"/>
              <a:ea typeface="黑体" panose="02010609060101010101" pitchFamily="2" charset="-122"/>
            </a:endParaRPr>
          </a:p>
          <a:p>
            <a:pPr algn="just" eaLnBrk="1" hangingPunct="1"/>
            <a:r>
              <a:rPr lang="en-US" altLang="zh-CN" b="1">
                <a:latin typeface="Tahoma" panose="020B0604030504040204" pitchFamily="34" charset="0"/>
                <a:ea typeface="黑体" panose="02010609060101010101" pitchFamily="2" charset="-122"/>
              </a:rPr>
              <a:t>        }   </a:t>
            </a:r>
            <a:endParaRPr lang="en-US" altLang="zh-CN" b="1">
              <a:latin typeface="Tahoma" panose="020B0604030504040204" pitchFamily="34" charset="0"/>
              <a:ea typeface="黑体" panose="02010609060101010101" pitchFamily="2" charset="-122"/>
            </a:endParaRPr>
          </a:p>
        </p:txBody>
      </p:sp>
      <p:sp>
        <p:nvSpPr>
          <p:cNvPr id="28675" name="AutoShape 3"/>
          <p:cNvSpPr>
            <a:spLocks noChangeArrowheads="1"/>
          </p:cNvSpPr>
          <p:nvPr/>
        </p:nvSpPr>
        <p:spPr bwMode="auto">
          <a:xfrm>
            <a:off x="5651500" y="2562225"/>
            <a:ext cx="3048000" cy="1371600"/>
          </a:xfrm>
          <a:prstGeom prst="wedgeRoundRectCallout">
            <a:avLst>
              <a:gd name="adj1" fmla="val -24375"/>
              <a:gd name="adj2" fmla="val 9479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b="1"/>
              <a:t>输出结果为：</a:t>
            </a:r>
            <a:endParaRPr lang="zh-CN" altLang="en-US" b="1"/>
          </a:p>
          <a:p>
            <a:pPr algn="l" eaLnBrk="1" hangingPunct="1"/>
            <a:endParaRPr lang="zh-CN" altLang="en-US" b="1"/>
          </a:p>
          <a:p>
            <a:pPr eaLnBrk="1" hangingPunct="1"/>
            <a:r>
              <a:rPr lang="en-US" altLang="zh-CN" b="1"/>
              <a:t>0  1  2  1  2  3  2  3  4</a:t>
            </a:r>
            <a:endParaRPr lang="en-US" altLang="zh-CN" b="1"/>
          </a:p>
        </p:txBody>
      </p:sp>
      <p:sp>
        <p:nvSpPr>
          <p:cNvPr id="28676" name="Rectangle 7"/>
          <p:cNvSpPr>
            <a:spLocks noChangeArrowheads="1"/>
          </p:cNvSpPr>
          <p:nvPr/>
        </p:nvSpPr>
        <p:spPr bwMode="auto">
          <a:xfrm>
            <a:off x="971550" y="188913"/>
            <a:ext cx="633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en-US" altLang="zh-CN" sz="3600" b="1">
                <a:solidFill>
                  <a:srgbClr val="CC0000"/>
                </a:solidFill>
                <a:latin typeface="黑体" panose="02010609060101010101" pitchFamily="2" charset="-122"/>
                <a:ea typeface="黑体" panose="02010609060101010101" pitchFamily="2" charset="-122"/>
              </a:rPr>
              <a:t>6.2.2</a:t>
            </a:r>
            <a:r>
              <a:rPr lang="zh-CN" altLang="en-US" sz="3600" b="1">
                <a:solidFill>
                  <a:srgbClr val="CC0000"/>
                </a:solidFill>
                <a:latin typeface="黑体" panose="02010609060101010101" pitchFamily="2" charset="-122"/>
                <a:ea typeface="黑体" panose="02010609060101010101" pitchFamily="2" charset="-122"/>
              </a:rPr>
              <a:t>二维数组元素的引用</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95288" y="188913"/>
            <a:ext cx="8353425" cy="719137"/>
          </a:xfrm>
        </p:spPr>
        <p:txBody>
          <a:bodyPr/>
          <a:lstStyle/>
          <a:p>
            <a:pPr algn="l" eaLnBrk="1" hangingPunct="1"/>
            <a:r>
              <a:rPr lang="zh-CN" altLang="en-US" sz="2800" b="1" smtClean="0">
                <a:solidFill>
                  <a:srgbClr val="CC0000"/>
                </a:solidFill>
                <a:latin typeface="黑体" panose="02010609060101010101" pitchFamily="2" charset="-122"/>
                <a:ea typeface="黑体" panose="02010609060101010101" pitchFamily="2" charset="-122"/>
              </a:rPr>
              <a:t>例</a:t>
            </a:r>
            <a:r>
              <a:rPr lang="en-US" altLang="zh-CN" sz="2800" b="1" smtClean="0">
                <a:solidFill>
                  <a:srgbClr val="CC0000"/>
                </a:solidFill>
                <a:latin typeface="黑体" panose="02010609060101010101" pitchFamily="2" charset="-122"/>
                <a:ea typeface="黑体" panose="02010609060101010101" pitchFamily="2" charset="-122"/>
              </a:rPr>
              <a:t>6.7 </a:t>
            </a:r>
            <a:r>
              <a:rPr lang="zh-CN" altLang="en-US" sz="2800" b="1" smtClean="0">
                <a:solidFill>
                  <a:srgbClr val="CC0000"/>
                </a:solidFill>
                <a:latin typeface="黑体" panose="02010609060101010101" pitchFamily="2" charset="-122"/>
                <a:ea typeface="黑体" panose="02010609060101010101" pitchFamily="2" charset="-122"/>
              </a:rPr>
              <a:t>某学习小组</a:t>
            </a:r>
            <a:r>
              <a:rPr lang="en-US" altLang="zh-CN" sz="2800" b="1" smtClean="0">
                <a:solidFill>
                  <a:srgbClr val="CC0000"/>
                </a:solidFill>
                <a:latin typeface="黑体" panose="02010609060101010101" pitchFamily="2" charset="-122"/>
                <a:ea typeface="黑体" panose="02010609060101010101" pitchFamily="2" charset="-122"/>
              </a:rPr>
              <a:t>6</a:t>
            </a:r>
            <a:r>
              <a:rPr lang="zh-CN" altLang="en-US" sz="2800" b="1" smtClean="0">
                <a:solidFill>
                  <a:srgbClr val="CC0000"/>
                </a:solidFill>
                <a:latin typeface="黑体" panose="02010609060101010101" pitchFamily="2" charset="-122"/>
                <a:ea typeface="黑体" panose="02010609060101010101" pitchFamily="2" charset="-122"/>
              </a:rPr>
              <a:t>人，选修</a:t>
            </a:r>
            <a:r>
              <a:rPr lang="en-US" altLang="zh-CN" sz="2800" b="1" smtClean="0">
                <a:solidFill>
                  <a:srgbClr val="CC0000"/>
                </a:solidFill>
                <a:latin typeface="黑体" panose="02010609060101010101" pitchFamily="2" charset="-122"/>
                <a:ea typeface="黑体" panose="02010609060101010101" pitchFamily="2" charset="-122"/>
              </a:rPr>
              <a:t>3</a:t>
            </a:r>
            <a:r>
              <a:rPr lang="zh-CN" altLang="en-US" sz="2800" b="1" smtClean="0">
                <a:solidFill>
                  <a:srgbClr val="CC0000"/>
                </a:solidFill>
                <a:latin typeface="黑体" panose="02010609060101010101" pitchFamily="2" charset="-122"/>
                <a:ea typeface="黑体" panose="02010609060101010101" pitchFamily="2" charset="-122"/>
              </a:rPr>
              <a:t>门课，求全组各科平均成绩和每个人的平均成绩。</a:t>
            </a:r>
            <a:endParaRPr lang="zh-CN" altLang="en-US" sz="2800" b="1" smtClean="0">
              <a:solidFill>
                <a:srgbClr val="CC0000"/>
              </a:solidFill>
              <a:latin typeface="黑体" panose="02010609060101010101" pitchFamily="2" charset="-122"/>
              <a:ea typeface="黑体" panose="02010609060101010101" pitchFamily="2" charset="-122"/>
            </a:endParaRPr>
          </a:p>
        </p:txBody>
      </p:sp>
      <p:sp>
        <p:nvSpPr>
          <p:cNvPr id="244739" name="Rectangle 3"/>
          <p:cNvSpPr>
            <a:spLocks noGrp="1" noChangeArrowheads="1"/>
          </p:cNvSpPr>
          <p:nvPr>
            <p:ph type="body" idx="1"/>
          </p:nvPr>
        </p:nvSpPr>
        <p:spPr>
          <a:xfrm>
            <a:off x="468313" y="1052513"/>
            <a:ext cx="7920037" cy="5545137"/>
          </a:xfrm>
        </p:spPr>
        <p:txBody>
          <a:bodyPr/>
          <a:lstStyle/>
          <a:p>
            <a:pPr eaLnBrk="1" hangingPunct="1">
              <a:lnSpc>
                <a:spcPct val="80000"/>
              </a:lnSpc>
              <a:buFontTx/>
              <a:buNone/>
            </a:pPr>
            <a:r>
              <a:rPr lang="en-US" altLang="zh-CN" sz="2000" b="1" smtClean="0">
                <a:latin typeface="Tahoma" panose="020B0604030504040204" pitchFamily="34" charset="0"/>
              </a:rPr>
              <a:t>void main()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int i,j;float a[7][4];</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for(i=0;i&lt;6;i++)                    /*</a:t>
            </a:r>
            <a:r>
              <a:rPr lang="zh-CN" altLang="en-US" sz="2000" b="1" smtClean="0">
                <a:latin typeface="Tahoma" panose="020B0604030504040204" pitchFamily="34" charset="0"/>
              </a:rPr>
              <a:t>输入</a:t>
            </a:r>
            <a:r>
              <a:rPr lang="en-US" altLang="zh-CN" sz="2000" b="1" smtClean="0">
                <a:latin typeface="Tahoma" panose="020B0604030504040204" pitchFamily="34" charset="0"/>
              </a:rPr>
              <a:t>a</a:t>
            </a:r>
            <a:r>
              <a:rPr lang="zh-CN" altLang="en-US" sz="2000" b="1" smtClean="0">
                <a:latin typeface="Tahoma" panose="020B0604030504040204" pitchFamily="34" charset="0"/>
              </a:rPr>
              <a:t>数组中元素值*</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CC0000"/>
                </a:solidFill>
                <a:latin typeface="Tahoma" panose="020B0604030504040204" pitchFamily="34" charset="0"/>
              </a:rPr>
              <a:t>{   a[i][3]=0;		</a:t>
            </a:r>
            <a:endParaRPr lang="en-US" altLang="zh-CN" sz="2000" b="1" smtClean="0">
              <a:solidFill>
                <a:srgbClr val="CC0000"/>
              </a:solidFill>
              <a:latin typeface="Tahoma" panose="020B0604030504040204" pitchFamily="34" charset="0"/>
            </a:endParaRPr>
          </a:p>
          <a:p>
            <a:pPr eaLnBrk="1" hangingPunct="1">
              <a:lnSpc>
                <a:spcPct val="80000"/>
              </a:lnSpc>
              <a:buFontTx/>
              <a:buNone/>
            </a:pPr>
            <a:r>
              <a:rPr lang="en-US" altLang="zh-CN" sz="2000" b="1" smtClean="0">
                <a:solidFill>
                  <a:srgbClr val="CC0000"/>
                </a:solidFill>
                <a:latin typeface="Tahoma" panose="020B0604030504040204" pitchFamily="34" charset="0"/>
              </a:rPr>
              <a:t>		for(j=0;j&lt;3;j++)</a:t>
            </a:r>
            <a:endParaRPr lang="en-US" altLang="zh-CN" sz="2000" b="1" smtClean="0">
              <a:solidFill>
                <a:srgbClr val="CC0000"/>
              </a:solidFill>
              <a:latin typeface="Tahoma" panose="020B0604030504040204" pitchFamily="34" charset="0"/>
            </a:endParaRPr>
          </a:p>
          <a:p>
            <a:pPr eaLnBrk="1" hangingPunct="1">
              <a:lnSpc>
                <a:spcPct val="80000"/>
              </a:lnSpc>
              <a:buFontTx/>
              <a:buNone/>
            </a:pPr>
            <a:r>
              <a:rPr lang="en-US" altLang="zh-CN" sz="2000" b="1" smtClean="0">
                <a:solidFill>
                  <a:srgbClr val="CC0000"/>
                </a:solidFill>
                <a:latin typeface="Tahoma" panose="020B0604030504040204" pitchFamily="34" charset="0"/>
              </a:rPr>
              <a:t>         {   scanf("%f",&amp;a[i][j]);</a:t>
            </a:r>
            <a:endParaRPr lang="en-US" altLang="zh-CN" sz="2000" b="1" smtClean="0">
              <a:solidFill>
                <a:srgbClr val="CC0000"/>
              </a:solidFill>
              <a:latin typeface="Tahoma" panose="020B0604030504040204" pitchFamily="34" charset="0"/>
            </a:endParaRPr>
          </a:p>
          <a:p>
            <a:pPr eaLnBrk="1" hangingPunct="1">
              <a:lnSpc>
                <a:spcPct val="80000"/>
              </a:lnSpc>
              <a:buFontTx/>
              <a:buNone/>
            </a:pPr>
            <a:r>
              <a:rPr lang="en-US" altLang="zh-CN" sz="2000" b="1" smtClean="0">
                <a:solidFill>
                  <a:srgbClr val="CC0000"/>
                </a:solidFill>
                <a:latin typeface="Tahoma" panose="020B0604030504040204" pitchFamily="34" charset="0"/>
              </a:rPr>
              <a:t>             a[i][3]=a[i][3]+a[i][j];} /*</a:t>
            </a:r>
            <a:r>
              <a:rPr lang="zh-CN" altLang="en-US" sz="2000" b="1" smtClean="0">
                <a:solidFill>
                  <a:srgbClr val="CC0000"/>
                </a:solidFill>
                <a:latin typeface="Tahoma" panose="020B0604030504040204" pitchFamily="34" charset="0"/>
              </a:rPr>
              <a:t>三科求和*</a:t>
            </a:r>
            <a:r>
              <a:rPr lang="en-US" altLang="zh-CN" sz="2000" b="1" smtClean="0">
                <a:solidFill>
                  <a:srgbClr val="CC0000"/>
                </a:solidFill>
                <a:latin typeface="Tahoma" panose="020B0604030504040204" pitchFamily="34" charset="0"/>
              </a:rPr>
              <a:t>/</a:t>
            </a:r>
            <a:endParaRPr lang="en-US" altLang="zh-CN" sz="2000" b="1" smtClean="0">
              <a:solidFill>
                <a:srgbClr val="CC0000"/>
              </a:solidFill>
              <a:latin typeface="Tahoma" panose="020B0604030504040204" pitchFamily="34" charset="0"/>
            </a:endParaRPr>
          </a:p>
          <a:p>
            <a:pPr eaLnBrk="1" hangingPunct="1">
              <a:lnSpc>
                <a:spcPct val="80000"/>
              </a:lnSpc>
              <a:buFontTx/>
              <a:buNone/>
            </a:pPr>
            <a:r>
              <a:rPr lang="en-US" altLang="zh-CN" sz="2000" b="1" smtClean="0">
                <a:solidFill>
                  <a:srgbClr val="CC0000"/>
                </a:solidFill>
                <a:latin typeface="Tahoma" panose="020B0604030504040204" pitchFamily="34" charset="0"/>
              </a:rPr>
              <a:t>         a[i][3]=a[i][3]/3;   /*</a:t>
            </a:r>
            <a:r>
              <a:rPr lang="zh-CN" altLang="en-US" sz="2000" b="1" smtClean="0">
                <a:solidFill>
                  <a:srgbClr val="CC0000"/>
                </a:solidFill>
                <a:latin typeface="Tahoma" panose="020B0604030504040204" pitchFamily="34" charset="0"/>
              </a:rPr>
              <a:t>求三科平均值*</a:t>
            </a:r>
            <a:r>
              <a:rPr lang="en-US" altLang="zh-CN" sz="2000" b="1" smtClean="0">
                <a:solidFill>
                  <a:srgbClr val="CC0000"/>
                </a:solidFill>
                <a:latin typeface="Tahoma" panose="020B0604030504040204" pitchFamily="34" charset="0"/>
              </a:rPr>
              <a:t>/    }</a:t>
            </a:r>
            <a:r>
              <a:rPr lang="en-US" altLang="zh-CN" sz="2000" b="1" smtClean="0">
                <a:latin typeface="Tahoma" panose="020B0604030504040204" pitchFamily="34" charset="0"/>
              </a:rPr>
              <a:t>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for(i=0;i&lt;=3;i++)                 /*</a:t>
            </a:r>
            <a:r>
              <a:rPr lang="zh-CN" altLang="en-US" sz="2000" b="1" smtClean="0">
                <a:latin typeface="Tahoma" panose="020B0604030504040204" pitchFamily="34" charset="0"/>
              </a:rPr>
              <a:t>求各科平均值*</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3333FF"/>
                </a:solidFill>
                <a:latin typeface="Tahoma" panose="020B0604030504040204" pitchFamily="34" charset="0"/>
              </a:rPr>
              <a:t>{   	a[6][i]=0; </a:t>
            </a:r>
            <a:endParaRPr lang="en-US" altLang="zh-CN" sz="2000" b="1" smtClean="0">
              <a:solidFill>
                <a:srgbClr val="3333FF"/>
              </a:solidFill>
              <a:latin typeface="Tahoma" panose="020B0604030504040204" pitchFamily="34" charset="0"/>
            </a:endParaRPr>
          </a:p>
          <a:p>
            <a:pPr eaLnBrk="1" hangingPunct="1">
              <a:lnSpc>
                <a:spcPct val="80000"/>
              </a:lnSpc>
              <a:buFontTx/>
              <a:buNone/>
            </a:pPr>
            <a:r>
              <a:rPr lang="en-US" altLang="zh-CN" sz="2000" b="1" smtClean="0">
                <a:solidFill>
                  <a:srgbClr val="3333FF"/>
                </a:solidFill>
                <a:latin typeface="Tahoma" panose="020B0604030504040204" pitchFamily="34" charset="0"/>
              </a:rPr>
              <a:t>		for(j=0;j&lt;6;j++)</a:t>
            </a:r>
            <a:endParaRPr lang="en-US" altLang="zh-CN" sz="2000" b="1" smtClean="0">
              <a:solidFill>
                <a:srgbClr val="3333FF"/>
              </a:solidFill>
              <a:latin typeface="Tahoma" panose="020B0604030504040204" pitchFamily="34" charset="0"/>
            </a:endParaRPr>
          </a:p>
          <a:p>
            <a:pPr eaLnBrk="1" hangingPunct="1">
              <a:lnSpc>
                <a:spcPct val="80000"/>
              </a:lnSpc>
              <a:buFontTx/>
              <a:buNone/>
            </a:pPr>
            <a:r>
              <a:rPr lang="en-US" altLang="zh-CN" sz="2000" b="1" smtClean="0">
                <a:solidFill>
                  <a:srgbClr val="3333FF"/>
                </a:solidFill>
                <a:latin typeface="Tahoma" panose="020B0604030504040204" pitchFamily="34" charset="0"/>
              </a:rPr>
              <a:t>               	a[6][i]=a[6][i]+a[j][i];/*</a:t>
            </a:r>
            <a:r>
              <a:rPr lang="zh-CN" altLang="en-US" sz="2000" b="1" smtClean="0">
                <a:solidFill>
                  <a:srgbClr val="3333FF"/>
                </a:solidFill>
                <a:latin typeface="Tahoma" panose="020B0604030504040204" pitchFamily="34" charset="0"/>
              </a:rPr>
              <a:t>求和*</a:t>
            </a:r>
            <a:r>
              <a:rPr lang="en-US" altLang="zh-CN" sz="2000" b="1" smtClean="0">
                <a:solidFill>
                  <a:srgbClr val="3333FF"/>
                </a:solidFill>
                <a:latin typeface="Tahoma" panose="020B0604030504040204" pitchFamily="34" charset="0"/>
              </a:rPr>
              <a:t>/</a:t>
            </a:r>
            <a:endParaRPr lang="en-US" altLang="zh-CN" sz="2000" b="1" smtClean="0">
              <a:solidFill>
                <a:srgbClr val="3333FF"/>
              </a:solidFill>
              <a:latin typeface="Tahoma" panose="020B0604030504040204" pitchFamily="34" charset="0"/>
            </a:endParaRPr>
          </a:p>
          <a:p>
            <a:pPr eaLnBrk="1" hangingPunct="1">
              <a:lnSpc>
                <a:spcPct val="80000"/>
              </a:lnSpc>
              <a:buFontTx/>
              <a:buNone/>
            </a:pPr>
            <a:r>
              <a:rPr lang="en-US" altLang="zh-CN" sz="2000" b="1" smtClean="0">
                <a:solidFill>
                  <a:srgbClr val="3333FF"/>
                </a:solidFill>
                <a:latin typeface="Tahoma" panose="020B0604030504040204" pitchFamily="34" charset="0"/>
              </a:rPr>
              <a:t>        	a[6][i]=a[6][i]/6; /*</a:t>
            </a:r>
            <a:r>
              <a:rPr lang="zh-CN" altLang="en-US" sz="2000" b="1" smtClean="0">
                <a:solidFill>
                  <a:srgbClr val="3333FF"/>
                </a:solidFill>
                <a:latin typeface="Tahoma" panose="020B0604030504040204" pitchFamily="34" charset="0"/>
              </a:rPr>
              <a:t>求平均值*</a:t>
            </a:r>
            <a:r>
              <a:rPr lang="en-US" altLang="zh-CN" sz="2000" b="1" smtClean="0">
                <a:solidFill>
                  <a:srgbClr val="3333FF"/>
                </a:solidFill>
                <a:latin typeface="Tahoma" panose="020B0604030504040204" pitchFamily="34" charset="0"/>
              </a:rPr>
              <a:t>/}</a:t>
            </a:r>
            <a:endParaRPr lang="en-US" altLang="zh-CN" sz="2000" b="1" smtClean="0">
              <a:solidFill>
                <a:srgbClr val="3333FF"/>
              </a:solidFill>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for(i=0;i&lt;=6;i++)                    /*</a:t>
            </a:r>
            <a:r>
              <a:rPr lang="zh-CN" altLang="en-US" sz="2000" b="1" smtClean="0">
                <a:latin typeface="Tahoma" panose="020B0604030504040204" pitchFamily="34" charset="0"/>
              </a:rPr>
              <a:t>输出</a:t>
            </a:r>
            <a:r>
              <a:rPr lang="en-US" altLang="zh-CN" sz="2000" b="1" smtClean="0">
                <a:latin typeface="Tahoma" panose="020B0604030504040204" pitchFamily="34" charset="0"/>
              </a:rPr>
              <a:t>a</a:t>
            </a:r>
            <a:r>
              <a:rPr lang="zh-CN" altLang="en-US" sz="2000" b="1" smtClean="0">
                <a:latin typeface="Tahoma" panose="020B0604030504040204" pitchFamily="34" charset="0"/>
              </a:rPr>
              <a:t>数组中元素值*</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FF3399"/>
                </a:solidFill>
                <a:latin typeface="Tahoma" panose="020B0604030504040204" pitchFamily="34" charset="0"/>
              </a:rPr>
              <a:t>{   	for(j=0;j&lt;=3;j++)</a:t>
            </a:r>
            <a:endParaRPr lang="en-US" altLang="zh-CN" sz="2000" b="1" smtClean="0">
              <a:solidFill>
                <a:srgbClr val="FF3399"/>
              </a:solidFill>
              <a:latin typeface="Tahoma" panose="020B0604030504040204" pitchFamily="34" charset="0"/>
            </a:endParaRPr>
          </a:p>
          <a:p>
            <a:pPr eaLnBrk="1" hangingPunct="1">
              <a:lnSpc>
                <a:spcPct val="80000"/>
              </a:lnSpc>
              <a:buFontTx/>
              <a:buNone/>
            </a:pPr>
            <a:r>
              <a:rPr lang="en-US" altLang="zh-CN" sz="2000" b="1" smtClean="0">
                <a:solidFill>
                  <a:srgbClr val="FF3399"/>
                </a:solidFill>
                <a:latin typeface="Tahoma" panose="020B0604030504040204" pitchFamily="34" charset="0"/>
              </a:rPr>
              <a:t>            		printf("%8.2f",a[i][j]);</a:t>
            </a:r>
            <a:endParaRPr lang="en-US" altLang="zh-CN" sz="2000" b="1" smtClean="0">
              <a:solidFill>
                <a:srgbClr val="FF3399"/>
              </a:solidFill>
              <a:latin typeface="Tahoma" panose="020B0604030504040204" pitchFamily="34" charset="0"/>
            </a:endParaRPr>
          </a:p>
          <a:p>
            <a:pPr eaLnBrk="1" hangingPunct="1">
              <a:lnSpc>
                <a:spcPct val="80000"/>
              </a:lnSpc>
              <a:buFontTx/>
              <a:buNone/>
            </a:pPr>
            <a:r>
              <a:rPr lang="en-US" altLang="zh-CN" sz="2000" b="1" smtClean="0">
                <a:solidFill>
                  <a:srgbClr val="FF3399"/>
                </a:solidFill>
                <a:latin typeface="Tahoma" panose="020B0604030504040204" pitchFamily="34" charset="0"/>
              </a:rPr>
              <a:t>        	printf("\n");}</a:t>
            </a:r>
            <a:r>
              <a:rPr lang="en-US" altLang="zh-CN" sz="2000" b="1" smtClean="0">
                <a:latin typeface="Tahoma" panose="020B0604030504040204" pitchFamily="34" charset="0"/>
              </a:rPr>
              <a:t>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endParaRPr lang="en-US" altLang="zh-CN" sz="2000" b="1" smtClean="0">
              <a:latin typeface="Tahoma" panose="020B0604030504040204" pitchFamily="34" charset="0"/>
            </a:endParaRPr>
          </a:p>
        </p:txBody>
      </p:sp>
      <p:pic>
        <p:nvPicPr>
          <p:cNvPr id="24474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620713"/>
            <a:ext cx="8388350" cy="57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4742" name="AutoShape 6"/>
          <p:cNvSpPr/>
          <p:nvPr/>
        </p:nvSpPr>
        <p:spPr bwMode="auto">
          <a:xfrm>
            <a:off x="4278313" y="1196975"/>
            <a:ext cx="2589212" cy="609600"/>
          </a:xfrm>
          <a:prstGeom prst="borderCallout2">
            <a:avLst>
              <a:gd name="adj1" fmla="val 18750"/>
              <a:gd name="adj2" fmla="val 102944"/>
              <a:gd name="adj3" fmla="val 18750"/>
              <a:gd name="adj4" fmla="val 102944"/>
              <a:gd name="adj5" fmla="val 298958"/>
              <a:gd name="adj6" fmla="val 115514"/>
            </a:avLst>
          </a:prstGeom>
          <a:solidFill>
            <a:schemeClr val="accent1"/>
          </a:solidFill>
          <a:ln w="9525">
            <a:solidFill>
              <a:schemeClr val="bg1"/>
            </a:solidFill>
            <a:miter lim="800000"/>
            <a:head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ea typeface="黑体" panose="02010609060101010101" pitchFamily="2" charset="-122"/>
              </a:rPr>
              <a:t>个人的平均成绩</a:t>
            </a:r>
            <a:endParaRPr lang="zh-CN" altLang="en-US" b="1">
              <a:ea typeface="黑体" panose="02010609060101010101" pitchFamily="2" charset="-122"/>
            </a:endParaRPr>
          </a:p>
        </p:txBody>
      </p:sp>
      <p:sp>
        <p:nvSpPr>
          <p:cNvPr id="244743" name="AutoShape 7"/>
          <p:cNvSpPr/>
          <p:nvPr/>
        </p:nvSpPr>
        <p:spPr bwMode="auto">
          <a:xfrm>
            <a:off x="3276600" y="2276475"/>
            <a:ext cx="2663825" cy="609600"/>
          </a:xfrm>
          <a:prstGeom prst="borderCallout2">
            <a:avLst>
              <a:gd name="adj1" fmla="val 18750"/>
              <a:gd name="adj2" fmla="val -2861"/>
              <a:gd name="adj3" fmla="val 18750"/>
              <a:gd name="adj4" fmla="val -2861"/>
              <a:gd name="adj5" fmla="val 459898"/>
              <a:gd name="adj6" fmla="val -24912"/>
            </a:avLst>
          </a:prstGeom>
          <a:solidFill>
            <a:schemeClr val="accent1"/>
          </a:solidFill>
          <a:ln w="9525">
            <a:solidFill>
              <a:schemeClr val="bg1"/>
            </a:solidFill>
            <a:miter lim="800000"/>
            <a:head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ea typeface="黑体" panose="02010609060101010101" pitchFamily="2" charset="-122"/>
              </a:rPr>
              <a:t>各科的平均成绩</a:t>
            </a:r>
            <a:endParaRPr lang="zh-CN" altLang="en-US" b="1">
              <a:ea typeface="黑体" panose="02010609060101010101" pitchFamily="2" charset="-122"/>
            </a:endParaRPr>
          </a:p>
        </p:txBody>
      </p:sp>
      <p:sp>
        <p:nvSpPr>
          <p:cNvPr id="244744" name="Rectangle 8"/>
          <p:cNvSpPr>
            <a:spLocks noChangeArrowheads="1"/>
          </p:cNvSpPr>
          <p:nvPr/>
        </p:nvSpPr>
        <p:spPr bwMode="auto">
          <a:xfrm>
            <a:off x="1403350" y="5013325"/>
            <a:ext cx="6697663" cy="287338"/>
          </a:xfrm>
          <a:prstGeom prst="rect">
            <a:avLst/>
          </a:prstGeom>
          <a:noFill/>
          <a:ln w="9525">
            <a:solidFill>
              <a:srgbClr val="FF0000"/>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4745" name="Rectangle 9"/>
          <p:cNvSpPr>
            <a:spLocks noChangeArrowheads="1"/>
          </p:cNvSpPr>
          <p:nvPr/>
        </p:nvSpPr>
        <p:spPr bwMode="auto">
          <a:xfrm>
            <a:off x="6588125" y="2852738"/>
            <a:ext cx="1655763" cy="2592387"/>
          </a:xfrm>
          <a:prstGeom prst="rect">
            <a:avLst/>
          </a:prstGeom>
          <a:noFill/>
          <a:ln w="9525">
            <a:solidFill>
              <a:schemeClr val="bg1"/>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ppt_x"/>
                                          </p:val>
                                        </p:tav>
                                        <p:tav tm="100000">
                                          <p:val>
                                            <p:strVal val="#ppt_x"/>
                                          </p:val>
                                        </p:tav>
                                      </p:tavLst>
                                    </p:anim>
                                    <p:anim calcmode="lin" valueType="num">
                                      <p:cBhvr additive="base">
                                        <p:cTn id="8" dur="500" fill="hold"/>
                                        <p:tgtEl>
                                          <p:spTgt spid="244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244739">
                                            <p:txEl>
                                              <p:pRg st="0" end="0"/>
                                            </p:txEl>
                                          </p:spTgt>
                                        </p:tgtEl>
                                        <p:attrNameLst>
                                          <p:attrName>style.visibility</p:attrName>
                                        </p:attrNameLst>
                                      </p:cBhvr>
                                      <p:to>
                                        <p:strVal val="visible"/>
                                      </p:to>
                                    </p:set>
                                    <p:animEffect transition="in" filter="barn(inHorizontal)">
                                      <p:cBhvr>
                                        <p:cTn id="13" dur="500"/>
                                        <p:tgtEl>
                                          <p:spTgt spid="2447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44739">
                                            <p:txEl>
                                              <p:pRg st="1" end="1"/>
                                            </p:txEl>
                                          </p:spTgt>
                                        </p:tgtEl>
                                        <p:attrNameLst>
                                          <p:attrName>style.visibility</p:attrName>
                                        </p:attrNameLst>
                                      </p:cBhvr>
                                      <p:to>
                                        <p:strVal val="visible"/>
                                      </p:to>
                                    </p:set>
                                    <p:animEffect transition="in" filter="barn(inHorizontal)">
                                      <p:cBhvr>
                                        <p:cTn id="18" dur="500"/>
                                        <p:tgtEl>
                                          <p:spTgt spid="2447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244739">
                                            <p:txEl>
                                              <p:pRg st="2" end="2"/>
                                            </p:txEl>
                                          </p:spTgt>
                                        </p:tgtEl>
                                        <p:attrNameLst>
                                          <p:attrName>style.visibility</p:attrName>
                                        </p:attrNameLst>
                                      </p:cBhvr>
                                      <p:to>
                                        <p:strVal val="visible"/>
                                      </p:to>
                                    </p:set>
                                    <p:animEffect transition="in" filter="barn(inHorizontal)">
                                      <p:cBhvr>
                                        <p:cTn id="23" dur="500"/>
                                        <p:tgtEl>
                                          <p:spTgt spid="2447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244739">
                                            <p:txEl>
                                              <p:pRg st="3" end="3"/>
                                            </p:txEl>
                                          </p:spTgt>
                                        </p:tgtEl>
                                        <p:attrNameLst>
                                          <p:attrName>style.visibility</p:attrName>
                                        </p:attrNameLst>
                                      </p:cBhvr>
                                      <p:to>
                                        <p:strVal val="visible"/>
                                      </p:to>
                                    </p:set>
                                    <p:animEffect transition="in" filter="barn(inHorizontal)">
                                      <p:cBhvr>
                                        <p:cTn id="28" dur="500"/>
                                        <p:tgtEl>
                                          <p:spTgt spid="24473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44739">
                                            <p:txEl>
                                              <p:pRg st="4" end="4"/>
                                            </p:txEl>
                                          </p:spTgt>
                                        </p:tgtEl>
                                        <p:attrNameLst>
                                          <p:attrName>style.visibility</p:attrName>
                                        </p:attrNameLst>
                                      </p:cBhvr>
                                      <p:to>
                                        <p:strVal val="visible"/>
                                      </p:to>
                                    </p:set>
                                    <p:animEffect transition="in" filter="barn(inHorizontal)">
                                      <p:cBhvr>
                                        <p:cTn id="33" dur="500"/>
                                        <p:tgtEl>
                                          <p:spTgt spid="24473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244739">
                                            <p:txEl>
                                              <p:pRg st="5" end="5"/>
                                            </p:txEl>
                                          </p:spTgt>
                                        </p:tgtEl>
                                        <p:attrNameLst>
                                          <p:attrName>style.visibility</p:attrName>
                                        </p:attrNameLst>
                                      </p:cBhvr>
                                      <p:to>
                                        <p:strVal val="visible"/>
                                      </p:to>
                                    </p:set>
                                    <p:animEffect transition="in" filter="barn(inHorizontal)">
                                      <p:cBhvr>
                                        <p:cTn id="38" dur="500"/>
                                        <p:tgtEl>
                                          <p:spTgt spid="24473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244739">
                                            <p:txEl>
                                              <p:pRg st="6" end="6"/>
                                            </p:txEl>
                                          </p:spTgt>
                                        </p:tgtEl>
                                        <p:attrNameLst>
                                          <p:attrName>style.visibility</p:attrName>
                                        </p:attrNameLst>
                                      </p:cBhvr>
                                      <p:to>
                                        <p:strVal val="visible"/>
                                      </p:to>
                                    </p:set>
                                    <p:animEffect transition="in" filter="barn(inHorizontal)">
                                      <p:cBhvr>
                                        <p:cTn id="43" dur="500"/>
                                        <p:tgtEl>
                                          <p:spTgt spid="24473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244739">
                                            <p:txEl>
                                              <p:pRg st="7" end="7"/>
                                            </p:txEl>
                                          </p:spTgt>
                                        </p:tgtEl>
                                        <p:attrNameLst>
                                          <p:attrName>style.visibility</p:attrName>
                                        </p:attrNameLst>
                                      </p:cBhvr>
                                      <p:to>
                                        <p:strVal val="visible"/>
                                      </p:to>
                                    </p:set>
                                    <p:animEffect transition="in" filter="barn(inHorizontal)">
                                      <p:cBhvr>
                                        <p:cTn id="48" dur="500"/>
                                        <p:tgtEl>
                                          <p:spTgt spid="24473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6" fill="hold" grpId="0" nodeType="clickEffect">
                                  <p:stCondLst>
                                    <p:cond delay="0"/>
                                  </p:stCondLst>
                                  <p:childTnLst>
                                    <p:set>
                                      <p:cBhvr>
                                        <p:cTn id="52" dur="1" fill="hold">
                                          <p:stCondLst>
                                            <p:cond delay="0"/>
                                          </p:stCondLst>
                                        </p:cTn>
                                        <p:tgtEl>
                                          <p:spTgt spid="244739">
                                            <p:txEl>
                                              <p:pRg st="8" end="8"/>
                                            </p:txEl>
                                          </p:spTgt>
                                        </p:tgtEl>
                                        <p:attrNameLst>
                                          <p:attrName>style.visibility</p:attrName>
                                        </p:attrNameLst>
                                      </p:cBhvr>
                                      <p:to>
                                        <p:strVal val="visible"/>
                                      </p:to>
                                    </p:set>
                                    <p:animEffect transition="in" filter="barn(inHorizontal)">
                                      <p:cBhvr>
                                        <p:cTn id="53" dur="500"/>
                                        <p:tgtEl>
                                          <p:spTgt spid="244739">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244739">
                                            <p:txEl>
                                              <p:pRg st="9" end="9"/>
                                            </p:txEl>
                                          </p:spTgt>
                                        </p:tgtEl>
                                        <p:attrNameLst>
                                          <p:attrName>style.visibility</p:attrName>
                                        </p:attrNameLst>
                                      </p:cBhvr>
                                      <p:to>
                                        <p:strVal val="visible"/>
                                      </p:to>
                                    </p:set>
                                    <p:animEffect transition="in" filter="barn(inHorizontal)">
                                      <p:cBhvr>
                                        <p:cTn id="58" dur="500"/>
                                        <p:tgtEl>
                                          <p:spTgt spid="244739">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6" fill="hold" grpId="0" nodeType="clickEffect">
                                  <p:stCondLst>
                                    <p:cond delay="0"/>
                                  </p:stCondLst>
                                  <p:childTnLst>
                                    <p:set>
                                      <p:cBhvr>
                                        <p:cTn id="62" dur="1" fill="hold">
                                          <p:stCondLst>
                                            <p:cond delay="0"/>
                                          </p:stCondLst>
                                        </p:cTn>
                                        <p:tgtEl>
                                          <p:spTgt spid="244739">
                                            <p:txEl>
                                              <p:pRg st="10" end="10"/>
                                            </p:txEl>
                                          </p:spTgt>
                                        </p:tgtEl>
                                        <p:attrNameLst>
                                          <p:attrName>style.visibility</p:attrName>
                                        </p:attrNameLst>
                                      </p:cBhvr>
                                      <p:to>
                                        <p:strVal val="visible"/>
                                      </p:to>
                                    </p:set>
                                    <p:animEffect transition="in" filter="barn(inHorizontal)">
                                      <p:cBhvr>
                                        <p:cTn id="63" dur="500"/>
                                        <p:tgtEl>
                                          <p:spTgt spid="244739">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244739">
                                            <p:txEl>
                                              <p:pRg st="11" end="11"/>
                                            </p:txEl>
                                          </p:spTgt>
                                        </p:tgtEl>
                                        <p:attrNameLst>
                                          <p:attrName>style.visibility</p:attrName>
                                        </p:attrNameLst>
                                      </p:cBhvr>
                                      <p:to>
                                        <p:strVal val="visible"/>
                                      </p:to>
                                    </p:set>
                                    <p:animEffect transition="in" filter="barn(inHorizontal)">
                                      <p:cBhvr>
                                        <p:cTn id="68" dur="500"/>
                                        <p:tgtEl>
                                          <p:spTgt spid="244739">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6" fill="hold" grpId="0" nodeType="clickEffect">
                                  <p:stCondLst>
                                    <p:cond delay="0"/>
                                  </p:stCondLst>
                                  <p:childTnLst>
                                    <p:set>
                                      <p:cBhvr>
                                        <p:cTn id="72" dur="1" fill="hold">
                                          <p:stCondLst>
                                            <p:cond delay="0"/>
                                          </p:stCondLst>
                                        </p:cTn>
                                        <p:tgtEl>
                                          <p:spTgt spid="244739">
                                            <p:txEl>
                                              <p:pRg st="12" end="12"/>
                                            </p:txEl>
                                          </p:spTgt>
                                        </p:tgtEl>
                                        <p:attrNameLst>
                                          <p:attrName>style.visibility</p:attrName>
                                        </p:attrNameLst>
                                      </p:cBhvr>
                                      <p:to>
                                        <p:strVal val="visible"/>
                                      </p:to>
                                    </p:set>
                                    <p:animEffect transition="in" filter="barn(inHorizontal)">
                                      <p:cBhvr>
                                        <p:cTn id="73" dur="500"/>
                                        <p:tgtEl>
                                          <p:spTgt spid="244739">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6" fill="hold" grpId="0" nodeType="clickEffect">
                                  <p:stCondLst>
                                    <p:cond delay="0"/>
                                  </p:stCondLst>
                                  <p:childTnLst>
                                    <p:set>
                                      <p:cBhvr>
                                        <p:cTn id="77" dur="1" fill="hold">
                                          <p:stCondLst>
                                            <p:cond delay="0"/>
                                          </p:stCondLst>
                                        </p:cTn>
                                        <p:tgtEl>
                                          <p:spTgt spid="244739">
                                            <p:txEl>
                                              <p:pRg st="13" end="13"/>
                                            </p:txEl>
                                          </p:spTgt>
                                        </p:tgtEl>
                                        <p:attrNameLst>
                                          <p:attrName>style.visibility</p:attrName>
                                        </p:attrNameLst>
                                      </p:cBhvr>
                                      <p:to>
                                        <p:strVal val="visible"/>
                                      </p:to>
                                    </p:set>
                                    <p:animEffect transition="in" filter="barn(inHorizontal)">
                                      <p:cBhvr>
                                        <p:cTn id="78" dur="500"/>
                                        <p:tgtEl>
                                          <p:spTgt spid="244739">
                                            <p:txEl>
                                              <p:pRg st="13" end="1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244739">
                                            <p:txEl>
                                              <p:pRg st="14" end="14"/>
                                            </p:txEl>
                                          </p:spTgt>
                                        </p:tgtEl>
                                        <p:attrNameLst>
                                          <p:attrName>style.visibility</p:attrName>
                                        </p:attrNameLst>
                                      </p:cBhvr>
                                      <p:to>
                                        <p:strVal val="visible"/>
                                      </p:to>
                                    </p:set>
                                    <p:animEffect transition="in" filter="barn(inHorizontal)">
                                      <p:cBhvr>
                                        <p:cTn id="83" dur="500"/>
                                        <p:tgtEl>
                                          <p:spTgt spid="244739">
                                            <p:txEl>
                                              <p:pRg st="14" end="1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244739">
                                            <p:txEl>
                                              <p:pRg st="15" end="15"/>
                                            </p:txEl>
                                          </p:spTgt>
                                        </p:tgtEl>
                                        <p:attrNameLst>
                                          <p:attrName>style.visibility</p:attrName>
                                        </p:attrNameLst>
                                      </p:cBhvr>
                                      <p:to>
                                        <p:strVal val="visible"/>
                                      </p:to>
                                    </p:set>
                                    <p:animEffect transition="in" filter="barn(inHorizontal)">
                                      <p:cBhvr>
                                        <p:cTn id="88" dur="500"/>
                                        <p:tgtEl>
                                          <p:spTgt spid="244739">
                                            <p:txEl>
                                              <p:pRg st="15" end="1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6" fill="hold" grpId="0" nodeType="clickEffect">
                                  <p:stCondLst>
                                    <p:cond delay="0"/>
                                  </p:stCondLst>
                                  <p:childTnLst>
                                    <p:set>
                                      <p:cBhvr>
                                        <p:cTn id="92" dur="1" fill="hold">
                                          <p:stCondLst>
                                            <p:cond delay="0"/>
                                          </p:stCondLst>
                                        </p:cTn>
                                        <p:tgtEl>
                                          <p:spTgt spid="244739">
                                            <p:txEl>
                                              <p:pRg st="16" end="16"/>
                                            </p:txEl>
                                          </p:spTgt>
                                        </p:tgtEl>
                                        <p:attrNameLst>
                                          <p:attrName>style.visibility</p:attrName>
                                        </p:attrNameLst>
                                      </p:cBhvr>
                                      <p:to>
                                        <p:strVal val="visible"/>
                                      </p:to>
                                    </p:set>
                                    <p:animEffect transition="in" filter="barn(inHorizontal)">
                                      <p:cBhvr>
                                        <p:cTn id="93" dur="500"/>
                                        <p:tgtEl>
                                          <p:spTgt spid="244739">
                                            <p:txEl>
                                              <p:pRg st="16" end="1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6" fill="hold" grpId="0" nodeType="clickEffect">
                                  <p:stCondLst>
                                    <p:cond delay="0"/>
                                  </p:stCondLst>
                                  <p:childTnLst>
                                    <p:set>
                                      <p:cBhvr>
                                        <p:cTn id="97" dur="1" fill="hold">
                                          <p:stCondLst>
                                            <p:cond delay="0"/>
                                          </p:stCondLst>
                                        </p:cTn>
                                        <p:tgtEl>
                                          <p:spTgt spid="244739">
                                            <p:txEl>
                                              <p:pRg st="17" end="17"/>
                                            </p:txEl>
                                          </p:spTgt>
                                        </p:tgtEl>
                                        <p:attrNameLst>
                                          <p:attrName>style.visibility</p:attrName>
                                        </p:attrNameLst>
                                      </p:cBhvr>
                                      <p:to>
                                        <p:strVal val="visible"/>
                                      </p:to>
                                    </p:set>
                                    <p:animEffect transition="in" filter="barn(inHorizontal)">
                                      <p:cBhvr>
                                        <p:cTn id="98" dur="500"/>
                                        <p:tgtEl>
                                          <p:spTgt spid="244739">
                                            <p:txEl>
                                              <p:pRg st="17" end="1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nodeType="clickEffect">
                                  <p:stCondLst>
                                    <p:cond delay="0"/>
                                  </p:stCondLst>
                                  <p:childTnLst>
                                    <p:set>
                                      <p:cBhvr>
                                        <p:cTn id="102" dur="1" fill="hold">
                                          <p:stCondLst>
                                            <p:cond delay="0"/>
                                          </p:stCondLst>
                                        </p:cTn>
                                        <p:tgtEl>
                                          <p:spTgt spid="244741"/>
                                        </p:tgtEl>
                                        <p:attrNameLst>
                                          <p:attrName>style.visibility</p:attrName>
                                        </p:attrNameLst>
                                      </p:cBhvr>
                                      <p:to>
                                        <p:strVal val="visible"/>
                                      </p:to>
                                    </p:set>
                                    <p:animEffect transition="in" filter="checkerboard(across)">
                                      <p:cBhvr>
                                        <p:cTn id="103" dur="500"/>
                                        <p:tgtEl>
                                          <p:spTgt spid="244741"/>
                                        </p:tgtEl>
                                      </p:cBhvr>
                                    </p:animEffect>
                                  </p:childTnLst>
                                </p:cTn>
                              </p:par>
                            </p:childTnLst>
                          </p:cTn>
                        </p:par>
                      </p:childTnLst>
                    </p:cTn>
                  </p:par>
                  <p:par>
                    <p:cTn id="104" fill="hold">
                      <p:stCondLst>
                        <p:cond delay="indefinite"/>
                      </p:stCondLst>
                      <p:childTnLst>
                        <p:par>
                          <p:cTn id="105" fill="hold">
                            <p:stCondLst>
                              <p:cond delay="0"/>
                            </p:stCondLst>
                            <p:childTnLst>
                              <p:par>
                                <p:cTn id="106" presetID="35" presetClass="entr" presetSubtype="0" fill="hold" grpId="0" nodeType="clickEffect">
                                  <p:stCondLst>
                                    <p:cond delay="0"/>
                                  </p:stCondLst>
                                  <p:childTnLst>
                                    <p:set>
                                      <p:cBhvr>
                                        <p:cTn id="107" dur="1" fill="hold">
                                          <p:stCondLst>
                                            <p:cond delay="0"/>
                                          </p:stCondLst>
                                        </p:cTn>
                                        <p:tgtEl>
                                          <p:spTgt spid="244743"/>
                                        </p:tgtEl>
                                        <p:attrNameLst>
                                          <p:attrName>style.visibility</p:attrName>
                                        </p:attrNameLst>
                                      </p:cBhvr>
                                      <p:to>
                                        <p:strVal val="visible"/>
                                      </p:to>
                                    </p:set>
                                    <p:animEffect transition="in" filter="fade">
                                      <p:cBhvr>
                                        <p:cTn id="108" dur="2000"/>
                                        <p:tgtEl>
                                          <p:spTgt spid="244743"/>
                                        </p:tgtEl>
                                      </p:cBhvr>
                                    </p:animEffect>
                                    <p:anim calcmode="lin" valueType="num">
                                      <p:cBhvr>
                                        <p:cTn id="109" dur="2000" fill="hold"/>
                                        <p:tgtEl>
                                          <p:spTgt spid="244743"/>
                                        </p:tgtEl>
                                        <p:attrNameLst>
                                          <p:attrName>style.rotation</p:attrName>
                                        </p:attrNameLst>
                                      </p:cBhvr>
                                      <p:tavLst>
                                        <p:tav tm="0">
                                          <p:val>
                                            <p:fltVal val="720"/>
                                          </p:val>
                                        </p:tav>
                                        <p:tav tm="100000">
                                          <p:val>
                                            <p:fltVal val="0"/>
                                          </p:val>
                                        </p:tav>
                                      </p:tavLst>
                                    </p:anim>
                                    <p:anim calcmode="lin" valueType="num">
                                      <p:cBhvr>
                                        <p:cTn id="110" dur="2000" fill="hold"/>
                                        <p:tgtEl>
                                          <p:spTgt spid="244743"/>
                                        </p:tgtEl>
                                        <p:attrNameLst>
                                          <p:attrName>ppt_h</p:attrName>
                                        </p:attrNameLst>
                                      </p:cBhvr>
                                      <p:tavLst>
                                        <p:tav tm="0">
                                          <p:val>
                                            <p:fltVal val="0"/>
                                          </p:val>
                                        </p:tav>
                                        <p:tav tm="100000">
                                          <p:val>
                                            <p:strVal val="#ppt_h"/>
                                          </p:val>
                                        </p:tav>
                                      </p:tavLst>
                                    </p:anim>
                                    <p:anim calcmode="lin" valueType="num">
                                      <p:cBhvr>
                                        <p:cTn id="111" dur="2000" fill="hold"/>
                                        <p:tgtEl>
                                          <p:spTgt spid="244743"/>
                                        </p:tgtEl>
                                        <p:attrNameLst>
                                          <p:attrName>ppt_w</p:attrName>
                                        </p:attrNameLst>
                                      </p:cBhvr>
                                      <p:tavLst>
                                        <p:tav tm="0">
                                          <p:val>
                                            <p:fltVal val="0"/>
                                          </p:val>
                                        </p:tav>
                                        <p:tav tm="100000">
                                          <p:val>
                                            <p:strVal val="#ppt_w"/>
                                          </p:val>
                                        </p:tav>
                                      </p:tavLst>
                                    </p:anim>
                                  </p:childTnLst>
                                </p:cTn>
                              </p:par>
                              <p:par>
                                <p:cTn id="112" presetID="35" presetClass="entr" presetSubtype="0" fill="hold" grpId="0" nodeType="withEffect">
                                  <p:stCondLst>
                                    <p:cond delay="0"/>
                                  </p:stCondLst>
                                  <p:childTnLst>
                                    <p:set>
                                      <p:cBhvr>
                                        <p:cTn id="113" dur="1" fill="hold">
                                          <p:stCondLst>
                                            <p:cond delay="0"/>
                                          </p:stCondLst>
                                        </p:cTn>
                                        <p:tgtEl>
                                          <p:spTgt spid="244744"/>
                                        </p:tgtEl>
                                        <p:attrNameLst>
                                          <p:attrName>style.visibility</p:attrName>
                                        </p:attrNameLst>
                                      </p:cBhvr>
                                      <p:to>
                                        <p:strVal val="visible"/>
                                      </p:to>
                                    </p:set>
                                    <p:animEffect transition="in" filter="fade">
                                      <p:cBhvr>
                                        <p:cTn id="114" dur="2000"/>
                                        <p:tgtEl>
                                          <p:spTgt spid="244744"/>
                                        </p:tgtEl>
                                      </p:cBhvr>
                                    </p:animEffect>
                                    <p:anim calcmode="lin" valueType="num">
                                      <p:cBhvr>
                                        <p:cTn id="115" dur="2000" fill="hold"/>
                                        <p:tgtEl>
                                          <p:spTgt spid="244744"/>
                                        </p:tgtEl>
                                        <p:attrNameLst>
                                          <p:attrName>style.rotation</p:attrName>
                                        </p:attrNameLst>
                                      </p:cBhvr>
                                      <p:tavLst>
                                        <p:tav tm="0">
                                          <p:val>
                                            <p:fltVal val="720"/>
                                          </p:val>
                                        </p:tav>
                                        <p:tav tm="100000">
                                          <p:val>
                                            <p:fltVal val="0"/>
                                          </p:val>
                                        </p:tav>
                                      </p:tavLst>
                                    </p:anim>
                                    <p:anim calcmode="lin" valueType="num">
                                      <p:cBhvr>
                                        <p:cTn id="116" dur="2000" fill="hold"/>
                                        <p:tgtEl>
                                          <p:spTgt spid="244744"/>
                                        </p:tgtEl>
                                        <p:attrNameLst>
                                          <p:attrName>ppt_h</p:attrName>
                                        </p:attrNameLst>
                                      </p:cBhvr>
                                      <p:tavLst>
                                        <p:tav tm="0">
                                          <p:val>
                                            <p:fltVal val="0"/>
                                          </p:val>
                                        </p:tav>
                                        <p:tav tm="100000">
                                          <p:val>
                                            <p:strVal val="#ppt_h"/>
                                          </p:val>
                                        </p:tav>
                                      </p:tavLst>
                                    </p:anim>
                                    <p:anim calcmode="lin" valueType="num">
                                      <p:cBhvr>
                                        <p:cTn id="117" dur="2000" fill="hold"/>
                                        <p:tgtEl>
                                          <p:spTgt spid="244744"/>
                                        </p:tgtEl>
                                        <p:attrNameLst>
                                          <p:attrName>ppt_w</p:attrName>
                                        </p:attrNameLst>
                                      </p:cBhvr>
                                      <p:tavLst>
                                        <p:tav tm="0">
                                          <p:val>
                                            <p:fltVal val="0"/>
                                          </p:val>
                                        </p:tav>
                                        <p:tav tm="100000">
                                          <p:val>
                                            <p:strVal val="#ppt_w"/>
                                          </p:val>
                                        </p:tav>
                                      </p:tavLst>
                                    </p:anim>
                                  </p:childTnLst>
                                </p:cTn>
                              </p:par>
                            </p:childTnLst>
                          </p:cTn>
                        </p:par>
                      </p:childTnLst>
                    </p:cTn>
                  </p:par>
                  <p:par>
                    <p:cTn id="118" fill="hold">
                      <p:stCondLst>
                        <p:cond delay="indefinite"/>
                      </p:stCondLst>
                      <p:childTnLst>
                        <p:par>
                          <p:cTn id="119" fill="hold">
                            <p:stCondLst>
                              <p:cond delay="0"/>
                            </p:stCondLst>
                            <p:childTnLst>
                              <p:par>
                                <p:cTn id="120" presetID="54" presetClass="entr" presetSubtype="0" accel="100000" fill="hold" grpId="0" nodeType="clickEffect">
                                  <p:stCondLst>
                                    <p:cond delay="0"/>
                                  </p:stCondLst>
                                  <p:childTnLst>
                                    <p:set>
                                      <p:cBhvr>
                                        <p:cTn id="121" dur="1" fill="hold">
                                          <p:stCondLst>
                                            <p:cond delay="0"/>
                                          </p:stCondLst>
                                        </p:cTn>
                                        <p:tgtEl>
                                          <p:spTgt spid="244742"/>
                                        </p:tgtEl>
                                        <p:attrNameLst>
                                          <p:attrName>style.visibility</p:attrName>
                                        </p:attrNameLst>
                                      </p:cBhvr>
                                      <p:to>
                                        <p:strVal val="visible"/>
                                      </p:to>
                                    </p:set>
                                    <p:anim calcmode="lin" valueType="num">
                                      <p:cBhvr>
                                        <p:cTn id="122" dur="500" fill="hold"/>
                                        <p:tgtEl>
                                          <p:spTgt spid="244742"/>
                                        </p:tgtEl>
                                        <p:attrNameLst>
                                          <p:attrName>ppt_w</p:attrName>
                                        </p:attrNameLst>
                                      </p:cBhvr>
                                      <p:tavLst>
                                        <p:tav tm="0">
                                          <p:val>
                                            <p:strVal val="#ppt_w*0.05"/>
                                          </p:val>
                                        </p:tav>
                                        <p:tav tm="100000">
                                          <p:val>
                                            <p:strVal val="#ppt_w"/>
                                          </p:val>
                                        </p:tav>
                                      </p:tavLst>
                                    </p:anim>
                                    <p:anim calcmode="lin" valueType="num">
                                      <p:cBhvr>
                                        <p:cTn id="123" dur="500" fill="hold"/>
                                        <p:tgtEl>
                                          <p:spTgt spid="244742"/>
                                        </p:tgtEl>
                                        <p:attrNameLst>
                                          <p:attrName>ppt_h</p:attrName>
                                        </p:attrNameLst>
                                      </p:cBhvr>
                                      <p:tavLst>
                                        <p:tav tm="0">
                                          <p:val>
                                            <p:strVal val="#ppt_h"/>
                                          </p:val>
                                        </p:tav>
                                        <p:tav tm="100000">
                                          <p:val>
                                            <p:strVal val="#ppt_h"/>
                                          </p:val>
                                        </p:tav>
                                      </p:tavLst>
                                    </p:anim>
                                    <p:anim calcmode="lin" valueType="num">
                                      <p:cBhvr>
                                        <p:cTn id="124" dur="500" fill="hold"/>
                                        <p:tgtEl>
                                          <p:spTgt spid="244742"/>
                                        </p:tgtEl>
                                        <p:attrNameLst>
                                          <p:attrName>ppt_x</p:attrName>
                                        </p:attrNameLst>
                                      </p:cBhvr>
                                      <p:tavLst>
                                        <p:tav tm="0">
                                          <p:val>
                                            <p:strVal val="#ppt_x-.2"/>
                                          </p:val>
                                        </p:tav>
                                        <p:tav tm="100000">
                                          <p:val>
                                            <p:strVal val="#ppt_x"/>
                                          </p:val>
                                        </p:tav>
                                      </p:tavLst>
                                    </p:anim>
                                    <p:anim calcmode="lin" valueType="num">
                                      <p:cBhvr>
                                        <p:cTn id="125" dur="500" fill="hold"/>
                                        <p:tgtEl>
                                          <p:spTgt spid="244742"/>
                                        </p:tgtEl>
                                        <p:attrNameLst>
                                          <p:attrName>ppt_y</p:attrName>
                                        </p:attrNameLst>
                                      </p:cBhvr>
                                      <p:tavLst>
                                        <p:tav tm="0">
                                          <p:val>
                                            <p:strVal val="#ppt_y"/>
                                          </p:val>
                                        </p:tav>
                                        <p:tav tm="100000">
                                          <p:val>
                                            <p:strVal val="#ppt_y"/>
                                          </p:val>
                                        </p:tav>
                                      </p:tavLst>
                                    </p:anim>
                                    <p:animEffect transition="in" filter="fade">
                                      <p:cBhvr>
                                        <p:cTn id="126" dur="500"/>
                                        <p:tgtEl>
                                          <p:spTgt spid="244742"/>
                                        </p:tgtEl>
                                      </p:cBhvr>
                                    </p:animEffect>
                                  </p:childTnLst>
                                </p:cTn>
                              </p:par>
                              <p:par>
                                <p:cTn id="127" presetID="54" presetClass="entr" presetSubtype="0" accel="100000" fill="hold" grpId="0" nodeType="withEffect">
                                  <p:stCondLst>
                                    <p:cond delay="0"/>
                                  </p:stCondLst>
                                  <p:childTnLst>
                                    <p:set>
                                      <p:cBhvr>
                                        <p:cTn id="128" dur="1" fill="hold">
                                          <p:stCondLst>
                                            <p:cond delay="0"/>
                                          </p:stCondLst>
                                        </p:cTn>
                                        <p:tgtEl>
                                          <p:spTgt spid="244745"/>
                                        </p:tgtEl>
                                        <p:attrNameLst>
                                          <p:attrName>style.visibility</p:attrName>
                                        </p:attrNameLst>
                                      </p:cBhvr>
                                      <p:to>
                                        <p:strVal val="visible"/>
                                      </p:to>
                                    </p:set>
                                    <p:anim calcmode="lin" valueType="num">
                                      <p:cBhvr>
                                        <p:cTn id="129" dur="500" fill="hold"/>
                                        <p:tgtEl>
                                          <p:spTgt spid="244745"/>
                                        </p:tgtEl>
                                        <p:attrNameLst>
                                          <p:attrName>ppt_w</p:attrName>
                                        </p:attrNameLst>
                                      </p:cBhvr>
                                      <p:tavLst>
                                        <p:tav tm="0">
                                          <p:val>
                                            <p:strVal val="#ppt_w*0.05"/>
                                          </p:val>
                                        </p:tav>
                                        <p:tav tm="100000">
                                          <p:val>
                                            <p:strVal val="#ppt_w"/>
                                          </p:val>
                                        </p:tav>
                                      </p:tavLst>
                                    </p:anim>
                                    <p:anim calcmode="lin" valueType="num">
                                      <p:cBhvr>
                                        <p:cTn id="130" dur="500" fill="hold"/>
                                        <p:tgtEl>
                                          <p:spTgt spid="244745"/>
                                        </p:tgtEl>
                                        <p:attrNameLst>
                                          <p:attrName>ppt_h</p:attrName>
                                        </p:attrNameLst>
                                      </p:cBhvr>
                                      <p:tavLst>
                                        <p:tav tm="0">
                                          <p:val>
                                            <p:strVal val="#ppt_h"/>
                                          </p:val>
                                        </p:tav>
                                        <p:tav tm="100000">
                                          <p:val>
                                            <p:strVal val="#ppt_h"/>
                                          </p:val>
                                        </p:tav>
                                      </p:tavLst>
                                    </p:anim>
                                    <p:anim calcmode="lin" valueType="num">
                                      <p:cBhvr>
                                        <p:cTn id="131" dur="500" fill="hold"/>
                                        <p:tgtEl>
                                          <p:spTgt spid="244745"/>
                                        </p:tgtEl>
                                        <p:attrNameLst>
                                          <p:attrName>ppt_x</p:attrName>
                                        </p:attrNameLst>
                                      </p:cBhvr>
                                      <p:tavLst>
                                        <p:tav tm="0">
                                          <p:val>
                                            <p:strVal val="#ppt_x-.2"/>
                                          </p:val>
                                        </p:tav>
                                        <p:tav tm="100000">
                                          <p:val>
                                            <p:strVal val="#ppt_x"/>
                                          </p:val>
                                        </p:tav>
                                      </p:tavLst>
                                    </p:anim>
                                    <p:anim calcmode="lin" valueType="num">
                                      <p:cBhvr>
                                        <p:cTn id="132" dur="500" fill="hold"/>
                                        <p:tgtEl>
                                          <p:spTgt spid="244745"/>
                                        </p:tgtEl>
                                        <p:attrNameLst>
                                          <p:attrName>ppt_y</p:attrName>
                                        </p:attrNameLst>
                                      </p:cBhvr>
                                      <p:tavLst>
                                        <p:tav tm="0">
                                          <p:val>
                                            <p:strVal val="#ppt_y"/>
                                          </p:val>
                                        </p:tav>
                                        <p:tav tm="100000">
                                          <p:val>
                                            <p:strVal val="#ppt_y"/>
                                          </p:val>
                                        </p:tav>
                                      </p:tavLst>
                                    </p:anim>
                                    <p:animEffect transition="in" filter="fade">
                                      <p:cBhvr>
                                        <p:cTn id="133" dur="500"/>
                                        <p:tgtEl>
                                          <p:spTgt spid="244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p:bldP spid="244739" grpId="0" build="p"/>
      <p:bldP spid="244742" grpId="0" animBg="1"/>
      <p:bldP spid="244743" grpId="0" animBg="1"/>
      <p:bldP spid="244744" grpId="0" animBg="1"/>
      <p:bldP spid="2447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250825" y="836613"/>
            <a:ext cx="8569325"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40000"/>
              </a:spcBef>
            </a:pPr>
            <a:r>
              <a:rPr lang="zh-CN" altLang="en-US" b="1">
                <a:latin typeface="黑体" panose="02010609060101010101" pitchFamily="2" charset="-122"/>
                <a:ea typeface="黑体" panose="02010609060101010101" pitchFamily="2" charset="-122"/>
              </a:rPr>
              <a:t>二维数组初始化是指在数组定义时给数组元素赋予初值。各初值之间用逗号隔开。</a:t>
            </a:r>
            <a:endParaRPr lang="zh-CN" altLang="en-US" b="1">
              <a:latin typeface="黑体" panose="02010609060101010101" pitchFamily="2" charset="-122"/>
              <a:ea typeface="黑体" panose="02010609060101010101" pitchFamily="2" charset="-122"/>
            </a:endParaRPr>
          </a:p>
          <a:p>
            <a:pPr algn="l" eaLnBrk="1" hangingPunct="1">
              <a:spcBef>
                <a:spcPct val="40000"/>
              </a:spcBef>
              <a:spcAft>
                <a:spcPct val="40000"/>
              </a:spcAft>
            </a:pPr>
            <a:r>
              <a:rPr lang="zh-CN" altLang="en-US" b="1">
                <a:latin typeface="黑体" panose="02010609060101010101" pitchFamily="2" charset="-122"/>
                <a:ea typeface="黑体" panose="02010609060101010101" pitchFamily="2" charset="-122"/>
              </a:rPr>
              <a:t>　数据类型 数组名</a:t>
            </a:r>
            <a:r>
              <a:rPr lang="en-US" altLang="zh-CN" b="1">
                <a:latin typeface="黑体" panose="02010609060101010101" pitchFamily="2" charset="-122"/>
                <a:ea typeface="黑体" panose="02010609060101010101" pitchFamily="2" charset="-122"/>
              </a:rPr>
              <a:t>[</a:t>
            </a:r>
            <a:r>
              <a:rPr lang="zh-CN" altLang="en-US" b="1">
                <a:solidFill>
                  <a:srgbClr val="FF00FF"/>
                </a:solidFill>
                <a:latin typeface="黑体" panose="02010609060101010101" pitchFamily="2" charset="-122"/>
                <a:ea typeface="黑体" panose="02010609060101010101" pitchFamily="2" charset="-122"/>
              </a:rPr>
              <a:t>行下标</a:t>
            </a:r>
            <a:r>
              <a:rPr lang="en-US" altLang="zh-CN" b="1">
                <a:latin typeface="黑体" panose="02010609060101010101" pitchFamily="2" charset="-122"/>
                <a:ea typeface="黑体" panose="02010609060101010101" pitchFamily="2" charset="-122"/>
              </a:rPr>
              <a:t>][</a:t>
            </a:r>
            <a:r>
              <a:rPr lang="zh-CN" altLang="en-US" b="1">
                <a:solidFill>
                  <a:srgbClr val="0000FF"/>
                </a:solidFill>
                <a:latin typeface="黑体" panose="02010609060101010101" pitchFamily="2" charset="-122"/>
                <a:ea typeface="黑体" panose="02010609060101010101" pitchFamily="2" charset="-122"/>
              </a:rPr>
              <a:t>列下标</a:t>
            </a:r>
            <a:r>
              <a:rPr lang="en-US" altLang="zh-CN" b="1">
                <a:latin typeface="黑体" panose="02010609060101010101" pitchFamily="2" charset="-122"/>
                <a:ea typeface="黑体" panose="02010609060101010101" pitchFamily="2" charset="-122"/>
              </a:rPr>
              <a:t>]={</a:t>
            </a:r>
            <a:r>
              <a:rPr lang="zh-CN" altLang="en-US" b="1">
                <a:solidFill>
                  <a:srgbClr val="FF0000"/>
                </a:solidFill>
                <a:latin typeface="黑体" panose="02010609060101010101" pitchFamily="2" charset="-122"/>
                <a:ea typeface="黑体" panose="02010609060101010101" pitchFamily="2" charset="-122"/>
              </a:rPr>
              <a:t>初始化数据</a:t>
            </a:r>
            <a:r>
              <a:rPr lang="en-US" altLang="zh-CN" b="1">
                <a:latin typeface="黑体" panose="02010609060101010101" pitchFamily="2" charset="-122"/>
                <a:ea typeface="黑体" panose="02010609060101010101" pitchFamily="2" charset="-122"/>
              </a:rPr>
              <a:t>}</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a:p>
            <a:pPr algn="l" eaLnBrk="1" hangingPunct="1">
              <a:spcBef>
                <a:spcPct val="40000"/>
              </a:spcBef>
            </a:pPr>
            <a:r>
              <a:rPr lang="zh-CN" altLang="en-US" b="1">
                <a:latin typeface="黑体" panose="02010609060101010101" pitchFamily="2" charset="-122"/>
                <a:ea typeface="黑体" panose="02010609060101010101" pitchFamily="2" charset="-122"/>
              </a:rPr>
              <a:t>二维数组有两种赋初值方式：</a:t>
            </a:r>
            <a:endParaRPr lang="zh-CN" altLang="en-US" b="1">
              <a:latin typeface="黑体" panose="02010609060101010101" pitchFamily="2" charset="-122"/>
              <a:ea typeface="黑体" panose="02010609060101010101" pitchFamily="2" charset="-122"/>
            </a:endParaRPr>
          </a:p>
          <a:p>
            <a:pPr algn="l" eaLnBrk="1" hangingPunct="1">
              <a:spcBef>
                <a:spcPct val="4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）按行分段赋值。将初值按行用</a:t>
            </a:r>
            <a:r>
              <a:rPr lang="en-US" altLang="zh-CN" b="1">
                <a:latin typeface="黑体" panose="02010609060101010101" pitchFamily="2" charset="-122"/>
                <a:ea typeface="黑体" panose="02010609060101010101" pitchFamily="2" charset="-122"/>
              </a:rPr>
              <a:t>{}</a:t>
            </a:r>
            <a:r>
              <a:rPr lang="zh-CN" altLang="en-US" b="1">
                <a:latin typeface="黑体" panose="02010609060101010101" pitchFamily="2" charset="-122"/>
                <a:ea typeface="黑体" panose="02010609060101010101" pitchFamily="2" charset="-122"/>
              </a:rPr>
              <a:t>分开，可写为：</a:t>
            </a:r>
            <a:endParaRPr lang="zh-CN" altLang="en-US" b="1">
              <a:latin typeface="黑体" panose="02010609060101010101" pitchFamily="2" charset="-122"/>
              <a:ea typeface="黑体" panose="02010609060101010101" pitchFamily="2" charset="-122"/>
            </a:endParaRPr>
          </a:p>
          <a:p>
            <a:pPr algn="l" eaLnBrk="1" hangingPunct="1">
              <a:spcBef>
                <a:spcPct val="40000"/>
              </a:spcBef>
            </a:pPr>
            <a:r>
              <a:rPr lang="en-US" altLang="zh-CN" b="1">
                <a:latin typeface="黑体" panose="02010609060101010101" pitchFamily="2" charset="-122"/>
                <a:ea typeface="黑体" panose="02010609060101010101" pitchFamily="2" charset="-122"/>
              </a:rPr>
              <a:t>           int a[3][2]={</a:t>
            </a:r>
            <a:r>
              <a:rPr lang="en-US" altLang="zh-CN" b="1">
                <a:solidFill>
                  <a:schemeClr val="accent2"/>
                </a:solidFill>
                <a:latin typeface="黑体" panose="02010609060101010101" pitchFamily="2" charset="-122"/>
                <a:ea typeface="黑体" panose="02010609060101010101" pitchFamily="2" charset="-122"/>
              </a:rPr>
              <a:t>{80,75}</a:t>
            </a:r>
            <a:r>
              <a:rPr lang="en-US" altLang="zh-CN" b="1">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{61,65}</a:t>
            </a:r>
            <a:r>
              <a:rPr lang="en-US" altLang="zh-CN" b="1">
                <a:latin typeface="黑体" panose="02010609060101010101" pitchFamily="2" charset="-122"/>
                <a:ea typeface="黑体" panose="02010609060101010101" pitchFamily="2" charset="-122"/>
              </a:rPr>
              <a:t>,</a:t>
            </a:r>
            <a:r>
              <a:rPr lang="en-US" altLang="zh-CN" b="1">
                <a:solidFill>
                  <a:schemeClr val="accent2"/>
                </a:solidFill>
                <a:latin typeface="黑体" panose="02010609060101010101" pitchFamily="2" charset="-122"/>
                <a:ea typeface="黑体" panose="02010609060101010101" pitchFamily="2" charset="-122"/>
              </a:rPr>
              <a:t>{59,63}</a:t>
            </a:r>
            <a:r>
              <a:rPr lang="en-US" altLang="zh-CN" b="1">
                <a:latin typeface="黑体" panose="02010609060101010101" pitchFamily="2" charset="-122"/>
                <a:ea typeface="黑体" panose="02010609060101010101" pitchFamily="2" charset="-122"/>
              </a:rPr>
              <a:t>};</a:t>
            </a:r>
            <a:endParaRPr lang="en-US" altLang="zh-CN" b="1">
              <a:latin typeface="黑体" panose="02010609060101010101" pitchFamily="2" charset="-122"/>
              <a:ea typeface="黑体" panose="02010609060101010101" pitchFamily="2" charset="-122"/>
            </a:endParaRPr>
          </a:p>
          <a:p>
            <a:pPr algn="l" eaLnBrk="1" hangingPunct="1">
              <a:spcBef>
                <a:spcPct val="40000"/>
              </a:spcBef>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2</a:t>
            </a:r>
            <a:r>
              <a:rPr lang="zh-CN" altLang="en-US" b="1">
                <a:latin typeface="黑体" panose="02010609060101010101" pitchFamily="2" charset="-122"/>
                <a:ea typeface="黑体" panose="02010609060101010101" pitchFamily="2" charset="-122"/>
              </a:rPr>
              <a:t>）按行连续赋值。可写为：</a:t>
            </a:r>
            <a:endParaRPr lang="zh-CN" altLang="en-US" b="1">
              <a:latin typeface="黑体" panose="02010609060101010101" pitchFamily="2" charset="-122"/>
              <a:ea typeface="黑体" panose="02010609060101010101" pitchFamily="2" charset="-122"/>
            </a:endParaRPr>
          </a:p>
          <a:p>
            <a:pPr algn="l" eaLnBrk="1" hangingPunct="1">
              <a:spcBef>
                <a:spcPct val="40000"/>
              </a:spcBef>
            </a:pPr>
            <a:r>
              <a:rPr lang="en-US" altLang="zh-CN" b="1">
                <a:latin typeface="黑体" panose="02010609060101010101" pitchFamily="2" charset="-122"/>
                <a:ea typeface="黑体" panose="02010609060101010101" pitchFamily="2" charset="-122"/>
              </a:rPr>
              <a:t>           int a[3][2]={ </a:t>
            </a:r>
            <a:r>
              <a:rPr lang="en-US" altLang="zh-CN" b="1">
                <a:solidFill>
                  <a:srgbClr val="0000FF"/>
                </a:solidFill>
                <a:latin typeface="黑体" panose="02010609060101010101" pitchFamily="2" charset="-122"/>
                <a:ea typeface="黑体" panose="02010609060101010101" pitchFamily="2" charset="-122"/>
              </a:rPr>
              <a:t>80,75</a:t>
            </a:r>
            <a:r>
              <a:rPr lang="en-US" altLang="zh-CN" b="1">
                <a:latin typeface="黑体" panose="02010609060101010101" pitchFamily="2" charset="-122"/>
                <a:ea typeface="黑体" panose="02010609060101010101" pitchFamily="2" charset="-122"/>
              </a:rPr>
              <a:t>,</a:t>
            </a:r>
            <a:r>
              <a:rPr lang="en-US" altLang="zh-CN" b="1">
                <a:solidFill>
                  <a:srgbClr val="FF0000"/>
                </a:solidFill>
                <a:latin typeface="黑体" panose="02010609060101010101" pitchFamily="2" charset="-122"/>
                <a:ea typeface="黑体" panose="02010609060101010101" pitchFamily="2" charset="-122"/>
              </a:rPr>
              <a:t>61,65</a:t>
            </a:r>
            <a:r>
              <a:rPr lang="en-US" altLang="zh-CN" b="1">
                <a:latin typeface="黑体" panose="02010609060101010101" pitchFamily="2" charset="-122"/>
                <a:ea typeface="黑体" panose="02010609060101010101" pitchFamily="2" charset="-122"/>
              </a:rPr>
              <a:t>,</a:t>
            </a:r>
            <a:r>
              <a:rPr lang="en-US" altLang="zh-CN" b="1">
                <a:solidFill>
                  <a:srgbClr val="0000FF"/>
                </a:solidFill>
                <a:latin typeface="黑体" panose="02010609060101010101" pitchFamily="2" charset="-122"/>
                <a:ea typeface="黑体" panose="02010609060101010101" pitchFamily="2" charset="-122"/>
              </a:rPr>
              <a:t>59,63</a:t>
            </a:r>
            <a:r>
              <a:rPr lang="en-US" altLang="zh-CN" b="1">
                <a:latin typeface="黑体" panose="02010609060101010101" pitchFamily="2" charset="-122"/>
                <a:ea typeface="黑体" panose="02010609060101010101" pitchFamily="2" charset="-122"/>
              </a:rPr>
              <a:t> };</a:t>
            </a:r>
            <a:endParaRPr lang="en-US" altLang="zh-CN" b="1">
              <a:latin typeface="黑体" panose="02010609060101010101" pitchFamily="2" charset="-122"/>
              <a:ea typeface="黑体" panose="02010609060101010101" pitchFamily="2" charset="-122"/>
            </a:endParaRPr>
          </a:p>
          <a:p>
            <a:pPr algn="l" eaLnBrk="1" hangingPunct="1">
              <a:spcBef>
                <a:spcPct val="40000"/>
              </a:spcBef>
            </a:pPr>
            <a:endParaRPr lang="zh-CN" altLang="en-US" b="1">
              <a:latin typeface="黑体" panose="02010609060101010101" pitchFamily="2" charset="-122"/>
              <a:ea typeface="黑体" panose="02010609060101010101" pitchFamily="2" charset="-122"/>
            </a:endParaRPr>
          </a:p>
        </p:txBody>
      </p:sp>
      <p:sp>
        <p:nvSpPr>
          <p:cNvPr id="30723" name="Rectangle 6"/>
          <p:cNvSpPr>
            <a:spLocks noChangeArrowheads="1"/>
          </p:cNvSpPr>
          <p:nvPr/>
        </p:nvSpPr>
        <p:spPr bwMode="auto">
          <a:xfrm>
            <a:off x="1619250" y="188913"/>
            <a:ext cx="5005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lang="en-US" altLang="zh-CN" sz="3600" b="1">
                <a:solidFill>
                  <a:srgbClr val="9933FF"/>
                </a:solidFill>
                <a:latin typeface="黑体" panose="02010609060101010101" pitchFamily="2" charset="-122"/>
                <a:ea typeface="黑体" panose="02010609060101010101" pitchFamily="2" charset="-122"/>
              </a:rPr>
              <a:t>6.2.3</a:t>
            </a:r>
            <a:r>
              <a:rPr lang="zh-CN" altLang="en-US" sz="3600" b="1">
                <a:solidFill>
                  <a:srgbClr val="9933FF"/>
                </a:solidFill>
                <a:latin typeface="黑体" panose="02010609060101010101" pitchFamily="2" charset="-122"/>
                <a:ea typeface="黑体" panose="02010609060101010101" pitchFamily="2" charset="-122"/>
              </a:rPr>
              <a:t>二维数组的</a:t>
            </a:r>
            <a:r>
              <a:rPr lang="zh-CN" altLang="en-US" sz="3600" b="1">
                <a:solidFill>
                  <a:srgbClr val="FF3300"/>
                </a:solidFill>
                <a:latin typeface="黑体" panose="02010609060101010101" pitchFamily="2" charset="-122"/>
                <a:ea typeface="黑体" panose="02010609060101010101" pitchFamily="2" charset="-122"/>
              </a:rPr>
              <a:t>初始化</a:t>
            </a:r>
            <a:endParaRPr lang="zh-CN" altLang="en-US" sz="3600" b="1">
              <a:solidFill>
                <a:srgbClr val="FF33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826"/>
                                        </p:tgtEl>
                                        <p:attrNameLst>
                                          <p:attrName>style.visibility</p:attrName>
                                        </p:attrNameLst>
                                      </p:cBhvr>
                                      <p:to>
                                        <p:strVal val="visible"/>
                                      </p:to>
                                    </p:set>
                                    <p:anim calcmode="discrete" valueType="clr">
                                      <p:cBhvr override="childStyle">
                                        <p:cTn id="7" dur="80"/>
                                        <p:tgtEl>
                                          <p:spTgt spid="20582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826"/>
                                        </p:tgtEl>
                                        <p:attrNameLst>
                                          <p:attrName>fillcolor</p:attrName>
                                        </p:attrNameLst>
                                      </p:cBhvr>
                                      <p:tavLst>
                                        <p:tav tm="0">
                                          <p:val>
                                            <p:clrVal>
                                              <a:schemeClr val="accent2"/>
                                            </p:clrVal>
                                          </p:val>
                                        </p:tav>
                                        <p:tav tm="50000">
                                          <p:val>
                                            <p:clrVal>
                                              <a:schemeClr val="hlink"/>
                                            </p:clrVal>
                                          </p:val>
                                        </p:tav>
                                      </p:tavLst>
                                    </p:anim>
                                    <p:set>
                                      <p:cBhvr>
                                        <p:cTn id="9" dur="80"/>
                                        <p:tgtEl>
                                          <p:spTgt spid="2058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2843213" y="2205038"/>
            <a:ext cx="3457575" cy="1944687"/>
          </a:xfrm>
        </p:spPr>
        <p:txBody>
          <a:bodyPr/>
          <a:lstStyle/>
          <a:p>
            <a:pPr algn="l" eaLnBrk="1" hangingPunct="1"/>
            <a:r>
              <a:rPr lang="en-US" altLang="zh-CN" b="1" smtClean="0">
                <a:latin typeface="黑体" panose="02010609060101010101" pitchFamily="2" charset="-122"/>
                <a:ea typeface="黑体" panose="02010609060101010101" pitchFamily="2" charset="-122"/>
              </a:rPr>
              <a:t>6.1</a:t>
            </a:r>
            <a:r>
              <a:rPr lang="zh-CN" altLang="en-US" b="1" smtClean="0">
                <a:latin typeface="黑体" panose="02010609060101010101" pitchFamily="2" charset="-122"/>
                <a:ea typeface="黑体" panose="02010609060101010101" pitchFamily="2" charset="-122"/>
              </a:rPr>
              <a:t>　一维数组</a:t>
            </a:r>
            <a:endParaRPr lang="zh-CN" altLang="en-US" b="1" smtClean="0">
              <a:latin typeface="黑体" panose="02010609060101010101" pitchFamily="2" charset="-122"/>
              <a:ea typeface="黑体" panose="02010609060101010101" pitchFamily="2" charset="-122"/>
            </a:endParaRPr>
          </a:p>
          <a:p>
            <a:pPr algn="l" eaLnBrk="1" hangingPunct="1"/>
            <a:r>
              <a:rPr lang="en-US" altLang="zh-CN" b="1" smtClean="0">
                <a:latin typeface="黑体" panose="02010609060101010101" pitchFamily="2" charset="-122"/>
                <a:ea typeface="黑体" panose="02010609060101010101" pitchFamily="2" charset="-122"/>
              </a:rPr>
              <a:t>6.2</a:t>
            </a:r>
            <a:r>
              <a:rPr lang="zh-CN" altLang="en-US" b="1" smtClean="0">
                <a:latin typeface="黑体" panose="02010609060101010101" pitchFamily="2" charset="-122"/>
                <a:ea typeface="黑体" panose="02010609060101010101" pitchFamily="2" charset="-122"/>
              </a:rPr>
              <a:t>　二维数组</a:t>
            </a:r>
            <a:endParaRPr lang="zh-CN" altLang="en-US" b="1" smtClean="0">
              <a:latin typeface="黑体" panose="02010609060101010101" pitchFamily="2" charset="-122"/>
              <a:ea typeface="黑体" panose="02010609060101010101" pitchFamily="2" charset="-122"/>
            </a:endParaRPr>
          </a:p>
          <a:p>
            <a:pPr algn="l" eaLnBrk="1" hangingPunct="1"/>
            <a:r>
              <a:rPr lang="en-US" altLang="zh-CN" b="1" smtClean="0">
                <a:latin typeface="黑体" panose="02010609060101010101" pitchFamily="2" charset="-122"/>
                <a:ea typeface="黑体" panose="02010609060101010101" pitchFamily="2" charset="-122"/>
              </a:rPr>
              <a:t>6.3</a:t>
            </a:r>
            <a:r>
              <a:rPr lang="zh-CN" altLang="en-US" b="1" smtClean="0">
                <a:latin typeface="黑体" panose="02010609060101010101" pitchFamily="2" charset="-122"/>
                <a:ea typeface="黑体" panose="02010609060101010101" pitchFamily="2" charset="-122"/>
              </a:rPr>
              <a:t>　字符数组</a:t>
            </a:r>
            <a:endParaRPr lang="zh-CN" altLang="en-US" b="1" smtClean="0">
              <a:latin typeface="黑体" panose="02010609060101010101" pitchFamily="2" charset="-122"/>
              <a:ea typeface="黑体" panose="02010609060101010101" pitchFamily="2" charset="-122"/>
            </a:endParaRPr>
          </a:p>
          <a:p>
            <a:pPr algn="l" eaLnBrk="1" hangingPunct="1"/>
            <a:endParaRPr lang="zh-CN" altLang="en-US" b="1" smtClean="0">
              <a:latin typeface="黑体" panose="02010609060101010101" pitchFamily="2" charset="-122"/>
              <a:ea typeface="黑体" panose="02010609060101010101" pitchFamily="2" charset="-122"/>
            </a:endParaRPr>
          </a:p>
          <a:p>
            <a:pPr algn="l" eaLnBrk="1" hangingPunct="1"/>
            <a:endParaRPr lang="en-US" altLang="zh-CN" b="1" smtClean="0">
              <a:latin typeface="黑体" panose="02010609060101010101" pitchFamily="2" charset="-122"/>
              <a:ea typeface="黑体" panose="02010609060101010101" pitchFamily="2" charset="-122"/>
            </a:endParaRPr>
          </a:p>
        </p:txBody>
      </p:sp>
      <p:sp>
        <p:nvSpPr>
          <p:cNvPr id="4099" name="Rectangle 3"/>
          <p:cNvSpPr>
            <a:spLocks noChangeArrowheads="1"/>
          </p:cNvSpPr>
          <p:nvPr/>
        </p:nvSpPr>
        <p:spPr bwMode="auto">
          <a:xfrm>
            <a:off x="304800" y="6096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4400" b="1">
                <a:solidFill>
                  <a:schemeClr val="tx2"/>
                </a:solidFill>
                <a:latin typeface="黑体" panose="02010609060101010101" pitchFamily="2" charset="-122"/>
                <a:ea typeface="黑体" panose="02010609060101010101" pitchFamily="2" charset="-122"/>
              </a:rPr>
              <a:t>第</a:t>
            </a:r>
            <a:r>
              <a:rPr lang="en-US" altLang="zh-CN" sz="4400" b="1">
                <a:solidFill>
                  <a:schemeClr val="tx2"/>
                </a:solidFill>
                <a:latin typeface="黑体" panose="02010609060101010101" pitchFamily="2" charset="-122"/>
                <a:ea typeface="黑体" panose="02010609060101010101" pitchFamily="2" charset="-122"/>
              </a:rPr>
              <a:t>6</a:t>
            </a:r>
            <a:r>
              <a:rPr lang="zh-CN" altLang="en-US" sz="4400" b="1">
                <a:solidFill>
                  <a:schemeClr val="tx2"/>
                </a:solidFill>
                <a:latin typeface="黑体" panose="02010609060101010101" pitchFamily="2" charset="-122"/>
                <a:ea typeface="黑体" panose="02010609060101010101" pitchFamily="2" charset="-122"/>
              </a:rPr>
              <a:t>章  数  组</a:t>
            </a:r>
            <a:endParaRPr lang="zh-CN" altLang="en-US" sz="4400"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468313" y="836613"/>
            <a:ext cx="84963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b="1">
                <a:solidFill>
                  <a:srgbClr val="660066"/>
                </a:solidFill>
                <a:latin typeface="Tahoma" panose="020B0604030504040204" pitchFamily="34" charset="0"/>
                <a:ea typeface="黑体" panose="02010609060101010101" pitchFamily="2" charset="-122"/>
              </a:rPr>
              <a:t>说明：</a:t>
            </a:r>
            <a:endParaRPr lang="zh-CN" altLang="en-US" b="1">
              <a:solidFill>
                <a:srgbClr val="660066"/>
              </a:solidFill>
              <a:latin typeface="Tahoma" panose="020B0604030504040204" pitchFamily="34" charset="0"/>
              <a:ea typeface="黑体" panose="02010609060101010101" pitchFamily="2" charset="-122"/>
            </a:endParaRPr>
          </a:p>
          <a:p>
            <a:pPr algn="l" eaLnBrk="1" hangingPunct="1"/>
            <a:r>
              <a:rPr lang="en-US" altLang="zh-CN" b="1">
                <a:solidFill>
                  <a:srgbClr val="660066"/>
                </a:solidFill>
                <a:latin typeface="Tahoma" panose="020B0604030504040204" pitchFamily="34" charset="0"/>
                <a:ea typeface="黑体" panose="02010609060101010101" pitchFamily="2" charset="-122"/>
              </a:rPr>
              <a:t>(1)</a:t>
            </a:r>
            <a:r>
              <a:rPr lang="zh-CN" altLang="en-US" b="1">
                <a:solidFill>
                  <a:srgbClr val="660066"/>
                </a:solidFill>
                <a:latin typeface="Tahoma" panose="020B0604030504040204" pitchFamily="34" charset="0"/>
                <a:ea typeface="黑体" panose="02010609060101010101" pitchFamily="2" charset="-122"/>
              </a:rPr>
              <a:t>初始化的数据个数不能超过数组元素的个数，否则出错。</a:t>
            </a:r>
            <a:endParaRPr lang="zh-CN" altLang="en-US" b="1">
              <a:solidFill>
                <a:srgbClr val="660066"/>
              </a:solidFill>
              <a:latin typeface="Tahoma" panose="020B0604030504040204" pitchFamily="34" charset="0"/>
              <a:ea typeface="黑体" panose="02010609060101010101" pitchFamily="2" charset="-122"/>
            </a:endParaRPr>
          </a:p>
          <a:p>
            <a:pPr algn="l" eaLnBrk="1" hangingPunct="1"/>
            <a:r>
              <a:rPr lang="en-US" altLang="zh-CN" b="1">
                <a:solidFill>
                  <a:srgbClr val="660066"/>
                </a:solidFill>
                <a:latin typeface="Tahoma" panose="020B0604030504040204" pitchFamily="34" charset="0"/>
                <a:ea typeface="黑体" panose="02010609060101010101" pitchFamily="2" charset="-122"/>
              </a:rPr>
              <a:t>(2)</a:t>
            </a:r>
            <a:r>
              <a:rPr lang="zh-CN" altLang="en-US" b="1">
                <a:solidFill>
                  <a:srgbClr val="660066"/>
                </a:solidFill>
                <a:latin typeface="Tahoma" panose="020B0604030504040204" pitchFamily="34" charset="0"/>
                <a:ea typeface="黑体" panose="02010609060101010101" pitchFamily="2" charset="-122"/>
              </a:rPr>
              <a:t>可以只对部分元素赋初值，未赋初值的元素自动取</a:t>
            </a:r>
            <a:r>
              <a:rPr lang="en-US" altLang="zh-CN" b="1">
                <a:solidFill>
                  <a:srgbClr val="660066"/>
                </a:solidFill>
                <a:latin typeface="Tahoma" panose="020B0604030504040204" pitchFamily="34" charset="0"/>
                <a:ea typeface="黑体" panose="02010609060101010101" pitchFamily="2" charset="-122"/>
              </a:rPr>
              <a:t>0</a:t>
            </a:r>
            <a:r>
              <a:rPr lang="zh-CN" altLang="en-US" b="1">
                <a:solidFill>
                  <a:srgbClr val="660066"/>
                </a:solidFill>
                <a:latin typeface="Tahoma" panose="020B0604030504040204" pitchFamily="34" charset="0"/>
                <a:ea typeface="黑体" panose="02010609060101010101" pitchFamily="2" charset="-122"/>
              </a:rPr>
              <a:t>值。</a:t>
            </a:r>
            <a:r>
              <a:rPr lang="zh-CN" altLang="en-US" b="1">
                <a:solidFill>
                  <a:srgbClr val="0000CC"/>
                </a:solidFill>
                <a:latin typeface="Tahoma" panose="020B0604030504040204" pitchFamily="34" charset="0"/>
                <a:ea typeface="黑体" panose="02010609060101010101" pitchFamily="2" charset="-122"/>
              </a:rPr>
              <a:t>例如：</a:t>
            </a:r>
            <a:endParaRPr lang="zh-CN" altLang="en-US" b="1">
              <a:solidFill>
                <a:srgbClr val="0000CC"/>
              </a:solidFill>
              <a:latin typeface="Tahoma" panose="020B0604030504040204" pitchFamily="34" charset="0"/>
              <a:ea typeface="黑体" panose="02010609060101010101" pitchFamily="2" charset="-122"/>
            </a:endParaRPr>
          </a:p>
          <a:p>
            <a:pPr algn="l" eaLnBrk="1" hangingPunct="1"/>
            <a:r>
              <a:rPr lang="en-US" altLang="zh-CN" b="1">
                <a:solidFill>
                  <a:srgbClr val="0000CC"/>
                </a:solidFill>
                <a:latin typeface="Tahoma" panose="020B0604030504040204" pitchFamily="34" charset="0"/>
                <a:ea typeface="黑体" panose="02010609060101010101" pitchFamily="2" charset="-122"/>
              </a:rPr>
              <a:t>	int a[2][2]={{1},{2}}; </a:t>
            </a:r>
            <a:endParaRPr lang="en-US" altLang="zh-CN" b="1">
              <a:solidFill>
                <a:srgbClr val="0000CC"/>
              </a:solidFill>
              <a:latin typeface="Tahoma" panose="020B0604030504040204" pitchFamily="34" charset="0"/>
              <a:ea typeface="黑体" panose="02010609060101010101" pitchFamily="2" charset="-122"/>
            </a:endParaRPr>
          </a:p>
          <a:p>
            <a:pPr algn="l" eaLnBrk="1" hangingPunct="1"/>
            <a:endParaRPr lang="en-US" altLang="zh-CN" b="1">
              <a:solidFill>
                <a:srgbClr val="0000CC"/>
              </a:solidFill>
              <a:latin typeface="Tahoma" panose="020B0604030504040204" pitchFamily="34" charset="0"/>
              <a:ea typeface="黑体" panose="02010609060101010101" pitchFamily="2" charset="-122"/>
            </a:endParaRPr>
          </a:p>
          <a:p>
            <a:pPr algn="l" eaLnBrk="1" hangingPunct="1"/>
            <a:endParaRPr lang="en-US" altLang="zh-CN" b="1">
              <a:solidFill>
                <a:srgbClr val="0000CC"/>
              </a:solidFill>
              <a:latin typeface="Tahoma" panose="020B0604030504040204" pitchFamily="34" charset="0"/>
              <a:ea typeface="黑体" panose="02010609060101010101" pitchFamily="2" charset="-122"/>
            </a:endParaRPr>
          </a:p>
          <a:p>
            <a:pPr algn="l" eaLnBrk="1" hangingPunct="1"/>
            <a:endParaRPr lang="zh-CN" altLang="en-US" b="1">
              <a:solidFill>
                <a:srgbClr val="0000CC"/>
              </a:solidFill>
              <a:latin typeface="Tahoma" panose="020B0604030504040204" pitchFamily="34" charset="0"/>
              <a:ea typeface="黑体" panose="02010609060101010101" pitchFamily="2" charset="-122"/>
            </a:endParaRPr>
          </a:p>
          <a:p>
            <a:pPr algn="l" eaLnBrk="1" hangingPunct="1"/>
            <a:endParaRPr lang="zh-CN" altLang="en-US" b="1">
              <a:solidFill>
                <a:srgbClr val="0000CC"/>
              </a:solidFill>
              <a:latin typeface="Tahoma" panose="020B0604030504040204" pitchFamily="34" charset="0"/>
              <a:ea typeface="黑体" panose="02010609060101010101" pitchFamily="2" charset="-122"/>
            </a:endParaRPr>
          </a:p>
          <a:p>
            <a:pPr algn="l" eaLnBrk="1" hangingPunct="1"/>
            <a:r>
              <a:rPr lang="en-US" altLang="zh-CN" b="1">
                <a:solidFill>
                  <a:srgbClr val="0000CC"/>
                </a:solidFill>
                <a:latin typeface="Tahoma" panose="020B0604030504040204" pitchFamily="34" charset="0"/>
                <a:ea typeface="黑体" panose="02010609060101010101" pitchFamily="2" charset="-122"/>
              </a:rPr>
              <a:t>	 int a[2][2]={ 1,2};</a:t>
            </a:r>
            <a:endParaRPr lang="en-US" altLang="zh-CN" b="1">
              <a:solidFill>
                <a:srgbClr val="CC0000"/>
              </a:solidFill>
              <a:latin typeface="Tahoma" panose="020B0604030504040204" pitchFamily="34" charset="0"/>
              <a:ea typeface="黑体" panose="02010609060101010101" pitchFamily="2" charset="-122"/>
            </a:endParaRPr>
          </a:p>
        </p:txBody>
      </p:sp>
      <p:pic>
        <p:nvPicPr>
          <p:cNvPr id="31747" name="Picture 3"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3055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a:off x="1619250" y="188913"/>
            <a:ext cx="5005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spcBef>
                <a:spcPct val="50000"/>
              </a:spcBef>
            </a:pPr>
            <a:r>
              <a:rPr lang="en-US" altLang="zh-CN" sz="3600" b="1">
                <a:solidFill>
                  <a:srgbClr val="9933FF"/>
                </a:solidFill>
                <a:latin typeface="黑体" panose="02010609060101010101" pitchFamily="2" charset="-122"/>
                <a:ea typeface="黑体" panose="02010609060101010101" pitchFamily="2" charset="-122"/>
              </a:rPr>
              <a:t>6.2.3</a:t>
            </a:r>
            <a:r>
              <a:rPr lang="zh-CN" altLang="en-US" sz="3600" b="1">
                <a:solidFill>
                  <a:srgbClr val="9933FF"/>
                </a:solidFill>
                <a:latin typeface="黑体" panose="02010609060101010101" pitchFamily="2" charset="-122"/>
                <a:ea typeface="黑体" panose="02010609060101010101" pitchFamily="2" charset="-122"/>
              </a:rPr>
              <a:t>二维数组的</a:t>
            </a:r>
            <a:r>
              <a:rPr lang="zh-CN" altLang="en-US" sz="3600" b="1">
                <a:solidFill>
                  <a:srgbClr val="FF3300"/>
                </a:solidFill>
                <a:latin typeface="黑体" panose="02010609060101010101" pitchFamily="2" charset="-122"/>
                <a:ea typeface="黑体" panose="02010609060101010101" pitchFamily="2" charset="-122"/>
              </a:rPr>
              <a:t>初始化</a:t>
            </a:r>
            <a:endParaRPr lang="zh-CN" altLang="en-US" sz="3600" b="1">
              <a:solidFill>
                <a:srgbClr val="FF3300"/>
              </a:solidFill>
              <a:latin typeface="黑体" panose="02010609060101010101" pitchFamily="2" charset="-122"/>
              <a:ea typeface="黑体" panose="02010609060101010101" pitchFamily="2" charset="-122"/>
            </a:endParaRPr>
          </a:p>
        </p:txBody>
      </p:sp>
      <p:graphicFrame>
        <p:nvGraphicFramePr>
          <p:cNvPr id="32856" name="Group 88"/>
          <p:cNvGraphicFramePr>
            <a:graphicFrameLocks noGrp="1"/>
          </p:cNvGraphicFramePr>
          <p:nvPr/>
        </p:nvGraphicFramePr>
        <p:xfrm>
          <a:off x="1476375" y="2924175"/>
          <a:ext cx="5976938" cy="1008063"/>
        </p:xfrm>
        <a:graphic>
          <a:graphicData uri="http://schemas.openxmlformats.org/drawingml/2006/table">
            <a:tbl>
              <a:tblPr/>
              <a:tblGrid>
                <a:gridCol w="1493838"/>
                <a:gridCol w="1495425"/>
                <a:gridCol w="1493837"/>
                <a:gridCol w="1493838"/>
              </a:tblGrid>
              <a:tr h="504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 </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FF99"/>
                    </a:solid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1</a:t>
                      </a:r>
                      <a:endPar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2</a:t>
                      </a:r>
                      <a:endPar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FF99"/>
                    </a:solidFill>
                  </a:tcPr>
                </a:tc>
              </a:tr>
            </a:tbl>
          </a:graphicData>
        </a:graphic>
      </p:graphicFrame>
      <p:graphicFrame>
        <p:nvGraphicFramePr>
          <p:cNvPr id="32857" name="Group 89"/>
          <p:cNvGraphicFramePr>
            <a:graphicFrameLocks noGrp="1"/>
          </p:cNvGraphicFramePr>
          <p:nvPr/>
        </p:nvGraphicFramePr>
        <p:xfrm>
          <a:off x="1476375" y="4724400"/>
          <a:ext cx="5976938" cy="1008063"/>
        </p:xfrm>
        <a:graphic>
          <a:graphicData uri="http://schemas.openxmlformats.org/drawingml/2006/table">
            <a:tbl>
              <a:tblPr/>
              <a:tblGrid>
                <a:gridCol w="1493838"/>
                <a:gridCol w="1495425"/>
                <a:gridCol w="1493837"/>
                <a:gridCol w="1493838"/>
              </a:tblGrid>
              <a:tr h="504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 </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a:t>
                      </a:r>
                      <a:r>
                        <a:rPr kumimoji="1" lang="en-US" altLang="zh-CN" sz="2400" b="1" i="0" u="none" strike="noStrike" cap="none" normalizeH="0" baseline="0" smtClean="0">
                          <a:ln>
                            <a:noFill/>
                          </a:ln>
                          <a:solidFill>
                            <a:srgbClr val="FF00FF"/>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r>
                        <a:rPr kumimoji="1" lang="en-US" altLang="zh-CN" sz="2400" b="1" i="0" u="none" strike="noStrike" cap="none" normalizeH="0" baseline="0" smtClean="0">
                          <a:ln>
                            <a:noFill/>
                          </a:ln>
                          <a:solidFill>
                            <a:srgbClr val="FF9900"/>
                          </a:solidFill>
                          <a:effectLst/>
                          <a:latin typeface="Tahoma" panose="020B0604030504040204" pitchFamily="34" charset="0"/>
                          <a:ea typeface="宋体" panose="02010600030101010101" pitchFamily="2" charset="-122"/>
                        </a:rPr>
                        <a:t>1</a:t>
                      </a:r>
                      <a:r>
                        <a:rPr kumimoji="1" lang="en-US" altLang="zh-CN"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rPr>
                        <a:t>]</a:t>
                      </a:r>
                      <a:endParaRPr kumimoji="1" lang="zh-CN" altLang="en-US" sz="2400" b="1" i="0" u="none" strike="noStrike" cap="none" normalizeH="0" baseline="0" smtClean="0">
                        <a:ln>
                          <a:noFill/>
                        </a:ln>
                        <a:solidFill>
                          <a:srgbClr val="3333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FF99"/>
                    </a:solid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1</a:t>
                      </a:r>
                      <a:endPar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2</a:t>
                      </a:r>
                      <a:endParaRPr kumimoji="1" lang="en-US" altLang="zh-CN" sz="24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66FF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FF99"/>
                    </a:solidFill>
                  </a:tcPr>
                </a:tc>
              </a:tr>
            </a:tbl>
          </a:graphicData>
        </a:graphic>
      </p:graphicFrame>
      <p:sp>
        <p:nvSpPr>
          <p:cNvPr id="32855" name="AutoShape 87"/>
          <p:cNvSpPr>
            <a:spLocks noChangeArrowheads="1"/>
          </p:cNvSpPr>
          <p:nvPr/>
        </p:nvSpPr>
        <p:spPr bwMode="auto">
          <a:xfrm>
            <a:off x="5219700" y="1052513"/>
            <a:ext cx="3384550" cy="1295400"/>
          </a:xfrm>
          <a:prstGeom prst="wedgeRoundRectCallout">
            <a:avLst>
              <a:gd name="adj1" fmla="val -38319"/>
              <a:gd name="adj2" fmla="val 92523"/>
              <a:gd name="adj3" fmla="val 16667"/>
            </a:avLst>
          </a:prstGeom>
          <a:solidFill>
            <a:srgbClr val="CCEC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solidFill>
                  <a:srgbClr val="CC3300"/>
                </a:solidFill>
                <a:latin typeface="黑体" panose="02010609060101010101" pitchFamily="2" charset="-122"/>
                <a:ea typeface="黑体" panose="02010609060101010101" pitchFamily="2" charset="-122"/>
              </a:rPr>
              <a:t>表示对每一行的第一列元素赋值，未赋值的元素取</a:t>
            </a:r>
            <a:r>
              <a:rPr lang="en-US" altLang="zh-CN" b="1">
                <a:solidFill>
                  <a:srgbClr val="CC3300"/>
                </a:solidFill>
                <a:latin typeface="黑体" panose="02010609060101010101" pitchFamily="2" charset="-122"/>
                <a:ea typeface="黑体" panose="02010609060101010101" pitchFamily="2" charset="-122"/>
              </a:rPr>
              <a:t>0</a:t>
            </a:r>
            <a:r>
              <a:rPr lang="zh-CN" altLang="en-US" b="1">
                <a:solidFill>
                  <a:srgbClr val="CC3300"/>
                </a:solidFill>
                <a:latin typeface="黑体" panose="02010609060101010101" pitchFamily="2" charset="-122"/>
                <a:ea typeface="黑体" panose="02010609060101010101" pitchFamily="2" charset="-122"/>
              </a:rPr>
              <a:t>值。</a:t>
            </a:r>
            <a:endParaRPr lang="zh-CN" altLang="en-US" b="1">
              <a:solidFill>
                <a:srgbClr val="CC33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6850"/>
                                        </p:tgtEl>
                                        <p:attrNameLst>
                                          <p:attrName>style.visibility</p:attrName>
                                        </p:attrNameLst>
                                      </p:cBhvr>
                                      <p:to>
                                        <p:strVal val="visible"/>
                                      </p:to>
                                    </p:set>
                                    <p:anim calcmode="discrete" valueType="clr">
                                      <p:cBhvr override="childStyle">
                                        <p:cTn id="7" dur="80"/>
                                        <p:tgtEl>
                                          <p:spTgt spid="2068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6850"/>
                                        </p:tgtEl>
                                        <p:attrNameLst>
                                          <p:attrName>fillcolor</p:attrName>
                                        </p:attrNameLst>
                                      </p:cBhvr>
                                      <p:tavLst>
                                        <p:tav tm="0">
                                          <p:val>
                                            <p:clrVal>
                                              <a:schemeClr val="accent2"/>
                                            </p:clrVal>
                                          </p:val>
                                        </p:tav>
                                        <p:tav tm="50000">
                                          <p:val>
                                            <p:clrVal>
                                              <a:schemeClr val="hlink"/>
                                            </p:clrVal>
                                          </p:val>
                                        </p:tav>
                                      </p:tavLst>
                                    </p:anim>
                                    <p:set>
                                      <p:cBhvr>
                                        <p:cTn id="9" dur="80"/>
                                        <p:tgtEl>
                                          <p:spTgt spid="20685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2856"/>
                                        </p:tgtEl>
                                        <p:attrNameLst>
                                          <p:attrName>style.visibility</p:attrName>
                                        </p:attrNameLst>
                                      </p:cBhvr>
                                      <p:to>
                                        <p:strVal val="visible"/>
                                      </p:to>
                                    </p:set>
                                    <p:anim calcmode="lin" valueType="num">
                                      <p:cBhvr additive="base">
                                        <p:cTn id="14" dur="500" fill="hold"/>
                                        <p:tgtEl>
                                          <p:spTgt spid="32856"/>
                                        </p:tgtEl>
                                        <p:attrNameLst>
                                          <p:attrName>ppt_x</p:attrName>
                                        </p:attrNameLst>
                                      </p:cBhvr>
                                      <p:tavLst>
                                        <p:tav tm="0">
                                          <p:val>
                                            <p:strVal val="#ppt_x"/>
                                          </p:val>
                                        </p:tav>
                                        <p:tav tm="100000">
                                          <p:val>
                                            <p:strVal val="#ppt_x"/>
                                          </p:val>
                                        </p:tav>
                                      </p:tavLst>
                                    </p:anim>
                                    <p:anim calcmode="lin" valueType="num">
                                      <p:cBhvr additive="base">
                                        <p:cTn id="15" dur="500" fill="hold"/>
                                        <p:tgtEl>
                                          <p:spTgt spid="3285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2855"/>
                                        </p:tgtEl>
                                        <p:attrNameLst>
                                          <p:attrName>style.visibility</p:attrName>
                                        </p:attrNameLst>
                                      </p:cBhvr>
                                      <p:to>
                                        <p:strVal val="visible"/>
                                      </p:to>
                                    </p:set>
                                    <p:animEffect transition="in" filter="wedge">
                                      <p:cBhvr>
                                        <p:cTn id="20" dur="2000"/>
                                        <p:tgtEl>
                                          <p:spTgt spid="3285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2857"/>
                                        </p:tgtEl>
                                        <p:attrNameLst>
                                          <p:attrName>style.visibility</p:attrName>
                                        </p:attrNameLst>
                                      </p:cBhvr>
                                      <p:to>
                                        <p:strVal val="visible"/>
                                      </p:to>
                                    </p:set>
                                    <p:anim calcmode="lin" valueType="num">
                                      <p:cBhvr additive="base">
                                        <p:cTn id="25" dur="500" fill="hold"/>
                                        <p:tgtEl>
                                          <p:spTgt spid="32857"/>
                                        </p:tgtEl>
                                        <p:attrNameLst>
                                          <p:attrName>ppt_x</p:attrName>
                                        </p:attrNameLst>
                                      </p:cBhvr>
                                      <p:tavLst>
                                        <p:tav tm="0">
                                          <p:val>
                                            <p:strVal val="1+#ppt_w/2"/>
                                          </p:val>
                                        </p:tav>
                                        <p:tav tm="100000">
                                          <p:val>
                                            <p:strVal val="#ppt_x"/>
                                          </p:val>
                                        </p:tav>
                                      </p:tavLst>
                                    </p:anim>
                                    <p:anim calcmode="lin" valueType="num">
                                      <p:cBhvr additive="base">
                                        <p:cTn id="26" dur="500" fill="hold"/>
                                        <p:tgtEl>
                                          <p:spTgt spid="32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328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750" y="836613"/>
            <a:ext cx="8351838" cy="5111750"/>
          </a:xfrm>
        </p:spPr>
        <p:txBody>
          <a:bodyPr/>
          <a:lstStyle/>
          <a:p>
            <a:pPr eaLnBrk="1" hangingPunct="1">
              <a:spcBef>
                <a:spcPct val="30000"/>
              </a:spcBef>
              <a:buFontTx/>
              <a:buNone/>
            </a:pPr>
            <a:r>
              <a:rPr lang="en-US" altLang="zh-CN" sz="2400" b="1" smtClean="0">
                <a:latin typeface="黑体" panose="02010609060101010101" pitchFamily="2" charset="-122"/>
                <a:ea typeface="黑体" panose="02010609060101010101" pitchFamily="2" charset="-122"/>
              </a:rPr>
              <a:t>(3)</a:t>
            </a:r>
            <a:r>
              <a:rPr lang="zh-CN" altLang="en-US" sz="2400" b="1" smtClean="0">
                <a:solidFill>
                  <a:srgbClr val="3333FF"/>
                </a:solidFill>
                <a:latin typeface="黑体" panose="02010609060101010101" pitchFamily="2" charset="-122"/>
                <a:ea typeface="黑体" panose="02010609060101010101" pitchFamily="2" charset="-122"/>
              </a:rPr>
              <a:t>当对元素赋初值时，</a:t>
            </a:r>
            <a:r>
              <a:rPr lang="zh-CN" altLang="en-US" sz="2400" b="1" smtClean="0">
                <a:solidFill>
                  <a:srgbClr val="CC0000"/>
                </a:solidFill>
                <a:latin typeface="黑体" panose="02010609060101010101" pitchFamily="2" charset="-122"/>
                <a:ea typeface="黑体" panose="02010609060101010101" pitchFamily="2" charset="-122"/>
              </a:rPr>
              <a:t>第一维的长度</a:t>
            </a:r>
            <a:r>
              <a:rPr lang="zh-CN" altLang="en-US" sz="2400" b="1" smtClean="0">
                <a:latin typeface="黑体" panose="02010609060101010101" pitchFamily="2" charset="-122"/>
                <a:ea typeface="黑体" panose="02010609060101010101" pitchFamily="2" charset="-122"/>
              </a:rPr>
              <a:t>可以不用给出，</a:t>
            </a:r>
            <a:r>
              <a:rPr lang="zh-CN" altLang="en-US" sz="2400" b="1" smtClean="0">
                <a:solidFill>
                  <a:srgbClr val="3333FF"/>
                </a:solidFill>
                <a:latin typeface="黑体" panose="02010609060101010101" pitchFamily="2" charset="-122"/>
                <a:ea typeface="黑体" panose="02010609060101010101" pitchFamily="2" charset="-122"/>
              </a:rPr>
              <a:t>注意</a:t>
            </a:r>
            <a:r>
              <a:rPr lang="zh-CN" altLang="en-US" sz="2400" b="1" smtClean="0">
                <a:latin typeface="黑体" panose="02010609060101010101" pitchFamily="2" charset="-122"/>
                <a:ea typeface="黑体" panose="02010609060101010101" pitchFamily="2" charset="-122"/>
              </a:rPr>
              <a:t>不能省略</a:t>
            </a:r>
            <a:r>
              <a:rPr lang="zh-CN" altLang="en-US" sz="2400" b="1" smtClean="0">
                <a:solidFill>
                  <a:srgbClr val="3333FF"/>
                </a:solidFill>
                <a:latin typeface="黑体" panose="02010609060101010101" pitchFamily="2" charset="-122"/>
                <a:ea typeface="黑体" panose="02010609060101010101" pitchFamily="2" charset="-122"/>
              </a:rPr>
              <a:t>第二维的</a:t>
            </a:r>
            <a:r>
              <a:rPr lang="zh-CN" altLang="en-US" sz="2400" b="1" smtClean="0">
                <a:solidFill>
                  <a:srgbClr val="CC0000"/>
                </a:solidFill>
                <a:latin typeface="黑体" panose="02010609060101010101" pitchFamily="2" charset="-122"/>
                <a:ea typeface="黑体" panose="02010609060101010101" pitchFamily="2" charset="-122"/>
              </a:rPr>
              <a:t>长度</a:t>
            </a:r>
            <a:r>
              <a:rPr lang="zh-CN" altLang="en-US" sz="2400" b="1" smtClean="0">
                <a:latin typeface="黑体" panose="02010609060101010101" pitchFamily="2" charset="-122"/>
                <a:ea typeface="黑体" panose="02010609060101010101" pitchFamily="2" charset="-122"/>
              </a:rPr>
              <a:t>。</a:t>
            </a:r>
            <a:endParaRPr lang="en-US" altLang="zh-CN" sz="2400" b="1" smtClean="0">
              <a:latin typeface="黑体" panose="02010609060101010101" pitchFamily="2" charset="-122"/>
              <a:ea typeface="黑体" panose="02010609060101010101" pitchFamily="2" charset="-122"/>
            </a:endParaRPr>
          </a:p>
          <a:p>
            <a:pPr eaLnBrk="1" hangingPunct="1">
              <a:spcBef>
                <a:spcPct val="45000"/>
              </a:spcBef>
            </a:pPr>
            <a:r>
              <a:rPr lang="zh-CN" altLang="en-US" sz="2400" b="1" smtClean="0">
                <a:solidFill>
                  <a:srgbClr val="FF0000"/>
                </a:solidFill>
                <a:latin typeface="黑体" panose="02010609060101010101" pitchFamily="2" charset="-122"/>
                <a:ea typeface="黑体" panose="02010609060101010101" pitchFamily="2" charset="-122"/>
              </a:rPr>
              <a:t>若是</a:t>
            </a:r>
            <a:r>
              <a:rPr lang="zh-CN" altLang="en-US" sz="2400" b="1" smtClean="0">
                <a:latin typeface="黑体" panose="02010609060101010101" pitchFamily="2" charset="-122"/>
                <a:ea typeface="黑体" panose="02010609060101010101" pitchFamily="2" charset="-122"/>
              </a:rPr>
              <a:t>连续赋值，</a:t>
            </a:r>
            <a:r>
              <a:rPr lang="zh-CN" altLang="en-US" sz="2400" b="1" smtClean="0">
                <a:solidFill>
                  <a:srgbClr val="3333FF"/>
                </a:solidFill>
                <a:latin typeface="黑体" panose="02010609060101010101" pitchFamily="2" charset="-122"/>
                <a:ea typeface="黑体" panose="02010609060101010101" pitchFamily="2" charset="-122"/>
              </a:rPr>
              <a:t>则</a:t>
            </a:r>
            <a:r>
              <a:rPr lang="zh-CN" altLang="en-US" sz="2400" b="1" smtClean="0">
                <a:latin typeface="黑体" panose="02010609060101010101" pitchFamily="2" charset="-122"/>
                <a:ea typeface="黑体" panose="02010609060101010101" pitchFamily="2" charset="-122"/>
              </a:rPr>
              <a:t>第一维</a:t>
            </a:r>
            <a:r>
              <a:rPr lang="zh-CN" altLang="en-US" sz="2400" b="1" smtClean="0">
                <a:solidFill>
                  <a:srgbClr val="CC3300"/>
                </a:solidFill>
                <a:latin typeface="黑体" panose="02010609060101010101" pitchFamily="2" charset="-122"/>
                <a:ea typeface="黑体" panose="02010609060101010101" pitchFamily="2" charset="-122"/>
              </a:rPr>
              <a:t>大小</a:t>
            </a:r>
            <a:r>
              <a:rPr lang="zh-CN" altLang="en-US" sz="2400" b="1" smtClean="0">
                <a:latin typeface="黑体" panose="02010609060101010101" pitchFamily="2" charset="-122"/>
                <a:ea typeface="黑体" panose="02010609060101010101" pitchFamily="2" charset="-122"/>
              </a:rPr>
              <a:t>的确定规则为</a:t>
            </a:r>
            <a:r>
              <a:rPr lang="zh-CN" altLang="en-US" sz="2400" b="1" smtClean="0">
                <a:solidFill>
                  <a:srgbClr val="3333FF"/>
                </a:solidFill>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初值个数</a:t>
            </a:r>
            <a:r>
              <a:rPr lang="zh-CN" altLang="en-US" sz="2400" b="1" smtClean="0">
                <a:solidFill>
                  <a:srgbClr val="0000FF"/>
                </a:solidFill>
                <a:latin typeface="黑体" panose="02010609060101010101" pitchFamily="2" charset="-122"/>
                <a:ea typeface="黑体" panose="02010609060101010101" pitchFamily="2" charset="-122"/>
              </a:rPr>
              <a:t>能被</a:t>
            </a:r>
            <a:r>
              <a:rPr lang="zh-CN" altLang="en-US" sz="2400" b="1" smtClean="0">
                <a:latin typeface="黑体" panose="02010609060101010101" pitchFamily="2" charset="-122"/>
                <a:ea typeface="黑体" panose="02010609060101010101" pitchFamily="2" charset="-122"/>
              </a:rPr>
              <a:t>第二维</a:t>
            </a:r>
            <a:r>
              <a:rPr lang="zh-CN" altLang="en-US" sz="2400" b="1" smtClean="0">
                <a:solidFill>
                  <a:srgbClr val="CC3300"/>
                </a:solidFill>
                <a:latin typeface="黑体" panose="02010609060101010101" pitchFamily="2" charset="-122"/>
                <a:ea typeface="黑体" panose="02010609060101010101" pitchFamily="2" charset="-122"/>
              </a:rPr>
              <a:t>整除</a:t>
            </a:r>
            <a:r>
              <a:rPr lang="zh-CN" altLang="en-US" sz="2400" b="1" smtClean="0">
                <a:latin typeface="黑体" panose="02010609060101010101" pitchFamily="2" charset="-122"/>
                <a:ea typeface="黑体" panose="02010609060101010101" pitchFamily="2" charset="-122"/>
              </a:rPr>
              <a:t>，所得的</a:t>
            </a:r>
            <a:r>
              <a:rPr lang="zh-CN" altLang="en-US" sz="2400" b="1" smtClean="0">
                <a:solidFill>
                  <a:srgbClr val="CC3300"/>
                </a:solidFill>
                <a:latin typeface="黑体" panose="02010609060101010101" pitchFamily="2" charset="-122"/>
                <a:ea typeface="黑体" panose="02010609060101010101" pitchFamily="2" charset="-122"/>
              </a:rPr>
              <a:t>商</a:t>
            </a:r>
            <a:r>
              <a:rPr lang="zh-CN" altLang="en-US" sz="2400" b="1" smtClean="0">
                <a:latin typeface="黑体" panose="02010609060101010101" pitchFamily="2" charset="-122"/>
                <a:ea typeface="黑体" panose="02010609060101010101" pitchFamily="2" charset="-122"/>
              </a:rPr>
              <a:t>就是第一维的大小；</a:t>
            </a:r>
            <a:r>
              <a:rPr lang="zh-CN" altLang="en-US" sz="2400" b="1" smtClean="0">
                <a:solidFill>
                  <a:srgbClr val="0000FF"/>
                </a:solidFill>
                <a:latin typeface="黑体" panose="02010609060101010101" pitchFamily="2" charset="-122"/>
                <a:ea typeface="黑体" panose="02010609060101010101" pitchFamily="2" charset="-122"/>
              </a:rPr>
              <a:t>若不能</a:t>
            </a:r>
            <a:r>
              <a:rPr lang="zh-CN" altLang="en-US" sz="2400" b="1" smtClean="0">
                <a:latin typeface="黑体" panose="02010609060101010101" pitchFamily="2" charset="-122"/>
                <a:ea typeface="黑体" panose="02010609060101010101" pitchFamily="2" charset="-122"/>
              </a:rPr>
              <a:t>整除，则第一维的大小为</a:t>
            </a:r>
            <a:r>
              <a:rPr lang="zh-CN" altLang="en-US" sz="2400" b="1" smtClean="0">
                <a:solidFill>
                  <a:srgbClr val="0000FF"/>
                </a:solidFill>
                <a:latin typeface="黑体" panose="02010609060101010101" pitchFamily="2" charset="-122"/>
                <a:ea typeface="黑体" panose="02010609060101010101" pitchFamily="2" charset="-122"/>
              </a:rPr>
              <a:t>商再加</a:t>
            </a:r>
            <a:r>
              <a:rPr lang="en-US" altLang="zh-CN" sz="2400" b="1" smtClean="0">
                <a:solidFill>
                  <a:srgbClr val="0000FF"/>
                </a:solidFill>
                <a:latin typeface="黑体" panose="02010609060101010101" pitchFamily="2" charset="-122"/>
                <a:ea typeface="黑体" panose="02010609060101010101" pitchFamily="2" charset="-122"/>
              </a:rPr>
              <a:t>1</a:t>
            </a:r>
            <a:r>
              <a:rPr lang="zh-CN" altLang="en-US" sz="2400" b="1" smtClean="0">
                <a:latin typeface="黑体" panose="02010609060101010101" pitchFamily="2" charset="-122"/>
                <a:ea typeface="黑体" panose="02010609060101010101" pitchFamily="2" charset="-122"/>
              </a:rPr>
              <a:t>。例如：</a:t>
            </a:r>
            <a:endParaRPr lang="en-US" altLang="zh-CN" sz="2400" b="1" smtClean="0">
              <a:latin typeface="黑体" panose="02010609060101010101" pitchFamily="2" charset="-122"/>
              <a:ea typeface="黑体" panose="02010609060101010101" pitchFamily="2" charset="-122"/>
            </a:endParaRPr>
          </a:p>
          <a:p>
            <a:pPr eaLnBrk="1" hangingPunct="1">
              <a:spcBef>
                <a:spcPct val="30000"/>
              </a:spcBef>
              <a:buFontTx/>
              <a:buNone/>
            </a:pPr>
            <a:r>
              <a:rPr lang="en-US" altLang="zh-CN" sz="2400" b="1" smtClean="0">
                <a:latin typeface="黑体" panose="02010609060101010101" pitchFamily="2" charset="-122"/>
                <a:ea typeface="黑体" panose="02010609060101010101" pitchFamily="2" charset="-122"/>
              </a:rPr>
              <a:t>   int a[][2]={1,2,3,4};</a:t>
            </a:r>
            <a:r>
              <a:rPr lang="zh-CN" altLang="en-US" sz="2400" b="1" smtClean="0">
                <a:latin typeface="黑体" panose="02010609060101010101" pitchFamily="2" charset="-122"/>
                <a:ea typeface="黑体" panose="02010609060101010101" pitchFamily="2" charset="-122"/>
              </a:rPr>
              <a:t> 第一维</a:t>
            </a:r>
            <a:r>
              <a:rPr lang="zh-CN" altLang="en-US" sz="2400" b="1" smtClean="0">
                <a:solidFill>
                  <a:srgbClr val="3333FF"/>
                </a:solidFill>
                <a:latin typeface="黑体" panose="02010609060101010101" pitchFamily="2" charset="-122"/>
                <a:ea typeface="黑体" panose="02010609060101010101" pitchFamily="2" charset="-122"/>
              </a:rPr>
              <a:t>大小为：</a:t>
            </a:r>
            <a:r>
              <a:rPr lang="en-US" altLang="zh-CN" sz="2400" b="1" smtClean="0">
                <a:solidFill>
                  <a:srgbClr val="3333FF"/>
                </a:solidFill>
                <a:latin typeface="黑体" panose="02010609060101010101" pitchFamily="2" charset="-122"/>
                <a:ea typeface="黑体" panose="02010609060101010101" pitchFamily="2" charset="-122"/>
              </a:rPr>
              <a:t>4/2=2</a:t>
            </a:r>
            <a:endParaRPr lang="en-US" altLang="zh-CN" sz="2400" b="1" smtClean="0">
              <a:solidFill>
                <a:srgbClr val="3333FF"/>
              </a:solidFill>
              <a:latin typeface="黑体" panose="02010609060101010101" pitchFamily="2" charset="-122"/>
              <a:ea typeface="黑体" panose="02010609060101010101" pitchFamily="2" charset="-122"/>
            </a:endParaRPr>
          </a:p>
          <a:p>
            <a:pPr eaLnBrk="1" hangingPunct="1">
              <a:spcBef>
                <a:spcPct val="30000"/>
              </a:spcBef>
              <a:buFontTx/>
              <a:buNone/>
            </a:pPr>
            <a:r>
              <a:rPr lang="en-US" altLang="zh-CN" sz="2400" b="1" smtClean="0">
                <a:latin typeface="黑体" panose="02010609060101010101" pitchFamily="2" charset="-122"/>
                <a:ea typeface="黑体" panose="02010609060101010101" pitchFamily="2" charset="-122"/>
              </a:rPr>
              <a:t>   int a[][2]={1,2,3};   </a:t>
            </a:r>
            <a:r>
              <a:rPr lang="zh-CN" altLang="en-US" sz="2400" b="1" smtClean="0">
                <a:latin typeface="黑体" panose="02010609060101010101" pitchFamily="2" charset="-122"/>
                <a:ea typeface="黑体" panose="02010609060101010101" pitchFamily="2" charset="-122"/>
              </a:rPr>
              <a:t>第一维</a:t>
            </a:r>
            <a:r>
              <a:rPr lang="zh-CN" altLang="en-US" sz="2400" b="1" smtClean="0">
                <a:solidFill>
                  <a:srgbClr val="3333FF"/>
                </a:solidFill>
                <a:latin typeface="黑体" panose="02010609060101010101" pitchFamily="2" charset="-122"/>
                <a:ea typeface="黑体" panose="02010609060101010101" pitchFamily="2" charset="-122"/>
              </a:rPr>
              <a:t>大小为：</a:t>
            </a:r>
            <a:r>
              <a:rPr lang="en-US" altLang="zh-CN" sz="2400" b="1" smtClean="0">
                <a:solidFill>
                  <a:srgbClr val="3333FF"/>
                </a:solidFill>
                <a:latin typeface="黑体" panose="02010609060101010101" pitchFamily="2" charset="-122"/>
                <a:ea typeface="黑体" panose="02010609060101010101" pitchFamily="2" charset="-122"/>
              </a:rPr>
              <a:t>3/2+1=2</a:t>
            </a:r>
            <a:endParaRPr lang="en-US" altLang="zh-CN" sz="2400" b="1" smtClean="0">
              <a:solidFill>
                <a:srgbClr val="3333FF"/>
              </a:solidFill>
              <a:latin typeface="黑体" panose="02010609060101010101" pitchFamily="2" charset="-122"/>
              <a:ea typeface="黑体" panose="02010609060101010101" pitchFamily="2" charset="-122"/>
            </a:endParaRPr>
          </a:p>
          <a:p>
            <a:pPr eaLnBrk="1" hangingPunct="1">
              <a:spcBef>
                <a:spcPct val="30000"/>
              </a:spcBef>
            </a:pPr>
            <a:r>
              <a:rPr lang="zh-CN" altLang="en-US" sz="2400" b="1" smtClean="0">
                <a:solidFill>
                  <a:srgbClr val="FF0000"/>
                </a:solidFill>
                <a:latin typeface="黑体" panose="02010609060101010101" pitchFamily="2" charset="-122"/>
                <a:ea typeface="黑体" panose="02010609060101010101" pitchFamily="2" charset="-122"/>
              </a:rPr>
              <a:t>若是</a:t>
            </a:r>
            <a:r>
              <a:rPr lang="zh-CN" altLang="en-US" sz="2400" b="1" smtClean="0">
                <a:latin typeface="黑体" panose="02010609060101010101" pitchFamily="2" charset="-122"/>
                <a:ea typeface="黑体" panose="02010609060101010101" pitchFamily="2" charset="-122"/>
              </a:rPr>
              <a:t>分行赋值，省略第一维的</a:t>
            </a:r>
            <a:r>
              <a:rPr lang="zh-CN" altLang="en-US" sz="2400" b="1" smtClean="0">
                <a:solidFill>
                  <a:srgbClr val="CC0000"/>
                </a:solidFill>
                <a:latin typeface="黑体" panose="02010609060101010101" pitchFamily="2" charset="-122"/>
                <a:ea typeface="黑体" panose="02010609060101010101" pitchFamily="2" charset="-122"/>
              </a:rPr>
              <a:t>长度</a:t>
            </a:r>
            <a:r>
              <a:rPr lang="zh-CN" altLang="en-US" sz="2400" b="1" smtClean="0">
                <a:latin typeface="黑体" panose="02010609060101010101" pitchFamily="2" charset="-122"/>
                <a:ea typeface="黑体" panose="02010609060101010101" pitchFamily="2" charset="-122"/>
              </a:rPr>
              <a:t>时，则根据最外</a:t>
            </a:r>
            <a:r>
              <a:rPr lang="en-US" altLang="zh-CN" sz="2400" b="1" smtClean="0">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内的</a:t>
            </a:r>
            <a:r>
              <a:rPr lang="en-US" altLang="zh-CN" sz="2400" b="1" smtClean="0">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数量来确定</a:t>
            </a:r>
            <a:endParaRPr lang="zh-CN" altLang="en-US" sz="2400" b="1" smtClean="0">
              <a:latin typeface="黑体" panose="02010609060101010101" pitchFamily="2" charset="-122"/>
              <a:ea typeface="黑体" panose="02010609060101010101" pitchFamily="2" charset="-122"/>
            </a:endParaRPr>
          </a:p>
          <a:p>
            <a:pPr eaLnBrk="1" hangingPunct="1">
              <a:spcBef>
                <a:spcPct val="30000"/>
              </a:spcBef>
              <a:buFontTx/>
              <a:buNone/>
            </a:pPr>
            <a:r>
              <a:rPr lang="zh-CN" altLang="en-US" sz="2400" b="1" smtClean="0">
                <a:latin typeface="黑体" panose="02010609060101010101" pitchFamily="2" charset="-122"/>
                <a:ea typeface="黑体" panose="02010609060101010101" pitchFamily="2" charset="-122"/>
              </a:rPr>
              <a:t>　 </a:t>
            </a:r>
            <a:r>
              <a:rPr lang="en-US" altLang="zh-CN" sz="2400" b="1" smtClean="0">
                <a:latin typeface="黑体" panose="02010609060101010101" pitchFamily="2" charset="-122"/>
                <a:ea typeface="黑体" panose="02010609060101010101" pitchFamily="2" charset="-122"/>
              </a:rPr>
              <a:t>int a[][3]={</a:t>
            </a:r>
            <a:r>
              <a:rPr lang="en-US" altLang="zh-CN" sz="2400" b="1" smtClean="0">
                <a:solidFill>
                  <a:srgbClr val="FF0000"/>
                </a:solidFill>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1,2</a:t>
            </a:r>
            <a:r>
              <a:rPr lang="en-US" altLang="zh-CN" sz="2400" b="1" smtClean="0">
                <a:solidFill>
                  <a:srgbClr val="FF0000"/>
                </a:solidFill>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a:t>
            </a:r>
            <a:r>
              <a:rPr lang="en-US" altLang="zh-CN" sz="2400" b="1" smtClean="0">
                <a:solidFill>
                  <a:srgbClr val="FF0000"/>
                </a:solidFill>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4</a:t>
            </a:r>
            <a:r>
              <a:rPr lang="en-US" altLang="zh-CN" sz="2400" b="1" smtClean="0">
                <a:solidFill>
                  <a:srgbClr val="FF0000"/>
                </a:solidFill>
                <a:latin typeface="黑体" panose="02010609060101010101" pitchFamily="2" charset="-122"/>
                <a:ea typeface="黑体" panose="02010609060101010101" pitchFamily="2" charset="-122"/>
              </a:rPr>
              <a:t>}</a:t>
            </a:r>
            <a:r>
              <a:rPr lang="en-US" altLang="zh-CN" sz="2400" b="1" smtClean="0">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表示</a:t>
            </a:r>
            <a:r>
              <a:rPr lang="en-US" altLang="zh-CN" sz="2400" b="1" smtClean="0">
                <a:latin typeface="黑体" panose="02010609060101010101" pitchFamily="2" charset="-122"/>
                <a:ea typeface="黑体" panose="02010609060101010101" pitchFamily="2" charset="-122"/>
              </a:rPr>
              <a:t>a</a:t>
            </a:r>
            <a:r>
              <a:rPr lang="zh-CN" altLang="en-US" sz="2400" b="1" smtClean="0">
                <a:latin typeface="黑体" panose="02010609060101010101" pitchFamily="2" charset="-122"/>
                <a:ea typeface="黑体" panose="02010609060101010101" pitchFamily="2" charset="-122"/>
              </a:rPr>
              <a:t>数组有两行。</a:t>
            </a:r>
            <a:endParaRPr lang="en-US" altLang="zh-CN" sz="2400" b="1" smtClean="0">
              <a:latin typeface="黑体" panose="02010609060101010101" pitchFamily="2" charset="-122"/>
              <a:ea typeface="黑体" panose="02010609060101010101" pitchFamily="2" charset="-122"/>
            </a:endParaRPr>
          </a:p>
        </p:txBody>
      </p:sp>
      <p:sp>
        <p:nvSpPr>
          <p:cNvPr id="32771" name="Rectangle 4"/>
          <p:cNvSpPr>
            <a:spLocks noChangeArrowheads="1"/>
          </p:cNvSpPr>
          <p:nvPr>
            <p:ph type="title"/>
          </p:nvPr>
        </p:nvSpPr>
        <p:spPr>
          <a:xfrm>
            <a:off x="755650" y="0"/>
            <a:ext cx="7772400" cy="874713"/>
          </a:xfrm>
          <a:noFill/>
          <a:extLst>
            <a:ext uri="{91240B29-F687-4F45-9708-019B960494DF}">
              <a14:hiddenLine xmlns:a14="http://schemas.microsoft.com/office/drawing/2010/main" w="9525">
                <a:solidFill>
                  <a:schemeClr val="tx1"/>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50000"/>
              </a:spcBef>
            </a:pPr>
            <a:r>
              <a:rPr lang="en-US" altLang="zh-CN" b="1" smtClean="0">
                <a:solidFill>
                  <a:srgbClr val="CC0000"/>
                </a:solidFill>
                <a:latin typeface="黑体" panose="02010609060101010101" pitchFamily="2" charset="-122"/>
                <a:ea typeface="黑体" panose="02010609060101010101" pitchFamily="2" charset="-122"/>
              </a:rPr>
              <a:t>6.2.3</a:t>
            </a:r>
            <a:r>
              <a:rPr lang="zh-CN" altLang="en-US" b="1" smtClean="0">
                <a:solidFill>
                  <a:srgbClr val="CC0000"/>
                </a:solidFill>
                <a:latin typeface="黑体" panose="02010609060101010101" pitchFamily="2" charset="-122"/>
                <a:ea typeface="黑体" panose="02010609060101010101" pitchFamily="2" charset="-122"/>
              </a:rPr>
              <a:t>二维数组的初始化</a:t>
            </a:r>
            <a:endParaRPr lang="zh-CN" altLang="en-US" b="1" smtClean="0">
              <a:solidFill>
                <a:srgbClr val="CC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ph type="body" idx="1"/>
          </p:nvPr>
        </p:nvSpPr>
        <p:spPr>
          <a:xfrm>
            <a:off x="539750" y="1125538"/>
            <a:ext cx="8353425" cy="5183187"/>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5000"/>
              </a:spcBef>
              <a:buFontTx/>
              <a:buNone/>
            </a:pPr>
            <a:r>
              <a:rPr lang="en-US" altLang="zh-CN" sz="2200" b="1" smtClean="0">
                <a:latin typeface="Tahoma" panose="020B0604030504040204" pitchFamily="34" charset="0"/>
              </a:rPr>
              <a:t>#include "stdio.h"</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void main()</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int i,j,b[4][3];</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int a[3][4]={1,2,3,4,5,6,7,8,9,10,11,12};</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printf("The data in a:\n");</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for(i=0;i&lt;3;i++)  /*</a:t>
            </a:r>
            <a:r>
              <a:rPr lang="zh-CN" altLang="en-US" sz="2200" b="1" smtClean="0">
                <a:latin typeface="Tahoma" panose="020B0604030504040204" pitchFamily="34" charset="0"/>
              </a:rPr>
              <a:t>输出</a:t>
            </a:r>
            <a:r>
              <a:rPr lang="en-US" altLang="zh-CN" sz="2200" b="1" smtClean="0">
                <a:latin typeface="Tahoma" panose="020B0604030504040204" pitchFamily="34" charset="0"/>
              </a:rPr>
              <a:t>a</a:t>
            </a:r>
            <a:r>
              <a:rPr lang="zh-CN" altLang="en-US" sz="2200" b="1" smtClean="0">
                <a:latin typeface="Tahoma" panose="020B0604030504040204" pitchFamily="34" charset="0"/>
              </a:rPr>
              <a:t>数组中元素值，同时完成转置*</a:t>
            </a:r>
            <a:r>
              <a:rPr lang="en-US" altLang="zh-CN" sz="2200" b="1" smtClean="0">
                <a:latin typeface="Tahoma" panose="020B0604030504040204" pitchFamily="34" charset="0"/>
              </a:rPr>
              <a:t>/</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0000FF"/>
                </a:solidFill>
                <a:latin typeface="Tahoma" panose="020B0604030504040204" pitchFamily="34" charset="0"/>
              </a:rPr>
              <a:t>{</a:t>
            </a:r>
            <a:r>
              <a:rPr lang="en-US" altLang="zh-CN" sz="2200" b="1" smtClean="0">
                <a:latin typeface="Tahoma" panose="020B0604030504040204" pitchFamily="34" charset="0"/>
              </a:rPr>
              <a:t>    for(j=0;j&lt;4;j++)</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FF0000"/>
                </a:solidFill>
                <a:latin typeface="Tahoma" panose="020B0604030504040204" pitchFamily="34" charset="0"/>
              </a:rPr>
              <a:t>{</a:t>
            </a:r>
            <a:r>
              <a:rPr lang="en-US" altLang="zh-CN" sz="2200" b="1" smtClean="0">
                <a:latin typeface="Tahoma" panose="020B0604030504040204" pitchFamily="34" charset="0"/>
              </a:rPr>
              <a:t>   printf("%5d",a[i][j]);</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FF0000"/>
                </a:solidFill>
                <a:latin typeface="Tahoma" panose="020B0604030504040204" pitchFamily="34" charset="0"/>
              </a:rPr>
              <a:t>b[j][i]=a[i][j];}</a:t>
            </a:r>
            <a:endParaRPr lang="en-US" altLang="zh-CN" sz="2200" b="1" smtClean="0">
              <a:solidFill>
                <a:srgbClr val="FF0000"/>
              </a:solidFill>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printf("\n");</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0000FF"/>
                </a:solidFill>
                <a:latin typeface="Tahoma" panose="020B0604030504040204" pitchFamily="34" charset="0"/>
              </a:rPr>
              <a:t>}</a:t>
            </a:r>
            <a:r>
              <a:rPr lang="en-US" altLang="zh-CN" sz="2200" b="1" smtClean="0">
                <a:latin typeface="Tahoma" panose="020B0604030504040204" pitchFamily="34" charset="0"/>
              </a:rPr>
              <a:t>                    </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printf("The data in b:\n");</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for(i=0;i&lt;4;i++)                      /*</a:t>
            </a:r>
            <a:r>
              <a:rPr lang="zh-CN" altLang="en-US" sz="2200" b="1" smtClean="0">
                <a:latin typeface="Tahoma" panose="020B0604030504040204" pitchFamily="34" charset="0"/>
              </a:rPr>
              <a:t>输出转置后结果*</a:t>
            </a:r>
            <a:r>
              <a:rPr lang="en-US" altLang="zh-CN" sz="2200" b="1" smtClean="0">
                <a:latin typeface="Tahoma" panose="020B0604030504040204" pitchFamily="34" charset="0"/>
              </a:rPr>
              <a:t>/</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9900FF"/>
                </a:solidFill>
                <a:latin typeface="Tahoma" panose="020B0604030504040204" pitchFamily="34" charset="0"/>
              </a:rPr>
              <a:t>{</a:t>
            </a:r>
            <a:r>
              <a:rPr lang="en-US" altLang="zh-CN" sz="2200" b="1" smtClean="0">
                <a:latin typeface="Tahoma" panose="020B0604030504040204" pitchFamily="34" charset="0"/>
              </a:rPr>
              <a:t>    for(j=0;j&lt;3;j++)</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printf("%5d",b[i][j]);</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printf("\n");</a:t>
            </a:r>
            <a:endParaRPr lang="en-US" altLang="zh-CN" sz="2200" b="1" smtClean="0">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r>
              <a:rPr lang="en-US" altLang="zh-CN" sz="2200" b="1" smtClean="0">
                <a:solidFill>
                  <a:srgbClr val="9900FF"/>
                </a:solidFill>
                <a:latin typeface="Tahoma" panose="020B0604030504040204" pitchFamily="34" charset="0"/>
              </a:rPr>
              <a:t>}</a:t>
            </a:r>
            <a:endParaRPr lang="en-US" altLang="zh-CN" sz="2200" b="1" smtClean="0">
              <a:solidFill>
                <a:srgbClr val="9900FF"/>
              </a:solidFill>
              <a:latin typeface="Tahoma" panose="020B0604030504040204" pitchFamily="34" charset="0"/>
            </a:endParaRPr>
          </a:p>
          <a:p>
            <a:pPr eaLnBrk="1" hangingPunct="1">
              <a:lnSpc>
                <a:spcPct val="80000"/>
              </a:lnSpc>
              <a:spcBef>
                <a:spcPct val="5000"/>
              </a:spcBef>
              <a:buFontTx/>
              <a:buNone/>
            </a:pPr>
            <a:r>
              <a:rPr lang="en-US" altLang="zh-CN" sz="2200" b="1" smtClean="0">
                <a:latin typeface="Tahoma" panose="020B0604030504040204" pitchFamily="34" charset="0"/>
              </a:rPr>
              <a:t>} </a:t>
            </a:r>
            <a:endParaRPr lang="en-US" altLang="zh-CN" sz="2200" b="1" smtClean="0">
              <a:latin typeface="Tahoma" panose="020B0604030504040204" pitchFamily="34" charset="0"/>
            </a:endParaRPr>
          </a:p>
        </p:txBody>
      </p:sp>
      <p:sp>
        <p:nvSpPr>
          <p:cNvPr id="33795" name="Rectangle 3"/>
          <p:cNvSpPr>
            <a:spLocks noChangeArrowheads="1"/>
          </p:cNvSpPr>
          <p:nvPr/>
        </p:nvSpPr>
        <p:spPr bwMode="auto">
          <a:xfrm>
            <a:off x="741363" y="620713"/>
            <a:ext cx="715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latin typeface="黑体" panose="02010609060101010101" pitchFamily="2" charset="-122"/>
                <a:ea typeface="黑体" panose="02010609060101010101" pitchFamily="2" charset="-122"/>
              </a:rPr>
              <a:t>例</a:t>
            </a:r>
            <a:r>
              <a:rPr lang="en-US" altLang="zh-CN" b="1">
                <a:latin typeface="黑体" panose="02010609060101010101" pitchFamily="2" charset="-122"/>
                <a:ea typeface="黑体" panose="02010609060101010101" pitchFamily="2" charset="-122"/>
              </a:rPr>
              <a:t>6.8  </a:t>
            </a:r>
            <a:r>
              <a:rPr lang="zh-CN" altLang="en-US" b="1">
                <a:latin typeface="黑体" panose="02010609060101010101" pitchFamily="2" charset="-122"/>
                <a:ea typeface="黑体" panose="02010609060101010101" pitchFamily="2" charset="-122"/>
              </a:rPr>
              <a:t>完成一个矩阵的转置，即行、列元素互换。</a:t>
            </a:r>
            <a:r>
              <a:rPr lang="zh-CN" altLang="en-US">
                <a:solidFill>
                  <a:srgbClr val="CC3300"/>
                </a:solidFill>
                <a:ea typeface="黑体" panose="02010609060101010101" pitchFamily="2" charset="-122"/>
              </a:rPr>
              <a:t> </a:t>
            </a:r>
            <a:endParaRPr lang="zh-CN" altLang="en-US">
              <a:solidFill>
                <a:srgbClr val="CC3300"/>
              </a:solidFill>
              <a:ea typeface="黑体" panose="02010609060101010101" pitchFamily="2" charset="-122"/>
            </a:endParaRPr>
          </a:p>
        </p:txBody>
      </p:sp>
      <p:sp>
        <p:nvSpPr>
          <p:cNvPr id="33796" name="Rectangle 8"/>
          <p:cNvSpPr>
            <a:spLocks noChangeArrowheads="1"/>
          </p:cNvSpPr>
          <p:nvPr>
            <p:ph type="title"/>
          </p:nvPr>
        </p:nvSpPr>
        <p:spPr>
          <a:xfrm>
            <a:off x="684213" y="0"/>
            <a:ext cx="7772400" cy="620713"/>
          </a:xfrm>
          <a:noFill/>
          <a:extLst>
            <a:ext uri="{91240B29-F687-4F45-9708-019B960494DF}">
              <a14:hiddenLine xmlns:a14="http://schemas.microsoft.com/office/drawing/2010/main" w="9525">
                <a:solidFill>
                  <a:schemeClr val="tx1"/>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50000"/>
              </a:spcBef>
            </a:pPr>
            <a:r>
              <a:rPr lang="en-US" altLang="zh-CN" sz="3200" b="1" smtClean="0">
                <a:solidFill>
                  <a:srgbClr val="CC0000"/>
                </a:solidFill>
                <a:latin typeface="黑体" panose="02010609060101010101" pitchFamily="2" charset="-122"/>
                <a:ea typeface="黑体" panose="02010609060101010101" pitchFamily="2" charset="-122"/>
              </a:rPr>
              <a:t>6.2.4</a:t>
            </a:r>
            <a:r>
              <a:rPr lang="zh-CN" altLang="en-US" sz="3200" b="1" smtClean="0">
                <a:solidFill>
                  <a:srgbClr val="CC0000"/>
                </a:solidFill>
                <a:latin typeface="黑体" panose="02010609060101010101" pitchFamily="2" charset="-122"/>
                <a:ea typeface="黑体" panose="02010609060101010101" pitchFamily="2" charset="-122"/>
              </a:rPr>
              <a:t>二维数组的应用</a:t>
            </a:r>
            <a:endParaRPr lang="zh-CN" altLang="en-US" sz="3200" b="1" smtClean="0">
              <a:solidFill>
                <a:srgbClr val="CC0000"/>
              </a:solidFill>
              <a:latin typeface="黑体" panose="02010609060101010101" pitchFamily="2" charset="-122"/>
              <a:ea typeface="黑体" panose="02010609060101010101" pitchFamily="2" charset="-122"/>
            </a:endParaRPr>
          </a:p>
        </p:txBody>
      </p:sp>
      <p:pic>
        <p:nvPicPr>
          <p:cNvPr id="20788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00" y="1125538"/>
            <a:ext cx="51689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4">
                                            <p:bg/>
                                          </p:spTgt>
                                        </p:tgtEl>
                                        <p:attrNameLst>
                                          <p:attrName>style.visibility</p:attrName>
                                        </p:attrNameLst>
                                      </p:cBhvr>
                                      <p:to>
                                        <p:strVal val="visible"/>
                                      </p:to>
                                    </p:set>
                                    <p:anim calcmode="lin" valueType="num">
                                      <p:cBhvr additive="base">
                                        <p:cTn id="7" dur="500" fill="hold"/>
                                        <p:tgtEl>
                                          <p:spTgt spid="20787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0787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4">
                                            <p:txEl>
                                              <p:pRg st="0" end="0"/>
                                            </p:txEl>
                                          </p:spTgt>
                                        </p:tgtEl>
                                        <p:attrNameLst>
                                          <p:attrName>style.visibility</p:attrName>
                                        </p:attrNameLst>
                                      </p:cBhvr>
                                      <p:to>
                                        <p:strVal val="visible"/>
                                      </p:to>
                                    </p:set>
                                    <p:anim calcmode="lin" valueType="num">
                                      <p:cBhvr additive="base">
                                        <p:cTn id="13" dur="500" fill="hold"/>
                                        <p:tgtEl>
                                          <p:spTgt spid="20787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4">
                                            <p:txEl>
                                              <p:pRg st="1" end="1"/>
                                            </p:txEl>
                                          </p:spTgt>
                                        </p:tgtEl>
                                        <p:attrNameLst>
                                          <p:attrName>style.visibility</p:attrName>
                                        </p:attrNameLst>
                                      </p:cBhvr>
                                      <p:to>
                                        <p:strVal val="visible"/>
                                      </p:to>
                                    </p:set>
                                    <p:anim calcmode="lin" valueType="num">
                                      <p:cBhvr additive="base">
                                        <p:cTn id="19" dur="500" fill="hold"/>
                                        <p:tgtEl>
                                          <p:spTgt spid="20787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4">
                                            <p:txEl>
                                              <p:pRg st="2" end="2"/>
                                            </p:txEl>
                                          </p:spTgt>
                                        </p:tgtEl>
                                        <p:attrNameLst>
                                          <p:attrName>style.visibility</p:attrName>
                                        </p:attrNameLst>
                                      </p:cBhvr>
                                      <p:to>
                                        <p:strVal val="visible"/>
                                      </p:to>
                                    </p:set>
                                    <p:anim calcmode="lin" valueType="num">
                                      <p:cBhvr additive="base">
                                        <p:cTn id="25" dur="500" fill="hold"/>
                                        <p:tgtEl>
                                          <p:spTgt spid="20787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7874">
                                            <p:txEl>
                                              <p:pRg st="3" end="3"/>
                                            </p:txEl>
                                          </p:spTgt>
                                        </p:tgtEl>
                                        <p:attrNameLst>
                                          <p:attrName>style.visibility</p:attrName>
                                        </p:attrNameLst>
                                      </p:cBhvr>
                                      <p:to>
                                        <p:strVal val="visible"/>
                                      </p:to>
                                    </p:set>
                                    <p:anim calcmode="lin" valueType="num">
                                      <p:cBhvr additive="base">
                                        <p:cTn id="31" dur="500" fill="hold"/>
                                        <p:tgtEl>
                                          <p:spTgt spid="20787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78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7874">
                                            <p:txEl>
                                              <p:pRg st="4" end="4"/>
                                            </p:txEl>
                                          </p:spTgt>
                                        </p:tgtEl>
                                        <p:attrNameLst>
                                          <p:attrName>style.visibility</p:attrName>
                                        </p:attrNameLst>
                                      </p:cBhvr>
                                      <p:to>
                                        <p:strVal val="visible"/>
                                      </p:to>
                                    </p:set>
                                    <p:anim calcmode="lin" valueType="num">
                                      <p:cBhvr additive="base">
                                        <p:cTn id="37" dur="500" fill="hold"/>
                                        <p:tgtEl>
                                          <p:spTgt spid="20787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78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7874">
                                            <p:txEl>
                                              <p:pRg st="5" end="5"/>
                                            </p:txEl>
                                          </p:spTgt>
                                        </p:tgtEl>
                                        <p:attrNameLst>
                                          <p:attrName>style.visibility</p:attrName>
                                        </p:attrNameLst>
                                      </p:cBhvr>
                                      <p:to>
                                        <p:strVal val="visible"/>
                                      </p:to>
                                    </p:set>
                                    <p:anim calcmode="lin" valueType="num">
                                      <p:cBhvr additive="base">
                                        <p:cTn id="43" dur="500" fill="hold"/>
                                        <p:tgtEl>
                                          <p:spTgt spid="20787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78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7874">
                                            <p:txEl>
                                              <p:pRg st="6" end="6"/>
                                            </p:txEl>
                                          </p:spTgt>
                                        </p:tgtEl>
                                        <p:attrNameLst>
                                          <p:attrName>style.visibility</p:attrName>
                                        </p:attrNameLst>
                                      </p:cBhvr>
                                      <p:to>
                                        <p:strVal val="visible"/>
                                      </p:to>
                                    </p:set>
                                    <p:anim calcmode="lin" valueType="num">
                                      <p:cBhvr additive="base">
                                        <p:cTn id="49" dur="500" fill="hold"/>
                                        <p:tgtEl>
                                          <p:spTgt spid="20787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78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7874">
                                            <p:txEl>
                                              <p:pRg st="7" end="7"/>
                                            </p:txEl>
                                          </p:spTgt>
                                        </p:tgtEl>
                                        <p:attrNameLst>
                                          <p:attrName>style.visibility</p:attrName>
                                        </p:attrNameLst>
                                      </p:cBhvr>
                                      <p:to>
                                        <p:strVal val="visible"/>
                                      </p:to>
                                    </p:set>
                                    <p:anim calcmode="lin" valueType="num">
                                      <p:cBhvr additive="base">
                                        <p:cTn id="55" dur="500" fill="hold"/>
                                        <p:tgtEl>
                                          <p:spTgt spid="20787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78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7874">
                                            <p:txEl>
                                              <p:pRg st="8" end="8"/>
                                            </p:txEl>
                                          </p:spTgt>
                                        </p:tgtEl>
                                        <p:attrNameLst>
                                          <p:attrName>style.visibility</p:attrName>
                                        </p:attrNameLst>
                                      </p:cBhvr>
                                      <p:to>
                                        <p:strVal val="visible"/>
                                      </p:to>
                                    </p:set>
                                    <p:anim calcmode="lin" valueType="num">
                                      <p:cBhvr additive="base">
                                        <p:cTn id="61" dur="500" fill="hold"/>
                                        <p:tgtEl>
                                          <p:spTgt spid="20787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78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7874">
                                            <p:txEl>
                                              <p:pRg st="9" end="9"/>
                                            </p:txEl>
                                          </p:spTgt>
                                        </p:tgtEl>
                                        <p:attrNameLst>
                                          <p:attrName>style.visibility</p:attrName>
                                        </p:attrNameLst>
                                      </p:cBhvr>
                                      <p:to>
                                        <p:strVal val="visible"/>
                                      </p:to>
                                    </p:set>
                                    <p:anim calcmode="lin" valueType="num">
                                      <p:cBhvr additive="base">
                                        <p:cTn id="67" dur="500" fill="hold"/>
                                        <p:tgtEl>
                                          <p:spTgt spid="20787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0787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7874">
                                            <p:txEl>
                                              <p:pRg st="10" end="10"/>
                                            </p:txEl>
                                          </p:spTgt>
                                        </p:tgtEl>
                                        <p:attrNameLst>
                                          <p:attrName>style.visibility</p:attrName>
                                        </p:attrNameLst>
                                      </p:cBhvr>
                                      <p:to>
                                        <p:strVal val="visible"/>
                                      </p:to>
                                    </p:set>
                                    <p:anim calcmode="lin" valueType="num">
                                      <p:cBhvr additive="base">
                                        <p:cTn id="73" dur="500" fill="hold"/>
                                        <p:tgtEl>
                                          <p:spTgt spid="20787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0787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7874">
                                            <p:txEl>
                                              <p:pRg st="11" end="11"/>
                                            </p:txEl>
                                          </p:spTgt>
                                        </p:tgtEl>
                                        <p:attrNameLst>
                                          <p:attrName>style.visibility</p:attrName>
                                        </p:attrNameLst>
                                      </p:cBhvr>
                                      <p:to>
                                        <p:strVal val="visible"/>
                                      </p:to>
                                    </p:set>
                                    <p:anim calcmode="lin" valueType="num">
                                      <p:cBhvr additive="base">
                                        <p:cTn id="79" dur="500" fill="hold"/>
                                        <p:tgtEl>
                                          <p:spTgt spid="207874">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0787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7874">
                                            <p:txEl>
                                              <p:pRg st="12" end="12"/>
                                            </p:txEl>
                                          </p:spTgt>
                                        </p:tgtEl>
                                        <p:attrNameLst>
                                          <p:attrName>style.visibility</p:attrName>
                                        </p:attrNameLst>
                                      </p:cBhvr>
                                      <p:to>
                                        <p:strVal val="visible"/>
                                      </p:to>
                                    </p:set>
                                    <p:anim calcmode="lin" valueType="num">
                                      <p:cBhvr additive="base">
                                        <p:cTn id="85" dur="500" fill="hold"/>
                                        <p:tgtEl>
                                          <p:spTgt spid="207874">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0787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7874">
                                            <p:txEl>
                                              <p:pRg st="13" end="13"/>
                                            </p:txEl>
                                          </p:spTgt>
                                        </p:tgtEl>
                                        <p:attrNameLst>
                                          <p:attrName>style.visibility</p:attrName>
                                        </p:attrNameLst>
                                      </p:cBhvr>
                                      <p:to>
                                        <p:strVal val="visible"/>
                                      </p:to>
                                    </p:set>
                                    <p:anim calcmode="lin" valueType="num">
                                      <p:cBhvr additive="base">
                                        <p:cTn id="91" dur="500" fill="hold"/>
                                        <p:tgtEl>
                                          <p:spTgt spid="207874">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0787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7874">
                                            <p:txEl>
                                              <p:pRg st="14" end="14"/>
                                            </p:txEl>
                                          </p:spTgt>
                                        </p:tgtEl>
                                        <p:attrNameLst>
                                          <p:attrName>style.visibility</p:attrName>
                                        </p:attrNameLst>
                                      </p:cBhvr>
                                      <p:to>
                                        <p:strVal val="visible"/>
                                      </p:to>
                                    </p:set>
                                    <p:anim calcmode="lin" valueType="num">
                                      <p:cBhvr additive="base">
                                        <p:cTn id="97" dur="500" fill="hold"/>
                                        <p:tgtEl>
                                          <p:spTgt spid="207874">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0787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07874">
                                            <p:txEl>
                                              <p:pRg st="15" end="15"/>
                                            </p:txEl>
                                          </p:spTgt>
                                        </p:tgtEl>
                                        <p:attrNameLst>
                                          <p:attrName>style.visibility</p:attrName>
                                        </p:attrNameLst>
                                      </p:cBhvr>
                                      <p:to>
                                        <p:strVal val="visible"/>
                                      </p:to>
                                    </p:set>
                                    <p:anim calcmode="lin" valueType="num">
                                      <p:cBhvr additive="base">
                                        <p:cTn id="103" dur="500" fill="hold"/>
                                        <p:tgtEl>
                                          <p:spTgt spid="207874">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20787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7874">
                                            <p:txEl>
                                              <p:pRg st="16" end="16"/>
                                            </p:txEl>
                                          </p:spTgt>
                                        </p:tgtEl>
                                        <p:attrNameLst>
                                          <p:attrName>style.visibility</p:attrName>
                                        </p:attrNameLst>
                                      </p:cBhvr>
                                      <p:to>
                                        <p:strVal val="visible"/>
                                      </p:to>
                                    </p:set>
                                    <p:anim calcmode="lin" valueType="num">
                                      <p:cBhvr additive="base">
                                        <p:cTn id="109" dur="500" fill="hold"/>
                                        <p:tgtEl>
                                          <p:spTgt spid="207874">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0787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07874">
                                            <p:txEl>
                                              <p:pRg st="17" end="17"/>
                                            </p:txEl>
                                          </p:spTgt>
                                        </p:tgtEl>
                                        <p:attrNameLst>
                                          <p:attrName>style.visibility</p:attrName>
                                        </p:attrNameLst>
                                      </p:cBhvr>
                                      <p:to>
                                        <p:strVal val="visible"/>
                                      </p:to>
                                    </p:set>
                                    <p:anim calcmode="lin" valueType="num">
                                      <p:cBhvr additive="base">
                                        <p:cTn id="115" dur="500" fill="hold"/>
                                        <p:tgtEl>
                                          <p:spTgt spid="207874">
                                            <p:txEl>
                                              <p:pRg st="17" end="1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20787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3" presetClass="entr" presetSubtype="16" fill="hold" nodeType="clickEffect">
                                  <p:stCondLst>
                                    <p:cond delay="0"/>
                                  </p:stCondLst>
                                  <p:childTnLst>
                                    <p:set>
                                      <p:cBhvr>
                                        <p:cTn id="120" dur="1" fill="hold">
                                          <p:stCondLst>
                                            <p:cond delay="0"/>
                                          </p:stCondLst>
                                        </p:cTn>
                                        <p:tgtEl>
                                          <p:spTgt spid="207881"/>
                                        </p:tgtEl>
                                        <p:attrNameLst>
                                          <p:attrName>style.visibility</p:attrName>
                                        </p:attrNameLst>
                                      </p:cBhvr>
                                      <p:to>
                                        <p:strVal val="visible"/>
                                      </p:to>
                                    </p:set>
                                    <p:animEffect transition="in" filter="plus(in)">
                                      <p:cBhvr>
                                        <p:cTn id="121" dur="20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ph type="body" idx="1"/>
          </p:nvPr>
        </p:nvSpPr>
        <p:spPr>
          <a:xfrm>
            <a:off x="468313" y="692150"/>
            <a:ext cx="8496300" cy="4824413"/>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5000"/>
              </a:spcBef>
              <a:buFontTx/>
              <a:buNone/>
            </a:pPr>
            <a:r>
              <a:rPr lang="en-US" altLang="zh-CN" sz="2400" b="1" smtClean="0">
                <a:latin typeface="Tahoma" panose="020B0604030504040204" pitchFamily="34" charset="0"/>
              </a:rPr>
              <a:t>#include "stdio.h"</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void main()</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int i,j,a[10][10];</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for(i=0;i&lt;10;i++)    /*</a:t>
            </a:r>
            <a:r>
              <a:rPr lang="zh-CN" altLang="en-US" sz="2400" b="1" smtClean="0">
                <a:latin typeface="Tahoma" panose="020B0604030504040204" pitchFamily="34" charset="0"/>
              </a:rPr>
              <a:t>将三角中所有元素均置</a:t>
            </a:r>
            <a:r>
              <a:rPr lang="en-US" altLang="zh-CN" sz="2400" b="1" smtClean="0">
                <a:latin typeface="Tahoma" panose="020B0604030504040204" pitchFamily="34" charset="0"/>
              </a:rPr>
              <a:t>1*/</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for(j=0;j&lt;=i;j++)</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a:t>
            </a:r>
            <a:r>
              <a:rPr lang="en-US" altLang="zh-CN" sz="2400" b="1" smtClean="0">
                <a:solidFill>
                  <a:srgbClr val="9900FF"/>
                </a:solidFill>
                <a:latin typeface="Tahoma" panose="020B0604030504040204" pitchFamily="34" charset="0"/>
              </a:rPr>
              <a:t>a[i][j]=1;</a:t>
            </a:r>
            <a:endParaRPr lang="en-US" altLang="zh-CN" sz="2400" b="1" smtClean="0">
              <a:solidFill>
                <a:srgbClr val="9900FF"/>
              </a:solidFill>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for(i=2;i&lt;10;i++)  </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a:t>
            </a:r>
            <a:r>
              <a:rPr lang="zh-CN" altLang="en-US" sz="2400" b="1" smtClean="0">
                <a:latin typeface="Tahoma" panose="020B0604030504040204" pitchFamily="34" charset="0"/>
              </a:rPr>
              <a:t>求除第</a:t>
            </a:r>
            <a:r>
              <a:rPr lang="en-US" altLang="zh-CN" sz="2400" b="1" smtClean="0">
                <a:latin typeface="Tahoma" panose="020B0604030504040204" pitchFamily="34" charset="0"/>
              </a:rPr>
              <a:t>1</a:t>
            </a:r>
            <a:r>
              <a:rPr lang="zh-CN" altLang="en-US" sz="2400" b="1" smtClean="0">
                <a:latin typeface="Tahoma" panose="020B0604030504040204" pitchFamily="34" charset="0"/>
              </a:rPr>
              <a:t>列与对角线以外元素的值*</a:t>
            </a:r>
            <a:r>
              <a:rPr lang="en-US" altLang="zh-CN" sz="2400" b="1" smtClean="0">
                <a:latin typeface="Tahoma" panose="020B0604030504040204" pitchFamily="34" charset="0"/>
              </a:rPr>
              <a:t>/</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for(j=1;j&lt;=i-1;j++)</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a:t>
            </a:r>
            <a:r>
              <a:rPr lang="en-US" altLang="zh-CN" sz="2400" b="1" smtClean="0">
                <a:solidFill>
                  <a:srgbClr val="FF0000"/>
                </a:solidFill>
                <a:latin typeface="Tahoma" panose="020B0604030504040204" pitchFamily="34" charset="0"/>
              </a:rPr>
              <a:t>a[i][j]=a[i-1][j]+a[i-1][j-1];</a:t>
            </a:r>
            <a:endParaRPr lang="en-US" altLang="zh-CN" sz="2400" b="1" smtClean="0">
              <a:solidFill>
                <a:srgbClr val="FF0000"/>
              </a:solidFill>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for(i=0;i&lt;10;i++)                /*</a:t>
            </a:r>
            <a:r>
              <a:rPr lang="zh-CN" altLang="en-US" sz="2400" b="1" smtClean="0">
                <a:latin typeface="Tahoma" panose="020B0604030504040204" pitchFamily="34" charset="0"/>
              </a:rPr>
              <a:t>输出杨辉三角*</a:t>
            </a:r>
            <a:r>
              <a:rPr lang="en-US" altLang="zh-CN" sz="2400" b="1" smtClean="0">
                <a:latin typeface="Tahoma" panose="020B0604030504040204" pitchFamily="34" charset="0"/>
              </a:rPr>
              <a:t>/</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    for(j=0;j&lt;=i;j++)</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printf("%4d",a[i][j]);</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                     printf("\n");}</a:t>
            </a:r>
            <a:endParaRPr lang="en-US" altLang="zh-CN" sz="2400" b="1" smtClean="0">
              <a:latin typeface="Tahoma" panose="020B0604030504040204" pitchFamily="34" charset="0"/>
            </a:endParaRPr>
          </a:p>
          <a:p>
            <a:pPr eaLnBrk="1" hangingPunct="1">
              <a:lnSpc>
                <a:spcPct val="80000"/>
              </a:lnSpc>
              <a:spcBef>
                <a:spcPct val="5000"/>
              </a:spcBef>
              <a:buFontTx/>
              <a:buNone/>
            </a:pPr>
            <a:r>
              <a:rPr lang="en-US" altLang="zh-CN" sz="2400" b="1" smtClean="0">
                <a:latin typeface="Tahoma" panose="020B0604030504040204" pitchFamily="34" charset="0"/>
              </a:rPr>
              <a:t>}</a:t>
            </a:r>
            <a:endParaRPr lang="en-US" altLang="zh-CN" sz="2400" b="1" smtClean="0">
              <a:latin typeface="Tahoma" panose="020B0604030504040204" pitchFamily="34" charset="0"/>
            </a:endParaRPr>
          </a:p>
        </p:txBody>
      </p:sp>
      <p:sp>
        <p:nvSpPr>
          <p:cNvPr id="34819" name="Rectangle 3"/>
          <p:cNvSpPr>
            <a:spLocks noChangeArrowheads="1"/>
          </p:cNvSpPr>
          <p:nvPr/>
        </p:nvSpPr>
        <p:spPr bwMode="auto">
          <a:xfrm>
            <a:off x="1116013" y="188913"/>
            <a:ext cx="4240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9933FF"/>
                </a:solidFill>
                <a:ea typeface="黑体" panose="02010609060101010101" pitchFamily="2" charset="-122"/>
              </a:rPr>
              <a:t>例</a:t>
            </a:r>
            <a:r>
              <a:rPr lang="en-US" altLang="zh-CN" b="1">
                <a:solidFill>
                  <a:srgbClr val="9933FF"/>
                </a:solidFill>
                <a:ea typeface="黑体" panose="02010609060101010101" pitchFamily="2" charset="-122"/>
              </a:rPr>
              <a:t>7  </a:t>
            </a:r>
            <a:r>
              <a:rPr lang="zh-CN" altLang="en-US" b="1">
                <a:solidFill>
                  <a:srgbClr val="CC3300"/>
                </a:solidFill>
                <a:ea typeface="黑体" panose="02010609060101010101" pitchFamily="2" charset="-122"/>
              </a:rPr>
              <a:t>输出杨辉三角的前</a:t>
            </a:r>
            <a:r>
              <a:rPr lang="en-US" altLang="zh-CN" b="1">
                <a:solidFill>
                  <a:srgbClr val="CC3300"/>
                </a:solidFill>
                <a:ea typeface="黑体" panose="02010609060101010101" pitchFamily="2" charset="-122"/>
              </a:rPr>
              <a:t>10</a:t>
            </a:r>
            <a:r>
              <a:rPr lang="zh-CN" altLang="en-US" b="1">
                <a:solidFill>
                  <a:srgbClr val="CC3300"/>
                </a:solidFill>
                <a:ea typeface="黑体" panose="02010609060101010101" pitchFamily="2" charset="-122"/>
              </a:rPr>
              <a:t>行。</a:t>
            </a:r>
            <a:r>
              <a:rPr lang="zh-CN" altLang="en-US">
                <a:solidFill>
                  <a:srgbClr val="CC3300"/>
                </a:solidFill>
                <a:ea typeface="黑体" panose="02010609060101010101" pitchFamily="2" charset="-122"/>
              </a:rPr>
              <a:t> </a:t>
            </a:r>
            <a:endParaRPr lang="zh-CN" altLang="en-US">
              <a:solidFill>
                <a:srgbClr val="CC3300"/>
              </a:solidFill>
              <a:ea typeface="黑体" panose="02010609060101010101" pitchFamily="2" charset="-122"/>
            </a:endParaRPr>
          </a:p>
        </p:txBody>
      </p:sp>
      <p:pic>
        <p:nvPicPr>
          <p:cNvPr id="2089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338" y="1484313"/>
            <a:ext cx="8856662"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8898">
                                            <p:bg/>
                                          </p:spTgt>
                                        </p:tgtEl>
                                        <p:attrNameLst>
                                          <p:attrName>style.visibility</p:attrName>
                                        </p:attrNameLst>
                                      </p:cBhvr>
                                      <p:to>
                                        <p:strVal val="visible"/>
                                      </p:to>
                                    </p:set>
                                    <p:anim calcmode="discrete" valueType="clr">
                                      <p:cBhvr override="childStyle">
                                        <p:cTn id="7" dur="80"/>
                                        <p:tgtEl>
                                          <p:spTgt spid="208898">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8898">
                                            <p:bg/>
                                          </p:spTgt>
                                        </p:tgtEl>
                                        <p:attrNameLst>
                                          <p:attrName>fillcolor</p:attrName>
                                        </p:attrNameLst>
                                      </p:cBhvr>
                                      <p:tavLst>
                                        <p:tav tm="0">
                                          <p:val>
                                            <p:clrVal>
                                              <a:schemeClr val="accent2"/>
                                            </p:clrVal>
                                          </p:val>
                                        </p:tav>
                                        <p:tav tm="50000">
                                          <p:val>
                                            <p:clrVal>
                                              <a:schemeClr val="hlink"/>
                                            </p:clrVal>
                                          </p:val>
                                        </p:tav>
                                      </p:tavLst>
                                    </p:anim>
                                    <p:set>
                                      <p:cBhvr>
                                        <p:cTn id="9" dur="80"/>
                                        <p:tgtEl>
                                          <p:spTgt spid="208898">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8898">
                                            <p:txEl>
                                              <p:pRg st="0" end="0"/>
                                            </p:txEl>
                                          </p:spTgt>
                                        </p:tgtEl>
                                        <p:attrNameLst>
                                          <p:attrName>style.visibility</p:attrName>
                                        </p:attrNameLst>
                                      </p:cBhvr>
                                      <p:to>
                                        <p:strVal val="visible"/>
                                      </p:to>
                                    </p:set>
                                    <p:anim calcmode="discrete" valueType="clr">
                                      <p:cBhvr override="childStyle">
                                        <p:cTn id="14" dur="80"/>
                                        <p:tgtEl>
                                          <p:spTgt spid="20889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8898">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08898">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8898">
                                            <p:txEl>
                                              <p:pRg st="1" end="1"/>
                                            </p:txEl>
                                          </p:spTgt>
                                        </p:tgtEl>
                                        <p:attrNameLst>
                                          <p:attrName>style.visibility</p:attrName>
                                        </p:attrNameLst>
                                      </p:cBhvr>
                                      <p:to>
                                        <p:strVal val="visible"/>
                                      </p:to>
                                    </p:set>
                                    <p:anim calcmode="discrete" valueType="clr">
                                      <p:cBhvr override="childStyle">
                                        <p:cTn id="21" dur="80"/>
                                        <p:tgtEl>
                                          <p:spTgt spid="20889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8898">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08898">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08898">
                                            <p:txEl>
                                              <p:pRg st="2" end="2"/>
                                            </p:txEl>
                                          </p:spTgt>
                                        </p:tgtEl>
                                        <p:attrNameLst>
                                          <p:attrName>style.visibility</p:attrName>
                                        </p:attrNameLst>
                                      </p:cBhvr>
                                      <p:to>
                                        <p:strVal val="visible"/>
                                      </p:to>
                                    </p:set>
                                    <p:anim calcmode="discrete" valueType="clr">
                                      <p:cBhvr override="childStyle">
                                        <p:cTn id="28" dur="80"/>
                                        <p:tgtEl>
                                          <p:spTgt spid="20889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8898">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08898">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08898">
                                            <p:txEl>
                                              <p:pRg st="3" end="3"/>
                                            </p:txEl>
                                          </p:spTgt>
                                        </p:tgtEl>
                                        <p:attrNameLst>
                                          <p:attrName>style.visibility</p:attrName>
                                        </p:attrNameLst>
                                      </p:cBhvr>
                                      <p:to>
                                        <p:strVal val="visible"/>
                                      </p:to>
                                    </p:set>
                                    <p:anim calcmode="discrete" valueType="clr">
                                      <p:cBhvr override="childStyle">
                                        <p:cTn id="35" dur="80"/>
                                        <p:tgtEl>
                                          <p:spTgt spid="20889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08898">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08898">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08898">
                                            <p:txEl>
                                              <p:pRg st="4" end="4"/>
                                            </p:txEl>
                                          </p:spTgt>
                                        </p:tgtEl>
                                        <p:attrNameLst>
                                          <p:attrName>style.visibility</p:attrName>
                                        </p:attrNameLst>
                                      </p:cBhvr>
                                      <p:to>
                                        <p:strVal val="visible"/>
                                      </p:to>
                                    </p:set>
                                    <p:anim calcmode="discrete" valueType="clr">
                                      <p:cBhvr override="childStyle">
                                        <p:cTn id="42" dur="80"/>
                                        <p:tgtEl>
                                          <p:spTgt spid="20889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08898">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08898">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08898">
                                            <p:txEl>
                                              <p:pRg st="5" end="5"/>
                                            </p:txEl>
                                          </p:spTgt>
                                        </p:tgtEl>
                                        <p:attrNameLst>
                                          <p:attrName>style.visibility</p:attrName>
                                        </p:attrNameLst>
                                      </p:cBhvr>
                                      <p:to>
                                        <p:strVal val="visible"/>
                                      </p:to>
                                    </p:set>
                                    <p:anim calcmode="discrete" valueType="clr">
                                      <p:cBhvr override="childStyle">
                                        <p:cTn id="49" dur="80"/>
                                        <p:tgtEl>
                                          <p:spTgt spid="20889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08898">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08898">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08898">
                                            <p:txEl>
                                              <p:pRg st="6" end="6"/>
                                            </p:txEl>
                                          </p:spTgt>
                                        </p:tgtEl>
                                        <p:attrNameLst>
                                          <p:attrName>style.visibility</p:attrName>
                                        </p:attrNameLst>
                                      </p:cBhvr>
                                      <p:to>
                                        <p:strVal val="visible"/>
                                      </p:to>
                                    </p:set>
                                    <p:anim calcmode="discrete" valueType="clr">
                                      <p:cBhvr override="childStyle">
                                        <p:cTn id="56" dur="80"/>
                                        <p:tgtEl>
                                          <p:spTgt spid="20889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08898">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208898">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08898">
                                            <p:txEl>
                                              <p:pRg st="7" end="7"/>
                                            </p:txEl>
                                          </p:spTgt>
                                        </p:tgtEl>
                                        <p:attrNameLst>
                                          <p:attrName>style.visibility</p:attrName>
                                        </p:attrNameLst>
                                      </p:cBhvr>
                                      <p:to>
                                        <p:strVal val="visible"/>
                                      </p:to>
                                    </p:set>
                                    <p:anim calcmode="discrete" valueType="clr">
                                      <p:cBhvr override="childStyle">
                                        <p:cTn id="63" dur="80"/>
                                        <p:tgtEl>
                                          <p:spTgt spid="20889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08898">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208898">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08898">
                                            <p:txEl>
                                              <p:pRg st="8" end="8"/>
                                            </p:txEl>
                                          </p:spTgt>
                                        </p:tgtEl>
                                        <p:attrNameLst>
                                          <p:attrName>style.visibility</p:attrName>
                                        </p:attrNameLst>
                                      </p:cBhvr>
                                      <p:to>
                                        <p:strVal val="visible"/>
                                      </p:to>
                                    </p:set>
                                    <p:anim calcmode="discrete" valueType="clr">
                                      <p:cBhvr override="childStyle">
                                        <p:cTn id="70" dur="80"/>
                                        <p:tgtEl>
                                          <p:spTgt spid="20889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08898">
                                            <p:txEl>
                                              <p:pRg st="8" end="8"/>
                                            </p:txEl>
                                          </p:spTgt>
                                        </p:tgtEl>
                                        <p:attrNameLst>
                                          <p:attrName>fillcolor</p:attrName>
                                        </p:attrNameLst>
                                      </p:cBhvr>
                                      <p:tavLst>
                                        <p:tav tm="0">
                                          <p:val>
                                            <p:clrVal>
                                              <a:schemeClr val="accent2"/>
                                            </p:clrVal>
                                          </p:val>
                                        </p:tav>
                                        <p:tav tm="50000">
                                          <p:val>
                                            <p:clrVal>
                                              <a:schemeClr val="hlink"/>
                                            </p:clrVal>
                                          </p:val>
                                        </p:tav>
                                      </p:tavLst>
                                    </p:anim>
                                    <p:set>
                                      <p:cBhvr>
                                        <p:cTn id="72" dur="80"/>
                                        <p:tgtEl>
                                          <p:spTgt spid="208898">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08898">
                                            <p:txEl>
                                              <p:pRg st="9" end="9"/>
                                            </p:txEl>
                                          </p:spTgt>
                                        </p:tgtEl>
                                        <p:attrNameLst>
                                          <p:attrName>style.visibility</p:attrName>
                                        </p:attrNameLst>
                                      </p:cBhvr>
                                      <p:to>
                                        <p:strVal val="visible"/>
                                      </p:to>
                                    </p:set>
                                    <p:anim calcmode="discrete" valueType="clr">
                                      <p:cBhvr override="childStyle">
                                        <p:cTn id="77" dur="80"/>
                                        <p:tgtEl>
                                          <p:spTgt spid="208898">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08898">
                                            <p:txEl>
                                              <p:pRg st="9" end="9"/>
                                            </p:txEl>
                                          </p:spTgt>
                                        </p:tgtEl>
                                        <p:attrNameLst>
                                          <p:attrName>fillcolor</p:attrName>
                                        </p:attrNameLst>
                                      </p:cBhvr>
                                      <p:tavLst>
                                        <p:tav tm="0">
                                          <p:val>
                                            <p:clrVal>
                                              <a:schemeClr val="accent2"/>
                                            </p:clrVal>
                                          </p:val>
                                        </p:tav>
                                        <p:tav tm="50000">
                                          <p:val>
                                            <p:clrVal>
                                              <a:schemeClr val="hlink"/>
                                            </p:clrVal>
                                          </p:val>
                                        </p:tav>
                                      </p:tavLst>
                                    </p:anim>
                                    <p:set>
                                      <p:cBhvr>
                                        <p:cTn id="79" dur="80"/>
                                        <p:tgtEl>
                                          <p:spTgt spid="208898">
                                            <p:txEl>
                                              <p:pRg st="9" end="9"/>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208898">
                                            <p:txEl>
                                              <p:pRg st="10" end="10"/>
                                            </p:txEl>
                                          </p:spTgt>
                                        </p:tgtEl>
                                        <p:attrNameLst>
                                          <p:attrName>style.visibility</p:attrName>
                                        </p:attrNameLst>
                                      </p:cBhvr>
                                      <p:to>
                                        <p:strVal val="visible"/>
                                      </p:to>
                                    </p:set>
                                    <p:anim calcmode="discrete" valueType="clr">
                                      <p:cBhvr override="childStyle">
                                        <p:cTn id="84" dur="80"/>
                                        <p:tgtEl>
                                          <p:spTgt spid="208898">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208898">
                                            <p:txEl>
                                              <p:pRg st="10" end="10"/>
                                            </p:txEl>
                                          </p:spTgt>
                                        </p:tgtEl>
                                        <p:attrNameLst>
                                          <p:attrName>fillcolor</p:attrName>
                                        </p:attrNameLst>
                                      </p:cBhvr>
                                      <p:tavLst>
                                        <p:tav tm="0">
                                          <p:val>
                                            <p:clrVal>
                                              <a:schemeClr val="accent2"/>
                                            </p:clrVal>
                                          </p:val>
                                        </p:tav>
                                        <p:tav tm="50000">
                                          <p:val>
                                            <p:clrVal>
                                              <a:schemeClr val="hlink"/>
                                            </p:clrVal>
                                          </p:val>
                                        </p:tav>
                                      </p:tavLst>
                                    </p:anim>
                                    <p:set>
                                      <p:cBhvr>
                                        <p:cTn id="86" dur="80"/>
                                        <p:tgtEl>
                                          <p:spTgt spid="208898">
                                            <p:txEl>
                                              <p:pRg st="10" end="10"/>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208898">
                                            <p:txEl>
                                              <p:pRg st="11" end="11"/>
                                            </p:txEl>
                                          </p:spTgt>
                                        </p:tgtEl>
                                        <p:attrNameLst>
                                          <p:attrName>style.visibility</p:attrName>
                                        </p:attrNameLst>
                                      </p:cBhvr>
                                      <p:to>
                                        <p:strVal val="visible"/>
                                      </p:to>
                                    </p:set>
                                    <p:anim calcmode="discrete" valueType="clr">
                                      <p:cBhvr override="childStyle">
                                        <p:cTn id="91" dur="80"/>
                                        <p:tgtEl>
                                          <p:spTgt spid="208898">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208898">
                                            <p:txEl>
                                              <p:pRg st="11" end="11"/>
                                            </p:txEl>
                                          </p:spTgt>
                                        </p:tgtEl>
                                        <p:attrNameLst>
                                          <p:attrName>fillcolor</p:attrName>
                                        </p:attrNameLst>
                                      </p:cBhvr>
                                      <p:tavLst>
                                        <p:tav tm="0">
                                          <p:val>
                                            <p:clrVal>
                                              <a:schemeClr val="accent2"/>
                                            </p:clrVal>
                                          </p:val>
                                        </p:tav>
                                        <p:tav tm="50000">
                                          <p:val>
                                            <p:clrVal>
                                              <a:schemeClr val="hlink"/>
                                            </p:clrVal>
                                          </p:val>
                                        </p:tav>
                                      </p:tavLst>
                                    </p:anim>
                                    <p:set>
                                      <p:cBhvr>
                                        <p:cTn id="93" dur="80"/>
                                        <p:tgtEl>
                                          <p:spTgt spid="208898">
                                            <p:txEl>
                                              <p:pRg st="11" end="11"/>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grpId="0" nodeType="clickEffect">
                                  <p:stCondLst>
                                    <p:cond delay="0"/>
                                  </p:stCondLst>
                                  <p:iterate type="lt">
                                    <p:tmPct val="50000"/>
                                  </p:iterate>
                                  <p:childTnLst>
                                    <p:set>
                                      <p:cBhvr>
                                        <p:cTn id="97" dur="1" fill="hold">
                                          <p:stCondLst>
                                            <p:cond delay="0"/>
                                          </p:stCondLst>
                                        </p:cTn>
                                        <p:tgtEl>
                                          <p:spTgt spid="208898">
                                            <p:txEl>
                                              <p:pRg st="12" end="12"/>
                                            </p:txEl>
                                          </p:spTgt>
                                        </p:tgtEl>
                                        <p:attrNameLst>
                                          <p:attrName>style.visibility</p:attrName>
                                        </p:attrNameLst>
                                      </p:cBhvr>
                                      <p:to>
                                        <p:strVal val="visible"/>
                                      </p:to>
                                    </p:set>
                                    <p:anim calcmode="discrete" valueType="clr">
                                      <p:cBhvr override="childStyle">
                                        <p:cTn id="98" dur="80"/>
                                        <p:tgtEl>
                                          <p:spTgt spid="208898">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208898">
                                            <p:txEl>
                                              <p:pRg st="12" end="12"/>
                                            </p:txEl>
                                          </p:spTgt>
                                        </p:tgtEl>
                                        <p:attrNameLst>
                                          <p:attrName>fillcolor</p:attrName>
                                        </p:attrNameLst>
                                      </p:cBhvr>
                                      <p:tavLst>
                                        <p:tav tm="0">
                                          <p:val>
                                            <p:clrVal>
                                              <a:schemeClr val="accent2"/>
                                            </p:clrVal>
                                          </p:val>
                                        </p:tav>
                                        <p:tav tm="50000">
                                          <p:val>
                                            <p:clrVal>
                                              <a:schemeClr val="hlink"/>
                                            </p:clrVal>
                                          </p:val>
                                        </p:tav>
                                      </p:tavLst>
                                    </p:anim>
                                    <p:set>
                                      <p:cBhvr>
                                        <p:cTn id="100" dur="80"/>
                                        <p:tgtEl>
                                          <p:spTgt spid="208898">
                                            <p:txEl>
                                              <p:pRg st="12" end="12"/>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0" nodeType="clickEffect">
                                  <p:stCondLst>
                                    <p:cond delay="0"/>
                                  </p:stCondLst>
                                  <p:iterate type="lt">
                                    <p:tmPct val="50000"/>
                                  </p:iterate>
                                  <p:childTnLst>
                                    <p:set>
                                      <p:cBhvr>
                                        <p:cTn id="104" dur="1" fill="hold">
                                          <p:stCondLst>
                                            <p:cond delay="0"/>
                                          </p:stCondLst>
                                        </p:cTn>
                                        <p:tgtEl>
                                          <p:spTgt spid="208898">
                                            <p:txEl>
                                              <p:pRg st="13" end="13"/>
                                            </p:txEl>
                                          </p:spTgt>
                                        </p:tgtEl>
                                        <p:attrNameLst>
                                          <p:attrName>style.visibility</p:attrName>
                                        </p:attrNameLst>
                                      </p:cBhvr>
                                      <p:to>
                                        <p:strVal val="visible"/>
                                      </p:to>
                                    </p:set>
                                    <p:anim calcmode="discrete" valueType="clr">
                                      <p:cBhvr override="childStyle">
                                        <p:cTn id="105" dur="80"/>
                                        <p:tgtEl>
                                          <p:spTgt spid="208898">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08898">
                                            <p:txEl>
                                              <p:pRg st="13" end="13"/>
                                            </p:txEl>
                                          </p:spTgt>
                                        </p:tgtEl>
                                        <p:attrNameLst>
                                          <p:attrName>fillcolor</p:attrName>
                                        </p:attrNameLst>
                                      </p:cBhvr>
                                      <p:tavLst>
                                        <p:tav tm="0">
                                          <p:val>
                                            <p:clrVal>
                                              <a:schemeClr val="accent2"/>
                                            </p:clrVal>
                                          </p:val>
                                        </p:tav>
                                        <p:tav tm="50000">
                                          <p:val>
                                            <p:clrVal>
                                              <a:schemeClr val="hlink"/>
                                            </p:clrVal>
                                          </p:val>
                                        </p:tav>
                                      </p:tavLst>
                                    </p:anim>
                                    <p:set>
                                      <p:cBhvr>
                                        <p:cTn id="107" dur="80"/>
                                        <p:tgtEl>
                                          <p:spTgt spid="208898">
                                            <p:txEl>
                                              <p:pRg st="13" end="13"/>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grpId="0" nodeType="clickEffect">
                                  <p:stCondLst>
                                    <p:cond delay="0"/>
                                  </p:stCondLst>
                                  <p:iterate type="lt">
                                    <p:tmPct val="50000"/>
                                  </p:iterate>
                                  <p:childTnLst>
                                    <p:set>
                                      <p:cBhvr>
                                        <p:cTn id="111" dur="1" fill="hold">
                                          <p:stCondLst>
                                            <p:cond delay="0"/>
                                          </p:stCondLst>
                                        </p:cTn>
                                        <p:tgtEl>
                                          <p:spTgt spid="208898">
                                            <p:txEl>
                                              <p:pRg st="14" end="14"/>
                                            </p:txEl>
                                          </p:spTgt>
                                        </p:tgtEl>
                                        <p:attrNameLst>
                                          <p:attrName>style.visibility</p:attrName>
                                        </p:attrNameLst>
                                      </p:cBhvr>
                                      <p:to>
                                        <p:strVal val="visible"/>
                                      </p:to>
                                    </p:set>
                                    <p:anim calcmode="discrete" valueType="clr">
                                      <p:cBhvr override="childStyle">
                                        <p:cTn id="112" dur="80"/>
                                        <p:tgtEl>
                                          <p:spTgt spid="208898">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208898">
                                            <p:txEl>
                                              <p:pRg st="14" end="14"/>
                                            </p:txEl>
                                          </p:spTgt>
                                        </p:tgtEl>
                                        <p:attrNameLst>
                                          <p:attrName>fillcolor</p:attrName>
                                        </p:attrNameLst>
                                      </p:cBhvr>
                                      <p:tavLst>
                                        <p:tav tm="0">
                                          <p:val>
                                            <p:clrVal>
                                              <a:schemeClr val="accent2"/>
                                            </p:clrVal>
                                          </p:val>
                                        </p:tav>
                                        <p:tav tm="50000">
                                          <p:val>
                                            <p:clrVal>
                                              <a:schemeClr val="hlink"/>
                                            </p:clrVal>
                                          </p:val>
                                        </p:tav>
                                      </p:tavLst>
                                    </p:anim>
                                    <p:set>
                                      <p:cBhvr>
                                        <p:cTn id="114" dur="80"/>
                                        <p:tgtEl>
                                          <p:spTgt spid="208898">
                                            <p:txEl>
                                              <p:pRg st="14" end="14"/>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3" fill="hold" nodeType="clickEffect">
                                  <p:stCondLst>
                                    <p:cond delay="0"/>
                                  </p:stCondLst>
                                  <p:childTnLst>
                                    <p:set>
                                      <p:cBhvr>
                                        <p:cTn id="118" dur="1" fill="hold">
                                          <p:stCondLst>
                                            <p:cond delay="0"/>
                                          </p:stCondLst>
                                        </p:cTn>
                                        <p:tgtEl>
                                          <p:spTgt spid="208900"/>
                                        </p:tgtEl>
                                        <p:attrNameLst>
                                          <p:attrName>style.visibility</p:attrName>
                                        </p:attrNameLst>
                                      </p:cBhvr>
                                      <p:to>
                                        <p:strVal val="visible"/>
                                      </p:to>
                                    </p:set>
                                    <p:anim calcmode="lin" valueType="num">
                                      <p:cBhvr additive="base">
                                        <p:cTn id="119" dur="500" fill="hold"/>
                                        <p:tgtEl>
                                          <p:spTgt spid="208900"/>
                                        </p:tgtEl>
                                        <p:attrNameLst>
                                          <p:attrName>ppt_x</p:attrName>
                                        </p:attrNameLst>
                                      </p:cBhvr>
                                      <p:tavLst>
                                        <p:tav tm="0">
                                          <p:val>
                                            <p:strVal val="1+#ppt_w/2"/>
                                          </p:val>
                                        </p:tav>
                                        <p:tav tm="100000">
                                          <p:val>
                                            <p:strVal val="#ppt_x"/>
                                          </p:val>
                                        </p:tav>
                                      </p:tavLst>
                                    </p:anim>
                                    <p:anim calcmode="lin" valueType="num">
                                      <p:cBhvr additive="base">
                                        <p:cTn id="120" dur="500" fill="hold"/>
                                        <p:tgtEl>
                                          <p:spTgt spid="2089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二维数组下标</a:t>
            </a:r>
            <a:endParaRPr lang="zh-CN" altLang="en-US" smtClean="0"/>
          </a:p>
        </p:txBody>
      </p:sp>
      <p:sp>
        <p:nvSpPr>
          <p:cNvPr id="35843" name="内容占位符 2"/>
          <p:cNvSpPr>
            <a:spLocks noGrp="1"/>
          </p:cNvSpPr>
          <p:nvPr>
            <p:ph idx="1"/>
          </p:nvPr>
        </p:nvSpPr>
        <p:spPr/>
        <p:txBody>
          <a:bodyPr/>
          <a:lstStyle/>
          <a:p>
            <a:pPr marL="0" indent="0">
              <a:buFontTx/>
              <a:buNone/>
            </a:pPr>
            <a:r>
              <a:rPr lang="en-US" altLang="zh-CN" b="1" smtClean="0">
                <a:solidFill>
                  <a:srgbClr val="3333FF"/>
                </a:solidFill>
                <a:latin typeface="Lucida Console" panose="020B0609040504020204" pitchFamily="49" charset="0"/>
              </a:rPr>
              <a:t>0,0</a:t>
            </a:r>
            <a:r>
              <a:rPr lang="en-US" altLang="zh-CN" b="1" smtClean="0">
                <a:latin typeface="Lucida Console" panose="020B0609040504020204" pitchFamily="49" charset="0"/>
              </a:rPr>
              <a:t>  0,1  0,2  0,3	 0,4</a:t>
            </a:r>
            <a:r>
              <a:rPr lang="zh-CN" altLang="zh-CN" b="1" smtClean="0">
                <a:latin typeface="Lucida Console" panose="020B0609040504020204" pitchFamily="49" charset="0"/>
              </a:rPr>
              <a:t>……</a:t>
            </a:r>
            <a:endParaRPr lang="zh-CN" altLang="zh-CN" b="1" smtClean="0">
              <a:latin typeface="Lucida Console" panose="020B0609040504020204" pitchFamily="49" charset="0"/>
            </a:endParaRPr>
          </a:p>
          <a:p>
            <a:pPr marL="0" indent="0">
              <a:buFontTx/>
              <a:buNone/>
            </a:pPr>
            <a:r>
              <a:rPr lang="en-US" altLang="zh-CN" b="1" smtClean="0">
                <a:solidFill>
                  <a:srgbClr val="3333FF"/>
                </a:solidFill>
                <a:latin typeface="Lucida Console" panose="020B0609040504020204" pitchFamily="49" charset="0"/>
              </a:rPr>
              <a:t>1,0</a:t>
            </a:r>
            <a:r>
              <a:rPr lang="en-US" altLang="zh-CN" b="1" smtClean="0">
                <a:latin typeface="Lucida Console" panose="020B0609040504020204" pitchFamily="49" charset="0"/>
              </a:rPr>
              <a:t>  </a:t>
            </a:r>
            <a:r>
              <a:rPr lang="en-US" altLang="zh-CN" b="1" smtClean="0">
                <a:solidFill>
                  <a:srgbClr val="3333FF"/>
                </a:solidFill>
                <a:latin typeface="Lucida Console" panose="020B0609040504020204" pitchFamily="49" charset="0"/>
              </a:rPr>
              <a:t>1,1</a:t>
            </a:r>
            <a:r>
              <a:rPr lang="en-US" altLang="zh-CN" b="1" smtClean="0">
                <a:latin typeface="Lucida Console" panose="020B0609040504020204" pitchFamily="49" charset="0"/>
              </a:rPr>
              <a:t>  1,2  1,3  1,4</a:t>
            </a:r>
            <a:endParaRPr lang="zh-CN" altLang="zh-CN" b="1" smtClean="0">
              <a:latin typeface="Lucida Console" panose="020B0609040504020204" pitchFamily="49" charset="0"/>
            </a:endParaRPr>
          </a:p>
          <a:p>
            <a:pPr marL="0" indent="0">
              <a:buFontTx/>
              <a:buNone/>
            </a:pPr>
            <a:r>
              <a:rPr lang="en-US" altLang="zh-CN" b="1" smtClean="0">
                <a:solidFill>
                  <a:srgbClr val="3333FF"/>
                </a:solidFill>
                <a:latin typeface="Lucida Console" panose="020B0609040504020204" pitchFamily="49" charset="0"/>
              </a:rPr>
              <a:t>2,0</a:t>
            </a:r>
            <a:r>
              <a:rPr lang="en-US" altLang="zh-CN" b="1" smtClean="0">
                <a:latin typeface="Lucida Console" panose="020B0609040504020204" pitchFamily="49" charset="0"/>
              </a:rPr>
              <a:t>  </a:t>
            </a:r>
            <a:r>
              <a:rPr lang="en-US" altLang="zh-CN" b="1" smtClean="0">
                <a:solidFill>
                  <a:srgbClr val="FF0000"/>
                </a:solidFill>
                <a:latin typeface="Lucida Console" panose="020B0609040504020204" pitchFamily="49" charset="0"/>
              </a:rPr>
              <a:t>2,1  </a:t>
            </a:r>
            <a:r>
              <a:rPr lang="en-US" altLang="zh-CN" b="1" smtClean="0">
                <a:solidFill>
                  <a:srgbClr val="3333FF"/>
                </a:solidFill>
                <a:latin typeface="Lucida Console" panose="020B0609040504020204" pitchFamily="49" charset="0"/>
              </a:rPr>
              <a:t>2,2</a:t>
            </a:r>
            <a:r>
              <a:rPr lang="en-US" altLang="zh-CN" b="1" smtClean="0">
                <a:latin typeface="Lucida Console" panose="020B0609040504020204" pitchFamily="49" charset="0"/>
              </a:rPr>
              <a:t>  2,3  2,4</a:t>
            </a:r>
            <a:endParaRPr lang="zh-CN" altLang="zh-CN" b="1" smtClean="0">
              <a:latin typeface="Lucida Console" panose="020B0609040504020204" pitchFamily="49" charset="0"/>
            </a:endParaRPr>
          </a:p>
          <a:p>
            <a:pPr marL="0" indent="0">
              <a:buFontTx/>
              <a:buNone/>
            </a:pPr>
            <a:r>
              <a:rPr lang="en-US" altLang="zh-CN" b="1" smtClean="0">
                <a:solidFill>
                  <a:srgbClr val="3333FF"/>
                </a:solidFill>
                <a:latin typeface="Lucida Console" panose="020B0609040504020204" pitchFamily="49" charset="0"/>
              </a:rPr>
              <a:t>3,0</a:t>
            </a:r>
            <a:r>
              <a:rPr lang="en-US" altLang="zh-CN" b="1" smtClean="0">
                <a:latin typeface="Lucida Console" panose="020B0609040504020204" pitchFamily="49" charset="0"/>
              </a:rPr>
              <a:t>  </a:t>
            </a:r>
            <a:r>
              <a:rPr lang="en-US" altLang="zh-CN" b="1" smtClean="0">
                <a:solidFill>
                  <a:srgbClr val="FF0000"/>
                </a:solidFill>
                <a:latin typeface="Lucida Console" panose="020B0609040504020204" pitchFamily="49" charset="0"/>
              </a:rPr>
              <a:t>3,1  3,2  </a:t>
            </a:r>
            <a:r>
              <a:rPr lang="en-US" altLang="zh-CN" b="1" smtClean="0">
                <a:solidFill>
                  <a:srgbClr val="3333FF"/>
                </a:solidFill>
                <a:latin typeface="Lucida Console" panose="020B0609040504020204" pitchFamily="49" charset="0"/>
              </a:rPr>
              <a:t>3,3</a:t>
            </a:r>
            <a:r>
              <a:rPr lang="en-US" altLang="zh-CN" b="1" smtClean="0">
                <a:latin typeface="Lucida Console" panose="020B0609040504020204" pitchFamily="49" charset="0"/>
              </a:rPr>
              <a:t>  3,4</a:t>
            </a:r>
            <a:endParaRPr lang="zh-CN" altLang="zh-CN" b="1" smtClean="0">
              <a:latin typeface="Lucida Console" panose="020B0609040504020204" pitchFamily="49" charset="0"/>
            </a:endParaRPr>
          </a:p>
          <a:p>
            <a:pPr marL="0" indent="0">
              <a:buFontTx/>
              <a:buNone/>
            </a:pPr>
            <a:r>
              <a:rPr lang="en-US" altLang="zh-CN" b="1" smtClean="0">
                <a:solidFill>
                  <a:srgbClr val="3333FF"/>
                </a:solidFill>
                <a:latin typeface="Lucida Console" panose="020B0609040504020204" pitchFamily="49" charset="0"/>
              </a:rPr>
              <a:t>4,0</a:t>
            </a:r>
            <a:r>
              <a:rPr lang="en-US" altLang="zh-CN" b="1" smtClean="0">
                <a:latin typeface="Lucida Console" panose="020B0609040504020204" pitchFamily="49" charset="0"/>
              </a:rPr>
              <a:t>  </a:t>
            </a:r>
            <a:r>
              <a:rPr lang="en-US" altLang="zh-CN" b="1" smtClean="0">
                <a:solidFill>
                  <a:srgbClr val="FF0000"/>
                </a:solidFill>
                <a:latin typeface="Lucida Console" panose="020B0609040504020204" pitchFamily="49" charset="0"/>
              </a:rPr>
              <a:t>4,1  4,2  4,3  </a:t>
            </a:r>
            <a:r>
              <a:rPr lang="en-US" altLang="zh-CN" b="1" smtClean="0">
                <a:solidFill>
                  <a:srgbClr val="3333FF"/>
                </a:solidFill>
                <a:latin typeface="Lucida Console" panose="020B0609040504020204" pitchFamily="49" charset="0"/>
              </a:rPr>
              <a:t>4,4</a:t>
            </a:r>
            <a:endParaRPr lang="zh-CN" altLang="zh-CN" b="1" smtClean="0">
              <a:solidFill>
                <a:srgbClr val="3333FF"/>
              </a:solidFill>
              <a:latin typeface="Lucida Console" panose="020B0609040504020204" pitchFamily="49" charset="0"/>
            </a:endParaRPr>
          </a:p>
          <a:p>
            <a:pPr marL="0" indent="0">
              <a:buFontTx/>
              <a:buNone/>
            </a:pPr>
            <a:r>
              <a:rPr lang="zh-CN" altLang="zh-CN" b="1" smtClean="0">
                <a:latin typeface="Lucida Console" panose="020B0609040504020204" pitchFamily="49" charset="0"/>
              </a:rPr>
              <a:t>……</a:t>
            </a:r>
            <a:endParaRPr lang="zh-CN" altLang="zh-CN" b="1" smtClean="0">
              <a:latin typeface="Lucida Console" panose="020B0609040504020204" pitchFamily="49" charset="0"/>
            </a:endParaRPr>
          </a:p>
          <a:p>
            <a:pPr marL="0" indent="0">
              <a:buFontTx/>
              <a:buNone/>
            </a:pPr>
            <a:endParaRPr lang="zh-CN" altLang="en-US" b="1" smtClean="0">
              <a:latin typeface="Lucida Console" panose="020B0609040504020204" pitchFamily="49" charset="0"/>
            </a:endParaRPr>
          </a:p>
        </p:txBody>
      </p:sp>
      <p:cxnSp>
        <p:nvCxnSpPr>
          <p:cNvPr id="35844" name="直接连接符 4"/>
          <p:cNvCxnSpPr>
            <a:cxnSpLocks noChangeShapeType="1"/>
          </p:cNvCxnSpPr>
          <p:nvPr/>
        </p:nvCxnSpPr>
        <p:spPr bwMode="auto">
          <a:xfrm>
            <a:off x="1187450" y="2205038"/>
            <a:ext cx="5184775" cy="2519362"/>
          </a:xfrm>
          <a:prstGeom prst="line">
            <a:avLst/>
          </a:prstGeom>
          <a:noFill/>
          <a:ln w="9525" algn="ctr">
            <a:solidFill>
              <a:schemeClr val="tx1"/>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5" name="直接连接符 11"/>
          <p:cNvCxnSpPr>
            <a:cxnSpLocks noChangeShapeType="1"/>
          </p:cNvCxnSpPr>
          <p:nvPr/>
        </p:nvCxnSpPr>
        <p:spPr bwMode="auto">
          <a:xfrm>
            <a:off x="1042988" y="2205038"/>
            <a:ext cx="73025" cy="2663825"/>
          </a:xfrm>
          <a:prstGeom prst="line">
            <a:avLst/>
          </a:prstGeom>
          <a:noFill/>
          <a:ln w="9525" algn="ctr">
            <a:solidFill>
              <a:schemeClr val="tx1"/>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179388" y="836613"/>
            <a:ext cx="8964612"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b="1">
                <a:solidFill>
                  <a:srgbClr val="CC0000"/>
                </a:solidFill>
                <a:latin typeface="Tahoma" panose="020B0604030504040204" pitchFamily="34" charset="0"/>
                <a:ea typeface="黑体" panose="02010609060101010101" pitchFamily="2" charset="-122"/>
              </a:rPr>
              <a:t>6.3.1 </a:t>
            </a:r>
            <a:r>
              <a:rPr lang="zh-CN" altLang="en-US" b="1">
                <a:solidFill>
                  <a:srgbClr val="CC0000"/>
                </a:solidFill>
                <a:latin typeface="Tahoma" panose="020B0604030504040204" pitchFamily="34" charset="0"/>
                <a:ea typeface="黑体" panose="02010609060101010101" pitchFamily="2" charset="-122"/>
              </a:rPr>
              <a:t>字符数组的定义及结束标志</a:t>
            </a:r>
            <a:endParaRPr lang="zh-CN" altLang="en-US" b="1">
              <a:solidFill>
                <a:srgbClr val="CC0000"/>
              </a:solidFill>
              <a:latin typeface="Tahoma" panose="020B0604030504040204" pitchFamily="34" charset="0"/>
              <a:ea typeface="黑体" panose="02010609060101010101" pitchFamily="2" charset="-122"/>
            </a:endParaRPr>
          </a:p>
          <a:p>
            <a:pPr algn="l" eaLnBrk="1" hangingPunct="1">
              <a:spcBef>
                <a:spcPct val="20000"/>
              </a:spcBef>
            </a:pPr>
            <a:r>
              <a:rPr lang="en-US" altLang="zh-CN" b="1">
                <a:solidFill>
                  <a:srgbClr val="3333FF"/>
                </a:solidFill>
                <a:latin typeface="Tahoma" panose="020B0604030504040204" pitchFamily="34" charset="0"/>
                <a:ea typeface="黑体" panose="02010609060101010101" pitchFamily="2" charset="-122"/>
              </a:rPr>
              <a:t>C</a:t>
            </a:r>
            <a:r>
              <a:rPr lang="zh-CN" altLang="en-US" b="1">
                <a:solidFill>
                  <a:srgbClr val="3333FF"/>
                </a:solidFill>
                <a:latin typeface="Tahoma" panose="020B0604030504040204" pitchFamily="34" charset="0"/>
                <a:ea typeface="黑体" panose="02010609060101010101" pitchFamily="2" charset="-122"/>
              </a:rPr>
              <a:t>语言没有字符串变量</a:t>
            </a:r>
            <a:r>
              <a:rPr lang="zh-CN" altLang="en-US" b="1">
                <a:latin typeface="Tahoma" panose="020B0604030504040204" pitchFamily="34" charset="0"/>
                <a:ea typeface="黑体" panose="02010609060101010101" pitchFamily="2" charset="-122"/>
              </a:rPr>
              <a:t>。字符串的存放可以使用字符数组。</a:t>
            </a:r>
            <a:endParaRPr lang="zh-CN" altLang="en-US" b="1">
              <a:latin typeface="Tahoma" panose="020B0604030504040204" pitchFamily="34" charset="0"/>
              <a:ea typeface="黑体" panose="02010609060101010101" pitchFamily="2" charset="-122"/>
            </a:endParaRPr>
          </a:p>
          <a:p>
            <a:pPr algn="l" eaLnBrk="1" hangingPunct="1">
              <a:spcBef>
                <a:spcPct val="40000"/>
              </a:spcBef>
              <a:spcAft>
                <a:spcPct val="40000"/>
              </a:spcAft>
            </a:pP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．字符数组的定义</a:t>
            </a:r>
            <a:r>
              <a:rPr lang="en-US" altLang="zh-CN" b="1">
                <a:latin typeface="Tahoma" panose="020B0604030504040204" pitchFamily="34" charset="0"/>
                <a:ea typeface="黑体" panose="02010609060101010101" pitchFamily="2" charset="-122"/>
              </a:rPr>
              <a:t>:</a:t>
            </a:r>
            <a:r>
              <a:rPr lang="zh-CN" altLang="en-US" b="1">
                <a:latin typeface="Tahoma" panose="020B0604030504040204" pitchFamily="34" charset="0"/>
                <a:ea typeface="黑体" panose="02010609060101010101" pitchFamily="2" charset="-122"/>
              </a:rPr>
              <a:t>   </a:t>
            </a:r>
            <a:r>
              <a:rPr lang="en-US" altLang="zh-CN" b="1">
                <a:solidFill>
                  <a:srgbClr val="3333FF"/>
                </a:solidFill>
                <a:latin typeface="Tahoma" panose="020B0604030504040204" pitchFamily="34" charset="0"/>
                <a:ea typeface="黑体" panose="02010609060101010101" pitchFamily="2" charset="-122"/>
              </a:rPr>
              <a:t>char c[6]=“china”</a:t>
            </a:r>
            <a:r>
              <a:rPr lang="en-US" altLang="zh-CN" b="1">
                <a:latin typeface="Tahoma" panose="020B0604030504040204" pitchFamily="34" charset="0"/>
                <a:ea typeface="黑体" panose="02010609060101010101" pitchFamily="2" charset="-122"/>
              </a:rPr>
              <a:t>,</a:t>
            </a:r>
            <a:r>
              <a:rPr lang="en-US" altLang="zh-CN" b="1">
                <a:solidFill>
                  <a:srgbClr val="3333FF"/>
                </a:solidFill>
                <a:latin typeface="Tahoma" panose="020B0604030504040204" pitchFamily="34" charset="0"/>
              </a:rPr>
              <a:t> c[5][10]</a:t>
            </a:r>
            <a:r>
              <a:rPr lang="en-US" altLang="zh-CN" b="1">
                <a:solidFill>
                  <a:srgbClr val="3333FF"/>
                </a:solidFill>
              </a:rPr>
              <a:t> </a:t>
            </a:r>
            <a:r>
              <a:rPr lang="en-US" altLang="zh-CN" b="1">
                <a:solidFill>
                  <a:srgbClr val="3333FF"/>
                </a:solidFill>
                <a:latin typeface="Tahoma" panose="020B0604030504040204" pitchFamily="34" charset="0"/>
                <a:ea typeface="黑体" panose="02010609060101010101" pitchFamily="2" charset="-122"/>
              </a:rPr>
              <a:t>;</a:t>
            </a:r>
            <a:endParaRPr lang="en-US" altLang="zh-CN" b="1">
              <a:latin typeface="Tahoma" panose="020B0604030504040204" pitchFamily="34" charset="0"/>
              <a:ea typeface="黑体" panose="02010609060101010101" pitchFamily="2" charset="-122"/>
            </a:endParaRPr>
          </a:p>
          <a:p>
            <a:pPr algn="l" eaLnBrk="1" hangingPunct="1">
              <a:spcBef>
                <a:spcPct val="20000"/>
              </a:spcBef>
            </a:pPr>
            <a:r>
              <a:rPr lang="en-US" altLang="zh-CN" b="1">
                <a:latin typeface="Tahoma" panose="020B0604030504040204" pitchFamily="34" charset="0"/>
                <a:ea typeface="黑体" panose="02010609060101010101" pitchFamily="2" charset="-122"/>
              </a:rPr>
              <a:t>      </a:t>
            </a:r>
            <a:r>
              <a:rPr lang="en-US" altLang="zh-CN" b="1">
                <a:solidFill>
                  <a:srgbClr val="3333FF"/>
                </a:solidFill>
                <a:latin typeface="Tahoma" panose="020B0604030504040204" pitchFamily="34" charset="0"/>
                <a:ea typeface="黑体" panose="02010609060101010101" pitchFamily="2" charset="-122"/>
              </a:rPr>
              <a:t>c[6]</a:t>
            </a:r>
            <a:r>
              <a:rPr lang="zh-CN" altLang="en-US" b="1">
                <a:latin typeface="Tahoma" panose="020B0604030504040204" pitchFamily="34" charset="0"/>
                <a:ea typeface="黑体" panose="02010609060101010101" pitchFamily="2" charset="-122"/>
              </a:rPr>
              <a:t>定义了一个具有</a:t>
            </a:r>
            <a:r>
              <a:rPr lang="en-US" altLang="zh-CN" b="1">
                <a:latin typeface="Tahoma" panose="020B0604030504040204" pitchFamily="34" charset="0"/>
                <a:ea typeface="黑体" panose="02010609060101010101" pitchFamily="2" charset="-122"/>
              </a:rPr>
              <a:t>6</a:t>
            </a:r>
            <a:r>
              <a:rPr lang="zh-CN" altLang="en-US" b="1">
                <a:latin typeface="Tahoma" panose="020B0604030504040204" pitchFamily="34" charset="0"/>
                <a:ea typeface="黑体" panose="02010609060101010101" pitchFamily="2" charset="-122"/>
              </a:rPr>
              <a:t>个元素的字符数组</a:t>
            </a:r>
            <a:r>
              <a:rPr lang="en-US" altLang="zh-CN" b="1">
                <a:latin typeface="Tahoma" panose="020B0604030504040204" pitchFamily="34" charset="0"/>
                <a:ea typeface="黑体" panose="02010609060101010101" pitchFamily="2" charset="-122"/>
              </a:rPr>
              <a:t>c</a:t>
            </a:r>
            <a:r>
              <a:rPr lang="zh-CN" altLang="en-US" b="1">
                <a:latin typeface="Tahoma" panose="020B0604030504040204" pitchFamily="34" charset="0"/>
                <a:ea typeface="黑体" panose="02010609060101010101" pitchFamily="2" charset="-122"/>
              </a:rPr>
              <a:t>，其每一个元素都是字符型的，一个元素存放一个字符。      </a:t>
            </a:r>
            <a:endParaRPr lang="en-US" altLang="zh-CN" b="1">
              <a:latin typeface="Tahoma" panose="020B0604030504040204" pitchFamily="34" charset="0"/>
              <a:ea typeface="黑体" panose="02010609060101010101" pitchFamily="2" charset="-122"/>
            </a:endParaRPr>
          </a:p>
        </p:txBody>
      </p:sp>
      <p:sp>
        <p:nvSpPr>
          <p:cNvPr id="36867" name="Rectangle 3"/>
          <p:cNvSpPr>
            <a:spLocks noChangeArrowheads="1"/>
          </p:cNvSpPr>
          <p:nvPr/>
        </p:nvSpPr>
        <p:spPr bwMode="auto">
          <a:xfrm>
            <a:off x="2411413" y="188913"/>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600" b="1">
                <a:solidFill>
                  <a:srgbClr val="CC0000"/>
                </a:solidFill>
                <a:latin typeface="黑体" panose="02010609060101010101" pitchFamily="2" charset="-122"/>
                <a:ea typeface="黑体" panose="02010609060101010101" pitchFamily="2" charset="-122"/>
              </a:rPr>
              <a:t>6.3  </a:t>
            </a:r>
            <a:r>
              <a:rPr lang="zh-CN" altLang="en-US" sz="3600" b="1">
                <a:solidFill>
                  <a:srgbClr val="CC0000"/>
                </a:solidFill>
                <a:latin typeface="黑体" panose="02010609060101010101" pitchFamily="2" charset="-122"/>
                <a:ea typeface="黑体" panose="02010609060101010101" pitchFamily="2" charset="-122"/>
              </a:rPr>
              <a:t>字符数组</a:t>
            </a:r>
            <a:endParaRPr lang="zh-CN" altLang="en-US" sz="3600" b="1">
              <a:solidFill>
                <a:srgbClr val="CC0000"/>
              </a:solidFill>
              <a:latin typeface="黑体" panose="02010609060101010101" pitchFamily="2" charset="-122"/>
              <a:ea typeface="黑体" panose="02010609060101010101" pitchFamily="2" charset="-122"/>
            </a:endParaRPr>
          </a:p>
        </p:txBody>
      </p:sp>
      <p:graphicFrame>
        <p:nvGraphicFramePr>
          <p:cNvPr id="37924" name="Group 36"/>
          <p:cNvGraphicFramePr>
            <a:graphicFrameLocks noGrp="1"/>
          </p:cNvGraphicFramePr>
          <p:nvPr/>
        </p:nvGraphicFramePr>
        <p:xfrm>
          <a:off x="1403350" y="3429000"/>
          <a:ext cx="6096000" cy="519113"/>
        </p:xfrm>
        <a:graphic>
          <a:graphicData uri="http://schemas.openxmlformats.org/drawingml/2006/table">
            <a:tbl>
              <a:tblPr/>
              <a:tblGrid>
                <a:gridCol w="1016000"/>
                <a:gridCol w="1016000"/>
                <a:gridCol w="1016000"/>
                <a:gridCol w="1016000"/>
                <a:gridCol w="1016000"/>
                <a:gridCol w="1016000"/>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c</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h</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i</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n</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\0</a:t>
                      </a:r>
                      <a:endParaRPr kumimoji="1" lang="en-US" altLang="zh-CN" sz="28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solidFill>
                      <a:srgbClr val="FFCCCC"/>
                    </a:solidFill>
                  </a:tcPr>
                </a:tc>
              </a:tr>
            </a:tbl>
          </a:graphicData>
        </a:graphic>
      </p:graphicFrame>
      <p:sp>
        <p:nvSpPr>
          <p:cNvPr id="36884" name="Rectangle 37"/>
          <p:cNvSpPr>
            <a:spLocks noChangeArrowheads="1"/>
          </p:cNvSpPr>
          <p:nvPr/>
        </p:nvSpPr>
        <p:spPr bwMode="auto">
          <a:xfrm>
            <a:off x="395288" y="4149725"/>
            <a:ext cx="8137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latin typeface="Tahoma" panose="020B0604030504040204" pitchFamily="34" charset="0"/>
                <a:ea typeface="黑体" panose="02010609060101010101" pitchFamily="2" charset="-122"/>
              </a:rPr>
              <a:t>      由于字符型和整型通用，也可以定义为：</a:t>
            </a:r>
            <a:endParaRPr lang="zh-CN" altLang="en-US" b="1">
              <a:latin typeface="Tahoma" panose="020B0604030504040204" pitchFamily="34" charset="0"/>
              <a:ea typeface="黑体" panose="02010609060101010101" pitchFamily="2" charset="-122"/>
            </a:endParaRPr>
          </a:p>
          <a:p>
            <a:pPr algn="l"/>
            <a:r>
              <a:rPr lang="en-US" altLang="zh-CN" b="1">
                <a:latin typeface="Tahoma" panose="020B0604030504040204" pitchFamily="34" charset="0"/>
                <a:ea typeface="黑体" panose="02010609060101010101" pitchFamily="2" charset="-122"/>
              </a:rPr>
              <a:t>                                 </a:t>
            </a:r>
            <a:r>
              <a:rPr lang="en-US" altLang="zh-CN" b="1">
                <a:solidFill>
                  <a:srgbClr val="3333FF"/>
                </a:solidFill>
                <a:latin typeface="Tahoma" panose="020B0604030504040204" pitchFamily="34" charset="0"/>
                <a:ea typeface="黑体" panose="02010609060101010101" pitchFamily="2" charset="-122"/>
              </a:rPr>
              <a:t>int c[6];</a:t>
            </a:r>
            <a:endParaRPr lang="en-US" altLang="zh-CN" b="1">
              <a:solidFill>
                <a:srgbClr val="3333FF"/>
              </a:solidFill>
              <a:latin typeface="Tahoma" panose="020B0604030504040204" pitchFamily="34" charset="0"/>
              <a:ea typeface="黑体" panose="02010609060101010101" pitchFamily="2" charset="-122"/>
            </a:endParaRPr>
          </a:p>
          <a:p>
            <a:pPr algn="l"/>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这样虽然合法，但由于每个整型量占</a:t>
            </a:r>
            <a:r>
              <a:rPr lang="en-US" altLang="zh-CN" b="1">
                <a:latin typeface="Tahoma" panose="020B0604030504040204" pitchFamily="34" charset="0"/>
                <a:ea typeface="黑体" panose="02010609060101010101" pitchFamily="2" charset="-122"/>
              </a:rPr>
              <a:t>4</a:t>
            </a:r>
            <a:r>
              <a:rPr lang="zh-CN" altLang="en-US" b="1">
                <a:latin typeface="Tahoma" panose="020B0604030504040204" pitchFamily="34" charset="0"/>
                <a:ea typeface="黑体" panose="02010609060101010101" pitchFamily="2" charset="-122"/>
              </a:rPr>
              <a:t>个字节，会浪费存储空间。</a:t>
            </a:r>
            <a:endParaRPr lang="zh-CN" altLang="en-US" b="1">
              <a:latin typeface="Tahoma" panose="020B0604030504040204" pitchFamily="34"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9922"/>
                                        </p:tgtEl>
                                        <p:attrNameLst>
                                          <p:attrName>style.visibility</p:attrName>
                                        </p:attrNameLst>
                                      </p:cBhvr>
                                      <p:to>
                                        <p:strVal val="visible"/>
                                      </p:to>
                                    </p:set>
                                    <p:anim calcmode="discrete" valueType="clr">
                                      <p:cBhvr override="childStyle">
                                        <p:cTn id="7" dur="80"/>
                                        <p:tgtEl>
                                          <p:spTgt spid="2099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9922"/>
                                        </p:tgtEl>
                                        <p:attrNameLst>
                                          <p:attrName>fillcolor</p:attrName>
                                        </p:attrNameLst>
                                      </p:cBhvr>
                                      <p:tavLst>
                                        <p:tav tm="0">
                                          <p:val>
                                            <p:clrVal>
                                              <a:schemeClr val="accent2"/>
                                            </p:clrVal>
                                          </p:val>
                                        </p:tav>
                                        <p:tav tm="50000">
                                          <p:val>
                                            <p:clrVal>
                                              <a:schemeClr val="hlink"/>
                                            </p:clrVal>
                                          </p:val>
                                        </p:tav>
                                      </p:tavLst>
                                    </p:anim>
                                    <p:set>
                                      <p:cBhvr>
                                        <p:cTn id="9" dur="80"/>
                                        <p:tgtEl>
                                          <p:spTgt spid="2099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395288" y="836613"/>
            <a:ext cx="8353425"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30000"/>
              </a:spcBef>
            </a:pPr>
            <a:r>
              <a:rPr lang="en-US" altLang="zh-CN" b="1">
                <a:latin typeface="Tahoma" panose="020B0604030504040204" pitchFamily="34" charset="0"/>
                <a:ea typeface="黑体" panose="02010609060101010101" pitchFamily="2" charset="-122"/>
              </a:rPr>
              <a:t>        2</a:t>
            </a:r>
            <a:r>
              <a:rPr lang="zh-CN" altLang="en-US" b="1">
                <a:latin typeface="Tahoma" panose="020B0604030504040204" pitchFamily="34" charset="0"/>
                <a:ea typeface="黑体" panose="02010609060101010101" pitchFamily="2" charset="-122"/>
              </a:rPr>
              <a:t>．字符串结束标志</a:t>
            </a:r>
            <a:endParaRPr lang="zh-CN" altLang="en-US" b="1">
              <a:latin typeface="Tahoma" panose="020B0604030504040204" pitchFamily="34" charset="0"/>
              <a:ea typeface="黑体" panose="02010609060101010101" pitchFamily="2" charset="-122"/>
            </a:endParaRPr>
          </a:p>
          <a:p>
            <a:pPr algn="l" eaLnBrk="1" hangingPunct="1">
              <a:lnSpc>
                <a:spcPct val="120000"/>
              </a:lnSpc>
              <a:spcBef>
                <a:spcPct val="30000"/>
              </a:spcBef>
            </a:pPr>
            <a:r>
              <a:rPr lang="en-US" altLang="zh-CN" b="1">
                <a:latin typeface="Tahoma" panose="020B0604030504040204" pitchFamily="34" charset="0"/>
                <a:ea typeface="黑体" panose="02010609060101010101" pitchFamily="2" charset="-122"/>
              </a:rPr>
              <a:t>       C</a:t>
            </a:r>
            <a:r>
              <a:rPr lang="zh-CN" altLang="en-US" b="1">
                <a:latin typeface="Tahoma" panose="020B0604030504040204" pitchFamily="34" charset="0"/>
                <a:ea typeface="黑体" panose="02010609060101010101" pitchFamily="2" charset="-122"/>
              </a:rPr>
              <a:t>语言规定</a:t>
            </a:r>
            <a:r>
              <a:rPr lang="zh-CN" altLang="en-US" b="1">
                <a:solidFill>
                  <a:srgbClr val="3333FF"/>
                </a:solidFill>
                <a:latin typeface="Tahoma" panose="020B0604030504040204" pitchFamily="34" charset="0"/>
                <a:ea typeface="黑体" panose="02010609060101010101" pitchFamily="2" charset="-122"/>
              </a:rPr>
              <a:t>以字符‘</a:t>
            </a:r>
            <a:r>
              <a:rPr lang="en-US" altLang="zh-CN" b="1">
                <a:solidFill>
                  <a:srgbClr val="3333FF"/>
                </a:solidFill>
                <a:latin typeface="Tahoma" panose="020B0604030504040204" pitchFamily="34" charset="0"/>
                <a:ea typeface="黑体" panose="02010609060101010101" pitchFamily="2" charset="-122"/>
              </a:rPr>
              <a:t>\0’</a:t>
            </a:r>
            <a:r>
              <a:rPr lang="zh-CN" altLang="en-US" b="1">
                <a:solidFill>
                  <a:srgbClr val="3333FF"/>
                </a:solidFill>
                <a:latin typeface="Tahoma" panose="020B0604030504040204" pitchFamily="34" charset="0"/>
                <a:ea typeface="黑体" panose="02010609060101010101" pitchFamily="2" charset="-122"/>
              </a:rPr>
              <a:t>作为</a:t>
            </a:r>
            <a:r>
              <a:rPr lang="zh-CN" altLang="en-US" b="1">
                <a:latin typeface="Tahoma" panose="020B0604030504040204" pitchFamily="34" charset="0"/>
                <a:ea typeface="黑体" panose="02010609060101010101" pitchFamily="2" charset="-122"/>
              </a:rPr>
              <a:t>字符串结束</a:t>
            </a:r>
            <a:r>
              <a:rPr lang="zh-CN" altLang="en-US" b="1">
                <a:solidFill>
                  <a:srgbClr val="3333FF"/>
                </a:solidFill>
                <a:latin typeface="Tahoma" panose="020B0604030504040204" pitchFamily="34" charset="0"/>
                <a:ea typeface="黑体" panose="02010609060101010101" pitchFamily="2" charset="-122"/>
              </a:rPr>
              <a:t>标志。</a:t>
            </a:r>
            <a:r>
              <a:rPr lang="zh-CN" altLang="en-US" b="1">
                <a:latin typeface="Tahoma" panose="020B0604030504040204" pitchFamily="34" charset="0"/>
                <a:ea typeface="黑体" panose="02010609060101010101" pitchFamily="2" charset="-122"/>
              </a:rPr>
              <a:t>在程序中往往依靠</a:t>
            </a:r>
            <a:r>
              <a:rPr lang="zh-CN" altLang="en-US" b="1">
                <a:solidFill>
                  <a:srgbClr val="CC0000"/>
                </a:solidFill>
                <a:latin typeface="Tahoma" panose="020B0604030504040204" pitchFamily="34" charset="0"/>
                <a:ea typeface="黑体" panose="02010609060101010101" pitchFamily="2" charset="-122"/>
              </a:rPr>
              <a:t>检测‘</a:t>
            </a:r>
            <a:r>
              <a:rPr lang="en-US" altLang="zh-CN" b="1">
                <a:solidFill>
                  <a:srgbClr val="CC0000"/>
                </a:solidFill>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字符的出现来判定字符串</a:t>
            </a:r>
            <a:r>
              <a:rPr lang="zh-CN" altLang="en-US" b="1">
                <a:solidFill>
                  <a:srgbClr val="CC0000"/>
                </a:solidFill>
                <a:latin typeface="Tahoma" panose="020B0604030504040204" pitchFamily="34" charset="0"/>
                <a:ea typeface="黑体" panose="02010609060101010101" pitchFamily="2" charset="-122"/>
              </a:rPr>
              <a:t>是否结束，</a:t>
            </a:r>
            <a:r>
              <a:rPr lang="zh-CN" altLang="en-US" b="1">
                <a:latin typeface="Tahoma" panose="020B0604030504040204" pitchFamily="34" charset="0"/>
                <a:ea typeface="黑体" panose="02010609060101010101" pitchFamily="2" charset="-122"/>
              </a:rPr>
              <a:t>而</a:t>
            </a:r>
            <a:r>
              <a:rPr lang="zh-CN" altLang="en-US" b="1">
                <a:solidFill>
                  <a:srgbClr val="0000FF"/>
                </a:solidFill>
                <a:latin typeface="Tahoma" panose="020B0604030504040204" pitchFamily="34" charset="0"/>
                <a:ea typeface="黑体" panose="02010609060101010101" pitchFamily="2" charset="-122"/>
              </a:rPr>
              <a:t>不是</a:t>
            </a:r>
            <a:r>
              <a:rPr lang="zh-CN" altLang="en-US" b="1">
                <a:latin typeface="Tahoma" panose="020B0604030504040204" pitchFamily="34" charset="0"/>
                <a:ea typeface="黑体" panose="02010609060101010101" pitchFamily="2" charset="-122"/>
              </a:rPr>
              <a:t>根据数组的</a:t>
            </a:r>
            <a:r>
              <a:rPr lang="zh-CN" altLang="en-US" b="1">
                <a:solidFill>
                  <a:srgbClr val="0000FF"/>
                </a:solidFill>
                <a:latin typeface="Tahoma" panose="020B0604030504040204" pitchFamily="34" charset="0"/>
                <a:ea typeface="黑体" panose="02010609060101010101" pitchFamily="2" charset="-122"/>
              </a:rPr>
              <a:t>长度</a:t>
            </a:r>
            <a:r>
              <a:rPr lang="zh-CN" altLang="en-US" b="1">
                <a:latin typeface="Tahoma" panose="020B0604030504040204" pitchFamily="34" charset="0"/>
                <a:ea typeface="黑体" panose="02010609060101010101" pitchFamily="2" charset="-122"/>
              </a:rPr>
              <a:t>来决定字符串长度。</a:t>
            </a:r>
            <a:endParaRPr lang="zh-CN" altLang="en-US" b="1">
              <a:latin typeface="Tahoma" panose="020B0604030504040204" pitchFamily="34" charset="0"/>
              <a:ea typeface="黑体" panose="02010609060101010101" pitchFamily="2" charset="-122"/>
            </a:endParaRPr>
          </a:p>
          <a:p>
            <a:pPr algn="l" eaLnBrk="1" hangingPunct="1">
              <a:lnSpc>
                <a:spcPct val="120000"/>
              </a:lnSpc>
              <a:spcBef>
                <a:spcPct val="50000"/>
              </a:spcBef>
              <a:spcAft>
                <a:spcPct val="50000"/>
              </a:spcAft>
            </a:pPr>
            <a:r>
              <a:rPr lang="zh-CN" altLang="en-US" b="1">
                <a:solidFill>
                  <a:srgbClr val="0000FF"/>
                </a:solidFill>
                <a:latin typeface="Tahoma" panose="020B0604030504040204" pitchFamily="34" charset="0"/>
                <a:ea typeface="黑体" panose="02010609060101010101" pitchFamily="2" charset="-122"/>
              </a:rPr>
              <a:t>       ‘</a:t>
            </a:r>
            <a:r>
              <a:rPr lang="en-US" altLang="zh-CN" b="1">
                <a:solidFill>
                  <a:srgbClr val="0000FF"/>
                </a:solidFill>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代表</a:t>
            </a:r>
            <a:r>
              <a:rPr lang="en-US" altLang="zh-CN" b="1">
                <a:latin typeface="Tahoma" panose="020B0604030504040204" pitchFamily="34" charset="0"/>
                <a:ea typeface="黑体" panose="02010609060101010101" pitchFamily="2" charset="-122"/>
              </a:rPr>
              <a:t>ASCII</a:t>
            </a:r>
            <a:r>
              <a:rPr lang="zh-CN" altLang="en-US" b="1">
                <a:latin typeface="Tahoma" panose="020B0604030504040204" pitchFamily="34" charset="0"/>
                <a:ea typeface="黑体" panose="02010609060101010101" pitchFamily="2" charset="-122"/>
              </a:rPr>
              <a:t>码为</a:t>
            </a:r>
            <a:r>
              <a:rPr lang="en-US" altLang="zh-CN" b="1">
                <a:solidFill>
                  <a:srgbClr val="0000FF"/>
                </a:solidFill>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的字符，是一个“空操作符”，输出时不显示字符。</a:t>
            </a:r>
            <a:endParaRPr lang="zh-CN" altLang="en-US" b="1">
              <a:solidFill>
                <a:srgbClr val="3333FF"/>
              </a:solidFill>
              <a:latin typeface="Tahoma" panose="020B0604030504040204" pitchFamily="34" charset="0"/>
              <a:ea typeface="黑体" panose="02010609060101010101" pitchFamily="2" charset="-122"/>
            </a:endParaRPr>
          </a:p>
          <a:p>
            <a:pPr algn="l" eaLnBrk="1" hangingPunct="1">
              <a:lnSpc>
                <a:spcPct val="120000"/>
              </a:lnSpc>
              <a:spcBef>
                <a:spcPct val="30000"/>
              </a:spcBef>
            </a:pPr>
            <a:r>
              <a:rPr lang="zh-CN" altLang="en-US" b="1">
                <a:solidFill>
                  <a:srgbClr val="FF3399"/>
                </a:solidFill>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系统对</a:t>
            </a:r>
            <a:r>
              <a:rPr lang="zh-CN" altLang="en-US" b="1">
                <a:solidFill>
                  <a:srgbClr val="FF00FF"/>
                </a:solidFill>
                <a:latin typeface="Tahoma" panose="020B0604030504040204" pitchFamily="34" charset="0"/>
                <a:ea typeface="黑体" panose="02010609060101010101" pitchFamily="2" charset="-122"/>
              </a:rPr>
              <a:t>字符串常量</a:t>
            </a:r>
            <a:r>
              <a:rPr lang="zh-CN" altLang="en-US" b="1">
                <a:latin typeface="Tahoma" panose="020B0604030504040204" pitchFamily="34" charset="0"/>
                <a:ea typeface="黑体" panose="02010609060101010101" pitchFamily="2" charset="-122"/>
              </a:rPr>
              <a:t>也自动加一个</a:t>
            </a:r>
            <a:r>
              <a:rPr lang="zh-CN" altLang="en-US" b="1">
                <a:solidFill>
                  <a:srgbClr val="FF3399"/>
                </a:solidFill>
                <a:latin typeface="Tahoma" panose="020B0604030504040204" pitchFamily="34" charset="0"/>
                <a:ea typeface="黑体" panose="02010609060101010101" pitchFamily="2" charset="-122"/>
              </a:rPr>
              <a:t>‘</a:t>
            </a:r>
            <a:r>
              <a:rPr lang="en-US" altLang="zh-CN" b="1">
                <a:solidFill>
                  <a:srgbClr val="FF3399"/>
                </a:solidFill>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作为</a:t>
            </a:r>
            <a:r>
              <a:rPr lang="zh-CN" altLang="en-US" b="1">
                <a:solidFill>
                  <a:srgbClr val="FF3399"/>
                </a:solidFill>
                <a:latin typeface="Tahoma" panose="020B0604030504040204" pitchFamily="34" charset="0"/>
                <a:ea typeface="黑体" panose="02010609060101010101" pitchFamily="2" charset="-122"/>
              </a:rPr>
              <a:t>结束符</a:t>
            </a:r>
            <a:r>
              <a:rPr lang="zh-CN" altLang="en-US" b="1">
                <a:latin typeface="Tahoma" panose="020B0604030504040204" pitchFamily="34" charset="0"/>
                <a:ea typeface="黑体" panose="02010609060101010101" pitchFamily="2" charset="-122"/>
              </a:rPr>
              <a:t>。例如”</a:t>
            </a:r>
            <a:r>
              <a:rPr lang="en-US" altLang="zh-CN" b="1">
                <a:latin typeface="Tahoma" panose="020B0604030504040204" pitchFamily="34" charset="0"/>
                <a:ea typeface="黑体" panose="02010609060101010101" pitchFamily="2" charset="-122"/>
              </a:rPr>
              <a:t>I am a girl.”</a:t>
            </a:r>
            <a:r>
              <a:rPr lang="zh-CN" altLang="en-US" b="1">
                <a:latin typeface="Tahoma" panose="020B0604030504040204" pitchFamily="34" charset="0"/>
                <a:ea typeface="黑体" panose="02010609060101010101" pitchFamily="2" charset="-122"/>
              </a:rPr>
              <a:t>共有</a:t>
            </a:r>
            <a:r>
              <a:rPr lang="en-US" altLang="zh-CN" b="1">
                <a:latin typeface="Tahoma" panose="020B0604030504040204" pitchFamily="34" charset="0"/>
                <a:ea typeface="黑体" panose="02010609060101010101" pitchFamily="2" charset="-122"/>
              </a:rPr>
              <a:t>12</a:t>
            </a:r>
            <a:r>
              <a:rPr lang="zh-CN" altLang="en-US" b="1">
                <a:latin typeface="Tahoma" panose="020B0604030504040204" pitchFamily="34" charset="0"/>
                <a:ea typeface="黑体" panose="02010609060101010101" pitchFamily="2" charset="-122"/>
              </a:rPr>
              <a:t>个字符，但在内存中占</a:t>
            </a:r>
            <a:r>
              <a:rPr lang="en-US" altLang="zh-CN" b="1">
                <a:latin typeface="Tahoma" panose="020B0604030504040204" pitchFamily="34" charset="0"/>
                <a:ea typeface="黑体" panose="02010609060101010101" pitchFamily="2" charset="-122"/>
              </a:rPr>
              <a:t>13</a:t>
            </a:r>
            <a:r>
              <a:rPr lang="zh-CN" altLang="en-US" b="1">
                <a:latin typeface="Tahoma" panose="020B0604030504040204" pitchFamily="34" charset="0"/>
                <a:ea typeface="黑体" panose="02010609060101010101" pitchFamily="2" charset="-122"/>
              </a:rPr>
              <a:t>个字节，最后一个字节‘</a:t>
            </a:r>
            <a:r>
              <a:rPr lang="en-US" altLang="zh-CN" b="1">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是系统自动加上的。</a:t>
            </a:r>
            <a:endParaRPr lang="zh-CN" altLang="en-US" b="1">
              <a:latin typeface="Tahoma" panose="020B0604030504040204" pitchFamily="34" charset="0"/>
              <a:ea typeface="黑体" panose="02010609060101010101" pitchFamily="2" charset="-122"/>
            </a:endParaRPr>
          </a:p>
          <a:p>
            <a:pPr algn="l" eaLnBrk="1" hangingPunct="1">
              <a:lnSpc>
                <a:spcPct val="120000"/>
              </a:lnSpc>
              <a:spcBef>
                <a:spcPct val="30000"/>
              </a:spcBef>
            </a:pPr>
            <a:r>
              <a:rPr lang="zh-CN" altLang="en-US" b="1">
                <a:latin typeface="Tahoma" panose="020B0604030504040204" pitchFamily="34" charset="0"/>
                <a:ea typeface="黑体" panose="02010609060101010101" pitchFamily="2" charset="-122"/>
              </a:rPr>
              <a:t>        </a:t>
            </a:r>
            <a:endParaRPr lang="en-US" altLang="zh-CN" b="1">
              <a:latin typeface="Tahoma" panose="020B0604030504040204" pitchFamily="34" charset="0"/>
              <a:ea typeface="黑体" panose="02010609060101010101" pitchFamily="2" charset="-122"/>
            </a:endParaRPr>
          </a:p>
        </p:txBody>
      </p:sp>
      <p:sp>
        <p:nvSpPr>
          <p:cNvPr id="37891" name="Rectangle 6"/>
          <p:cNvSpPr>
            <a:spLocks noChangeArrowheads="1"/>
          </p:cNvSpPr>
          <p:nvPr/>
        </p:nvSpPr>
        <p:spPr bwMode="auto">
          <a:xfrm>
            <a:off x="501650" y="11113"/>
            <a:ext cx="707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600" b="1">
                <a:solidFill>
                  <a:srgbClr val="CC0000"/>
                </a:solidFill>
                <a:latin typeface="黑体" panose="02010609060101010101" pitchFamily="2" charset="-122"/>
                <a:ea typeface="黑体" panose="02010609060101010101" pitchFamily="2" charset="-122"/>
              </a:rPr>
              <a:t>6.3.1 </a:t>
            </a:r>
            <a:r>
              <a:rPr lang="zh-CN" altLang="en-US" sz="3600" b="1">
                <a:solidFill>
                  <a:srgbClr val="CC0000"/>
                </a:solidFill>
                <a:latin typeface="黑体" panose="02010609060101010101" pitchFamily="2" charset="-122"/>
                <a:ea typeface="黑体" panose="02010609060101010101" pitchFamily="2" charset="-122"/>
              </a:rPr>
              <a:t>字符数组的定义及结束标志</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0946"/>
                                        </p:tgtEl>
                                        <p:attrNameLst>
                                          <p:attrName>style.visibility</p:attrName>
                                        </p:attrNameLst>
                                      </p:cBhvr>
                                      <p:to>
                                        <p:strVal val="visible"/>
                                      </p:to>
                                    </p:set>
                                    <p:anim calcmode="discrete" valueType="clr">
                                      <p:cBhvr override="childStyle">
                                        <p:cTn id="7" dur="80"/>
                                        <p:tgtEl>
                                          <p:spTgt spid="2109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0946"/>
                                        </p:tgtEl>
                                        <p:attrNameLst>
                                          <p:attrName>fillcolor</p:attrName>
                                        </p:attrNameLst>
                                      </p:cBhvr>
                                      <p:tavLst>
                                        <p:tav tm="0">
                                          <p:val>
                                            <p:clrVal>
                                              <a:schemeClr val="accent2"/>
                                            </p:clrVal>
                                          </p:val>
                                        </p:tav>
                                        <p:tav tm="50000">
                                          <p:val>
                                            <p:clrVal>
                                              <a:schemeClr val="hlink"/>
                                            </p:clrVal>
                                          </p:val>
                                        </p:tav>
                                      </p:tavLst>
                                    </p:anim>
                                    <p:set>
                                      <p:cBhvr>
                                        <p:cTn id="9" dur="80"/>
                                        <p:tgtEl>
                                          <p:spTgt spid="21094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539750" y="765175"/>
            <a:ext cx="82804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pPr>
            <a:r>
              <a:rPr lang="en-US" altLang="zh-CN" b="1">
                <a:solidFill>
                  <a:srgbClr val="3333FF"/>
                </a:solidFill>
                <a:ea typeface="黑体" panose="02010609060101010101" pitchFamily="2" charset="-122"/>
              </a:rPr>
              <a:t>1</a:t>
            </a:r>
            <a:r>
              <a:rPr lang="zh-CN" altLang="en-US" b="1">
                <a:solidFill>
                  <a:srgbClr val="3333FF"/>
                </a:solidFill>
                <a:ea typeface="黑体" panose="02010609060101010101" pitchFamily="2" charset="-122"/>
              </a:rPr>
              <a:t>．初始化时把字符逐一赋给数组元素。例如</a:t>
            </a:r>
            <a:r>
              <a:rPr lang="zh-CN" altLang="en-US" b="1">
                <a:solidFill>
                  <a:schemeClr val="folHlink"/>
                </a:solidFill>
                <a:ea typeface="黑体" panose="02010609060101010101" pitchFamily="2" charset="-122"/>
              </a:rPr>
              <a:t>：</a:t>
            </a:r>
            <a:endParaRPr lang="zh-CN" altLang="en-US" b="1">
              <a:solidFill>
                <a:schemeClr val="folHlink"/>
              </a:solidFill>
              <a:ea typeface="黑体" panose="02010609060101010101" pitchFamily="2" charset="-122"/>
            </a:endParaRPr>
          </a:p>
          <a:p>
            <a:pPr algn="l" eaLnBrk="1" hangingPunct="1">
              <a:lnSpc>
                <a:spcPct val="90000"/>
              </a:lnSpc>
            </a:pPr>
            <a:r>
              <a:rPr lang="zh-CN" altLang="en-US" b="1">
                <a:solidFill>
                  <a:srgbClr val="CC3300"/>
                </a:solidFill>
                <a:ea typeface="黑体" panose="02010609060101010101" pitchFamily="2" charset="-122"/>
              </a:rPr>
              <a:t>   </a:t>
            </a:r>
            <a:r>
              <a:rPr lang="en-US" altLang="zh-CN" b="1">
                <a:latin typeface="Arial" panose="020B0604020202020204" pitchFamily="34" charset="0"/>
                <a:ea typeface="黑体" panose="02010609060101010101" pitchFamily="2" charset="-122"/>
              </a:rPr>
              <a:t>char c[</a:t>
            </a:r>
            <a:r>
              <a:rPr lang="en-US" altLang="zh-CN" b="1">
                <a:solidFill>
                  <a:srgbClr val="FF00FF"/>
                </a:solidFill>
                <a:latin typeface="Arial" panose="020B0604020202020204" pitchFamily="34" charset="0"/>
                <a:ea typeface="黑体" panose="02010609060101010101" pitchFamily="2" charset="-122"/>
              </a:rPr>
              <a:t>11</a:t>
            </a:r>
            <a:r>
              <a:rPr lang="en-US" altLang="zh-CN" b="1">
                <a:latin typeface="Arial" panose="020B0604020202020204" pitchFamily="34" charset="0"/>
                <a:ea typeface="黑体" panose="02010609060101010101" pitchFamily="2" charset="-122"/>
              </a:rPr>
              <a:t>]={‘W’,’e’,’l’,’c’,’o’,’m’,’e’,’’,’y’,’o’,’u’};</a:t>
            </a:r>
            <a:endParaRPr lang="en-US" altLang="zh-CN" b="1">
              <a:latin typeface="Arial" panose="020B0604020202020204" pitchFamily="34" charset="0"/>
              <a:ea typeface="黑体" panose="02010609060101010101" pitchFamily="2" charset="-122"/>
            </a:endParaRPr>
          </a:p>
          <a:p>
            <a:pPr algn="l" eaLnBrk="1" hangingPunct="1">
              <a:lnSpc>
                <a:spcPct val="90000"/>
              </a:lnSpc>
            </a:pPr>
            <a:endParaRPr lang="en-US" altLang="zh-CN" b="1">
              <a:latin typeface="Arial" panose="020B0604020202020204" pitchFamily="34" charset="0"/>
              <a:ea typeface="黑体" panose="02010609060101010101" pitchFamily="2" charset="-122"/>
            </a:endParaRPr>
          </a:p>
          <a:p>
            <a:pPr algn="l" eaLnBrk="1" hangingPunct="1">
              <a:lnSpc>
                <a:spcPct val="90000"/>
              </a:lnSpc>
            </a:pPr>
            <a:endParaRPr lang="en-US" altLang="zh-CN" b="1">
              <a:ea typeface="黑体" panose="02010609060101010101" pitchFamily="2" charset="-122"/>
            </a:endParaRPr>
          </a:p>
          <a:p>
            <a:pPr algn="l" eaLnBrk="1" hangingPunct="1">
              <a:lnSpc>
                <a:spcPct val="90000"/>
              </a:lnSpc>
            </a:pPr>
            <a:endParaRPr lang="en-US" altLang="zh-CN" b="1">
              <a:solidFill>
                <a:srgbClr val="CC3300"/>
              </a:solidFill>
              <a:ea typeface="黑体" panose="02010609060101010101" pitchFamily="2" charset="-122"/>
            </a:endParaRPr>
          </a:p>
          <a:p>
            <a:pPr algn="l" eaLnBrk="1" hangingPunct="1">
              <a:lnSpc>
                <a:spcPct val="90000"/>
              </a:lnSpc>
              <a:spcBef>
                <a:spcPct val="30000"/>
              </a:spcBef>
            </a:pPr>
            <a:r>
              <a:rPr lang="zh-CN" altLang="en-US" b="1">
                <a:ea typeface="黑体" panose="02010609060101010101" pitchFamily="2" charset="-122"/>
              </a:rPr>
              <a:t>如果</a:t>
            </a:r>
            <a:r>
              <a:rPr lang="en-US" altLang="zh-CN" b="1">
                <a:ea typeface="黑体" panose="02010609060101010101" pitchFamily="2" charset="-122"/>
              </a:rPr>
              <a:t>{}</a:t>
            </a:r>
            <a:r>
              <a:rPr lang="zh-CN" altLang="en-US" b="1">
                <a:ea typeface="黑体" panose="02010609060101010101" pitchFamily="2" charset="-122"/>
              </a:rPr>
              <a:t>中提供的初值个数大于数组长度，则出错；如果初值个数小于数组长度，则剩余的数组元素被自动赋予‘</a:t>
            </a:r>
            <a:r>
              <a:rPr lang="en-US" altLang="zh-CN" b="1">
                <a:ea typeface="黑体" panose="02010609060101010101" pitchFamily="2" charset="-122"/>
              </a:rPr>
              <a:t>\0’</a:t>
            </a:r>
            <a:r>
              <a:rPr lang="zh-CN" altLang="en-US" b="1">
                <a:ea typeface="黑体" panose="02010609060101010101" pitchFamily="2" charset="-122"/>
              </a:rPr>
              <a:t>。</a:t>
            </a:r>
            <a:endParaRPr lang="zh-CN" altLang="en-US" b="1">
              <a:ea typeface="黑体" panose="02010609060101010101" pitchFamily="2" charset="-122"/>
            </a:endParaRPr>
          </a:p>
          <a:p>
            <a:pPr algn="l" eaLnBrk="1" hangingPunct="1">
              <a:lnSpc>
                <a:spcPct val="90000"/>
              </a:lnSpc>
              <a:spcBef>
                <a:spcPct val="30000"/>
              </a:spcBef>
            </a:pPr>
            <a:r>
              <a:rPr lang="zh-CN" altLang="en-US" b="1">
                <a:ea typeface="黑体" panose="02010609060101010101" pitchFamily="2" charset="-122"/>
              </a:rPr>
              <a:t>例如：   </a:t>
            </a:r>
            <a:r>
              <a:rPr lang="en-US" altLang="zh-CN" b="1">
                <a:latin typeface="Arial" panose="020B0604020202020204" pitchFamily="34" charset="0"/>
                <a:ea typeface="黑体" panose="02010609060101010101" pitchFamily="2" charset="-122"/>
              </a:rPr>
              <a:t>char a[10]={‘H’,’e’,’l’,’l’,’o’};</a:t>
            </a:r>
            <a:endParaRPr lang="en-US" altLang="zh-CN" b="1">
              <a:latin typeface="Arial" panose="020B0604020202020204" pitchFamily="34" charset="0"/>
              <a:ea typeface="黑体" panose="02010609060101010101" pitchFamily="2" charset="-122"/>
            </a:endParaRPr>
          </a:p>
          <a:p>
            <a:pPr algn="l" eaLnBrk="1" hangingPunct="1">
              <a:lnSpc>
                <a:spcPct val="90000"/>
              </a:lnSpc>
            </a:pPr>
            <a:endParaRPr lang="en-US" altLang="zh-CN" b="1">
              <a:latin typeface="Arial" panose="020B0604020202020204" pitchFamily="34" charset="0"/>
              <a:ea typeface="黑体" panose="02010609060101010101" pitchFamily="2" charset="-122"/>
            </a:endParaRPr>
          </a:p>
          <a:p>
            <a:pPr algn="l" eaLnBrk="1" hangingPunct="1">
              <a:lnSpc>
                <a:spcPct val="90000"/>
              </a:lnSpc>
            </a:pPr>
            <a:endParaRPr lang="en-US" altLang="zh-CN" b="1">
              <a:ea typeface="黑体" panose="02010609060101010101" pitchFamily="2" charset="-122"/>
            </a:endParaRPr>
          </a:p>
          <a:p>
            <a:pPr algn="l" eaLnBrk="1" hangingPunct="1">
              <a:lnSpc>
                <a:spcPct val="90000"/>
              </a:lnSpc>
            </a:pPr>
            <a:endParaRPr lang="en-US" altLang="zh-CN" b="1">
              <a:solidFill>
                <a:srgbClr val="CC3300"/>
              </a:solidFill>
              <a:ea typeface="黑体" panose="02010609060101010101" pitchFamily="2" charset="-122"/>
            </a:endParaRPr>
          </a:p>
          <a:p>
            <a:pPr algn="l" eaLnBrk="1" hangingPunct="1">
              <a:lnSpc>
                <a:spcPct val="90000"/>
              </a:lnSpc>
            </a:pPr>
            <a:r>
              <a:rPr lang="zh-CN" altLang="en-US" b="1">
                <a:ea typeface="黑体" panose="02010609060101010101" pitchFamily="2" charset="-122"/>
              </a:rPr>
              <a:t>当对全体元素赋初值时可以省去长度说明。例如： </a:t>
            </a:r>
            <a:endParaRPr lang="zh-CN" altLang="en-US" b="1">
              <a:ea typeface="黑体" panose="02010609060101010101" pitchFamily="2" charset="-122"/>
            </a:endParaRPr>
          </a:p>
          <a:p>
            <a:pPr algn="l" eaLnBrk="1" hangingPunct="1">
              <a:lnSpc>
                <a:spcPct val="90000"/>
              </a:lnSpc>
            </a:pPr>
            <a:r>
              <a:rPr lang="zh-CN" altLang="en-US" b="1">
                <a:ea typeface="黑体" panose="02010609060101010101" pitchFamily="2" charset="-122"/>
              </a:rPr>
              <a:t>   </a:t>
            </a:r>
            <a:r>
              <a:rPr lang="en-US" altLang="zh-CN" b="1">
                <a:latin typeface="Arial" panose="020B0604020202020204" pitchFamily="34" charset="0"/>
                <a:ea typeface="黑体" panose="02010609060101010101" pitchFamily="2" charset="-122"/>
              </a:rPr>
              <a:t>char c[ ]={‘W’,’e’,’l’,’c’,’o’,’m’,’e’,’’,’y’,’o’,’u’};</a:t>
            </a:r>
            <a:endParaRPr lang="en-US" altLang="zh-CN" b="1">
              <a:latin typeface="Arial" panose="020B0604020202020204" pitchFamily="34" charset="0"/>
              <a:ea typeface="黑体" panose="02010609060101010101" pitchFamily="2" charset="-122"/>
            </a:endParaRPr>
          </a:p>
          <a:p>
            <a:pPr algn="l" eaLnBrk="1" hangingPunct="1">
              <a:lnSpc>
                <a:spcPct val="90000"/>
              </a:lnSpc>
            </a:pPr>
            <a:r>
              <a:rPr lang="zh-CN" altLang="en-US" b="1">
                <a:ea typeface="黑体" panose="02010609060101010101" pitchFamily="2" charset="-122"/>
              </a:rPr>
              <a:t>这时</a:t>
            </a:r>
            <a:r>
              <a:rPr lang="en-US" altLang="zh-CN" b="1">
                <a:ea typeface="黑体" panose="02010609060101010101" pitchFamily="2" charset="-122"/>
              </a:rPr>
              <a:t>c</a:t>
            </a:r>
            <a:r>
              <a:rPr lang="zh-CN" altLang="en-US" b="1">
                <a:ea typeface="黑体" panose="02010609060101010101" pitchFamily="2" charset="-122"/>
              </a:rPr>
              <a:t>数组的长度自动定为</a:t>
            </a:r>
            <a:r>
              <a:rPr lang="en-US" altLang="zh-CN" b="1">
                <a:solidFill>
                  <a:srgbClr val="FF00FF"/>
                </a:solidFill>
                <a:ea typeface="黑体" panose="02010609060101010101" pitchFamily="2" charset="-122"/>
              </a:rPr>
              <a:t>11</a:t>
            </a:r>
            <a:r>
              <a:rPr lang="zh-CN" altLang="en-US" b="1">
                <a:ea typeface="黑体" panose="02010609060101010101" pitchFamily="2" charset="-122"/>
              </a:rPr>
              <a:t>。</a:t>
            </a:r>
            <a:r>
              <a:rPr lang="zh-CN" altLang="en-US">
                <a:solidFill>
                  <a:srgbClr val="CC3300"/>
                </a:solidFill>
                <a:ea typeface="黑体" panose="02010609060101010101" pitchFamily="2" charset="-122"/>
              </a:rPr>
              <a:t> </a:t>
            </a:r>
            <a:endParaRPr lang="zh-CN" altLang="en-US">
              <a:solidFill>
                <a:srgbClr val="CC3300"/>
              </a:solidFill>
              <a:ea typeface="黑体" panose="02010609060101010101" pitchFamily="2" charset="-122"/>
            </a:endParaRPr>
          </a:p>
        </p:txBody>
      </p:sp>
      <p:graphicFrame>
        <p:nvGraphicFramePr>
          <p:cNvPr id="212053" name="Group 85"/>
          <p:cNvGraphicFramePr>
            <a:graphicFrameLocks noGrp="1"/>
          </p:cNvGraphicFramePr>
          <p:nvPr/>
        </p:nvGraphicFramePr>
        <p:xfrm>
          <a:off x="611188" y="1700213"/>
          <a:ext cx="7993062" cy="663575"/>
        </p:xfrm>
        <a:graphic>
          <a:graphicData uri="http://schemas.openxmlformats.org/drawingml/2006/table">
            <a:tbl>
              <a:tblPr/>
              <a:tblGrid>
                <a:gridCol w="727075"/>
                <a:gridCol w="725487"/>
                <a:gridCol w="728663"/>
                <a:gridCol w="727075"/>
                <a:gridCol w="725487"/>
                <a:gridCol w="725488"/>
                <a:gridCol w="725487"/>
                <a:gridCol w="727075"/>
                <a:gridCol w="728663"/>
                <a:gridCol w="725487"/>
                <a:gridCol w="727075"/>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C[0]</a:t>
                      </a:r>
                      <a:endParaRPr kumimoji="1" lang="en-US" altLang="zh-CN" sz="18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C[1]</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C[2]</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C[3]</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C[4]</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C[5]</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C[6]</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C[7]</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C[8]</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C[9]</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rPr>
                        <a:t>C[10]</a:t>
                      </a:r>
                      <a:endParaRPr kumimoji="1" lang="en-US" altLang="zh-CN" sz="2000" b="1" i="0" u="none" strike="noStrike" cap="none" normalizeH="0" baseline="0" smtClean="0">
                        <a:ln>
                          <a:noFill/>
                        </a:ln>
                        <a:solidFill>
                          <a:srgbClr val="CC3300"/>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W</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e</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l</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c</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o</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m</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e</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y</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o</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u</a:t>
                      </a:r>
                      <a:endParaRPr kumimoji="1"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2054" name="Group 86"/>
          <p:cNvGraphicFramePr>
            <a:graphicFrameLocks noGrp="1"/>
          </p:cNvGraphicFramePr>
          <p:nvPr/>
        </p:nvGraphicFramePr>
        <p:xfrm>
          <a:off x="971550" y="3789363"/>
          <a:ext cx="6807200" cy="663575"/>
        </p:xfrm>
        <a:graphic>
          <a:graphicData uri="http://schemas.openxmlformats.org/drawingml/2006/table">
            <a:tbl>
              <a:tblPr/>
              <a:tblGrid>
                <a:gridCol w="681038"/>
                <a:gridCol w="681037"/>
                <a:gridCol w="679450"/>
                <a:gridCol w="681038"/>
                <a:gridCol w="681037"/>
                <a:gridCol w="681038"/>
                <a:gridCol w="681037"/>
                <a:gridCol w="681038"/>
                <a:gridCol w="679450"/>
                <a:gridCol w="681037"/>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C[0]</a:t>
                      </a:r>
                      <a:endParaRPr kumimoji="1" lang="en-US" altLang="zh-CN" sz="18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C[1]</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C[2]</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C[3]</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C[4]</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C[5]</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C[6]</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C[7]</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C[8]</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C[9]</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H</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88" name="Rectangle 84"/>
          <p:cNvSpPr>
            <a:spLocks noChangeArrowheads="1"/>
          </p:cNvSpPr>
          <p:nvPr/>
        </p:nvSpPr>
        <p:spPr bwMode="auto">
          <a:xfrm>
            <a:off x="1419225" y="11113"/>
            <a:ext cx="5235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600" b="1">
                <a:solidFill>
                  <a:srgbClr val="CC0000"/>
                </a:solidFill>
                <a:latin typeface="黑体" panose="02010609060101010101" pitchFamily="2" charset="-122"/>
                <a:ea typeface="黑体" panose="02010609060101010101" pitchFamily="2" charset="-122"/>
              </a:rPr>
              <a:t>6.3.2 </a:t>
            </a:r>
            <a:r>
              <a:rPr lang="zh-CN" altLang="en-US" sz="3600" b="1">
                <a:solidFill>
                  <a:srgbClr val="CC0000"/>
                </a:solidFill>
                <a:latin typeface="黑体" panose="02010609060101010101" pitchFamily="2" charset="-122"/>
                <a:ea typeface="黑体" panose="02010609060101010101" pitchFamily="2" charset="-122"/>
              </a:rPr>
              <a:t>字符数组的初始化</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1970"/>
                                        </p:tgtEl>
                                        <p:attrNameLst>
                                          <p:attrName>style.visibility</p:attrName>
                                        </p:attrNameLst>
                                      </p:cBhvr>
                                      <p:to>
                                        <p:strVal val="visible"/>
                                      </p:to>
                                    </p:set>
                                    <p:anim calcmode="discrete" valueType="clr">
                                      <p:cBhvr override="childStyle">
                                        <p:cTn id="7" dur="80"/>
                                        <p:tgtEl>
                                          <p:spTgt spid="2119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1970"/>
                                        </p:tgtEl>
                                        <p:attrNameLst>
                                          <p:attrName>fillcolor</p:attrName>
                                        </p:attrNameLst>
                                      </p:cBhvr>
                                      <p:tavLst>
                                        <p:tav tm="0">
                                          <p:val>
                                            <p:clrVal>
                                              <a:schemeClr val="accent2"/>
                                            </p:clrVal>
                                          </p:val>
                                        </p:tav>
                                        <p:tav tm="50000">
                                          <p:val>
                                            <p:clrVal>
                                              <a:schemeClr val="hlink"/>
                                            </p:clrVal>
                                          </p:val>
                                        </p:tav>
                                      </p:tavLst>
                                    </p:anim>
                                    <p:set>
                                      <p:cBhvr>
                                        <p:cTn id="9" dur="80"/>
                                        <p:tgtEl>
                                          <p:spTgt spid="2119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0" y="561975"/>
            <a:ext cx="914400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5000"/>
              </a:lnSpc>
            </a:pPr>
            <a:r>
              <a:rPr lang="en-US" altLang="zh-CN" b="1">
                <a:ea typeface="黑体" panose="02010609060101010101" pitchFamily="2" charset="-122"/>
              </a:rPr>
              <a:t> </a:t>
            </a:r>
            <a:r>
              <a:rPr lang="en-US" altLang="zh-CN" b="1">
                <a:solidFill>
                  <a:schemeClr val="accent2"/>
                </a:solidFill>
                <a:ea typeface="黑体" panose="02010609060101010101" pitchFamily="2" charset="-122"/>
              </a:rPr>
              <a:t>2</a:t>
            </a:r>
            <a:r>
              <a:rPr lang="zh-CN" altLang="en-US" b="1">
                <a:solidFill>
                  <a:schemeClr val="accent2"/>
                </a:solidFill>
                <a:ea typeface="黑体" panose="02010609060101010101" pitchFamily="2" charset="-122"/>
              </a:rPr>
              <a:t>．用字符串常量对字符数组的初始化。</a:t>
            </a:r>
            <a:endParaRPr lang="zh-CN" altLang="en-US" b="1">
              <a:solidFill>
                <a:schemeClr val="accent2"/>
              </a:solidFill>
              <a:ea typeface="黑体" panose="02010609060101010101" pitchFamily="2" charset="-122"/>
            </a:endParaRPr>
          </a:p>
          <a:p>
            <a:pPr algn="l" eaLnBrk="1" hangingPunct="1">
              <a:lnSpc>
                <a:spcPct val="95000"/>
              </a:lnSpc>
            </a:pPr>
            <a:r>
              <a:rPr lang="zh-CN" altLang="en-US" b="1">
                <a:solidFill>
                  <a:schemeClr val="accent2"/>
                </a:solidFill>
                <a:ea typeface="黑体" panose="02010609060101010101" pitchFamily="2" charset="-122"/>
              </a:rPr>
              <a:t>	</a:t>
            </a:r>
            <a:r>
              <a:rPr lang="zh-CN" altLang="en-US" b="1">
                <a:solidFill>
                  <a:srgbClr val="CC3300"/>
                </a:solidFill>
                <a:ea typeface="黑体" panose="02010609060101010101" pitchFamily="2" charset="-122"/>
              </a:rPr>
              <a:t>   </a:t>
            </a:r>
            <a:r>
              <a:rPr lang="en-US" altLang="zh-CN" b="1">
                <a:latin typeface="Tahoma" panose="020B0604030504040204" pitchFamily="34" charset="0"/>
                <a:ea typeface="黑体" panose="02010609060101010101" pitchFamily="2" charset="-122"/>
              </a:rPr>
              <a:t>char c[]={“Welcome  you”};</a:t>
            </a:r>
            <a:endParaRPr lang="en-US" altLang="zh-CN" b="1">
              <a:latin typeface="Tahoma" panose="020B0604030504040204" pitchFamily="34" charset="0"/>
              <a:ea typeface="黑体" panose="02010609060101010101" pitchFamily="2" charset="-122"/>
            </a:endParaRPr>
          </a:p>
          <a:p>
            <a:pPr algn="l" eaLnBrk="1" hangingPunct="1">
              <a:lnSpc>
                <a:spcPct val="95000"/>
              </a:lnSpc>
            </a:pPr>
            <a:r>
              <a:rPr lang="en-US" altLang="zh-CN" b="1">
                <a:latin typeface="Tahoma" panose="020B0604030504040204" pitchFamily="34" charset="0"/>
                <a:ea typeface="黑体" panose="02010609060101010101" pitchFamily="2" charset="-122"/>
              </a:rPr>
              <a:t>   	   char c[]=“Welcome  you”;</a:t>
            </a:r>
            <a:endParaRPr lang="en-US" altLang="zh-CN" b="1">
              <a:latin typeface="Tahoma" panose="020B0604030504040204" pitchFamily="34" charset="0"/>
              <a:ea typeface="黑体" panose="02010609060101010101" pitchFamily="2" charset="-122"/>
            </a:endParaRPr>
          </a:p>
          <a:p>
            <a:pPr algn="l" eaLnBrk="1" hangingPunct="1">
              <a:lnSpc>
                <a:spcPct val="95000"/>
              </a:lnSpc>
            </a:pPr>
            <a:r>
              <a:rPr lang="zh-CN" altLang="en-US" b="1">
                <a:solidFill>
                  <a:srgbClr val="CC0000"/>
                </a:solidFill>
                <a:ea typeface="黑体" panose="02010609060101010101" pitchFamily="2" charset="-122"/>
              </a:rPr>
              <a:t>注意：</a:t>
            </a:r>
            <a:endParaRPr lang="zh-CN" altLang="en-US" b="1">
              <a:solidFill>
                <a:srgbClr val="CC0000"/>
              </a:solidFill>
              <a:ea typeface="黑体" panose="02010609060101010101" pitchFamily="2" charset="-122"/>
            </a:endParaRPr>
          </a:p>
          <a:p>
            <a:pPr algn="l" eaLnBrk="1" hangingPunct="1">
              <a:lnSpc>
                <a:spcPct val="95000"/>
              </a:lnSpc>
            </a:pPr>
            <a:r>
              <a:rPr lang="zh-CN" altLang="en-US" b="1">
                <a:solidFill>
                  <a:srgbClr val="CC3300"/>
                </a:solidFill>
                <a:ea typeface="黑体" panose="02010609060101010101" pitchFamily="2" charset="-122"/>
              </a:rPr>
              <a:t>（</a:t>
            </a:r>
            <a:r>
              <a:rPr lang="en-US" altLang="zh-CN" b="1">
                <a:ea typeface="黑体" panose="02010609060101010101" pitchFamily="2" charset="-122"/>
              </a:rPr>
              <a:t>1</a:t>
            </a:r>
            <a:r>
              <a:rPr lang="zh-CN" altLang="en-US" b="1">
                <a:ea typeface="黑体" panose="02010609060101010101" pitchFamily="2" charset="-122"/>
              </a:rPr>
              <a:t>）字符串两端应使用</a:t>
            </a:r>
            <a:r>
              <a:rPr lang="zh-CN" altLang="en-US" b="1">
                <a:solidFill>
                  <a:srgbClr val="CC0000"/>
                </a:solidFill>
                <a:ea typeface="黑体" panose="02010609060101010101" pitchFamily="2" charset="-122"/>
              </a:rPr>
              <a:t>双撇号</a:t>
            </a:r>
            <a:r>
              <a:rPr lang="zh-CN" altLang="en-US" b="1">
                <a:ea typeface="黑体" panose="02010609060101010101" pitchFamily="2" charset="-122"/>
              </a:rPr>
              <a:t>；</a:t>
            </a:r>
            <a:endParaRPr lang="zh-CN" altLang="en-US" b="1">
              <a:ea typeface="黑体" panose="02010609060101010101" pitchFamily="2" charset="-122"/>
            </a:endParaRPr>
          </a:p>
          <a:p>
            <a:pPr algn="l" eaLnBrk="1" hangingPunct="1">
              <a:lnSpc>
                <a:spcPct val="95000"/>
              </a:lnSpc>
            </a:pPr>
            <a:r>
              <a:rPr lang="zh-CN" altLang="en-US" b="1">
                <a:ea typeface="黑体" panose="02010609060101010101" pitchFamily="2" charset="-122"/>
              </a:rPr>
              <a:t>（</a:t>
            </a:r>
            <a:r>
              <a:rPr lang="en-US" altLang="zh-CN" b="1">
                <a:ea typeface="黑体" panose="02010609060101010101" pitchFamily="2" charset="-122"/>
              </a:rPr>
              <a:t>2</a:t>
            </a:r>
            <a:r>
              <a:rPr lang="zh-CN" altLang="en-US" b="1">
                <a:ea typeface="黑体" panose="02010609060101010101" pitchFamily="2" charset="-122"/>
              </a:rPr>
              <a:t>）数组</a:t>
            </a:r>
            <a:r>
              <a:rPr lang="en-US" altLang="zh-CN" b="1">
                <a:ea typeface="黑体" panose="02010609060101010101" pitchFamily="2" charset="-122"/>
              </a:rPr>
              <a:t>c</a:t>
            </a:r>
            <a:r>
              <a:rPr lang="zh-CN" altLang="en-US" b="1">
                <a:ea typeface="黑体" panose="02010609060101010101" pitchFamily="2" charset="-122"/>
              </a:rPr>
              <a:t>的长度是</a:t>
            </a:r>
            <a:r>
              <a:rPr lang="en-US" altLang="zh-CN" b="1">
                <a:ea typeface="黑体" panose="02010609060101010101" pitchFamily="2" charset="-122"/>
              </a:rPr>
              <a:t>12</a:t>
            </a:r>
            <a:r>
              <a:rPr lang="zh-CN" altLang="en-US" b="1">
                <a:ea typeface="黑体" panose="02010609060101010101" pitchFamily="2" charset="-122"/>
              </a:rPr>
              <a:t>（加字符串结束符‘</a:t>
            </a:r>
            <a:r>
              <a:rPr lang="en-US" altLang="zh-CN" b="1">
                <a:ea typeface="黑体" panose="02010609060101010101" pitchFamily="2" charset="-122"/>
              </a:rPr>
              <a:t>\0’ </a:t>
            </a:r>
            <a:r>
              <a:rPr lang="zh-CN" altLang="en-US" b="1">
                <a:ea typeface="黑体" panose="02010609060101010101" pitchFamily="2" charset="-122"/>
              </a:rPr>
              <a:t>），而不是</a:t>
            </a:r>
            <a:r>
              <a:rPr lang="en-US" altLang="zh-CN" b="1">
                <a:ea typeface="黑体" panose="02010609060101010101" pitchFamily="2" charset="-122"/>
              </a:rPr>
              <a:t>11</a:t>
            </a:r>
            <a:r>
              <a:rPr lang="zh-CN" altLang="en-US" b="1">
                <a:ea typeface="黑体" panose="02010609060101010101" pitchFamily="2" charset="-122"/>
              </a:rPr>
              <a:t>。</a:t>
            </a:r>
            <a:endParaRPr lang="zh-CN" altLang="en-US" b="1">
              <a:ea typeface="黑体" panose="02010609060101010101" pitchFamily="2" charset="-122"/>
            </a:endParaRPr>
          </a:p>
          <a:p>
            <a:pPr algn="l" eaLnBrk="1" hangingPunct="1">
              <a:lnSpc>
                <a:spcPct val="95000"/>
              </a:lnSpc>
            </a:pPr>
            <a:r>
              <a:rPr lang="zh-CN" altLang="en-US" b="1">
                <a:ea typeface="黑体" panose="02010609060101010101" pitchFamily="2" charset="-122"/>
              </a:rPr>
              <a:t>（</a:t>
            </a:r>
            <a:r>
              <a:rPr lang="en-US" altLang="zh-CN" b="1">
                <a:ea typeface="黑体" panose="02010609060101010101" pitchFamily="2" charset="-122"/>
              </a:rPr>
              <a:t>3</a:t>
            </a:r>
            <a:r>
              <a:rPr lang="zh-CN" altLang="en-US" b="1">
                <a:ea typeface="黑体" panose="02010609060101010101" pitchFamily="2" charset="-122"/>
              </a:rPr>
              <a:t>）如果字符串的长度小于数组长度，则剩余的数组元素被自动赋予‘</a:t>
            </a:r>
            <a:r>
              <a:rPr lang="en-US" altLang="zh-CN" b="1">
                <a:ea typeface="黑体" panose="02010609060101010101" pitchFamily="2" charset="-122"/>
              </a:rPr>
              <a:t>\0’</a:t>
            </a:r>
            <a:r>
              <a:rPr lang="zh-CN" altLang="en-US" b="1">
                <a:ea typeface="黑体" panose="02010609060101010101" pitchFamily="2" charset="-122"/>
              </a:rPr>
              <a:t>。如：               </a:t>
            </a:r>
            <a:r>
              <a:rPr lang="en-US" altLang="zh-CN" b="1">
                <a:ea typeface="黑体" panose="02010609060101010101" pitchFamily="2" charset="-122"/>
              </a:rPr>
              <a:t>char a[8]={“Hello”};</a:t>
            </a:r>
            <a:endParaRPr lang="en-US" altLang="zh-CN" b="1">
              <a:ea typeface="黑体" panose="02010609060101010101" pitchFamily="2" charset="-122"/>
            </a:endParaRPr>
          </a:p>
          <a:p>
            <a:pPr algn="l" eaLnBrk="1" hangingPunct="1">
              <a:lnSpc>
                <a:spcPct val="85000"/>
              </a:lnSpc>
            </a:pPr>
            <a:r>
              <a:rPr lang="en-US" altLang="zh-CN" b="1">
                <a:ea typeface="黑体" panose="02010609060101010101" pitchFamily="2" charset="-122"/>
              </a:rPr>
              <a:t>         </a:t>
            </a:r>
            <a:endParaRPr lang="en-US" altLang="zh-CN" b="1">
              <a:ea typeface="黑体" panose="02010609060101010101" pitchFamily="2" charset="-122"/>
            </a:endParaRPr>
          </a:p>
          <a:p>
            <a:pPr algn="l" eaLnBrk="1" hangingPunct="1">
              <a:lnSpc>
                <a:spcPct val="85000"/>
              </a:lnSpc>
            </a:pPr>
            <a:endParaRPr lang="en-US" altLang="zh-CN" b="1">
              <a:ea typeface="黑体" panose="02010609060101010101" pitchFamily="2" charset="-122"/>
            </a:endParaRPr>
          </a:p>
          <a:p>
            <a:pPr algn="l" eaLnBrk="1" hangingPunct="1">
              <a:lnSpc>
                <a:spcPct val="85000"/>
              </a:lnSpc>
            </a:pPr>
            <a:endParaRPr lang="en-US" altLang="zh-CN" b="1">
              <a:ea typeface="黑体" panose="02010609060101010101" pitchFamily="2" charset="-122"/>
            </a:endParaRPr>
          </a:p>
          <a:p>
            <a:pPr algn="l" eaLnBrk="1" hangingPunct="1">
              <a:lnSpc>
                <a:spcPct val="85000"/>
              </a:lnSpc>
            </a:pPr>
            <a:endParaRPr lang="en-US" altLang="zh-CN" b="1">
              <a:ea typeface="黑体" panose="02010609060101010101" pitchFamily="2" charset="-122"/>
            </a:endParaRPr>
          </a:p>
          <a:p>
            <a:pPr algn="l" eaLnBrk="1" hangingPunct="1">
              <a:lnSpc>
                <a:spcPct val="95000"/>
              </a:lnSpc>
            </a:pPr>
            <a:r>
              <a:rPr lang="zh-CN" altLang="en-US" b="1">
                <a:ea typeface="黑体" panose="02010609060101010101" pitchFamily="2" charset="-122"/>
              </a:rPr>
              <a:t>（</a:t>
            </a:r>
            <a:r>
              <a:rPr lang="en-US" altLang="zh-CN" b="1">
                <a:ea typeface="黑体" panose="02010609060101010101" pitchFamily="2" charset="-122"/>
              </a:rPr>
              <a:t>4</a:t>
            </a:r>
            <a:r>
              <a:rPr lang="zh-CN" altLang="en-US" b="1">
                <a:ea typeface="黑体" panose="02010609060101010101" pitchFamily="2" charset="-122"/>
              </a:rPr>
              <a:t>）为了处理判断，可人为在字符数组最后加‘</a:t>
            </a:r>
            <a:r>
              <a:rPr lang="en-US" altLang="zh-CN" b="1">
                <a:ea typeface="黑体" panose="02010609060101010101" pitchFamily="2" charset="-122"/>
              </a:rPr>
              <a:t>\0’ </a:t>
            </a:r>
            <a:r>
              <a:rPr lang="zh-CN" altLang="en-US" b="1">
                <a:ea typeface="黑体" panose="02010609060101010101" pitchFamily="2" charset="-122"/>
              </a:rPr>
              <a:t>。如：</a:t>
            </a:r>
            <a:endParaRPr lang="zh-CN" altLang="en-US" b="1">
              <a:ea typeface="黑体" panose="02010609060101010101" pitchFamily="2" charset="-122"/>
            </a:endParaRPr>
          </a:p>
          <a:p>
            <a:pPr algn="l" eaLnBrk="1" hangingPunct="1">
              <a:lnSpc>
                <a:spcPct val="95000"/>
              </a:lnSpc>
            </a:pPr>
            <a:r>
              <a:rPr lang="zh-CN" altLang="en-US" b="1">
                <a:ea typeface="黑体" panose="02010609060101010101" pitchFamily="2" charset="-122"/>
              </a:rPr>
              <a:t>             </a:t>
            </a:r>
            <a:r>
              <a:rPr lang="en-US" altLang="zh-CN" b="1">
                <a:latin typeface="Arial" panose="020B0604020202020204" pitchFamily="34" charset="0"/>
                <a:ea typeface="黑体" panose="02010609060101010101" pitchFamily="2" charset="-122"/>
              </a:rPr>
              <a:t>char c[ ]={‘W’,’e’,’l’,’c’,’o’,’m’,’e’,’’,’y’,’o’,’u’,’\0’};</a:t>
            </a:r>
            <a:endParaRPr lang="en-US" altLang="zh-CN" b="1">
              <a:latin typeface="Arial" panose="020B0604020202020204" pitchFamily="34" charset="0"/>
              <a:ea typeface="黑体" panose="02010609060101010101" pitchFamily="2" charset="-122"/>
            </a:endParaRPr>
          </a:p>
          <a:p>
            <a:pPr algn="l" eaLnBrk="1" hangingPunct="1">
              <a:lnSpc>
                <a:spcPct val="95000"/>
              </a:lnSpc>
            </a:pPr>
            <a:r>
              <a:rPr lang="en-US" altLang="zh-CN" b="1">
                <a:ea typeface="黑体" panose="02010609060101010101" pitchFamily="2" charset="-122"/>
              </a:rPr>
              <a:t>     </a:t>
            </a:r>
            <a:r>
              <a:rPr lang="zh-CN" altLang="en-US" b="1">
                <a:ea typeface="黑体" panose="02010609060101010101" pitchFamily="2" charset="-122"/>
              </a:rPr>
              <a:t>在字符串的末尾人为地加了一个‘</a:t>
            </a:r>
            <a:r>
              <a:rPr lang="en-US" altLang="zh-CN" b="1">
                <a:ea typeface="黑体" panose="02010609060101010101" pitchFamily="2" charset="-122"/>
              </a:rPr>
              <a:t>\0’</a:t>
            </a:r>
            <a:r>
              <a:rPr lang="zh-CN" altLang="en-US" b="1">
                <a:ea typeface="黑体" panose="02010609060101010101" pitchFamily="2" charset="-122"/>
              </a:rPr>
              <a:t>，</a:t>
            </a:r>
            <a:r>
              <a:rPr lang="en-US" altLang="zh-CN" b="1">
                <a:ea typeface="黑体" panose="02010609060101010101" pitchFamily="2" charset="-122"/>
              </a:rPr>
              <a:t>c</a:t>
            </a:r>
            <a:r>
              <a:rPr lang="zh-CN" altLang="en-US" b="1">
                <a:ea typeface="黑体" panose="02010609060101010101" pitchFamily="2" charset="-122"/>
              </a:rPr>
              <a:t>数组的长度自动定为</a:t>
            </a:r>
            <a:r>
              <a:rPr lang="en-US" altLang="zh-CN" b="1">
                <a:ea typeface="黑体" panose="02010609060101010101" pitchFamily="2" charset="-122"/>
              </a:rPr>
              <a:t>12</a:t>
            </a:r>
            <a:r>
              <a:rPr lang="zh-CN" altLang="en-US" b="1">
                <a:ea typeface="黑体" panose="02010609060101010101" pitchFamily="2" charset="-122"/>
              </a:rPr>
              <a:t>。</a:t>
            </a:r>
            <a:r>
              <a:rPr lang="zh-CN" altLang="en-US">
                <a:ea typeface="黑体" panose="02010609060101010101" pitchFamily="2" charset="-122"/>
              </a:rPr>
              <a:t> </a:t>
            </a:r>
            <a:endParaRPr lang="zh-CN" altLang="en-US">
              <a:ea typeface="黑体" panose="02010609060101010101" pitchFamily="2" charset="-122"/>
            </a:endParaRPr>
          </a:p>
        </p:txBody>
      </p:sp>
      <p:graphicFrame>
        <p:nvGraphicFramePr>
          <p:cNvPr id="213029" name="Group 37"/>
          <p:cNvGraphicFramePr>
            <a:graphicFrameLocks noGrp="1"/>
          </p:cNvGraphicFramePr>
          <p:nvPr/>
        </p:nvGraphicFramePr>
        <p:xfrm>
          <a:off x="1258888" y="3644900"/>
          <a:ext cx="5975350" cy="762000"/>
        </p:xfrm>
        <a:graphic>
          <a:graphicData uri="http://schemas.openxmlformats.org/drawingml/2006/table">
            <a:tbl>
              <a:tblPr/>
              <a:tblGrid>
                <a:gridCol w="747712"/>
                <a:gridCol w="746125"/>
                <a:gridCol w="746125"/>
                <a:gridCol w="746125"/>
                <a:gridCol w="747713"/>
                <a:gridCol w="747712"/>
                <a:gridCol w="746125"/>
                <a:gridCol w="747713"/>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C[0]</a:t>
                      </a:r>
                      <a:endParaRPr kumimoji="1" lang="en-US" altLang="zh-CN" sz="18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C[1]</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C[2]</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C[3]</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C[4]</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C[5]</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C[6]</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rPr>
                        <a:t>C[7]</a:t>
                      </a:r>
                      <a:endParaRPr kumimoji="1" lang="en-US" altLang="zh-CN" sz="2000" b="1" i="0" u="none" strike="noStrike" cap="none" normalizeH="0" baseline="0" smtClean="0">
                        <a:ln>
                          <a:noFill/>
                        </a:ln>
                        <a:solidFill>
                          <a:srgbClr val="CC33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H</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68" name="Rectangle 35"/>
          <p:cNvSpPr>
            <a:spLocks noChangeArrowheads="1"/>
          </p:cNvSpPr>
          <p:nvPr/>
        </p:nvSpPr>
        <p:spPr bwMode="auto">
          <a:xfrm>
            <a:off x="1419225" y="11113"/>
            <a:ext cx="5235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600" b="1">
                <a:solidFill>
                  <a:srgbClr val="CC0000"/>
                </a:solidFill>
                <a:latin typeface="黑体" panose="02010609060101010101" pitchFamily="2" charset="-122"/>
                <a:ea typeface="黑体" panose="02010609060101010101" pitchFamily="2" charset="-122"/>
              </a:rPr>
              <a:t>6.3.2 </a:t>
            </a:r>
            <a:r>
              <a:rPr lang="zh-CN" altLang="en-US" sz="3600" b="1">
                <a:solidFill>
                  <a:srgbClr val="CC0000"/>
                </a:solidFill>
                <a:latin typeface="黑体" panose="02010609060101010101" pitchFamily="2" charset="-122"/>
                <a:ea typeface="黑体" panose="02010609060101010101" pitchFamily="2" charset="-122"/>
              </a:rPr>
              <a:t>字符数组的初始化</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2994"/>
                                        </p:tgtEl>
                                        <p:attrNameLst>
                                          <p:attrName>style.visibility</p:attrName>
                                        </p:attrNameLst>
                                      </p:cBhvr>
                                      <p:to>
                                        <p:strVal val="visible"/>
                                      </p:to>
                                    </p:set>
                                    <p:anim calcmode="discrete" valueType="clr">
                                      <p:cBhvr override="childStyle">
                                        <p:cTn id="7" dur="80"/>
                                        <p:tgtEl>
                                          <p:spTgt spid="2129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gtEl>
                                        <p:attrNameLst>
                                          <p:attrName>fillcolor</p:attrName>
                                        </p:attrNameLst>
                                      </p:cBhvr>
                                      <p:tavLst>
                                        <p:tav tm="0">
                                          <p:val>
                                            <p:clrVal>
                                              <a:schemeClr val="accent2"/>
                                            </p:clrVal>
                                          </p:val>
                                        </p:tav>
                                        <p:tav tm="50000">
                                          <p:val>
                                            <p:clrVal>
                                              <a:schemeClr val="hlink"/>
                                            </p:clrVal>
                                          </p:val>
                                        </p:tav>
                                      </p:tavLst>
                                    </p:anim>
                                    <p:set>
                                      <p:cBhvr>
                                        <p:cTn id="9" dur="80"/>
                                        <p:tgtEl>
                                          <p:spTgt spid="2129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468313" y="1125538"/>
            <a:ext cx="7862887" cy="44735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CC3300"/>
                </a:solidFill>
                <a:latin typeface="Tahoma" panose="020B0604030504040204" pitchFamily="34" charset="0"/>
                <a:ea typeface="黑体" panose="02010609060101010101" pitchFamily="2" charset="-122"/>
              </a:rPr>
              <a:t>（</a:t>
            </a:r>
            <a:r>
              <a:rPr lang="en-US" altLang="zh-CN" b="1">
                <a:solidFill>
                  <a:srgbClr val="CC3300"/>
                </a:solidFill>
                <a:latin typeface="Tahoma" panose="020B0604030504040204" pitchFamily="34" charset="0"/>
                <a:ea typeface="黑体" panose="02010609060101010101" pitchFamily="2" charset="-122"/>
              </a:rPr>
              <a:t>1</a:t>
            </a:r>
            <a:r>
              <a:rPr lang="zh-CN" altLang="en-US" b="1">
                <a:solidFill>
                  <a:srgbClr val="CC3300"/>
                </a:solidFill>
                <a:latin typeface="Tahoma" panose="020B0604030504040204" pitchFamily="34" charset="0"/>
                <a:ea typeface="黑体" panose="02010609060101010101" pitchFamily="2" charset="-122"/>
              </a:rPr>
              <a:t>）</a:t>
            </a:r>
            <a:r>
              <a:rPr lang="zh-CN" altLang="en-US" b="1">
                <a:solidFill>
                  <a:srgbClr val="CC0000"/>
                </a:solidFill>
                <a:latin typeface="Tahoma" panose="020B0604030504040204" pitchFamily="34" charset="0"/>
                <a:ea typeface="黑体" panose="02010609060101010101" pitchFamily="2" charset="-122"/>
              </a:rPr>
              <a:t>逐个字符输入输出</a:t>
            </a:r>
            <a:endParaRPr lang="zh-CN" altLang="en-US" b="1">
              <a:solidFill>
                <a:srgbClr val="CC0000"/>
              </a:solidFill>
              <a:latin typeface="Tahoma" panose="020B0604030504040204" pitchFamily="34" charset="0"/>
              <a:ea typeface="黑体" panose="02010609060101010101" pitchFamily="2" charset="-122"/>
            </a:endParaRPr>
          </a:p>
          <a:p>
            <a:pPr algn="l" eaLnBrk="1" hangingPunct="1"/>
            <a:r>
              <a:rPr lang="zh-CN" altLang="en-US" b="1">
                <a:latin typeface="Tahoma" panose="020B0604030504040204" pitchFamily="34" charset="0"/>
                <a:ea typeface="黑体" panose="02010609060101010101" pitchFamily="2" charset="-122"/>
              </a:rPr>
              <a:t>输入输出时使用格式符</a:t>
            </a:r>
            <a:r>
              <a:rPr lang="zh-CN" altLang="en-US" b="1">
                <a:solidFill>
                  <a:srgbClr val="3333FF"/>
                </a:solidFill>
                <a:latin typeface="Tahoma" panose="020B0604030504040204" pitchFamily="34" charset="0"/>
                <a:ea typeface="黑体" panose="02010609060101010101" pitchFamily="2" charset="-122"/>
              </a:rPr>
              <a:t>“</a:t>
            </a:r>
            <a:r>
              <a:rPr lang="en-US" altLang="zh-CN" b="1">
                <a:solidFill>
                  <a:srgbClr val="3333FF"/>
                </a:solidFill>
                <a:latin typeface="Tahoma" panose="020B0604030504040204" pitchFamily="34" charset="0"/>
                <a:ea typeface="黑体" panose="02010609060101010101" pitchFamily="2" charset="-122"/>
              </a:rPr>
              <a:t>%c”</a:t>
            </a:r>
            <a:r>
              <a:rPr lang="zh-CN" altLang="en-US" b="1">
                <a:latin typeface="Tahoma" panose="020B0604030504040204" pitchFamily="34" charset="0"/>
                <a:ea typeface="黑体" panose="02010609060101010101" pitchFamily="2" charset="-122"/>
              </a:rPr>
              <a:t>。例如为字符数组</a:t>
            </a:r>
            <a:r>
              <a:rPr lang="en-US" altLang="zh-CN" b="1">
                <a:latin typeface="Tahoma" panose="020B0604030504040204" pitchFamily="34" charset="0"/>
                <a:ea typeface="黑体" panose="02010609060101010101" pitchFamily="2" charset="-122"/>
              </a:rPr>
              <a:t>a</a:t>
            </a:r>
            <a:r>
              <a:rPr lang="zh-CN" altLang="en-US" b="1">
                <a:latin typeface="Tahoma" panose="020B0604030504040204" pitchFamily="34" charset="0"/>
                <a:ea typeface="黑体" panose="02010609060101010101" pitchFamily="2" charset="-122"/>
              </a:rPr>
              <a:t>赋值并输出的程序段为：</a:t>
            </a:r>
            <a:endParaRPr lang="zh-CN" altLang="en-US"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#include "stdio.h"</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void main()</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char a[5];</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int 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for(j=0;j&lt;5;j++)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scanf("%c",&amp;a[j]);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for(j=0;j&lt;5;j++)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printf ("%c",a[j]);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a:t>
            </a:r>
            <a:endParaRPr lang="en-US" altLang="zh-CN" b="1">
              <a:latin typeface="Tahoma" panose="020B0604030504040204" pitchFamily="34" charset="0"/>
              <a:ea typeface="黑体" panose="02010609060101010101" pitchFamily="2" charset="-122"/>
            </a:endParaRPr>
          </a:p>
        </p:txBody>
      </p:sp>
      <p:pic>
        <p:nvPicPr>
          <p:cNvPr id="40963" name="Picture 3"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3055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7"/>
          <p:cNvSpPr>
            <a:spLocks noChangeArrowheads="1"/>
          </p:cNvSpPr>
          <p:nvPr/>
        </p:nvSpPr>
        <p:spPr bwMode="auto">
          <a:xfrm>
            <a:off x="1835150" y="0"/>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6.3.3 </a:t>
            </a:r>
            <a:r>
              <a:rPr lang="zh-CN" altLang="en-US" sz="3600" b="1">
                <a:solidFill>
                  <a:srgbClr val="CC3300"/>
                </a:solidFill>
                <a:ea typeface="黑体" panose="02010609060101010101" pitchFamily="2" charset="-122"/>
              </a:rPr>
              <a:t>字符数组的输入输出</a:t>
            </a:r>
            <a:endParaRPr lang="zh-CN" altLang="en-US" sz="3600" b="1">
              <a:solidFill>
                <a:srgbClr val="CC3300"/>
              </a:solidFill>
              <a:ea typeface="黑体" panose="02010609060101010101" pitchFamily="2" charset="-122"/>
            </a:endParaRPr>
          </a:p>
        </p:txBody>
      </p:sp>
      <p:sp>
        <p:nvSpPr>
          <p:cNvPr id="214024" name="Rectangle 8"/>
          <p:cNvSpPr>
            <a:spLocks noChangeArrowheads="1"/>
          </p:cNvSpPr>
          <p:nvPr/>
        </p:nvSpPr>
        <p:spPr bwMode="auto">
          <a:xfrm>
            <a:off x="684213" y="692150"/>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3333FF"/>
                </a:solidFill>
                <a:ea typeface="黑体" panose="02010609060101010101" pitchFamily="2" charset="-122"/>
              </a:rPr>
              <a:t>字符数组的输入输出归纳起来有两种方法：</a:t>
            </a:r>
            <a:endParaRPr lang="zh-CN" altLang="en-US" b="1">
              <a:solidFill>
                <a:srgbClr val="3333FF"/>
              </a:solidFill>
              <a:ea typeface="黑体" panose="02010609060101010101" pitchFamily="2" charset="-122"/>
            </a:endParaRPr>
          </a:p>
        </p:txBody>
      </p:sp>
      <p:pic>
        <p:nvPicPr>
          <p:cNvPr id="4199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1989138"/>
            <a:ext cx="287972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4018"/>
                                        </p:tgtEl>
                                        <p:attrNameLst>
                                          <p:attrName>style.visibility</p:attrName>
                                        </p:attrNameLst>
                                      </p:cBhvr>
                                      <p:to>
                                        <p:strVal val="visible"/>
                                      </p:to>
                                    </p:set>
                                    <p:anim calcmode="discrete" valueType="clr">
                                      <p:cBhvr override="childStyle">
                                        <p:cTn id="7" dur="80"/>
                                        <p:tgtEl>
                                          <p:spTgt spid="2140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4018"/>
                                        </p:tgtEl>
                                        <p:attrNameLst>
                                          <p:attrName>fillcolor</p:attrName>
                                        </p:attrNameLst>
                                      </p:cBhvr>
                                      <p:tavLst>
                                        <p:tav tm="0">
                                          <p:val>
                                            <p:clrVal>
                                              <a:schemeClr val="accent2"/>
                                            </p:clrVal>
                                          </p:val>
                                        </p:tav>
                                        <p:tav tm="50000">
                                          <p:val>
                                            <p:clrVal>
                                              <a:schemeClr val="hlink"/>
                                            </p:clrVal>
                                          </p:val>
                                        </p:tav>
                                      </p:tavLst>
                                    </p:anim>
                                    <p:set>
                                      <p:cBhvr>
                                        <p:cTn id="9" dur="80"/>
                                        <p:tgtEl>
                                          <p:spTgt spid="21401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4024"/>
                                        </p:tgtEl>
                                        <p:attrNameLst>
                                          <p:attrName>style.visibility</p:attrName>
                                        </p:attrNameLst>
                                      </p:cBhvr>
                                      <p:to>
                                        <p:strVal val="visible"/>
                                      </p:to>
                                    </p:set>
                                    <p:anim calcmode="discrete" valueType="clr">
                                      <p:cBhvr override="childStyle">
                                        <p:cTn id="14" dur="80"/>
                                        <p:tgtEl>
                                          <p:spTgt spid="21402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4024"/>
                                        </p:tgtEl>
                                        <p:attrNameLst>
                                          <p:attrName>fillcolor</p:attrName>
                                        </p:attrNameLst>
                                      </p:cBhvr>
                                      <p:tavLst>
                                        <p:tav tm="0">
                                          <p:val>
                                            <p:clrVal>
                                              <a:schemeClr val="accent2"/>
                                            </p:clrVal>
                                          </p:val>
                                        </p:tav>
                                        <p:tav tm="50000">
                                          <p:val>
                                            <p:clrVal>
                                              <a:schemeClr val="hlink"/>
                                            </p:clrVal>
                                          </p:val>
                                        </p:tav>
                                      </p:tavLst>
                                    </p:anim>
                                    <p:set>
                                      <p:cBhvr>
                                        <p:cTn id="16" dur="80"/>
                                        <p:tgtEl>
                                          <p:spTgt spid="21402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1" nodeType="clickEffect">
                                  <p:stCondLst>
                                    <p:cond delay="0"/>
                                  </p:stCondLst>
                                  <p:iterate type="lt">
                                    <p:tmPct val="50000"/>
                                  </p:iterate>
                                  <p:childTnLst>
                                    <p:set>
                                      <p:cBhvr>
                                        <p:cTn id="20" dur="1" fill="hold">
                                          <p:stCondLst>
                                            <p:cond delay="0"/>
                                          </p:stCondLst>
                                        </p:cTn>
                                        <p:tgtEl>
                                          <p:spTgt spid="214018"/>
                                        </p:tgtEl>
                                        <p:attrNameLst>
                                          <p:attrName>style.visibility</p:attrName>
                                        </p:attrNameLst>
                                      </p:cBhvr>
                                      <p:to>
                                        <p:strVal val="visible"/>
                                      </p:to>
                                    </p:set>
                                    <p:anim calcmode="discrete" valueType="clr">
                                      <p:cBhvr override="childStyle">
                                        <p:cTn id="21" dur="80"/>
                                        <p:tgtEl>
                                          <p:spTgt spid="214018"/>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4018"/>
                                        </p:tgtEl>
                                        <p:attrNameLst>
                                          <p:attrName>fillcolor</p:attrName>
                                        </p:attrNameLst>
                                      </p:cBhvr>
                                      <p:tavLst>
                                        <p:tav tm="0">
                                          <p:val>
                                            <p:clrVal>
                                              <a:schemeClr val="accent2"/>
                                            </p:clrVal>
                                          </p:val>
                                        </p:tav>
                                        <p:tav tm="50000">
                                          <p:val>
                                            <p:clrVal>
                                              <a:schemeClr val="hlink"/>
                                            </p:clrVal>
                                          </p:val>
                                        </p:tav>
                                      </p:tavLst>
                                    </p:anim>
                                    <p:set>
                                      <p:cBhvr>
                                        <p:cTn id="23" dur="80"/>
                                        <p:tgtEl>
                                          <p:spTgt spid="214018"/>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5" presetClass="entr" presetSubtype="0" fill="hold" nodeType="clickEffect">
                                  <p:stCondLst>
                                    <p:cond delay="0"/>
                                  </p:stCondLst>
                                  <p:childTnLst>
                                    <p:set>
                                      <p:cBhvr>
                                        <p:cTn id="27" dur="1" fill="hold">
                                          <p:stCondLst>
                                            <p:cond delay="0"/>
                                          </p:stCondLst>
                                        </p:cTn>
                                        <p:tgtEl>
                                          <p:spTgt spid="41993"/>
                                        </p:tgtEl>
                                        <p:attrNameLst>
                                          <p:attrName>style.visibility</p:attrName>
                                        </p:attrNameLst>
                                      </p:cBhvr>
                                      <p:to>
                                        <p:strVal val="visible"/>
                                      </p:to>
                                    </p:set>
                                    <p:animEffect transition="in" filter="fade">
                                      <p:cBhvr>
                                        <p:cTn id="28" dur="2000"/>
                                        <p:tgtEl>
                                          <p:spTgt spid="41993"/>
                                        </p:tgtEl>
                                      </p:cBhvr>
                                    </p:animEffect>
                                    <p:anim calcmode="lin" valueType="num">
                                      <p:cBhvr>
                                        <p:cTn id="29" dur="2000" fill="hold"/>
                                        <p:tgtEl>
                                          <p:spTgt spid="41993"/>
                                        </p:tgtEl>
                                        <p:attrNameLst>
                                          <p:attrName>style.rotation</p:attrName>
                                        </p:attrNameLst>
                                      </p:cBhvr>
                                      <p:tavLst>
                                        <p:tav tm="0">
                                          <p:val>
                                            <p:fltVal val="720"/>
                                          </p:val>
                                        </p:tav>
                                        <p:tav tm="100000">
                                          <p:val>
                                            <p:fltVal val="0"/>
                                          </p:val>
                                        </p:tav>
                                      </p:tavLst>
                                    </p:anim>
                                    <p:anim calcmode="lin" valueType="num">
                                      <p:cBhvr>
                                        <p:cTn id="30" dur="2000" fill="hold"/>
                                        <p:tgtEl>
                                          <p:spTgt spid="41993"/>
                                        </p:tgtEl>
                                        <p:attrNameLst>
                                          <p:attrName>ppt_h</p:attrName>
                                        </p:attrNameLst>
                                      </p:cBhvr>
                                      <p:tavLst>
                                        <p:tav tm="0">
                                          <p:val>
                                            <p:fltVal val="0"/>
                                          </p:val>
                                        </p:tav>
                                        <p:tav tm="100000">
                                          <p:val>
                                            <p:strVal val="#ppt_h"/>
                                          </p:val>
                                        </p:tav>
                                      </p:tavLst>
                                    </p:anim>
                                    <p:anim calcmode="lin" valueType="num">
                                      <p:cBhvr>
                                        <p:cTn id="31" dur="2000" fill="hold"/>
                                        <p:tgtEl>
                                          <p:spTgt spid="4199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8" grpId="1"/>
      <p:bldP spid="2140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0"/>
            <a:ext cx="7772400" cy="685800"/>
          </a:xfrm>
        </p:spPr>
        <p:txBody>
          <a:bodyPr/>
          <a:lstStyle/>
          <a:p>
            <a:pPr eaLnBrk="1" hangingPunct="1"/>
            <a:r>
              <a:rPr lang="zh-CN" altLang="en-US" b="1" smtClean="0">
                <a:solidFill>
                  <a:srgbClr val="CC3300"/>
                </a:solidFill>
                <a:latin typeface="黑体" panose="02010609060101010101" pitchFamily="2" charset="-122"/>
                <a:ea typeface="黑体" panose="02010609060101010101" pitchFamily="2" charset="-122"/>
              </a:rPr>
              <a:t>第六章</a:t>
            </a:r>
            <a:r>
              <a:rPr lang="zh-CN" altLang="en-US" b="1" smtClean="0">
                <a:solidFill>
                  <a:srgbClr val="CC3300"/>
                </a:solidFill>
                <a:ea typeface="黑体" panose="02010609060101010101" pitchFamily="2" charset="-122"/>
              </a:rPr>
              <a:t>  </a:t>
            </a:r>
            <a:r>
              <a:rPr lang="zh-CN" altLang="en-US" b="1" smtClean="0">
                <a:solidFill>
                  <a:srgbClr val="CC3300"/>
                </a:solidFill>
                <a:latin typeface="黑体" panose="02010609060101010101" pitchFamily="2" charset="-122"/>
                <a:ea typeface="黑体" panose="02010609060101010101" pitchFamily="2" charset="-122"/>
              </a:rPr>
              <a:t> 数组</a:t>
            </a:r>
            <a:endParaRPr lang="zh-CN" altLang="en-US" b="1" smtClean="0">
              <a:solidFill>
                <a:srgbClr val="CC3300"/>
              </a:solidFill>
              <a:latin typeface="黑体" panose="02010609060101010101" pitchFamily="2" charset="-122"/>
              <a:ea typeface="黑体" panose="02010609060101010101" pitchFamily="2" charset="-122"/>
            </a:endParaRPr>
          </a:p>
        </p:txBody>
      </p:sp>
      <p:sp>
        <p:nvSpPr>
          <p:cNvPr id="5123" name="Rectangle 3"/>
          <p:cNvSpPr>
            <a:spLocks noGrp="1" noChangeArrowheads="1"/>
          </p:cNvSpPr>
          <p:nvPr>
            <p:ph type="subTitle" idx="1"/>
          </p:nvPr>
        </p:nvSpPr>
        <p:spPr>
          <a:xfrm>
            <a:off x="0" y="692150"/>
            <a:ext cx="9144000" cy="4975225"/>
          </a:xfrm>
        </p:spPr>
        <p:txBody>
          <a:bodyPr/>
          <a:lstStyle/>
          <a:p>
            <a:pPr algn="just" eaLnBrk="1" hangingPunct="1">
              <a:lnSpc>
                <a:spcPct val="120000"/>
              </a:lnSpc>
              <a:spcBef>
                <a:spcPct val="45000"/>
              </a:spcBef>
            </a:pPr>
            <a:r>
              <a:rPr lang="en-US" altLang="zh-CN" sz="2600" b="1" smtClean="0">
                <a:latin typeface="黑体" panose="02010609060101010101" pitchFamily="2" charset="-122"/>
                <a:ea typeface="黑体" panose="02010609060101010101" pitchFamily="2" charset="-122"/>
              </a:rPr>
              <a:t>    C</a:t>
            </a:r>
            <a:r>
              <a:rPr lang="zh-CN" altLang="en-US" sz="2600" b="1" smtClean="0">
                <a:latin typeface="黑体" panose="02010609060101010101" pitchFamily="2" charset="-122"/>
                <a:ea typeface="黑体" panose="02010609060101010101" pitchFamily="2" charset="-122"/>
              </a:rPr>
              <a:t>语言除了基本类型数据（整型、字符型、浮点型）外，还提供了构造类型数据，它们是由基本类型按一定规则构成的。数组就是其中最常用的一种。</a:t>
            </a:r>
            <a:endParaRPr lang="zh-CN" altLang="en-US" sz="2600" b="1" smtClean="0">
              <a:latin typeface="黑体" panose="02010609060101010101" pitchFamily="2" charset="-122"/>
              <a:ea typeface="黑体" panose="02010609060101010101" pitchFamily="2" charset="-122"/>
            </a:endParaRPr>
          </a:p>
          <a:p>
            <a:pPr algn="just" eaLnBrk="1" hangingPunct="1">
              <a:lnSpc>
                <a:spcPct val="120000"/>
              </a:lnSpc>
              <a:spcBef>
                <a:spcPct val="45000"/>
              </a:spcBef>
            </a:pPr>
            <a:r>
              <a:rPr lang="zh-CN" altLang="en-US" sz="2600" b="1" smtClean="0">
                <a:solidFill>
                  <a:srgbClr val="FF3300"/>
                </a:solidFill>
                <a:latin typeface="黑体" panose="02010609060101010101" pitchFamily="2" charset="-122"/>
                <a:ea typeface="黑体" panose="02010609060101010101" pitchFamily="2" charset="-122"/>
              </a:rPr>
              <a:t>    数组</a:t>
            </a:r>
            <a:r>
              <a:rPr lang="zh-CN" altLang="en-US" sz="2600" b="1" smtClean="0">
                <a:solidFill>
                  <a:schemeClr val="accent2"/>
                </a:solidFill>
                <a:latin typeface="黑体" panose="02010609060101010101" pitchFamily="2" charset="-122"/>
                <a:ea typeface="黑体" panose="02010609060101010101" pitchFamily="2" charset="-122"/>
              </a:rPr>
              <a:t>是类型相同的有序数据的集合</a:t>
            </a:r>
            <a:r>
              <a:rPr lang="zh-CN" altLang="en-US" sz="2600" b="1" smtClean="0">
                <a:latin typeface="黑体" panose="02010609060101010101" pitchFamily="2" charset="-122"/>
                <a:ea typeface="黑体" panose="02010609060101010101" pitchFamily="2" charset="-122"/>
              </a:rPr>
              <a:t>。用数组名来表征整个集合，用</a:t>
            </a:r>
            <a:r>
              <a:rPr lang="zh-CN" altLang="en-US" sz="2600" b="1" smtClean="0">
                <a:solidFill>
                  <a:srgbClr val="FF3300"/>
                </a:solidFill>
                <a:latin typeface="黑体" panose="02010609060101010101" pitchFamily="2" charset="-122"/>
                <a:ea typeface="黑体" panose="02010609060101010101" pitchFamily="2" charset="-122"/>
              </a:rPr>
              <a:t>数组名</a:t>
            </a:r>
            <a:r>
              <a:rPr lang="zh-CN" altLang="en-US" sz="2600" b="1" smtClean="0">
                <a:latin typeface="黑体" panose="02010609060101010101" pitchFamily="2" charset="-122"/>
                <a:ea typeface="黑体" panose="02010609060101010101" pitchFamily="2" charset="-122"/>
              </a:rPr>
              <a:t>和</a:t>
            </a:r>
            <a:r>
              <a:rPr lang="zh-CN" altLang="en-US" sz="2600" b="1" smtClean="0">
                <a:solidFill>
                  <a:srgbClr val="FF3300"/>
                </a:solidFill>
                <a:latin typeface="黑体" panose="02010609060101010101" pitchFamily="2" charset="-122"/>
                <a:ea typeface="黑体" panose="02010609060101010101" pitchFamily="2" charset="-122"/>
              </a:rPr>
              <a:t>下标</a:t>
            </a:r>
            <a:r>
              <a:rPr lang="zh-CN" altLang="en-US" sz="2600" b="1" smtClean="0">
                <a:latin typeface="黑体" panose="02010609060101010101" pitchFamily="2" charset="-122"/>
                <a:ea typeface="黑体" panose="02010609060101010101" pitchFamily="2" charset="-122"/>
              </a:rPr>
              <a:t>来唯一地确定数组中的一个元素。</a:t>
            </a:r>
            <a:endParaRPr lang="zh-CN" altLang="en-US" sz="2600" b="1" smtClean="0">
              <a:latin typeface="黑体" panose="02010609060101010101" pitchFamily="2" charset="-122"/>
              <a:ea typeface="黑体" panose="02010609060101010101" pitchFamily="2" charset="-122"/>
            </a:endParaRPr>
          </a:p>
          <a:p>
            <a:pPr algn="just" eaLnBrk="1" hangingPunct="1">
              <a:lnSpc>
                <a:spcPct val="120000"/>
              </a:lnSpc>
              <a:spcBef>
                <a:spcPct val="45000"/>
              </a:spcBef>
            </a:pPr>
            <a:r>
              <a:rPr lang="zh-CN" altLang="en-US" sz="2600" b="1" smtClean="0">
                <a:latin typeface="黑体" panose="02010609060101010101" pitchFamily="2" charset="-122"/>
                <a:ea typeface="黑体" panose="02010609060101010101" pitchFamily="2" charset="-122"/>
              </a:rPr>
              <a:t>例如：</a:t>
            </a:r>
            <a:r>
              <a:rPr lang="en-US" altLang="zh-CN" sz="2600" b="1" smtClean="0">
                <a:solidFill>
                  <a:srgbClr val="FF3399"/>
                </a:solidFill>
                <a:latin typeface="Tahoma" panose="020B0604030504040204" pitchFamily="34" charset="0"/>
                <a:ea typeface="黑体" panose="02010609060101010101" pitchFamily="2" charset="-122"/>
              </a:rPr>
              <a:t>int a[5]</a:t>
            </a:r>
            <a:r>
              <a:rPr lang="en-US" altLang="zh-CN" sz="2600" b="1" smtClean="0">
                <a:latin typeface="Tahoma" panose="020B0604030504040204" pitchFamily="34" charset="0"/>
                <a:ea typeface="黑体" panose="02010609060101010101" pitchFamily="2" charset="-122"/>
              </a:rPr>
              <a:t> </a:t>
            </a:r>
            <a:r>
              <a:rPr lang="zh-CN" altLang="en-US" sz="2600" b="1" smtClean="0">
                <a:latin typeface="Tahoma" panose="020B0604030504040204" pitchFamily="34" charset="0"/>
                <a:ea typeface="黑体" panose="02010609060101010101" pitchFamily="2" charset="-122"/>
              </a:rPr>
              <a:t>定义了一个整型数组</a:t>
            </a:r>
            <a:r>
              <a:rPr lang="en-US" altLang="zh-CN" sz="2600" b="1" smtClean="0">
                <a:latin typeface="Tahoma" panose="020B0604030504040204" pitchFamily="34" charset="0"/>
                <a:ea typeface="黑体" panose="02010609060101010101" pitchFamily="2" charset="-122"/>
              </a:rPr>
              <a:t>a</a:t>
            </a:r>
            <a:r>
              <a:rPr lang="zh-CN" altLang="en-US" sz="2600" b="1" smtClean="0">
                <a:latin typeface="Tahoma" panose="020B0604030504040204" pitchFamily="34" charset="0"/>
                <a:ea typeface="黑体" panose="02010609060101010101" pitchFamily="2" charset="-122"/>
              </a:rPr>
              <a:t>，该数组有５个元素：</a:t>
            </a:r>
            <a:endParaRPr lang="zh-CN" altLang="en-US" sz="2600" b="1" smtClean="0">
              <a:latin typeface="Tahoma" panose="020B0604030504040204" pitchFamily="34" charset="0"/>
              <a:ea typeface="黑体" panose="02010609060101010101" pitchFamily="2" charset="-122"/>
            </a:endParaRPr>
          </a:p>
          <a:p>
            <a:pPr algn="just" eaLnBrk="1" hangingPunct="1">
              <a:lnSpc>
                <a:spcPct val="120000"/>
              </a:lnSpc>
              <a:spcBef>
                <a:spcPct val="0"/>
              </a:spcBef>
            </a:pPr>
            <a:r>
              <a:rPr lang="zh-CN" altLang="en-US" sz="2600" b="1" smtClean="0">
                <a:latin typeface="Tahoma" panose="020B0604030504040204" pitchFamily="34" charset="0"/>
                <a:ea typeface="黑体" panose="02010609060101010101" pitchFamily="2" charset="-122"/>
              </a:rPr>
              <a:t>          </a:t>
            </a:r>
            <a:r>
              <a:rPr lang="en-US" altLang="zh-CN" sz="2600" b="1" smtClean="0">
                <a:latin typeface="Tahoma" panose="020B0604030504040204" pitchFamily="34" charset="0"/>
                <a:ea typeface="黑体" panose="02010609060101010101" pitchFamily="2" charset="-122"/>
              </a:rPr>
              <a:t>a[</a:t>
            </a:r>
            <a:r>
              <a:rPr lang="en-US" altLang="zh-CN" sz="2600" b="1" smtClean="0">
                <a:solidFill>
                  <a:schemeClr val="accent1"/>
                </a:solidFill>
                <a:latin typeface="Tahoma" panose="020B0604030504040204" pitchFamily="34" charset="0"/>
                <a:ea typeface="黑体" panose="02010609060101010101" pitchFamily="2" charset="-122"/>
              </a:rPr>
              <a:t>0</a:t>
            </a:r>
            <a:r>
              <a:rPr lang="en-US" altLang="zh-CN" sz="2600" b="1" smtClean="0">
                <a:latin typeface="Tahoma" panose="020B0604030504040204" pitchFamily="34" charset="0"/>
                <a:ea typeface="黑体" panose="02010609060101010101" pitchFamily="2" charset="-122"/>
              </a:rPr>
              <a:t>],a[1],a[2],a[3],a[4]</a:t>
            </a:r>
            <a:endParaRPr lang="en-US" altLang="zh-CN" sz="2600" smtClean="0">
              <a:latin typeface="Tahoma" panose="020B0604030504040204" pitchFamily="34" charset="0"/>
              <a:ea typeface="黑体" panose="02010609060101010101" pitchFamily="2" charset="-122"/>
            </a:endParaRPr>
          </a:p>
        </p:txBody>
      </p:sp>
      <p:graphicFrame>
        <p:nvGraphicFramePr>
          <p:cNvPr id="5141" name="Group 21"/>
          <p:cNvGraphicFramePr>
            <a:graphicFrameLocks noGrp="1"/>
          </p:cNvGraphicFramePr>
          <p:nvPr/>
        </p:nvGraphicFramePr>
        <p:xfrm>
          <a:off x="1476375" y="4652963"/>
          <a:ext cx="6096000" cy="720725"/>
        </p:xfrm>
        <a:graphic>
          <a:graphicData uri="http://schemas.openxmlformats.org/drawingml/2006/table">
            <a:tbl>
              <a:tblPr/>
              <a:tblGrid>
                <a:gridCol w="1219200"/>
                <a:gridCol w="1219200"/>
                <a:gridCol w="1219200"/>
                <a:gridCol w="1219200"/>
                <a:gridCol w="1219200"/>
              </a:tblGrid>
              <a:tr h="7207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a:t>
                      </a:r>
                      <a:r>
                        <a:rPr kumimoji="1" lang="en-US" altLang="zh-CN" sz="2600" b="1" i="0" u="none" strike="noStrike" cap="none" normalizeH="0" baseline="0" smtClean="0">
                          <a:ln>
                            <a:noFill/>
                          </a:ln>
                          <a:solidFill>
                            <a:schemeClr val="accent1"/>
                          </a:solidFill>
                          <a:effectLst/>
                          <a:latin typeface="Tahoma" panose="020B0604030504040204" pitchFamily="34" charset="0"/>
                          <a:ea typeface="黑体" panose="02010609060101010101" pitchFamily="2" charset="-122"/>
                        </a:rPr>
                        <a:t>0</a:t>
                      </a: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t>
                      </a:r>
                      <a:endPar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a[1]</a:t>
                      </a:r>
                      <a:endParaRPr kumimoji="1" lang="zh-CN" altLang="en-US"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a[2]</a:t>
                      </a:r>
                      <a:endParaRPr kumimoji="1" lang="zh-CN" altLang="en-US"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a[3]</a:t>
                      </a:r>
                      <a:endParaRPr kumimoji="1" lang="zh-CN" altLang="en-US"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rPr>
                        <a:t>a[4]</a:t>
                      </a:r>
                      <a:endParaRPr kumimoji="1" lang="zh-CN" altLang="en-US" sz="2600" b="1" i="0" u="none" strike="noStrike" cap="none" normalizeH="0" baseline="0" smtClean="0">
                        <a:ln>
                          <a:noFill/>
                        </a:ln>
                        <a:solidFill>
                          <a:schemeClr val="tx1"/>
                        </a:solidFill>
                        <a:effectLst/>
                        <a:latin typeface="Tahoma" panose="020B0604030504040204" pitchFamily="34" charset="0"/>
                        <a:ea typeface="黑体" panose="02010609060101010101" pitchFamily="2"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28575" cap="flat" cmpd="sng" algn="ctr">
                      <a:solidFill>
                        <a:schemeClr val="tx1"/>
                      </a:solidFill>
                      <a:prstDash val="solid"/>
                      <a:miter lim="800000"/>
                      <a:headEnd type="none" w="med" len="med"/>
                      <a:tailEnd type="none" w="med" len="lg"/>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468313" y="1125538"/>
            <a:ext cx="7862887" cy="37433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CC3300"/>
                </a:solidFill>
                <a:latin typeface="Tahoma" panose="020B0604030504040204" pitchFamily="34" charset="0"/>
                <a:ea typeface="黑体" panose="02010609060101010101" pitchFamily="2" charset="-122"/>
              </a:rPr>
              <a:t>（</a:t>
            </a:r>
            <a:r>
              <a:rPr lang="en-US" altLang="zh-CN" b="1">
                <a:solidFill>
                  <a:srgbClr val="CC3300"/>
                </a:solidFill>
                <a:latin typeface="Tahoma" panose="020B0604030504040204" pitchFamily="34" charset="0"/>
                <a:ea typeface="黑体" panose="02010609060101010101" pitchFamily="2" charset="-122"/>
              </a:rPr>
              <a:t>2</a:t>
            </a:r>
            <a:r>
              <a:rPr lang="zh-CN" altLang="en-US" b="1">
                <a:solidFill>
                  <a:srgbClr val="CC3300"/>
                </a:solidFill>
                <a:latin typeface="Tahoma" panose="020B0604030504040204" pitchFamily="34" charset="0"/>
                <a:ea typeface="黑体" panose="02010609060101010101" pitchFamily="2" charset="-122"/>
              </a:rPr>
              <a:t>）</a:t>
            </a:r>
            <a:r>
              <a:rPr lang="zh-CN" altLang="en-US" b="1">
                <a:solidFill>
                  <a:srgbClr val="CC0000"/>
                </a:solidFill>
                <a:latin typeface="Tahoma" panose="020B0604030504040204" pitchFamily="34" charset="0"/>
                <a:ea typeface="黑体" panose="02010609060101010101" pitchFamily="2" charset="-122"/>
              </a:rPr>
              <a:t>字符整体输入输出</a:t>
            </a:r>
            <a:endParaRPr lang="zh-CN" altLang="en-US" b="1">
              <a:solidFill>
                <a:srgbClr val="CC0000"/>
              </a:solidFill>
              <a:latin typeface="Tahoma" panose="020B0604030504040204" pitchFamily="34" charset="0"/>
              <a:ea typeface="黑体" panose="02010609060101010101" pitchFamily="2" charset="-122"/>
            </a:endParaRPr>
          </a:p>
          <a:p>
            <a:pPr algn="l" eaLnBrk="1" hangingPunct="1"/>
            <a:r>
              <a:rPr lang="zh-CN" altLang="en-US" b="1">
                <a:latin typeface="Tahoma" panose="020B0604030504040204" pitchFamily="34" charset="0"/>
                <a:ea typeface="黑体" panose="02010609060101010101" pitchFamily="2" charset="-122"/>
              </a:rPr>
              <a:t>输入输出时使用格式符</a:t>
            </a:r>
            <a:r>
              <a:rPr lang="zh-CN" altLang="en-US" b="1">
                <a:solidFill>
                  <a:srgbClr val="3333FF"/>
                </a:solidFill>
                <a:latin typeface="Tahoma" panose="020B0604030504040204" pitchFamily="34" charset="0"/>
                <a:ea typeface="黑体" panose="02010609060101010101" pitchFamily="2" charset="-122"/>
              </a:rPr>
              <a:t>“</a:t>
            </a:r>
            <a:r>
              <a:rPr lang="en-US" altLang="zh-CN" b="1">
                <a:solidFill>
                  <a:srgbClr val="3333FF"/>
                </a:solidFill>
                <a:latin typeface="Tahoma" panose="020B0604030504040204" pitchFamily="34" charset="0"/>
                <a:ea typeface="黑体" panose="02010609060101010101" pitchFamily="2" charset="-122"/>
              </a:rPr>
              <a:t>%s”</a:t>
            </a:r>
            <a:r>
              <a:rPr lang="zh-CN" altLang="en-US" b="1">
                <a:latin typeface="Tahoma" panose="020B0604030504040204" pitchFamily="34" charset="0"/>
                <a:ea typeface="黑体" panose="02010609060101010101" pitchFamily="2" charset="-122"/>
              </a:rPr>
              <a:t>。例如为字符数组</a:t>
            </a:r>
            <a:r>
              <a:rPr lang="en-US" altLang="zh-CN" b="1">
                <a:latin typeface="Tahoma" panose="020B0604030504040204" pitchFamily="34" charset="0"/>
                <a:ea typeface="黑体" panose="02010609060101010101" pitchFamily="2" charset="-122"/>
              </a:rPr>
              <a:t>a</a:t>
            </a:r>
            <a:r>
              <a:rPr lang="zh-CN" altLang="en-US" b="1">
                <a:latin typeface="Tahoma" panose="020B0604030504040204" pitchFamily="34" charset="0"/>
                <a:ea typeface="黑体" panose="02010609060101010101" pitchFamily="2" charset="-122"/>
              </a:rPr>
              <a:t>赋值并输出的程序段为：</a:t>
            </a:r>
            <a:endParaRPr lang="zh-CN" altLang="en-US"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#include "stdio.h"</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void main()</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char a[6];</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int j;</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scanf("%s", a);</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printf ("%s\n",a);</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a:t>
            </a:r>
            <a:endParaRPr lang="en-US" altLang="zh-CN" b="1">
              <a:latin typeface="Tahoma" panose="020B0604030504040204" pitchFamily="34" charset="0"/>
              <a:ea typeface="黑体" panose="02010609060101010101" pitchFamily="2" charset="-122"/>
            </a:endParaRPr>
          </a:p>
        </p:txBody>
      </p:sp>
      <p:pic>
        <p:nvPicPr>
          <p:cNvPr id="41987" name="Picture 3"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3055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7"/>
          <p:cNvSpPr>
            <a:spLocks noChangeArrowheads="1"/>
          </p:cNvSpPr>
          <p:nvPr/>
        </p:nvSpPr>
        <p:spPr bwMode="auto">
          <a:xfrm>
            <a:off x="1835150" y="0"/>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6.3.3 </a:t>
            </a:r>
            <a:r>
              <a:rPr lang="zh-CN" altLang="en-US" sz="3600" b="1">
                <a:solidFill>
                  <a:srgbClr val="CC3300"/>
                </a:solidFill>
                <a:ea typeface="黑体" panose="02010609060101010101" pitchFamily="2" charset="-122"/>
              </a:rPr>
              <a:t>字符数组的输入输出</a:t>
            </a:r>
            <a:endParaRPr lang="zh-CN" altLang="en-US" sz="3600" b="1">
              <a:solidFill>
                <a:srgbClr val="CC3300"/>
              </a:solidFill>
              <a:ea typeface="黑体" panose="02010609060101010101" pitchFamily="2" charset="-122"/>
            </a:endParaRPr>
          </a:p>
        </p:txBody>
      </p:sp>
      <p:sp>
        <p:nvSpPr>
          <p:cNvPr id="214024" name="Rectangle 8"/>
          <p:cNvSpPr>
            <a:spLocks noChangeArrowheads="1"/>
          </p:cNvSpPr>
          <p:nvPr/>
        </p:nvSpPr>
        <p:spPr bwMode="auto">
          <a:xfrm>
            <a:off x="684213" y="692150"/>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3333FF"/>
                </a:solidFill>
                <a:ea typeface="黑体" panose="02010609060101010101" pitchFamily="2" charset="-122"/>
              </a:rPr>
              <a:t>字符数组的输入输出归纳起来有两种方法：</a:t>
            </a:r>
            <a:endParaRPr lang="zh-CN" altLang="en-US" b="1">
              <a:solidFill>
                <a:srgbClr val="3333FF"/>
              </a:solidFill>
              <a:ea typeface="黑体" panose="02010609060101010101" pitchFamily="2" charset="-122"/>
            </a:endParaRPr>
          </a:p>
        </p:txBody>
      </p:sp>
      <p:pic>
        <p:nvPicPr>
          <p:cNvPr id="788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2276475"/>
            <a:ext cx="287972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4018"/>
                                        </p:tgtEl>
                                        <p:attrNameLst>
                                          <p:attrName>style.visibility</p:attrName>
                                        </p:attrNameLst>
                                      </p:cBhvr>
                                      <p:to>
                                        <p:strVal val="visible"/>
                                      </p:to>
                                    </p:set>
                                    <p:anim calcmode="discrete" valueType="clr">
                                      <p:cBhvr override="childStyle">
                                        <p:cTn id="7" dur="80"/>
                                        <p:tgtEl>
                                          <p:spTgt spid="2140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4018"/>
                                        </p:tgtEl>
                                        <p:attrNameLst>
                                          <p:attrName>fillcolor</p:attrName>
                                        </p:attrNameLst>
                                      </p:cBhvr>
                                      <p:tavLst>
                                        <p:tav tm="0">
                                          <p:val>
                                            <p:clrVal>
                                              <a:schemeClr val="accent2"/>
                                            </p:clrVal>
                                          </p:val>
                                        </p:tav>
                                        <p:tav tm="50000">
                                          <p:val>
                                            <p:clrVal>
                                              <a:schemeClr val="hlink"/>
                                            </p:clrVal>
                                          </p:val>
                                        </p:tav>
                                      </p:tavLst>
                                    </p:anim>
                                    <p:set>
                                      <p:cBhvr>
                                        <p:cTn id="9" dur="80"/>
                                        <p:tgtEl>
                                          <p:spTgt spid="21401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4024"/>
                                        </p:tgtEl>
                                        <p:attrNameLst>
                                          <p:attrName>style.visibility</p:attrName>
                                        </p:attrNameLst>
                                      </p:cBhvr>
                                      <p:to>
                                        <p:strVal val="visible"/>
                                      </p:to>
                                    </p:set>
                                    <p:anim calcmode="discrete" valueType="clr">
                                      <p:cBhvr override="childStyle">
                                        <p:cTn id="14" dur="80"/>
                                        <p:tgtEl>
                                          <p:spTgt spid="21402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4024"/>
                                        </p:tgtEl>
                                        <p:attrNameLst>
                                          <p:attrName>fillcolor</p:attrName>
                                        </p:attrNameLst>
                                      </p:cBhvr>
                                      <p:tavLst>
                                        <p:tav tm="0">
                                          <p:val>
                                            <p:clrVal>
                                              <a:schemeClr val="accent2"/>
                                            </p:clrVal>
                                          </p:val>
                                        </p:tav>
                                        <p:tav tm="50000">
                                          <p:val>
                                            <p:clrVal>
                                              <a:schemeClr val="hlink"/>
                                            </p:clrVal>
                                          </p:val>
                                        </p:tav>
                                      </p:tavLst>
                                    </p:anim>
                                    <p:set>
                                      <p:cBhvr>
                                        <p:cTn id="16" dur="80"/>
                                        <p:tgtEl>
                                          <p:spTgt spid="21402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1" nodeType="clickEffect">
                                  <p:stCondLst>
                                    <p:cond delay="0"/>
                                  </p:stCondLst>
                                  <p:iterate type="lt">
                                    <p:tmPct val="50000"/>
                                  </p:iterate>
                                  <p:childTnLst>
                                    <p:set>
                                      <p:cBhvr>
                                        <p:cTn id="20" dur="1" fill="hold">
                                          <p:stCondLst>
                                            <p:cond delay="0"/>
                                          </p:stCondLst>
                                        </p:cTn>
                                        <p:tgtEl>
                                          <p:spTgt spid="214018"/>
                                        </p:tgtEl>
                                        <p:attrNameLst>
                                          <p:attrName>style.visibility</p:attrName>
                                        </p:attrNameLst>
                                      </p:cBhvr>
                                      <p:to>
                                        <p:strVal val="visible"/>
                                      </p:to>
                                    </p:set>
                                    <p:anim calcmode="discrete" valueType="clr">
                                      <p:cBhvr override="childStyle">
                                        <p:cTn id="21" dur="80"/>
                                        <p:tgtEl>
                                          <p:spTgt spid="214018"/>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4018"/>
                                        </p:tgtEl>
                                        <p:attrNameLst>
                                          <p:attrName>fillcolor</p:attrName>
                                        </p:attrNameLst>
                                      </p:cBhvr>
                                      <p:tavLst>
                                        <p:tav tm="0">
                                          <p:val>
                                            <p:clrVal>
                                              <a:schemeClr val="accent2"/>
                                            </p:clrVal>
                                          </p:val>
                                        </p:tav>
                                        <p:tav tm="50000">
                                          <p:val>
                                            <p:clrVal>
                                              <a:schemeClr val="hlink"/>
                                            </p:clrVal>
                                          </p:val>
                                        </p:tav>
                                      </p:tavLst>
                                    </p:anim>
                                    <p:set>
                                      <p:cBhvr>
                                        <p:cTn id="23" dur="80"/>
                                        <p:tgtEl>
                                          <p:spTgt spid="214018"/>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5" presetClass="entr" presetSubtype="0" fill="hold" nodeType="clickEffect">
                                  <p:stCondLst>
                                    <p:cond delay="0"/>
                                  </p:stCondLst>
                                  <p:childTnLst>
                                    <p:set>
                                      <p:cBhvr>
                                        <p:cTn id="27" dur="1" fill="hold">
                                          <p:stCondLst>
                                            <p:cond delay="0"/>
                                          </p:stCondLst>
                                        </p:cTn>
                                        <p:tgtEl>
                                          <p:spTgt spid="78856"/>
                                        </p:tgtEl>
                                        <p:attrNameLst>
                                          <p:attrName>style.visibility</p:attrName>
                                        </p:attrNameLst>
                                      </p:cBhvr>
                                      <p:to>
                                        <p:strVal val="visible"/>
                                      </p:to>
                                    </p:set>
                                    <p:animEffect transition="in" filter="fade">
                                      <p:cBhvr>
                                        <p:cTn id="28" dur="2000"/>
                                        <p:tgtEl>
                                          <p:spTgt spid="78856"/>
                                        </p:tgtEl>
                                      </p:cBhvr>
                                    </p:animEffect>
                                    <p:anim calcmode="lin" valueType="num">
                                      <p:cBhvr>
                                        <p:cTn id="29" dur="2000" fill="hold"/>
                                        <p:tgtEl>
                                          <p:spTgt spid="78856"/>
                                        </p:tgtEl>
                                        <p:attrNameLst>
                                          <p:attrName>style.rotation</p:attrName>
                                        </p:attrNameLst>
                                      </p:cBhvr>
                                      <p:tavLst>
                                        <p:tav tm="0">
                                          <p:val>
                                            <p:fltVal val="720"/>
                                          </p:val>
                                        </p:tav>
                                        <p:tav tm="100000">
                                          <p:val>
                                            <p:fltVal val="0"/>
                                          </p:val>
                                        </p:tav>
                                      </p:tavLst>
                                    </p:anim>
                                    <p:anim calcmode="lin" valueType="num">
                                      <p:cBhvr>
                                        <p:cTn id="30" dur="2000" fill="hold"/>
                                        <p:tgtEl>
                                          <p:spTgt spid="78856"/>
                                        </p:tgtEl>
                                        <p:attrNameLst>
                                          <p:attrName>ppt_h</p:attrName>
                                        </p:attrNameLst>
                                      </p:cBhvr>
                                      <p:tavLst>
                                        <p:tav tm="0">
                                          <p:val>
                                            <p:fltVal val="0"/>
                                          </p:val>
                                        </p:tav>
                                        <p:tav tm="100000">
                                          <p:val>
                                            <p:strVal val="#ppt_h"/>
                                          </p:val>
                                        </p:tav>
                                      </p:tavLst>
                                    </p:anim>
                                    <p:anim calcmode="lin" valueType="num">
                                      <p:cBhvr>
                                        <p:cTn id="31" dur="2000" fill="hold"/>
                                        <p:tgtEl>
                                          <p:spTgt spid="7885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8" grpId="1"/>
      <p:bldP spid="2140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3055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4"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5"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6" name="Rectangle 6"/>
          <p:cNvSpPr>
            <a:spLocks noChangeArrowheads="1"/>
          </p:cNvSpPr>
          <p:nvPr/>
        </p:nvSpPr>
        <p:spPr bwMode="auto">
          <a:xfrm>
            <a:off x="323850" y="908050"/>
            <a:ext cx="8551863" cy="4656138"/>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b="1">
                <a:solidFill>
                  <a:srgbClr val="CC3300"/>
                </a:solidFill>
                <a:latin typeface="Tahoma" panose="020B0604030504040204" pitchFamily="34" charset="0"/>
                <a:ea typeface="黑体" panose="02010609060101010101" pitchFamily="2" charset="-122"/>
              </a:rPr>
              <a:t>（</a:t>
            </a:r>
            <a:r>
              <a:rPr lang="en-US" altLang="zh-CN" b="1">
                <a:solidFill>
                  <a:srgbClr val="CC3300"/>
                </a:solidFill>
                <a:latin typeface="Tahoma" panose="020B0604030504040204" pitchFamily="34" charset="0"/>
                <a:ea typeface="黑体" panose="02010609060101010101" pitchFamily="2" charset="-122"/>
              </a:rPr>
              <a:t>2</a:t>
            </a:r>
            <a:r>
              <a:rPr lang="zh-CN" altLang="en-US" b="1">
                <a:solidFill>
                  <a:srgbClr val="CC3300"/>
                </a:solidFill>
                <a:latin typeface="Tahoma" panose="020B0604030504040204" pitchFamily="34" charset="0"/>
                <a:ea typeface="黑体" panose="02010609060101010101" pitchFamily="2" charset="-122"/>
              </a:rPr>
              <a:t>）</a:t>
            </a:r>
            <a:r>
              <a:rPr lang="zh-CN" altLang="en-US" b="1">
                <a:solidFill>
                  <a:srgbClr val="CC0000"/>
                </a:solidFill>
                <a:latin typeface="Tahoma" panose="020B0604030504040204" pitchFamily="34" charset="0"/>
                <a:ea typeface="黑体" panose="02010609060101010101" pitchFamily="2" charset="-122"/>
              </a:rPr>
              <a:t>字符串整体或部分输入输出</a:t>
            </a:r>
            <a:endParaRPr lang="zh-CN" altLang="en-US" b="1">
              <a:solidFill>
                <a:srgbClr val="CC0000"/>
              </a:solidFill>
              <a:latin typeface="Tahoma" panose="020B0604030504040204" pitchFamily="34" charset="0"/>
              <a:ea typeface="黑体" panose="02010609060101010101" pitchFamily="2" charset="-122"/>
            </a:endParaRPr>
          </a:p>
          <a:p>
            <a:pPr algn="l" eaLnBrk="1" hangingPunct="1"/>
            <a:r>
              <a:rPr lang="zh-CN" altLang="en-US" b="1">
                <a:latin typeface="Tahoma" panose="020B0604030504040204" pitchFamily="34" charset="0"/>
                <a:ea typeface="黑体" panose="02010609060101010101" pitchFamily="2" charset="-122"/>
              </a:rPr>
              <a:t>输入输出时使用格式符</a:t>
            </a:r>
            <a:r>
              <a:rPr lang="zh-CN" altLang="en-US" b="1">
                <a:solidFill>
                  <a:srgbClr val="3333FF"/>
                </a:solidFill>
                <a:latin typeface="Tahoma" panose="020B0604030504040204" pitchFamily="34" charset="0"/>
                <a:ea typeface="黑体" panose="02010609060101010101" pitchFamily="2" charset="-122"/>
              </a:rPr>
              <a:t>“</a:t>
            </a:r>
            <a:r>
              <a:rPr lang="en-US" altLang="zh-CN" b="1">
                <a:solidFill>
                  <a:srgbClr val="3333FF"/>
                </a:solidFill>
                <a:latin typeface="Tahoma" panose="020B0604030504040204" pitchFamily="34" charset="0"/>
                <a:ea typeface="黑体" panose="02010609060101010101" pitchFamily="2" charset="-122"/>
              </a:rPr>
              <a:t>%s”</a:t>
            </a:r>
            <a:r>
              <a:rPr lang="zh-CN" altLang="en-US" b="1">
                <a:latin typeface="Tahoma" panose="020B0604030504040204" pitchFamily="34" charset="0"/>
                <a:ea typeface="黑体" panose="02010609060101010101" pitchFamily="2" charset="-122"/>
              </a:rPr>
              <a:t>。例如为字符数组</a:t>
            </a:r>
            <a:r>
              <a:rPr lang="en-US" altLang="zh-CN" b="1">
                <a:latin typeface="Tahoma" panose="020B0604030504040204" pitchFamily="34" charset="0"/>
                <a:ea typeface="黑体" panose="02010609060101010101" pitchFamily="2" charset="-122"/>
              </a:rPr>
              <a:t>b</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c</a:t>
            </a:r>
            <a:r>
              <a:rPr lang="zh-CN" altLang="en-US" b="1">
                <a:latin typeface="Tahoma" panose="020B0604030504040204" pitchFamily="34" charset="0"/>
                <a:ea typeface="黑体" panose="02010609060101010101" pitchFamily="2" charset="-122"/>
              </a:rPr>
              <a:t>赋值并输出的程序段为：</a:t>
            </a:r>
            <a:endParaRPr lang="zh-CN" altLang="en-US" b="1">
              <a:latin typeface="Tahoma" panose="020B0604030504040204" pitchFamily="34" charset="0"/>
              <a:ea typeface="黑体" panose="02010609060101010101" pitchFamily="2" charset="-122"/>
            </a:endParaRPr>
          </a:p>
          <a:p>
            <a:pPr algn="l" eaLnBrk="1" hangingPunct="1">
              <a:spcBef>
                <a:spcPct val="50000"/>
              </a:spcBef>
            </a:pPr>
            <a:r>
              <a:rPr lang="en-US" altLang="zh-CN" b="1">
                <a:latin typeface="Tahoma" panose="020B0604030504040204" pitchFamily="34" charset="0"/>
                <a:ea typeface="黑体" panose="02010609060101010101" pitchFamily="2" charset="-122"/>
              </a:rPr>
              <a:t>#include "stdio.h"</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void main()</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char b[8],c[]="BASIC\ndBASE";</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scanf("%s",b);		</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printf("%s\n",b);</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printf("%s\n",c);</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     printf(“%s\n",&amp;c[2]);</a:t>
            </a:r>
            <a:endParaRPr lang="en-US" altLang="zh-CN" b="1">
              <a:latin typeface="Tahoma" panose="020B0604030504040204" pitchFamily="34" charset="0"/>
              <a:ea typeface="黑体" panose="02010609060101010101" pitchFamily="2" charset="-122"/>
            </a:endParaRPr>
          </a:p>
          <a:p>
            <a:pPr algn="l" eaLnBrk="1" hangingPunct="1"/>
            <a:r>
              <a:rPr lang="en-US" altLang="zh-CN" b="1">
                <a:latin typeface="Tahoma" panose="020B0604030504040204" pitchFamily="34" charset="0"/>
                <a:ea typeface="黑体" panose="02010609060101010101" pitchFamily="2" charset="-122"/>
              </a:rPr>
              <a:t>}</a:t>
            </a:r>
            <a:endParaRPr lang="en-US" altLang="zh-CN" b="1">
              <a:latin typeface="Tahoma" panose="020B0604030504040204" pitchFamily="34" charset="0"/>
              <a:ea typeface="黑体" panose="02010609060101010101" pitchFamily="2" charset="-122"/>
            </a:endParaRPr>
          </a:p>
          <a:p>
            <a:pPr algn="l" eaLnBrk="1" hangingPunct="1"/>
            <a:endParaRPr lang="en-US" altLang="zh-CN">
              <a:latin typeface="Tahoma" panose="020B0604030504040204" pitchFamily="34" charset="0"/>
              <a:ea typeface="黑体" panose="02010609060101010101" pitchFamily="2" charset="-122"/>
            </a:endParaRPr>
          </a:p>
        </p:txBody>
      </p:sp>
      <p:sp>
        <p:nvSpPr>
          <p:cNvPr id="43014" name="Rectangle 7"/>
          <p:cNvSpPr>
            <a:spLocks noChangeArrowheads="1"/>
          </p:cNvSpPr>
          <p:nvPr/>
        </p:nvSpPr>
        <p:spPr bwMode="auto">
          <a:xfrm>
            <a:off x="1835150" y="0"/>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6.3.3 </a:t>
            </a:r>
            <a:r>
              <a:rPr lang="zh-CN" altLang="en-US" sz="3600" b="1">
                <a:solidFill>
                  <a:srgbClr val="CC3300"/>
                </a:solidFill>
                <a:ea typeface="黑体" panose="02010609060101010101" pitchFamily="2" charset="-122"/>
              </a:rPr>
              <a:t>字符数组的输入输出</a:t>
            </a:r>
            <a:endParaRPr lang="zh-CN" altLang="en-US" sz="3600" b="1">
              <a:solidFill>
                <a:srgbClr val="CC3300"/>
              </a:solidFill>
              <a:ea typeface="黑体" panose="02010609060101010101" pitchFamily="2" charset="-122"/>
            </a:endParaRPr>
          </a:p>
        </p:txBody>
      </p:sp>
      <p:pic>
        <p:nvPicPr>
          <p:cNvPr id="43015" name="Picture 11"/>
          <p:cNvPicPr>
            <a:picLocks noChangeAspect="1" noChangeArrowheads="1"/>
          </p:cNvPicPr>
          <p:nvPr/>
        </p:nvPicPr>
        <p:blipFill>
          <a:blip r:embed="rId5">
            <a:extLst>
              <a:ext uri="{28A0092B-C50C-407E-A947-70E740481C1C}">
                <a14:useLocalDpi xmlns:a14="http://schemas.microsoft.com/office/drawing/2010/main" val="0"/>
              </a:ext>
            </a:extLst>
          </a:blip>
          <a:srcRect t="14912" r="42072" b="15350"/>
          <a:stretch>
            <a:fillRect/>
          </a:stretch>
        </p:blipFill>
        <p:spPr bwMode="auto">
          <a:xfrm>
            <a:off x="6011863" y="1773238"/>
            <a:ext cx="2052637"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5766"/>
                                        </p:tgtEl>
                                        <p:attrNameLst>
                                          <p:attrName>style.visibility</p:attrName>
                                        </p:attrNameLst>
                                      </p:cBhvr>
                                      <p:to>
                                        <p:strVal val="visible"/>
                                      </p:to>
                                    </p:set>
                                    <p:anim calcmode="discrete" valueType="clr">
                                      <p:cBhvr override="childStyle">
                                        <p:cTn id="7" dur="80"/>
                                        <p:tgtEl>
                                          <p:spTgt spid="2457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766"/>
                                        </p:tgtEl>
                                        <p:attrNameLst>
                                          <p:attrName>fillcolor</p:attrName>
                                        </p:attrNameLst>
                                      </p:cBhvr>
                                      <p:tavLst>
                                        <p:tav tm="0">
                                          <p:val>
                                            <p:clrVal>
                                              <a:schemeClr val="accent2"/>
                                            </p:clrVal>
                                          </p:val>
                                        </p:tav>
                                        <p:tav tm="50000">
                                          <p:val>
                                            <p:clrVal>
                                              <a:schemeClr val="hlink"/>
                                            </p:clrVal>
                                          </p:val>
                                        </p:tav>
                                      </p:tavLst>
                                    </p:anim>
                                    <p:set>
                                      <p:cBhvr>
                                        <p:cTn id="9" dur="80"/>
                                        <p:tgtEl>
                                          <p:spTgt spid="2457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250825" y="836613"/>
            <a:ext cx="85693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30000"/>
              </a:spcBef>
            </a:pP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a:t>
            </a:r>
            <a:r>
              <a:rPr lang="zh-CN" altLang="en-US" b="1">
                <a:solidFill>
                  <a:srgbClr val="CC0000"/>
                </a:solidFill>
                <a:latin typeface="Tahoma" panose="020B0604030504040204" pitchFamily="34" charset="0"/>
                <a:ea typeface="黑体" panose="02010609060101010101" pitchFamily="2" charset="-122"/>
              </a:rPr>
              <a:t>用格式符“</a:t>
            </a:r>
            <a:r>
              <a:rPr lang="en-US" altLang="zh-CN" b="1">
                <a:solidFill>
                  <a:srgbClr val="CC0000"/>
                </a:solidFill>
                <a:latin typeface="Tahoma" panose="020B0604030504040204" pitchFamily="34" charset="0"/>
                <a:ea typeface="黑体" panose="02010609060101010101" pitchFamily="2" charset="-122"/>
              </a:rPr>
              <a:t>%s”</a:t>
            </a:r>
            <a:r>
              <a:rPr lang="zh-CN" altLang="en-US" b="1">
                <a:solidFill>
                  <a:srgbClr val="CC0000"/>
                </a:solidFill>
                <a:latin typeface="Tahoma" panose="020B0604030504040204" pitchFamily="34" charset="0"/>
                <a:ea typeface="黑体" panose="02010609060101010101" pitchFamily="2" charset="-122"/>
              </a:rPr>
              <a:t>输入输出字符串时</a:t>
            </a:r>
            <a:endParaRPr lang="zh-CN" altLang="en-US" b="1">
              <a:solidFill>
                <a:srgbClr val="CC0000"/>
              </a:solidFill>
              <a:latin typeface="Tahoma" panose="020B0604030504040204" pitchFamily="34" charset="0"/>
              <a:ea typeface="黑体" panose="02010609060101010101" pitchFamily="2" charset="-122"/>
            </a:endParaRPr>
          </a:p>
          <a:p>
            <a:pPr algn="l" eaLnBrk="1" hangingPunct="1">
              <a:spcBef>
                <a:spcPct val="30000"/>
              </a:spcBef>
            </a:pP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）如果是字符数组，其输入输出项必须是</a:t>
            </a:r>
            <a:r>
              <a:rPr lang="zh-CN" altLang="en-US" b="1">
                <a:solidFill>
                  <a:srgbClr val="CC0000"/>
                </a:solidFill>
                <a:latin typeface="Tahoma" panose="020B0604030504040204" pitchFamily="34" charset="0"/>
                <a:ea typeface="黑体" panose="02010609060101010101" pitchFamily="2" charset="-122"/>
              </a:rPr>
              <a:t>字符数组名</a:t>
            </a:r>
            <a:r>
              <a:rPr lang="zh-CN" altLang="en-US" b="1">
                <a:latin typeface="Tahoma" panose="020B0604030504040204" pitchFamily="34" charset="0"/>
                <a:ea typeface="黑体" panose="02010609060101010101" pitchFamily="2" charset="-122"/>
              </a:rPr>
              <a:t>，名前不能加地址符“</a:t>
            </a:r>
            <a:r>
              <a:rPr lang="en-US" altLang="zh-CN" b="1">
                <a:latin typeface="Tahoma" panose="020B0604030504040204" pitchFamily="34" charset="0"/>
                <a:ea typeface="黑体" panose="02010609060101010101" pitchFamily="2" charset="-122"/>
              </a:rPr>
              <a:t>&amp;”</a:t>
            </a:r>
            <a:r>
              <a:rPr lang="zh-CN" altLang="en-US" b="1">
                <a:latin typeface="Tahoma" panose="020B0604030504040204" pitchFamily="34" charset="0"/>
                <a:ea typeface="黑体" panose="02010609060101010101" pitchFamily="2" charset="-122"/>
              </a:rPr>
              <a:t>，数组名代表数组的起始地址。例如：			</a:t>
            </a:r>
            <a:r>
              <a:rPr lang="en-US" altLang="zh-CN" b="1">
                <a:solidFill>
                  <a:srgbClr val="3333FF"/>
                </a:solidFill>
                <a:latin typeface="Tahoma" panose="020B0604030504040204" pitchFamily="34" charset="0"/>
                <a:ea typeface="黑体" panose="02010609060101010101" pitchFamily="2" charset="-122"/>
              </a:rPr>
              <a:t>printf("%s",b); scanf("%s",b);</a:t>
            </a:r>
            <a:endParaRPr lang="en-US" altLang="zh-CN" b="1">
              <a:solidFill>
                <a:srgbClr val="3333FF"/>
              </a:solidFill>
              <a:latin typeface="Tahoma" panose="020B0604030504040204" pitchFamily="34" charset="0"/>
              <a:ea typeface="黑体" panose="02010609060101010101" pitchFamily="2" charset="-122"/>
            </a:endParaRPr>
          </a:p>
          <a:p>
            <a:pPr algn="l" eaLnBrk="1" hangingPunct="1">
              <a:spcBef>
                <a:spcPct val="30000"/>
              </a:spcBef>
            </a:pP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）如果输入输出项是</a:t>
            </a:r>
            <a:r>
              <a:rPr lang="zh-CN" altLang="en-US" b="1">
                <a:solidFill>
                  <a:srgbClr val="CC0000"/>
                </a:solidFill>
                <a:latin typeface="Tahoma" panose="020B0604030504040204" pitchFamily="34" charset="0"/>
                <a:ea typeface="黑体" panose="02010609060101010101" pitchFamily="2" charset="-122"/>
              </a:rPr>
              <a:t>字符数组元素的地址</a:t>
            </a:r>
            <a:r>
              <a:rPr lang="zh-CN" altLang="en-US" b="1">
                <a:latin typeface="Tahoma" panose="020B0604030504040204" pitchFamily="34" charset="0"/>
                <a:ea typeface="黑体" panose="02010609060101010101" pitchFamily="2" charset="-122"/>
              </a:rPr>
              <a:t>，则表示输入输出内容是从该地址开始的字符串。例如：					</a:t>
            </a:r>
            <a:r>
              <a:rPr lang="en-US" altLang="zh-CN" b="1">
                <a:solidFill>
                  <a:srgbClr val="3333FF"/>
                </a:solidFill>
                <a:latin typeface="Tahoma" panose="020B0604030504040204" pitchFamily="34" charset="0"/>
                <a:ea typeface="黑体" panose="02010609060101010101" pitchFamily="2" charset="-122"/>
                <a:hlinkClick r:id="" action="ppaction://hlinkshowjump?jump=nextslide"/>
              </a:rPr>
              <a:t>printf("%s",&amp;c[2]); </a:t>
            </a:r>
            <a:r>
              <a:rPr lang="en-US" altLang="zh-CN" b="1">
                <a:solidFill>
                  <a:srgbClr val="3333FF"/>
                </a:solidFill>
                <a:latin typeface="Tahoma" panose="020B0604030504040204" pitchFamily="34" charset="0"/>
                <a:ea typeface="黑体" panose="02010609060101010101" pitchFamily="2" charset="-122"/>
              </a:rPr>
              <a:t>scanf("%s", &amp;c[2]);</a:t>
            </a:r>
            <a:endParaRPr lang="en-US" altLang="zh-CN" b="1">
              <a:solidFill>
                <a:srgbClr val="3333FF"/>
              </a:solidFill>
              <a:latin typeface="Tahoma" panose="020B0604030504040204" pitchFamily="34" charset="0"/>
              <a:ea typeface="黑体" panose="02010609060101010101" pitchFamily="2" charset="-122"/>
            </a:endParaRPr>
          </a:p>
          <a:p>
            <a:pPr algn="l" eaLnBrk="1" hangingPunct="1">
              <a:spcBef>
                <a:spcPct val="30000"/>
              </a:spcBef>
            </a:pP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3</a:t>
            </a:r>
            <a:r>
              <a:rPr lang="zh-CN" altLang="en-US" b="1">
                <a:latin typeface="Tahoma" panose="020B0604030504040204" pitchFamily="34" charset="0"/>
                <a:ea typeface="黑体" panose="02010609060101010101" pitchFamily="2" charset="-122"/>
              </a:rPr>
              <a:t>）如果输出项以</a:t>
            </a:r>
            <a:r>
              <a:rPr lang="zh-CN" altLang="en-US" b="1">
                <a:solidFill>
                  <a:srgbClr val="CC0000"/>
                </a:solidFill>
                <a:latin typeface="Tahoma" panose="020B0604030504040204" pitchFamily="34" charset="0"/>
                <a:ea typeface="黑体" panose="02010609060101010101" pitchFamily="2" charset="-122"/>
              </a:rPr>
              <a:t>字符串常量形式出现</a:t>
            </a:r>
            <a:r>
              <a:rPr lang="zh-CN" altLang="en-US" b="1">
                <a:latin typeface="Tahoma" panose="020B0604030504040204" pitchFamily="34" charset="0"/>
                <a:ea typeface="黑体" panose="02010609060101010101" pitchFamily="2" charset="-122"/>
              </a:rPr>
              <a:t>，表示该字符串的首地址。例如：</a:t>
            </a:r>
            <a:endParaRPr lang="zh-CN" altLang="en-US" b="1">
              <a:latin typeface="Tahoma" panose="020B0604030504040204" pitchFamily="34" charset="0"/>
              <a:ea typeface="黑体" panose="02010609060101010101" pitchFamily="2" charset="-122"/>
            </a:endParaRPr>
          </a:p>
          <a:p>
            <a:pPr algn="l" eaLnBrk="1" hangingPunct="1">
              <a:spcBef>
                <a:spcPct val="30000"/>
              </a:spcBef>
            </a:pPr>
            <a:r>
              <a:rPr lang="zh-CN" altLang="en-US" b="1">
                <a:latin typeface="Tahoma" panose="020B0604030504040204" pitchFamily="34" charset="0"/>
                <a:ea typeface="黑体" panose="02010609060101010101" pitchFamily="2" charset="-122"/>
              </a:rPr>
              <a:t>               	</a:t>
            </a:r>
            <a:r>
              <a:rPr lang="en-US" altLang="zh-CN" b="1">
                <a:solidFill>
                  <a:srgbClr val="3333FF"/>
                </a:solidFill>
                <a:latin typeface="Tahoma" panose="020B0604030504040204" pitchFamily="34" charset="0"/>
                <a:ea typeface="黑体" panose="02010609060101010101" pitchFamily="2" charset="-122"/>
              </a:rPr>
              <a:t>printf("%s","abcd");</a:t>
            </a:r>
            <a:endParaRPr lang="en-US" altLang="zh-CN" b="1">
              <a:solidFill>
                <a:srgbClr val="3333FF"/>
              </a:solidFill>
              <a:latin typeface="Tahoma" panose="020B0604030504040204" pitchFamily="34" charset="0"/>
              <a:ea typeface="黑体" panose="02010609060101010101" pitchFamily="2" charset="-122"/>
            </a:endParaRPr>
          </a:p>
        </p:txBody>
      </p:sp>
      <p:sp>
        <p:nvSpPr>
          <p:cNvPr id="44035" name="Rectangle 6"/>
          <p:cNvSpPr>
            <a:spLocks noChangeArrowheads="1"/>
          </p:cNvSpPr>
          <p:nvPr/>
        </p:nvSpPr>
        <p:spPr bwMode="auto">
          <a:xfrm>
            <a:off x="971550" y="188913"/>
            <a:ext cx="650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solidFill>
                  <a:srgbClr val="3333FF"/>
                </a:solidFill>
                <a:latin typeface="Tahoma" panose="020B0604030504040204" pitchFamily="34" charset="0"/>
                <a:ea typeface="黑体" panose="02010609060101010101" pitchFamily="2" charset="-122"/>
              </a:rPr>
              <a:t>用格式符</a:t>
            </a:r>
            <a:r>
              <a:rPr lang="zh-CN" altLang="en-US" sz="2800" b="1">
                <a:solidFill>
                  <a:srgbClr val="CC0000"/>
                </a:solidFill>
                <a:latin typeface="Tahoma" panose="020B0604030504040204" pitchFamily="34" charset="0"/>
                <a:ea typeface="黑体" panose="02010609060101010101" pitchFamily="2" charset="-122"/>
              </a:rPr>
              <a:t>“</a:t>
            </a:r>
            <a:r>
              <a:rPr lang="en-US" altLang="zh-CN" sz="2800" b="1">
                <a:solidFill>
                  <a:srgbClr val="CC0000"/>
                </a:solidFill>
                <a:latin typeface="Tahoma" panose="020B0604030504040204" pitchFamily="34" charset="0"/>
                <a:ea typeface="黑体" panose="02010609060101010101" pitchFamily="2" charset="-122"/>
              </a:rPr>
              <a:t>%s”</a:t>
            </a:r>
            <a:r>
              <a:rPr lang="zh-CN" altLang="en-US" sz="2800" b="1">
                <a:solidFill>
                  <a:srgbClr val="3333FF"/>
                </a:solidFill>
                <a:latin typeface="Tahoma" panose="020B0604030504040204" pitchFamily="34" charset="0"/>
                <a:ea typeface="黑体" panose="02010609060101010101" pitchFamily="2" charset="-122"/>
              </a:rPr>
              <a:t>输入输出字符串时</a:t>
            </a:r>
            <a:r>
              <a:rPr lang="zh-CN" altLang="en-US" sz="2800" b="1">
                <a:solidFill>
                  <a:srgbClr val="CC0000"/>
                </a:solidFill>
                <a:ea typeface="黑体" panose="02010609060101010101" pitchFamily="2" charset="-122"/>
              </a:rPr>
              <a:t>注意：</a:t>
            </a:r>
            <a:endParaRPr lang="zh-CN" altLang="en-US" sz="2800" b="1">
              <a:solidFill>
                <a:srgbClr val="CC0000"/>
              </a:solidFill>
              <a:ea typeface="黑体" panose="02010609060101010101" pitchFamily="2" charset="-122"/>
            </a:endParaRPr>
          </a:p>
        </p:txBody>
      </p:sp>
      <p:sp>
        <p:nvSpPr>
          <p:cNvPr id="44036" name="动作按钮: 结束 1">
            <a:hlinkClick r:id="rId1" action="ppaction://hlinksldjump" highlightClick="1"/>
          </p:cNvPr>
          <p:cNvSpPr>
            <a:spLocks noChangeArrowheads="1"/>
          </p:cNvSpPr>
          <p:nvPr/>
        </p:nvSpPr>
        <p:spPr bwMode="auto">
          <a:xfrm>
            <a:off x="4643438" y="5732463"/>
            <a:ext cx="865187" cy="433387"/>
          </a:xfrm>
          <a:prstGeom prst="actionButtonEnd">
            <a:avLst/>
          </a:prstGeom>
          <a:solidFill>
            <a:schemeClr val="accent1"/>
          </a:solidFill>
          <a:ln w="9525" algn="ctr">
            <a:solidFill>
              <a:schemeClr val="tx1"/>
            </a:solidFill>
            <a:miter lim="800000"/>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5042"/>
                                        </p:tgtEl>
                                        <p:attrNameLst>
                                          <p:attrName>style.visibility</p:attrName>
                                        </p:attrNameLst>
                                      </p:cBhvr>
                                      <p:to>
                                        <p:strVal val="visible"/>
                                      </p:to>
                                    </p:set>
                                    <p:anim calcmode="discrete" valueType="clr">
                                      <p:cBhvr override="childStyle">
                                        <p:cTn id="7" dur="80"/>
                                        <p:tgtEl>
                                          <p:spTgt spid="2150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5042"/>
                                        </p:tgtEl>
                                        <p:attrNameLst>
                                          <p:attrName>fillcolor</p:attrName>
                                        </p:attrNameLst>
                                      </p:cBhvr>
                                      <p:tavLst>
                                        <p:tav tm="0">
                                          <p:val>
                                            <p:clrVal>
                                              <a:schemeClr val="accent2"/>
                                            </p:clrVal>
                                          </p:val>
                                        </p:tav>
                                        <p:tav tm="50000">
                                          <p:val>
                                            <p:clrVal>
                                              <a:schemeClr val="hlink"/>
                                            </p:clrVal>
                                          </p:val>
                                        </p:tav>
                                      </p:tavLst>
                                    </p:anim>
                                    <p:set>
                                      <p:cBhvr>
                                        <p:cTn id="9" dur="80"/>
                                        <p:tgtEl>
                                          <p:spTgt spid="2150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250825" y="420688"/>
            <a:ext cx="85693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30000"/>
              </a:spcBef>
            </a:pPr>
            <a:r>
              <a:rPr lang="zh-CN" altLang="en-US" sz="2800" b="1">
                <a:latin typeface="Tahoma" panose="020B0604030504040204" pitchFamily="34" charset="0"/>
                <a:ea typeface="黑体" panose="02010609060101010101" pitchFamily="2" charset="-122"/>
              </a:rPr>
              <a:t>比较</a:t>
            </a:r>
            <a:r>
              <a:rPr lang="en-US" altLang="zh-CN" sz="2800" b="1">
                <a:solidFill>
                  <a:srgbClr val="FF0000"/>
                </a:solidFill>
                <a:latin typeface="Tahoma" panose="020B0604030504040204" pitchFamily="34" charset="0"/>
                <a:ea typeface="黑体" panose="02010609060101010101" pitchFamily="2" charset="-122"/>
              </a:rPr>
              <a:t>%s</a:t>
            </a:r>
            <a:r>
              <a:rPr lang="zh-CN" altLang="en-US" sz="2800" b="1">
                <a:latin typeface="Tahoma" panose="020B0604030504040204" pitchFamily="34" charset="0"/>
                <a:ea typeface="黑体" panose="02010609060101010101" pitchFamily="2" charset="-122"/>
              </a:rPr>
              <a:t>与</a:t>
            </a:r>
            <a:r>
              <a:rPr lang="en-US" altLang="zh-CN" sz="2800" b="1">
                <a:solidFill>
                  <a:srgbClr val="FF00FF"/>
                </a:solidFill>
                <a:latin typeface="Tahoma" panose="020B0604030504040204" pitchFamily="34" charset="0"/>
                <a:ea typeface="黑体" panose="02010609060101010101" pitchFamily="2" charset="-122"/>
              </a:rPr>
              <a:t>%c</a:t>
            </a:r>
            <a:r>
              <a:rPr lang="zh-CN" altLang="en-US" sz="2800" b="1">
                <a:latin typeface="Tahoma" panose="020B0604030504040204" pitchFamily="34" charset="0"/>
                <a:ea typeface="黑体" panose="02010609060101010101" pitchFamily="2" charset="-122"/>
              </a:rPr>
              <a:t>，在输入项是</a:t>
            </a:r>
            <a:r>
              <a:rPr lang="zh-CN" altLang="en-US" sz="2800" b="1">
                <a:solidFill>
                  <a:srgbClr val="CC0000"/>
                </a:solidFill>
                <a:latin typeface="Tahoma" panose="020B0604030504040204" pitchFamily="34" charset="0"/>
                <a:ea typeface="黑体" panose="02010609060101010101" pitchFamily="2" charset="-122"/>
              </a:rPr>
              <a:t>字符数组元素的地址时</a:t>
            </a:r>
            <a:r>
              <a:rPr lang="zh-CN" altLang="en-US" sz="2800" b="1">
                <a:latin typeface="Tahoma" panose="020B0604030504040204" pitchFamily="34" charset="0"/>
                <a:ea typeface="黑体" panose="02010609060101010101" pitchFamily="2" charset="-122"/>
              </a:rPr>
              <a:t>，赋值情况。</a:t>
            </a:r>
            <a:endParaRPr lang="en-US" altLang="zh-CN" sz="2800" b="1">
              <a:solidFill>
                <a:srgbClr val="3333FF"/>
              </a:solidFill>
              <a:latin typeface="Tahoma" panose="020B0604030504040204" pitchFamily="34" charset="0"/>
              <a:ea typeface="黑体" panose="02010609060101010101" pitchFamily="2" charset="-122"/>
            </a:endParaRPr>
          </a:p>
        </p:txBody>
      </p:sp>
      <p:sp>
        <p:nvSpPr>
          <p:cNvPr id="2" name="矩形 1"/>
          <p:cNvSpPr>
            <a:spLocks noChangeArrowheads="1"/>
          </p:cNvSpPr>
          <p:nvPr/>
        </p:nvSpPr>
        <p:spPr bwMode="auto">
          <a:xfrm>
            <a:off x="250825" y="1700213"/>
            <a:ext cx="8386763" cy="30480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a:latin typeface="Arial" panose="020B0604020202020204" pitchFamily="34" charset="0"/>
                <a:cs typeface="Arial" panose="020B0604020202020204" pitchFamily="34" charset="0"/>
              </a:rPr>
              <a:t>#include &lt;stdio.h&gt;</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void main()</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char b[]="aaaaa";</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printf("\n</a:t>
            </a:r>
            <a:r>
              <a:rPr lang="zh-CN" altLang="en-US" b="1">
                <a:latin typeface="Arial" panose="020B0604020202020204" pitchFamily="34" charset="0"/>
                <a:cs typeface="Arial" panose="020B0604020202020204" pitchFamily="34" charset="0"/>
              </a:rPr>
              <a:t>重新赋值之前，数组</a:t>
            </a:r>
            <a:r>
              <a:rPr lang="en-US" altLang="zh-CN" b="1">
                <a:latin typeface="Arial" panose="020B0604020202020204" pitchFamily="34" charset="0"/>
                <a:cs typeface="Arial" panose="020B0604020202020204" pitchFamily="34" charset="0"/>
              </a:rPr>
              <a:t>b</a:t>
            </a:r>
            <a:r>
              <a:rPr lang="zh-CN" altLang="en-US" b="1">
                <a:latin typeface="Arial" panose="020B0604020202020204" pitchFamily="34" charset="0"/>
                <a:cs typeface="Arial" panose="020B0604020202020204" pitchFamily="34" charset="0"/>
              </a:rPr>
              <a:t>为：</a:t>
            </a:r>
            <a:r>
              <a:rPr lang="en-US" altLang="zh-CN" b="1">
                <a:latin typeface="Arial" panose="020B0604020202020204" pitchFamily="34" charset="0"/>
                <a:cs typeface="Arial" panose="020B0604020202020204" pitchFamily="34" charset="0"/>
              </a:rPr>
              <a:t>%s\n",b); </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scanf("%s",&amp;b[2]);</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printf(“\n</a:t>
            </a:r>
            <a:r>
              <a:rPr lang="zh-CN" altLang="en-US" b="1">
                <a:latin typeface="Arial" panose="020B0604020202020204" pitchFamily="34" charset="0"/>
                <a:cs typeface="Arial" panose="020B0604020202020204" pitchFamily="34" charset="0"/>
              </a:rPr>
              <a:t>重新赋值之后，数组</a:t>
            </a:r>
            <a:r>
              <a:rPr lang="en-US" altLang="zh-CN" b="1">
                <a:latin typeface="Arial" panose="020B0604020202020204" pitchFamily="34" charset="0"/>
                <a:cs typeface="Arial" panose="020B0604020202020204" pitchFamily="34" charset="0"/>
              </a:rPr>
              <a:t>b</a:t>
            </a:r>
            <a:r>
              <a:rPr lang="zh-CN" altLang="en-US" b="1">
                <a:latin typeface="Arial" panose="020B0604020202020204" pitchFamily="34" charset="0"/>
                <a:cs typeface="Arial" panose="020B0604020202020204" pitchFamily="34" charset="0"/>
              </a:rPr>
              <a:t>为：</a:t>
            </a:r>
            <a:r>
              <a:rPr lang="en-US" altLang="zh-CN" b="1">
                <a:latin typeface="Arial" panose="020B0604020202020204" pitchFamily="34" charset="0"/>
                <a:cs typeface="Arial" panose="020B0604020202020204" pitchFamily="34" charset="0"/>
              </a:rPr>
              <a:t>%s\n\n",b);      </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pic>
        <p:nvPicPr>
          <p:cNvPr id="77827" name="Picture 3"/>
          <p:cNvPicPr>
            <a:picLocks noChangeAspect="1" noChangeArrowheads="1"/>
          </p:cNvPicPr>
          <p:nvPr/>
        </p:nvPicPr>
        <p:blipFill>
          <a:blip r:embed="rId1">
            <a:extLst>
              <a:ext uri="{28A0092B-C50C-407E-A947-70E740481C1C}">
                <a14:useLocalDpi xmlns:a14="http://schemas.microsoft.com/office/drawing/2010/main" val="0"/>
              </a:ext>
            </a:extLst>
          </a:blip>
          <a:srcRect t="17575" r="9209" b="16605"/>
          <a:stretch>
            <a:fillRect/>
          </a:stretch>
        </p:blipFill>
        <p:spPr bwMode="auto">
          <a:xfrm>
            <a:off x="4140200" y="1700213"/>
            <a:ext cx="36195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矩形 6"/>
          <p:cNvSpPr>
            <a:spLocks noChangeArrowheads="1"/>
          </p:cNvSpPr>
          <p:nvPr/>
        </p:nvSpPr>
        <p:spPr bwMode="auto">
          <a:xfrm>
            <a:off x="241300" y="1700213"/>
            <a:ext cx="8386763" cy="30480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a:latin typeface="Arial" panose="020B0604020202020204" pitchFamily="34" charset="0"/>
                <a:cs typeface="Arial" panose="020B0604020202020204" pitchFamily="34" charset="0"/>
              </a:rPr>
              <a:t>#include &lt;stdio.h&gt;</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void main()</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char b[]="aaaaa";</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printf("\n</a:t>
            </a:r>
            <a:r>
              <a:rPr lang="zh-CN" altLang="en-US" b="1">
                <a:latin typeface="Arial" panose="020B0604020202020204" pitchFamily="34" charset="0"/>
                <a:cs typeface="Arial" panose="020B0604020202020204" pitchFamily="34" charset="0"/>
              </a:rPr>
              <a:t>重新赋值之前，数组</a:t>
            </a:r>
            <a:r>
              <a:rPr lang="en-US" altLang="zh-CN" b="1">
                <a:latin typeface="Arial" panose="020B0604020202020204" pitchFamily="34" charset="0"/>
                <a:cs typeface="Arial" panose="020B0604020202020204" pitchFamily="34" charset="0"/>
              </a:rPr>
              <a:t>b</a:t>
            </a:r>
            <a:r>
              <a:rPr lang="zh-CN" altLang="en-US" b="1">
                <a:latin typeface="Arial" panose="020B0604020202020204" pitchFamily="34" charset="0"/>
                <a:cs typeface="Arial" panose="020B0604020202020204" pitchFamily="34" charset="0"/>
              </a:rPr>
              <a:t>为：</a:t>
            </a:r>
            <a:r>
              <a:rPr lang="en-US" altLang="zh-CN" b="1">
                <a:latin typeface="Arial" panose="020B0604020202020204" pitchFamily="34" charset="0"/>
                <a:cs typeface="Arial" panose="020B0604020202020204" pitchFamily="34" charset="0"/>
              </a:rPr>
              <a:t>%s\n",b); </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scanf("%c",&amp;b[2]);</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  printf(“\n</a:t>
            </a:r>
            <a:r>
              <a:rPr lang="zh-CN" altLang="en-US" b="1">
                <a:latin typeface="Arial" panose="020B0604020202020204" pitchFamily="34" charset="0"/>
                <a:cs typeface="Arial" panose="020B0604020202020204" pitchFamily="34" charset="0"/>
              </a:rPr>
              <a:t>重新赋值之后，数组</a:t>
            </a:r>
            <a:r>
              <a:rPr lang="en-US" altLang="zh-CN" b="1">
                <a:latin typeface="Arial" panose="020B0604020202020204" pitchFamily="34" charset="0"/>
                <a:cs typeface="Arial" panose="020B0604020202020204" pitchFamily="34" charset="0"/>
              </a:rPr>
              <a:t>b</a:t>
            </a:r>
            <a:r>
              <a:rPr lang="zh-CN" altLang="en-US" b="1">
                <a:latin typeface="Arial" panose="020B0604020202020204" pitchFamily="34" charset="0"/>
                <a:cs typeface="Arial" panose="020B0604020202020204" pitchFamily="34" charset="0"/>
              </a:rPr>
              <a:t>为：</a:t>
            </a:r>
            <a:r>
              <a:rPr lang="en-US" altLang="zh-CN" b="1">
                <a:latin typeface="Arial" panose="020B0604020202020204" pitchFamily="34" charset="0"/>
                <a:cs typeface="Arial" panose="020B0604020202020204" pitchFamily="34" charset="0"/>
              </a:rPr>
              <a:t>%s\n\n",b);      </a:t>
            </a:r>
            <a:endParaRPr lang="en-US" altLang="zh-CN" b="1">
              <a:latin typeface="Arial" panose="020B0604020202020204" pitchFamily="34" charset="0"/>
              <a:cs typeface="Arial" panose="020B0604020202020204" pitchFamily="34" charset="0"/>
            </a:endParaRPr>
          </a:p>
          <a:p>
            <a:pPr algn="l"/>
            <a:r>
              <a:rPr lang="en-US" altLang="zh-CN"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t="19713" r="8833" b="16241"/>
          <a:stretch>
            <a:fillRect/>
          </a:stretch>
        </p:blipFill>
        <p:spPr bwMode="auto">
          <a:xfrm>
            <a:off x="4525963" y="1700213"/>
            <a:ext cx="3759200"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5042"/>
                                        </p:tgtEl>
                                        <p:attrNameLst>
                                          <p:attrName>style.visibility</p:attrName>
                                        </p:attrNameLst>
                                      </p:cBhvr>
                                      <p:to>
                                        <p:strVal val="visible"/>
                                      </p:to>
                                    </p:set>
                                    <p:anim calcmode="discrete" valueType="clr">
                                      <p:cBhvr override="childStyle">
                                        <p:cTn id="7" dur="80"/>
                                        <p:tgtEl>
                                          <p:spTgt spid="2150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5042"/>
                                        </p:tgtEl>
                                        <p:attrNameLst>
                                          <p:attrName>fillcolor</p:attrName>
                                        </p:attrNameLst>
                                      </p:cBhvr>
                                      <p:tavLst>
                                        <p:tav tm="0">
                                          <p:val>
                                            <p:clrVal>
                                              <a:schemeClr val="accent2"/>
                                            </p:clrVal>
                                          </p:val>
                                        </p:tav>
                                        <p:tav tm="50000">
                                          <p:val>
                                            <p:clrVal>
                                              <a:schemeClr val="hlink"/>
                                            </p:clrVal>
                                          </p:val>
                                        </p:tav>
                                      </p:tavLst>
                                    </p:anim>
                                    <p:set>
                                      <p:cBhvr>
                                        <p:cTn id="9" dur="80"/>
                                        <p:tgtEl>
                                          <p:spTgt spid="21504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Effect transition="in" filter="randombar(horizontal)">
                                      <p:cBhvr>
                                        <p:cTn id="19" dur="500"/>
                                        <p:tgtEl>
                                          <p:spTgt spid="77827"/>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77828"/>
                                        </p:tgtEl>
                                        <p:attrNameLst>
                                          <p:attrName>style.visibility</p:attrName>
                                        </p:attrNameLst>
                                      </p:cBhvr>
                                      <p:to>
                                        <p:strVal val="visible"/>
                                      </p:to>
                                    </p:set>
                                    <p:animEffect transition="in" filter="fade">
                                      <p:cBhvr>
                                        <p:cTn id="32" dur="2000"/>
                                        <p:tgtEl>
                                          <p:spTgt spid="77828"/>
                                        </p:tgtEl>
                                      </p:cBhvr>
                                    </p:animEffect>
                                    <p:anim calcmode="lin" valueType="num">
                                      <p:cBhvr>
                                        <p:cTn id="33" dur="2000" fill="hold"/>
                                        <p:tgtEl>
                                          <p:spTgt spid="77828"/>
                                        </p:tgtEl>
                                        <p:attrNameLst>
                                          <p:attrName>ppt_w</p:attrName>
                                        </p:attrNameLst>
                                      </p:cBhvr>
                                      <p:tavLst>
                                        <p:tav tm="0" fmla="#ppt_w*sin(2.5*pi*$)">
                                          <p:val>
                                            <p:fltVal val="0"/>
                                          </p:val>
                                        </p:tav>
                                        <p:tav tm="100000">
                                          <p:val>
                                            <p:fltVal val="1"/>
                                          </p:val>
                                        </p:tav>
                                      </p:tavLst>
                                    </p:anim>
                                    <p:anim calcmode="lin" valueType="num">
                                      <p:cBhvr>
                                        <p:cTn id="34" dur="2000" fill="hold"/>
                                        <p:tgtEl>
                                          <p:spTgt spid="77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611188" y="1052513"/>
            <a:ext cx="7956550"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5000"/>
              </a:spcBef>
            </a:pP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．用格式符“</a:t>
            </a:r>
            <a:r>
              <a:rPr lang="en-US" altLang="zh-CN" sz="2800" b="1">
                <a:latin typeface="Tahoma" panose="020B0604030504040204" pitchFamily="34" charset="0"/>
                <a:ea typeface="黑体" panose="02010609060101010101" pitchFamily="2" charset="-122"/>
              </a:rPr>
              <a:t>%s”</a:t>
            </a:r>
            <a:r>
              <a:rPr lang="zh-CN" altLang="en-US" sz="2800" b="1">
                <a:latin typeface="Tahoma" panose="020B0604030504040204" pitchFamily="34" charset="0"/>
                <a:ea typeface="黑体" panose="02010609060101010101" pitchFamily="2" charset="-122"/>
              </a:rPr>
              <a:t>输出的字符串是</a:t>
            </a:r>
            <a:r>
              <a:rPr lang="zh-CN" altLang="en-US" sz="2800" b="1">
                <a:solidFill>
                  <a:srgbClr val="FF00FF"/>
                </a:solidFill>
                <a:latin typeface="Tahoma" panose="020B0604030504040204" pitchFamily="34" charset="0"/>
                <a:ea typeface="黑体" panose="02010609060101010101" pitchFamily="2" charset="-122"/>
              </a:rPr>
              <a:t>从</a:t>
            </a:r>
            <a:r>
              <a:rPr lang="zh-CN" altLang="en-US" sz="2800" b="1">
                <a:latin typeface="Tahoma" panose="020B0604030504040204" pitchFamily="34" charset="0"/>
                <a:ea typeface="黑体" panose="02010609060101010101" pitchFamily="2" charset="-122"/>
              </a:rPr>
              <a:t>输出项提供的</a:t>
            </a:r>
            <a:r>
              <a:rPr lang="zh-CN" altLang="en-US" sz="2800" b="1">
                <a:solidFill>
                  <a:srgbClr val="FF00FF"/>
                </a:solidFill>
                <a:latin typeface="Tahoma" panose="020B0604030504040204" pitchFamily="34" charset="0"/>
                <a:ea typeface="黑体" panose="02010609060101010101" pitchFamily="2" charset="-122"/>
              </a:rPr>
              <a:t>地址</a:t>
            </a:r>
            <a:r>
              <a:rPr lang="zh-CN" altLang="en-US" sz="2800" b="1">
                <a:latin typeface="Tahoma" panose="020B0604030504040204" pitchFamily="34" charset="0"/>
                <a:ea typeface="黑体" panose="02010609060101010101" pitchFamily="2" charset="-122"/>
              </a:rPr>
              <a:t>开始直至碰到字符串结束标志</a:t>
            </a:r>
            <a:r>
              <a:rPr lang="en-US" altLang="zh-CN" sz="2800" b="1">
                <a:solidFill>
                  <a:srgbClr val="FF00FF"/>
                </a:solidFill>
                <a:latin typeface="Tahoma" panose="020B0604030504040204" pitchFamily="34" charset="0"/>
                <a:ea typeface="黑体" panose="02010609060101010101" pitchFamily="2" charset="-122"/>
              </a:rPr>
              <a:t>'\0'</a:t>
            </a:r>
            <a:r>
              <a:rPr lang="zh-CN" altLang="en-US" sz="2800" b="1">
                <a:latin typeface="Tahoma" panose="020B0604030504040204" pitchFamily="34" charset="0"/>
                <a:ea typeface="黑体" panose="02010609060101010101" pitchFamily="2" charset="-122"/>
              </a:rPr>
              <a:t>为止。例如程序段：</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char a[10]="abcd\0efg";</a:t>
            </a:r>
            <a:endParaRPr lang="en-US" altLang="zh-CN" sz="2800" b="1">
              <a:latin typeface="Tahoma" panose="020B0604030504040204" pitchFamily="34" charset="0"/>
              <a:ea typeface="黑体" panose="02010609060101010101" pitchFamily="2" charset="-122"/>
            </a:endParaRPr>
          </a:p>
          <a:p>
            <a:pPr algn="l" eaLnBrk="1" hangingPunct="1">
              <a:spcBef>
                <a:spcPct val="25000"/>
              </a:spcBef>
            </a:pPr>
            <a:r>
              <a:rPr lang="en-US" altLang="zh-CN" sz="2800" b="1">
                <a:latin typeface="Tahoma" panose="020B0604030504040204" pitchFamily="34" charset="0"/>
                <a:ea typeface="黑体" panose="02010609060101010101" pitchFamily="2" charset="-122"/>
              </a:rPr>
              <a:t>           printf("a=%s\n", a);</a:t>
            </a:r>
            <a:endParaRPr lang="zh-CN" altLang="en-US" sz="2800" b="1">
              <a:latin typeface="Tahoma" panose="020B0604030504040204" pitchFamily="34" charset="0"/>
              <a:ea typeface="黑体" panose="02010609060101010101" pitchFamily="2" charset="-122"/>
            </a:endParaRPr>
          </a:p>
        </p:txBody>
      </p:sp>
      <p:sp>
        <p:nvSpPr>
          <p:cNvPr id="46083" name="Rectangle 7"/>
          <p:cNvSpPr>
            <a:spLocks noChangeArrowheads="1"/>
          </p:cNvSpPr>
          <p:nvPr/>
        </p:nvSpPr>
        <p:spPr bwMode="auto">
          <a:xfrm>
            <a:off x="523875" y="139700"/>
            <a:ext cx="7397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a:solidFill>
                  <a:srgbClr val="3333FF"/>
                </a:solidFill>
                <a:latin typeface="Tahoma" panose="020B0604030504040204" pitchFamily="34" charset="0"/>
                <a:ea typeface="黑体" panose="02010609060101010101" pitchFamily="2" charset="-122"/>
              </a:rPr>
              <a:t>用格式符</a:t>
            </a:r>
            <a:r>
              <a:rPr lang="zh-CN" altLang="en-US" sz="3200" b="1">
                <a:solidFill>
                  <a:srgbClr val="CC0000"/>
                </a:solidFill>
                <a:latin typeface="Tahoma" panose="020B0604030504040204" pitchFamily="34" charset="0"/>
                <a:ea typeface="黑体" panose="02010609060101010101" pitchFamily="2" charset="-122"/>
              </a:rPr>
              <a:t>“</a:t>
            </a:r>
            <a:r>
              <a:rPr lang="en-US" altLang="zh-CN" sz="3200" b="1">
                <a:solidFill>
                  <a:srgbClr val="CC0000"/>
                </a:solidFill>
                <a:latin typeface="Tahoma" panose="020B0604030504040204" pitchFamily="34" charset="0"/>
                <a:ea typeface="黑体" panose="02010609060101010101" pitchFamily="2" charset="-122"/>
              </a:rPr>
              <a:t>%s”</a:t>
            </a:r>
            <a:r>
              <a:rPr lang="zh-CN" altLang="en-US" sz="3200" b="1">
                <a:solidFill>
                  <a:srgbClr val="3333FF"/>
                </a:solidFill>
                <a:latin typeface="Tahoma" panose="020B0604030504040204" pitchFamily="34" charset="0"/>
                <a:ea typeface="黑体" panose="02010609060101010101" pitchFamily="2" charset="-122"/>
              </a:rPr>
              <a:t>输入输出字符串时</a:t>
            </a:r>
            <a:r>
              <a:rPr lang="zh-CN" altLang="en-US" sz="3200" b="1">
                <a:solidFill>
                  <a:srgbClr val="CC0000"/>
                </a:solidFill>
                <a:ea typeface="黑体" panose="02010609060101010101" pitchFamily="2" charset="-122"/>
              </a:rPr>
              <a:t>注意：</a:t>
            </a:r>
            <a:endParaRPr lang="zh-CN" altLang="en-US" sz="3200" b="1">
              <a:solidFill>
                <a:srgbClr val="CC0000"/>
              </a:solidFill>
              <a:ea typeface="黑体" panose="02010609060101010101" pitchFamily="2" charset="-122"/>
            </a:endParaRPr>
          </a:p>
        </p:txBody>
      </p:sp>
      <p:pic>
        <p:nvPicPr>
          <p:cNvPr id="46084" name="Picture 5"/>
          <p:cNvPicPr>
            <a:picLocks noChangeAspect="1" noChangeArrowheads="1"/>
          </p:cNvPicPr>
          <p:nvPr/>
        </p:nvPicPr>
        <p:blipFill>
          <a:blip r:embed="rId1">
            <a:extLst>
              <a:ext uri="{28A0092B-C50C-407E-A947-70E740481C1C}">
                <a14:useLocalDpi xmlns:a14="http://schemas.microsoft.com/office/drawing/2010/main" val="0"/>
              </a:ext>
            </a:extLst>
          </a:blip>
          <a:srcRect t="36234" r="50000" b="31204"/>
          <a:stretch>
            <a:fillRect/>
          </a:stretch>
        </p:blipFill>
        <p:spPr bwMode="auto">
          <a:xfrm>
            <a:off x="3203575" y="3716338"/>
            <a:ext cx="30972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6786"/>
                                        </p:tgtEl>
                                        <p:attrNameLst>
                                          <p:attrName>style.visibility</p:attrName>
                                        </p:attrNameLst>
                                      </p:cBhvr>
                                      <p:to>
                                        <p:strVal val="visible"/>
                                      </p:to>
                                    </p:set>
                                    <p:anim calcmode="discrete" valueType="clr">
                                      <p:cBhvr override="childStyle">
                                        <p:cTn id="7" dur="80"/>
                                        <p:tgtEl>
                                          <p:spTgt spid="2467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6786"/>
                                        </p:tgtEl>
                                        <p:attrNameLst>
                                          <p:attrName>fillcolor</p:attrName>
                                        </p:attrNameLst>
                                      </p:cBhvr>
                                      <p:tavLst>
                                        <p:tav tm="0">
                                          <p:val>
                                            <p:clrVal>
                                              <a:schemeClr val="accent2"/>
                                            </p:clrVal>
                                          </p:val>
                                        </p:tav>
                                        <p:tav tm="50000">
                                          <p:val>
                                            <p:clrVal>
                                              <a:schemeClr val="hlink"/>
                                            </p:clrVal>
                                          </p:val>
                                        </p:tav>
                                      </p:tavLst>
                                    </p:anim>
                                    <p:set>
                                      <p:cBhvr>
                                        <p:cTn id="9" dur="80"/>
                                        <p:tgtEl>
                                          <p:spTgt spid="24678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395288" y="981075"/>
            <a:ext cx="8497887"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30000"/>
              </a:spcBef>
            </a:pPr>
            <a:r>
              <a:rPr lang="en-US" altLang="zh-CN" b="1">
                <a:latin typeface="Tahoma" panose="020B0604030504040204" pitchFamily="34" charset="0"/>
                <a:ea typeface="黑体" panose="02010609060101010101" pitchFamily="2" charset="-122"/>
              </a:rPr>
              <a:t>3. </a:t>
            </a:r>
            <a:r>
              <a:rPr lang="zh-CN" altLang="en-US" b="1">
                <a:latin typeface="Tahoma" panose="020B0604030504040204" pitchFamily="34" charset="0"/>
                <a:ea typeface="黑体" panose="02010609060101010101" pitchFamily="2" charset="-122"/>
              </a:rPr>
              <a:t>用格式符“</a:t>
            </a:r>
            <a:r>
              <a:rPr lang="en-US" altLang="zh-CN" b="1">
                <a:latin typeface="Tahoma" panose="020B0604030504040204" pitchFamily="34" charset="0"/>
                <a:ea typeface="黑体" panose="02010609060101010101" pitchFamily="2" charset="-122"/>
              </a:rPr>
              <a:t>%s”</a:t>
            </a:r>
            <a:r>
              <a:rPr lang="zh-CN" altLang="en-US" b="1">
                <a:latin typeface="Tahoma" panose="020B0604030504040204" pitchFamily="34" charset="0"/>
                <a:ea typeface="黑体" panose="02010609060101010101" pitchFamily="2" charset="-122"/>
              </a:rPr>
              <a:t>不能输入带空格、回车或跳格的字符串。因为空格、回车或跳格是输入数据的结束标志。例如程序段： </a:t>
            </a:r>
            <a:endParaRPr lang="zh-CN" altLang="en-US" b="1">
              <a:latin typeface="Tahoma" panose="020B0604030504040204" pitchFamily="34" charset="0"/>
              <a:ea typeface="黑体" panose="02010609060101010101" pitchFamily="2" charset="-122"/>
            </a:endParaRPr>
          </a:p>
          <a:p>
            <a:pPr algn="l">
              <a:spcBef>
                <a:spcPct val="30000"/>
              </a:spcBef>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Char a[10];</a:t>
            </a:r>
            <a:endParaRPr lang="en-US" altLang="zh-CN" b="1">
              <a:latin typeface="Tahoma" panose="020B0604030504040204" pitchFamily="34" charset="0"/>
              <a:ea typeface="黑体" panose="02010609060101010101" pitchFamily="2" charset="-122"/>
            </a:endParaRPr>
          </a:p>
          <a:p>
            <a:pPr algn="l">
              <a:spcBef>
                <a:spcPct val="30000"/>
              </a:spcBef>
            </a:pPr>
            <a:r>
              <a:rPr lang="en-US" altLang="zh-CN" b="1">
                <a:latin typeface="Tahoma" panose="020B0604030504040204" pitchFamily="34" charset="0"/>
                <a:ea typeface="黑体" panose="02010609060101010101" pitchFamily="2" charset="-122"/>
              </a:rPr>
              <a:t>              scanf("%s",a);</a:t>
            </a:r>
            <a:endParaRPr lang="en-US" altLang="zh-CN" b="1">
              <a:latin typeface="Tahoma" panose="020B0604030504040204" pitchFamily="34" charset="0"/>
              <a:ea typeface="黑体" panose="02010609060101010101" pitchFamily="2" charset="-122"/>
            </a:endParaRPr>
          </a:p>
          <a:p>
            <a:pPr algn="l">
              <a:spcBef>
                <a:spcPct val="30000"/>
              </a:spcBef>
            </a:pPr>
            <a:r>
              <a:rPr lang="en-US" altLang="zh-CN" b="1">
                <a:latin typeface="Tahoma" panose="020B0604030504040204" pitchFamily="34" charset="0"/>
                <a:ea typeface="黑体" panose="02010609060101010101" pitchFamily="2" charset="-122"/>
              </a:rPr>
              <a:t>              printf("%s\n",a);</a:t>
            </a:r>
            <a:endParaRPr lang="en-US" altLang="zh-CN" b="1">
              <a:latin typeface="Tahoma" panose="020B0604030504040204" pitchFamily="34" charset="0"/>
              <a:ea typeface="黑体" panose="02010609060101010101" pitchFamily="2" charset="-122"/>
            </a:endParaRPr>
          </a:p>
          <a:p>
            <a:pPr algn="l">
              <a:spcBef>
                <a:spcPct val="30000"/>
              </a:spcBef>
            </a:pPr>
            <a:r>
              <a:rPr lang="zh-CN" altLang="en-US" b="1">
                <a:solidFill>
                  <a:srgbClr val="CC0000"/>
                </a:solidFill>
                <a:latin typeface="Tahoma" panose="020B0604030504040204" pitchFamily="34" charset="0"/>
                <a:ea typeface="黑体" panose="02010609060101010101" pitchFamily="2" charset="-122"/>
              </a:rPr>
              <a:t>运行时，输入：</a:t>
            </a:r>
            <a:r>
              <a:rPr lang="en-US" altLang="zh-CN" b="1">
                <a:solidFill>
                  <a:srgbClr val="CC0000"/>
                </a:solidFill>
                <a:latin typeface="Tahoma" panose="020B0604030504040204" pitchFamily="34" charset="0"/>
                <a:ea typeface="黑体" panose="02010609060101010101" pitchFamily="2" charset="-122"/>
              </a:rPr>
              <a:t>How are you↙</a:t>
            </a:r>
            <a:endParaRPr lang="en-US" altLang="zh-CN" b="1">
              <a:solidFill>
                <a:srgbClr val="CC0000"/>
              </a:solidFill>
              <a:latin typeface="Tahoma" panose="020B0604030504040204" pitchFamily="34" charset="0"/>
              <a:ea typeface="黑体" panose="02010609060101010101" pitchFamily="2" charset="-122"/>
            </a:endParaRPr>
          </a:p>
          <a:p>
            <a:pPr algn="l">
              <a:spcBef>
                <a:spcPct val="30000"/>
              </a:spcBef>
            </a:pPr>
            <a:r>
              <a:rPr lang="zh-CN" altLang="en-US" b="1">
                <a:solidFill>
                  <a:srgbClr val="CC0000"/>
                </a:solidFill>
                <a:latin typeface="Tahoma" panose="020B0604030504040204" pitchFamily="34" charset="0"/>
                <a:ea typeface="黑体" panose="02010609060101010101" pitchFamily="2" charset="-122"/>
              </a:rPr>
              <a:t>输出：</a:t>
            </a:r>
            <a:r>
              <a:rPr lang="en-US" altLang="zh-CN" b="1">
                <a:solidFill>
                  <a:srgbClr val="CC0000"/>
                </a:solidFill>
                <a:latin typeface="Tahoma" panose="020B0604030504040204" pitchFamily="34" charset="0"/>
                <a:ea typeface="黑体" panose="02010609060101010101" pitchFamily="2" charset="-122"/>
              </a:rPr>
              <a:t>How</a:t>
            </a:r>
            <a:endParaRPr lang="en-US" altLang="zh-CN" b="1">
              <a:solidFill>
                <a:srgbClr val="CC0000"/>
              </a:solidFill>
              <a:latin typeface="Tahoma" panose="020B0604030504040204" pitchFamily="34" charset="0"/>
              <a:ea typeface="黑体" panose="02010609060101010101" pitchFamily="2" charset="-122"/>
            </a:endParaRPr>
          </a:p>
          <a:p>
            <a:pPr algn="l">
              <a:spcBef>
                <a:spcPct val="30000"/>
              </a:spcBef>
            </a:pPr>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由于空格、跳格和回车均是输入数据结束的标志。为了避免这种情况，一方面可以多设几个字符数组分段存放含空格的字符串，另一方面可以使用</a:t>
            </a:r>
            <a:r>
              <a:rPr lang="en-US" altLang="zh-CN" b="1">
                <a:latin typeface="Tahoma" panose="020B0604030504040204" pitchFamily="34" charset="0"/>
                <a:ea typeface="黑体" panose="02010609060101010101" pitchFamily="2" charset="-122"/>
              </a:rPr>
              <a:t>gets()</a:t>
            </a:r>
            <a:r>
              <a:rPr lang="zh-CN" altLang="en-US" b="1">
                <a:latin typeface="Tahoma" panose="020B0604030504040204" pitchFamily="34" charset="0"/>
                <a:ea typeface="黑体" panose="02010609060101010101" pitchFamily="2" charset="-122"/>
              </a:rPr>
              <a:t>函数</a:t>
            </a:r>
            <a:r>
              <a:rPr lang="zh-CN" altLang="en-US">
                <a:latin typeface="Tahoma" panose="020B0604030504040204" pitchFamily="34" charset="0"/>
                <a:ea typeface="黑体" panose="02010609060101010101" pitchFamily="2" charset="-122"/>
              </a:rPr>
              <a:t> 。</a:t>
            </a:r>
            <a:endParaRPr lang="zh-CN" altLang="en-US">
              <a:latin typeface="Tahoma" panose="020B0604030504040204" pitchFamily="34" charset="0"/>
              <a:ea typeface="黑体" panose="02010609060101010101" pitchFamily="2" charset="-122"/>
            </a:endParaRPr>
          </a:p>
        </p:txBody>
      </p:sp>
      <p:sp>
        <p:nvSpPr>
          <p:cNvPr id="46083" name="Rectangle 7"/>
          <p:cNvSpPr>
            <a:spLocks noChangeArrowheads="1"/>
          </p:cNvSpPr>
          <p:nvPr/>
        </p:nvSpPr>
        <p:spPr bwMode="auto">
          <a:xfrm>
            <a:off x="523875" y="139700"/>
            <a:ext cx="7397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a:solidFill>
                  <a:srgbClr val="3333FF"/>
                </a:solidFill>
                <a:latin typeface="Tahoma" panose="020B0604030504040204" pitchFamily="34" charset="0"/>
                <a:ea typeface="黑体" panose="02010609060101010101" pitchFamily="2" charset="-122"/>
              </a:rPr>
              <a:t>用格式符</a:t>
            </a:r>
            <a:r>
              <a:rPr lang="zh-CN" altLang="en-US" sz="3200" b="1">
                <a:solidFill>
                  <a:srgbClr val="CC0000"/>
                </a:solidFill>
                <a:latin typeface="Tahoma" panose="020B0604030504040204" pitchFamily="34" charset="0"/>
                <a:ea typeface="黑体" panose="02010609060101010101" pitchFamily="2" charset="-122"/>
              </a:rPr>
              <a:t>“</a:t>
            </a:r>
            <a:r>
              <a:rPr lang="en-US" altLang="zh-CN" sz="3200" b="1">
                <a:solidFill>
                  <a:srgbClr val="CC0000"/>
                </a:solidFill>
                <a:latin typeface="Tahoma" panose="020B0604030504040204" pitchFamily="34" charset="0"/>
                <a:ea typeface="黑体" panose="02010609060101010101" pitchFamily="2" charset="-122"/>
              </a:rPr>
              <a:t>%s”</a:t>
            </a:r>
            <a:r>
              <a:rPr lang="zh-CN" altLang="en-US" sz="3200" b="1">
                <a:solidFill>
                  <a:srgbClr val="3333FF"/>
                </a:solidFill>
                <a:latin typeface="Tahoma" panose="020B0604030504040204" pitchFamily="34" charset="0"/>
                <a:ea typeface="黑体" panose="02010609060101010101" pitchFamily="2" charset="-122"/>
              </a:rPr>
              <a:t>输入输出字符串时</a:t>
            </a:r>
            <a:r>
              <a:rPr lang="zh-CN" altLang="en-US" sz="3200" b="1">
                <a:solidFill>
                  <a:srgbClr val="CC0000"/>
                </a:solidFill>
                <a:ea typeface="黑体" panose="02010609060101010101" pitchFamily="2" charset="-122"/>
              </a:rPr>
              <a:t>注意</a:t>
            </a:r>
            <a:r>
              <a:rPr lang="zh-CN" altLang="en-US" sz="3200" b="1">
                <a:solidFill>
                  <a:srgbClr val="3333FF"/>
                </a:solidFill>
                <a:ea typeface="黑体" panose="02010609060101010101" pitchFamily="2" charset="-122"/>
              </a:rPr>
              <a:t>：</a:t>
            </a:r>
            <a:endParaRPr lang="zh-CN" altLang="en-US" sz="3200" b="1">
              <a:solidFill>
                <a:srgbClr val="3333FF"/>
              </a:solidFill>
              <a:ea typeface="黑体" panose="02010609060101010101" pitchFamily="2" charset="-122"/>
            </a:endParaRPr>
          </a:p>
        </p:txBody>
      </p:sp>
      <p:pic>
        <p:nvPicPr>
          <p:cNvPr id="46085" name="Picture 5"/>
          <p:cNvPicPr>
            <a:picLocks noChangeAspect="1" noChangeArrowheads="1"/>
          </p:cNvPicPr>
          <p:nvPr/>
        </p:nvPicPr>
        <p:blipFill>
          <a:blip r:embed="rId1">
            <a:extLst>
              <a:ext uri="{28A0092B-C50C-407E-A947-70E740481C1C}">
                <a14:useLocalDpi xmlns:a14="http://schemas.microsoft.com/office/drawing/2010/main" val="0"/>
              </a:ext>
            </a:extLst>
          </a:blip>
          <a:srcRect t="25757" r="23373" b="22728"/>
          <a:stretch>
            <a:fillRect/>
          </a:stretch>
        </p:blipFill>
        <p:spPr bwMode="auto">
          <a:xfrm>
            <a:off x="4932363" y="1916113"/>
            <a:ext cx="3240087"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ppt_x"/>
                                          </p:val>
                                        </p:tav>
                                        <p:tav tm="100000">
                                          <p:val>
                                            <p:strVal val="#ppt_x"/>
                                          </p:val>
                                        </p:tav>
                                      </p:tavLst>
                                    </p:anim>
                                    <p:anim calcmode="lin" valueType="num">
                                      <p:cBhvr additive="base">
                                        <p:cTn id="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6082"/>
                                        </p:tgtEl>
                                        <p:attrNameLst>
                                          <p:attrName>style.visibility</p:attrName>
                                        </p:attrNameLst>
                                      </p:cBhvr>
                                      <p:to>
                                        <p:strVal val="visible"/>
                                      </p:to>
                                    </p:set>
                                    <p:animEffect transition="in" filter="box(in)">
                                      <p:cBhvr>
                                        <p:cTn id="13" dur="500"/>
                                        <p:tgtEl>
                                          <p:spTgt spid="46082"/>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wedge">
                                      <p:cBhvr>
                                        <p:cTn id="18" dur="20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ph type="body" idx="1"/>
          </p:nvPr>
        </p:nvSpPr>
        <p:spPr>
          <a:xfrm>
            <a:off x="323850" y="692150"/>
            <a:ext cx="8604250" cy="5329238"/>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10000"/>
              </a:spcBef>
              <a:buFontTx/>
              <a:buNone/>
            </a:pPr>
            <a:r>
              <a:rPr lang="en-US" altLang="zh-CN" sz="2400" b="1" smtClean="0">
                <a:latin typeface="Tahoma" panose="020B0604030504040204" pitchFamily="34" charset="0"/>
              </a:rPr>
              <a:t>#include"stdio.h"</a:t>
            </a:r>
            <a:endParaRPr lang="en-US" altLang="zh-CN" sz="2400" b="1" smtClean="0">
              <a:latin typeface="Tahoma" panose="020B0604030504040204" pitchFamily="34" charset="0"/>
            </a:endParaRPr>
          </a:p>
          <a:p>
            <a:pPr eaLnBrk="1" hangingPunct="1">
              <a:spcBef>
                <a:spcPct val="10000"/>
              </a:spcBef>
              <a:buFontTx/>
              <a:buNone/>
            </a:pPr>
            <a:r>
              <a:rPr lang="en-US" altLang="zh-CN" sz="2400" b="1" smtClean="0">
                <a:latin typeface="Tahoma" panose="020B0604030504040204" pitchFamily="34" charset="0"/>
              </a:rPr>
              <a:t>void main()</a:t>
            </a:r>
            <a:endParaRPr lang="en-US" altLang="zh-CN" sz="2400" b="1" smtClean="0">
              <a:latin typeface="Tahoma" panose="020B0604030504040204" pitchFamily="34" charset="0"/>
            </a:endParaRPr>
          </a:p>
          <a:p>
            <a:pPr eaLnBrk="1" hangingPunct="1">
              <a:spcBef>
                <a:spcPct val="10000"/>
              </a:spcBef>
              <a:buFontTx/>
              <a:buNone/>
            </a:pPr>
            <a:r>
              <a:rPr lang="en-US" altLang="zh-CN" sz="2400" b="1" smtClean="0">
                <a:latin typeface="Tahoma" panose="020B0604030504040204" pitchFamily="34" charset="0"/>
              </a:rPr>
              <a:t>{   char s1[80],s2[80];</a:t>
            </a:r>
            <a:endParaRPr lang="en-US" altLang="zh-CN" sz="2400" b="1" smtClean="0">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latin typeface="Tahoma" panose="020B0604030504040204" pitchFamily="34" charset="0"/>
              </a:rPr>
              <a:t>int i,num=0;</a:t>
            </a:r>
            <a:endParaRPr lang="en-US" altLang="zh-CN" sz="2400" b="1" smtClean="0">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latin typeface="Tahoma" panose="020B0604030504040204" pitchFamily="34" charset="0"/>
              </a:rPr>
              <a:t>printf("input string s2:\n");</a:t>
            </a:r>
            <a:endParaRPr lang="en-US" altLang="zh-CN" sz="2400" b="1" smtClean="0">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solidFill>
                  <a:srgbClr val="3333FF"/>
                </a:solidFill>
                <a:latin typeface="Tahoma" panose="020B0604030504040204" pitchFamily="34" charset="0"/>
              </a:rPr>
              <a:t>gets(s2);</a:t>
            </a:r>
            <a:endParaRPr lang="en-US" altLang="zh-CN" sz="2400" b="1" smtClean="0">
              <a:solidFill>
                <a:srgbClr val="3333FF"/>
              </a:solidFill>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solidFill>
                  <a:srgbClr val="C00000"/>
                </a:solidFill>
                <a:latin typeface="Tahoma" panose="020B0604030504040204" pitchFamily="34" charset="0"/>
              </a:rPr>
              <a:t>for(i=0;s2[i]!='\0';i++)  /* </a:t>
            </a:r>
            <a:r>
              <a:rPr lang="zh-CN" altLang="en-US" sz="2400" b="1" smtClean="0">
                <a:solidFill>
                  <a:srgbClr val="C00000"/>
                </a:solidFill>
                <a:latin typeface="Tahoma" panose="020B0604030504040204" pitchFamily="34" charset="0"/>
              </a:rPr>
              <a:t>逐个字符计数与复制 *</a:t>
            </a:r>
            <a:r>
              <a:rPr lang="en-US" altLang="zh-CN" sz="2400" b="1" smtClean="0">
                <a:solidFill>
                  <a:srgbClr val="C00000"/>
                </a:solidFill>
                <a:latin typeface="Tahoma" panose="020B0604030504040204" pitchFamily="34" charset="0"/>
              </a:rPr>
              <a:t>/</a:t>
            </a:r>
            <a:endParaRPr lang="en-US" altLang="zh-CN" sz="2400" b="1" smtClean="0">
              <a:solidFill>
                <a:srgbClr val="C00000"/>
              </a:solidFill>
              <a:latin typeface="Tahoma" panose="020B0604030504040204" pitchFamily="34" charset="0"/>
            </a:endParaRPr>
          </a:p>
          <a:p>
            <a:pPr eaLnBrk="1" hangingPunct="1">
              <a:spcBef>
                <a:spcPct val="10000"/>
              </a:spcBef>
              <a:buFontTx/>
              <a:buNone/>
            </a:pPr>
            <a:r>
              <a:rPr lang="zh-CN" altLang="en-US" sz="2400" b="1" smtClean="0">
                <a:solidFill>
                  <a:srgbClr val="C00000"/>
                </a:solidFill>
                <a:latin typeface="Tahoma" panose="020B0604030504040204" pitchFamily="34" charset="0"/>
              </a:rPr>
              <a:t>　　</a:t>
            </a:r>
            <a:r>
              <a:rPr lang="en-US" altLang="zh-CN" sz="2400" b="1" smtClean="0">
                <a:solidFill>
                  <a:srgbClr val="C00000"/>
                </a:solidFill>
                <a:latin typeface="Tahoma" panose="020B0604030504040204" pitchFamily="34" charset="0"/>
              </a:rPr>
              <a:t>{   num++;s1[i]=s2[i];}</a:t>
            </a:r>
            <a:endParaRPr lang="en-US" altLang="zh-CN" sz="2400" b="1" smtClean="0">
              <a:solidFill>
                <a:srgbClr val="C00000"/>
              </a:solidFill>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solidFill>
                  <a:srgbClr val="3333FF"/>
                </a:solidFill>
                <a:latin typeface="Tahoma" panose="020B0604030504040204" pitchFamily="34" charset="0"/>
              </a:rPr>
              <a:t>s1[i]='\0';   </a:t>
            </a:r>
            <a:r>
              <a:rPr lang="en-US" altLang="zh-CN" sz="2400" b="1" smtClean="0">
                <a:latin typeface="Tahoma" panose="020B0604030504040204" pitchFamily="34" charset="0"/>
              </a:rPr>
              <a:t>/* </a:t>
            </a:r>
            <a:r>
              <a:rPr lang="zh-CN" altLang="en-US" sz="2400" b="1" smtClean="0">
                <a:latin typeface="Tahoma" panose="020B0604030504040204" pitchFamily="34" charset="0"/>
              </a:rPr>
              <a:t>在目标字符串末尾加上字符串结束符 *</a:t>
            </a:r>
            <a:r>
              <a:rPr lang="en-US" altLang="zh-CN" sz="2400" b="1" smtClean="0">
                <a:latin typeface="Tahoma" panose="020B0604030504040204" pitchFamily="34" charset="0"/>
              </a:rPr>
              <a:t>/</a:t>
            </a:r>
            <a:endParaRPr lang="en-US" altLang="zh-CN" sz="2400" b="1" smtClean="0">
              <a:latin typeface="Tahoma" panose="020B0604030504040204" pitchFamily="34" charset="0"/>
            </a:endParaRPr>
          </a:p>
          <a:p>
            <a:pPr eaLnBrk="1" hangingPunct="1">
              <a:spcBef>
                <a:spcPct val="10000"/>
              </a:spcBef>
              <a:buFontTx/>
              <a:buNone/>
            </a:pPr>
            <a:r>
              <a:rPr lang="zh-CN" altLang="en-US" sz="2400" b="1" smtClean="0">
                <a:latin typeface="Tahoma" panose="020B0604030504040204" pitchFamily="34" charset="0"/>
              </a:rPr>
              <a:t>　　</a:t>
            </a:r>
            <a:r>
              <a:rPr lang="en-US" altLang="zh-CN" sz="2400" b="1" smtClean="0">
                <a:latin typeface="Tahoma" panose="020B0604030504040204" pitchFamily="34" charset="0"/>
              </a:rPr>
              <a:t>printf("num=%d\n",num);</a:t>
            </a:r>
            <a:endParaRPr lang="en-US" altLang="zh-CN" sz="2400" b="1" smtClean="0">
              <a:latin typeface="Tahoma" panose="020B0604030504040204" pitchFamily="34" charset="0"/>
            </a:endParaRPr>
          </a:p>
          <a:p>
            <a:pPr eaLnBrk="1" hangingPunct="1">
              <a:spcBef>
                <a:spcPct val="10000"/>
              </a:spcBef>
              <a:buFontTx/>
              <a:buNone/>
            </a:pPr>
            <a:r>
              <a:rPr lang="en-US" altLang="zh-CN" sz="2400" b="1" smtClean="0">
                <a:latin typeface="Tahoma" panose="020B0604030504040204" pitchFamily="34" charset="0"/>
              </a:rPr>
              <a:t>        </a:t>
            </a:r>
            <a:r>
              <a:rPr lang="en-US" altLang="zh-CN" sz="2400" b="1" smtClean="0">
                <a:solidFill>
                  <a:srgbClr val="3333FF"/>
                </a:solidFill>
                <a:latin typeface="Tahoma" panose="020B0604030504040204" pitchFamily="34" charset="0"/>
              </a:rPr>
              <a:t>puts(s1);</a:t>
            </a:r>
            <a:endParaRPr lang="en-US" altLang="zh-CN" sz="2400" b="1" smtClean="0">
              <a:solidFill>
                <a:srgbClr val="3333FF"/>
              </a:solidFill>
              <a:latin typeface="Tahoma" panose="020B0604030504040204" pitchFamily="34" charset="0"/>
            </a:endParaRPr>
          </a:p>
          <a:p>
            <a:pPr eaLnBrk="1" hangingPunct="1">
              <a:spcBef>
                <a:spcPct val="10000"/>
              </a:spcBef>
              <a:buFontTx/>
              <a:buNone/>
            </a:pPr>
            <a:r>
              <a:rPr lang="en-US" altLang="zh-CN" sz="2400" b="1" smtClean="0">
                <a:latin typeface="Tahoma" panose="020B0604030504040204" pitchFamily="34" charset="0"/>
              </a:rPr>
              <a:t>} </a:t>
            </a:r>
            <a:endParaRPr lang="en-US" altLang="zh-CN" sz="2400" b="1" smtClean="0">
              <a:latin typeface="Tahoma" panose="020B0604030504040204" pitchFamily="34" charset="0"/>
            </a:endParaRPr>
          </a:p>
        </p:txBody>
      </p:sp>
      <p:sp>
        <p:nvSpPr>
          <p:cNvPr id="48131" name="Rectangle 3"/>
          <p:cNvSpPr>
            <a:spLocks noChangeArrowheads="1"/>
          </p:cNvSpPr>
          <p:nvPr/>
        </p:nvSpPr>
        <p:spPr bwMode="auto">
          <a:xfrm>
            <a:off x="144463" y="139700"/>
            <a:ext cx="845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9933FF"/>
                </a:solidFill>
                <a:ea typeface="黑体" panose="02010609060101010101" pitchFamily="2" charset="-122"/>
              </a:rPr>
              <a:t>例</a:t>
            </a:r>
            <a:r>
              <a:rPr lang="en-US" altLang="zh-CN" b="1">
                <a:solidFill>
                  <a:srgbClr val="9933FF"/>
                </a:solidFill>
                <a:ea typeface="黑体" panose="02010609060101010101" pitchFamily="2" charset="-122"/>
              </a:rPr>
              <a:t>6.10    </a:t>
            </a:r>
            <a:r>
              <a:rPr lang="zh-CN" altLang="en-US" b="1">
                <a:solidFill>
                  <a:srgbClr val="CC3300"/>
                </a:solidFill>
                <a:ea typeface="黑体" panose="02010609060101010101" pitchFamily="2" charset="-122"/>
              </a:rPr>
              <a:t>求给定字符串的长度，并将其复制到另一字符串中。</a:t>
            </a:r>
            <a:r>
              <a:rPr lang="zh-CN" altLang="en-US">
                <a:solidFill>
                  <a:srgbClr val="CC3300"/>
                </a:solidFill>
                <a:ea typeface="黑体" panose="02010609060101010101" pitchFamily="2" charset="-122"/>
              </a:rPr>
              <a:t> </a:t>
            </a:r>
            <a:endParaRPr lang="zh-CN" altLang="en-US">
              <a:solidFill>
                <a:srgbClr val="CC3300"/>
              </a:solidFill>
              <a:ea typeface="黑体" panose="02010609060101010101" pitchFamily="2" charset="-122"/>
            </a:endParaRPr>
          </a:p>
        </p:txBody>
      </p:sp>
      <p:pic>
        <p:nvPicPr>
          <p:cNvPr id="216071" name="Picture 7"/>
          <p:cNvPicPr>
            <a:picLocks noChangeAspect="1" noChangeArrowheads="1"/>
          </p:cNvPicPr>
          <p:nvPr/>
        </p:nvPicPr>
        <p:blipFill>
          <a:blip r:embed="rId1">
            <a:extLst>
              <a:ext uri="{28A0092B-C50C-407E-A947-70E740481C1C}">
                <a14:useLocalDpi xmlns:a14="http://schemas.microsoft.com/office/drawing/2010/main" val="0"/>
              </a:ext>
            </a:extLst>
          </a:blip>
          <a:srcRect b="39259"/>
          <a:stretch>
            <a:fillRect/>
          </a:stretch>
        </p:blipFill>
        <p:spPr bwMode="auto">
          <a:xfrm>
            <a:off x="250825" y="596900"/>
            <a:ext cx="856932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6066">
                                            <p:bg/>
                                          </p:spTgt>
                                        </p:tgtEl>
                                        <p:attrNameLst>
                                          <p:attrName>style.visibility</p:attrName>
                                        </p:attrNameLst>
                                      </p:cBhvr>
                                      <p:to>
                                        <p:strVal val="visible"/>
                                      </p:to>
                                    </p:set>
                                    <p:anim calcmode="discrete" valueType="clr">
                                      <p:cBhvr override="childStyle">
                                        <p:cTn id="7" dur="80"/>
                                        <p:tgtEl>
                                          <p:spTgt spid="216066">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6066">
                                            <p:bg/>
                                          </p:spTgt>
                                        </p:tgtEl>
                                        <p:attrNameLst>
                                          <p:attrName>fillcolor</p:attrName>
                                        </p:attrNameLst>
                                      </p:cBhvr>
                                      <p:tavLst>
                                        <p:tav tm="0">
                                          <p:val>
                                            <p:clrVal>
                                              <a:schemeClr val="accent2"/>
                                            </p:clrVal>
                                          </p:val>
                                        </p:tav>
                                        <p:tav tm="50000">
                                          <p:val>
                                            <p:clrVal>
                                              <a:schemeClr val="hlink"/>
                                            </p:clrVal>
                                          </p:val>
                                        </p:tav>
                                      </p:tavLst>
                                    </p:anim>
                                    <p:set>
                                      <p:cBhvr>
                                        <p:cTn id="9" dur="80"/>
                                        <p:tgtEl>
                                          <p:spTgt spid="216066">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6066">
                                            <p:txEl>
                                              <p:pRg st="0" end="0"/>
                                            </p:txEl>
                                          </p:spTgt>
                                        </p:tgtEl>
                                        <p:attrNameLst>
                                          <p:attrName>style.visibility</p:attrName>
                                        </p:attrNameLst>
                                      </p:cBhvr>
                                      <p:to>
                                        <p:strVal val="visible"/>
                                      </p:to>
                                    </p:set>
                                    <p:anim calcmode="discrete" valueType="clr">
                                      <p:cBhvr override="childStyle">
                                        <p:cTn id="14" dur="80"/>
                                        <p:tgtEl>
                                          <p:spTgt spid="2160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606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16066">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16066">
                                            <p:txEl>
                                              <p:pRg st="1" end="1"/>
                                            </p:txEl>
                                          </p:spTgt>
                                        </p:tgtEl>
                                        <p:attrNameLst>
                                          <p:attrName>style.visibility</p:attrName>
                                        </p:attrNameLst>
                                      </p:cBhvr>
                                      <p:to>
                                        <p:strVal val="visible"/>
                                      </p:to>
                                    </p:set>
                                    <p:anim calcmode="discrete" valueType="clr">
                                      <p:cBhvr override="childStyle">
                                        <p:cTn id="21" dur="80"/>
                                        <p:tgtEl>
                                          <p:spTgt spid="2160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6066">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16066">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16066">
                                            <p:txEl>
                                              <p:pRg st="2" end="2"/>
                                            </p:txEl>
                                          </p:spTgt>
                                        </p:tgtEl>
                                        <p:attrNameLst>
                                          <p:attrName>style.visibility</p:attrName>
                                        </p:attrNameLst>
                                      </p:cBhvr>
                                      <p:to>
                                        <p:strVal val="visible"/>
                                      </p:to>
                                    </p:set>
                                    <p:anim calcmode="discrete" valueType="clr">
                                      <p:cBhvr override="childStyle">
                                        <p:cTn id="28" dur="80"/>
                                        <p:tgtEl>
                                          <p:spTgt spid="21606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16066">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16066">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16066">
                                            <p:txEl>
                                              <p:pRg st="3" end="3"/>
                                            </p:txEl>
                                          </p:spTgt>
                                        </p:tgtEl>
                                        <p:attrNameLst>
                                          <p:attrName>style.visibility</p:attrName>
                                        </p:attrNameLst>
                                      </p:cBhvr>
                                      <p:to>
                                        <p:strVal val="visible"/>
                                      </p:to>
                                    </p:set>
                                    <p:anim calcmode="discrete" valueType="clr">
                                      <p:cBhvr override="childStyle">
                                        <p:cTn id="35" dur="80"/>
                                        <p:tgtEl>
                                          <p:spTgt spid="216066">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16066">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16066">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16066">
                                            <p:txEl>
                                              <p:pRg st="4" end="4"/>
                                            </p:txEl>
                                          </p:spTgt>
                                        </p:tgtEl>
                                        <p:attrNameLst>
                                          <p:attrName>style.visibility</p:attrName>
                                        </p:attrNameLst>
                                      </p:cBhvr>
                                      <p:to>
                                        <p:strVal val="visible"/>
                                      </p:to>
                                    </p:set>
                                    <p:anim calcmode="discrete" valueType="clr">
                                      <p:cBhvr override="childStyle">
                                        <p:cTn id="42" dur="80"/>
                                        <p:tgtEl>
                                          <p:spTgt spid="216066">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16066">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16066">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16066">
                                            <p:txEl>
                                              <p:pRg st="5" end="5"/>
                                            </p:txEl>
                                          </p:spTgt>
                                        </p:tgtEl>
                                        <p:attrNameLst>
                                          <p:attrName>style.visibility</p:attrName>
                                        </p:attrNameLst>
                                      </p:cBhvr>
                                      <p:to>
                                        <p:strVal val="visible"/>
                                      </p:to>
                                    </p:set>
                                    <p:anim calcmode="discrete" valueType="clr">
                                      <p:cBhvr override="childStyle">
                                        <p:cTn id="49" dur="80"/>
                                        <p:tgtEl>
                                          <p:spTgt spid="216066">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16066">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16066">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16066">
                                            <p:txEl>
                                              <p:pRg st="6" end="6"/>
                                            </p:txEl>
                                          </p:spTgt>
                                        </p:tgtEl>
                                        <p:attrNameLst>
                                          <p:attrName>style.visibility</p:attrName>
                                        </p:attrNameLst>
                                      </p:cBhvr>
                                      <p:to>
                                        <p:strVal val="visible"/>
                                      </p:to>
                                    </p:set>
                                    <p:anim calcmode="discrete" valueType="clr">
                                      <p:cBhvr override="childStyle">
                                        <p:cTn id="56" dur="80"/>
                                        <p:tgtEl>
                                          <p:spTgt spid="216066">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16066">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216066">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16066">
                                            <p:txEl>
                                              <p:pRg st="7" end="7"/>
                                            </p:txEl>
                                          </p:spTgt>
                                        </p:tgtEl>
                                        <p:attrNameLst>
                                          <p:attrName>style.visibility</p:attrName>
                                        </p:attrNameLst>
                                      </p:cBhvr>
                                      <p:to>
                                        <p:strVal val="visible"/>
                                      </p:to>
                                    </p:set>
                                    <p:anim calcmode="discrete" valueType="clr">
                                      <p:cBhvr override="childStyle">
                                        <p:cTn id="63" dur="80"/>
                                        <p:tgtEl>
                                          <p:spTgt spid="216066">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16066">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216066">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16066">
                                            <p:txEl>
                                              <p:pRg st="8" end="8"/>
                                            </p:txEl>
                                          </p:spTgt>
                                        </p:tgtEl>
                                        <p:attrNameLst>
                                          <p:attrName>style.visibility</p:attrName>
                                        </p:attrNameLst>
                                      </p:cBhvr>
                                      <p:to>
                                        <p:strVal val="visible"/>
                                      </p:to>
                                    </p:set>
                                    <p:anim calcmode="discrete" valueType="clr">
                                      <p:cBhvr override="childStyle">
                                        <p:cTn id="70" dur="80"/>
                                        <p:tgtEl>
                                          <p:spTgt spid="216066">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16066">
                                            <p:txEl>
                                              <p:pRg st="8" end="8"/>
                                            </p:txEl>
                                          </p:spTgt>
                                        </p:tgtEl>
                                        <p:attrNameLst>
                                          <p:attrName>fillcolor</p:attrName>
                                        </p:attrNameLst>
                                      </p:cBhvr>
                                      <p:tavLst>
                                        <p:tav tm="0">
                                          <p:val>
                                            <p:clrVal>
                                              <a:schemeClr val="accent2"/>
                                            </p:clrVal>
                                          </p:val>
                                        </p:tav>
                                        <p:tav tm="50000">
                                          <p:val>
                                            <p:clrVal>
                                              <a:schemeClr val="hlink"/>
                                            </p:clrVal>
                                          </p:val>
                                        </p:tav>
                                      </p:tavLst>
                                    </p:anim>
                                    <p:set>
                                      <p:cBhvr>
                                        <p:cTn id="72" dur="80"/>
                                        <p:tgtEl>
                                          <p:spTgt spid="216066">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16066">
                                            <p:txEl>
                                              <p:pRg st="9" end="9"/>
                                            </p:txEl>
                                          </p:spTgt>
                                        </p:tgtEl>
                                        <p:attrNameLst>
                                          <p:attrName>style.visibility</p:attrName>
                                        </p:attrNameLst>
                                      </p:cBhvr>
                                      <p:to>
                                        <p:strVal val="visible"/>
                                      </p:to>
                                    </p:set>
                                    <p:anim calcmode="discrete" valueType="clr">
                                      <p:cBhvr override="childStyle">
                                        <p:cTn id="77" dur="80"/>
                                        <p:tgtEl>
                                          <p:spTgt spid="216066">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16066">
                                            <p:txEl>
                                              <p:pRg st="9" end="9"/>
                                            </p:txEl>
                                          </p:spTgt>
                                        </p:tgtEl>
                                        <p:attrNameLst>
                                          <p:attrName>fillcolor</p:attrName>
                                        </p:attrNameLst>
                                      </p:cBhvr>
                                      <p:tavLst>
                                        <p:tav tm="0">
                                          <p:val>
                                            <p:clrVal>
                                              <a:schemeClr val="accent2"/>
                                            </p:clrVal>
                                          </p:val>
                                        </p:tav>
                                        <p:tav tm="50000">
                                          <p:val>
                                            <p:clrVal>
                                              <a:schemeClr val="hlink"/>
                                            </p:clrVal>
                                          </p:val>
                                        </p:tav>
                                      </p:tavLst>
                                    </p:anim>
                                    <p:set>
                                      <p:cBhvr>
                                        <p:cTn id="79" dur="80"/>
                                        <p:tgtEl>
                                          <p:spTgt spid="216066">
                                            <p:txEl>
                                              <p:pRg st="9" end="9"/>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216066">
                                            <p:txEl>
                                              <p:pRg st="10" end="10"/>
                                            </p:txEl>
                                          </p:spTgt>
                                        </p:tgtEl>
                                        <p:attrNameLst>
                                          <p:attrName>style.visibility</p:attrName>
                                        </p:attrNameLst>
                                      </p:cBhvr>
                                      <p:to>
                                        <p:strVal val="visible"/>
                                      </p:to>
                                    </p:set>
                                    <p:anim calcmode="discrete" valueType="clr">
                                      <p:cBhvr override="childStyle">
                                        <p:cTn id="84" dur="80"/>
                                        <p:tgtEl>
                                          <p:spTgt spid="216066">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216066">
                                            <p:txEl>
                                              <p:pRg st="10" end="10"/>
                                            </p:txEl>
                                          </p:spTgt>
                                        </p:tgtEl>
                                        <p:attrNameLst>
                                          <p:attrName>fillcolor</p:attrName>
                                        </p:attrNameLst>
                                      </p:cBhvr>
                                      <p:tavLst>
                                        <p:tav tm="0">
                                          <p:val>
                                            <p:clrVal>
                                              <a:schemeClr val="accent2"/>
                                            </p:clrVal>
                                          </p:val>
                                        </p:tav>
                                        <p:tav tm="50000">
                                          <p:val>
                                            <p:clrVal>
                                              <a:schemeClr val="hlink"/>
                                            </p:clrVal>
                                          </p:val>
                                        </p:tav>
                                      </p:tavLst>
                                    </p:anim>
                                    <p:set>
                                      <p:cBhvr>
                                        <p:cTn id="86" dur="80"/>
                                        <p:tgtEl>
                                          <p:spTgt spid="216066">
                                            <p:txEl>
                                              <p:pRg st="10" end="10"/>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216066">
                                            <p:txEl>
                                              <p:pRg st="11" end="11"/>
                                            </p:txEl>
                                          </p:spTgt>
                                        </p:tgtEl>
                                        <p:attrNameLst>
                                          <p:attrName>style.visibility</p:attrName>
                                        </p:attrNameLst>
                                      </p:cBhvr>
                                      <p:to>
                                        <p:strVal val="visible"/>
                                      </p:to>
                                    </p:set>
                                    <p:anim calcmode="discrete" valueType="clr">
                                      <p:cBhvr override="childStyle">
                                        <p:cTn id="91" dur="80"/>
                                        <p:tgtEl>
                                          <p:spTgt spid="216066">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216066">
                                            <p:txEl>
                                              <p:pRg st="11" end="11"/>
                                            </p:txEl>
                                          </p:spTgt>
                                        </p:tgtEl>
                                        <p:attrNameLst>
                                          <p:attrName>fillcolor</p:attrName>
                                        </p:attrNameLst>
                                      </p:cBhvr>
                                      <p:tavLst>
                                        <p:tav tm="0">
                                          <p:val>
                                            <p:clrVal>
                                              <a:schemeClr val="accent2"/>
                                            </p:clrVal>
                                          </p:val>
                                        </p:tav>
                                        <p:tav tm="50000">
                                          <p:val>
                                            <p:clrVal>
                                              <a:schemeClr val="hlink"/>
                                            </p:clrVal>
                                          </p:val>
                                        </p:tav>
                                      </p:tavLst>
                                    </p:anim>
                                    <p:set>
                                      <p:cBhvr>
                                        <p:cTn id="93" dur="80"/>
                                        <p:tgtEl>
                                          <p:spTgt spid="216066">
                                            <p:txEl>
                                              <p:pRg st="11" end="11"/>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nodeType="clickEffect">
                                  <p:stCondLst>
                                    <p:cond delay="0"/>
                                  </p:stCondLst>
                                  <p:childTnLst>
                                    <p:set>
                                      <p:cBhvr>
                                        <p:cTn id="97" dur="1" fill="hold">
                                          <p:stCondLst>
                                            <p:cond delay="0"/>
                                          </p:stCondLst>
                                        </p:cTn>
                                        <p:tgtEl>
                                          <p:spTgt spid="216071"/>
                                        </p:tgtEl>
                                        <p:attrNameLst>
                                          <p:attrName>style.visibility</p:attrName>
                                        </p:attrNameLst>
                                      </p:cBhvr>
                                      <p:to>
                                        <p:strVal val="visible"/>
                                      </p:to>
                                    </p:set>
                                    <p:animEffect transition="in" filter="circle(in)">
                                      <p:cBhvr>
                                        <p:cTn id="98" dur="20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nimBg="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95288" y="1125538"/>
            <a:ext cx="816768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800" b="1">
                <a:latin typeface="Tahoma" panose="020B0604030504040204" pitchFamily="34" charset="0"/>
                <a:ea typeface="黑体" panose="02010609060101010101" pitchFamily="2" charset="-122"/>
              </a:rPr>
              <a:t>    </a:t>
            </a:r>
            <a:r>
              <a:rPr lang="zh-CN" altLang="en-US" sz="2800" b="1">
                <a:latin typeface="Tahoma" panose="020B0604030504040204" pitchFamily="34" charset="0"/>
                <a:ea typeface="黑体" panose="02010609060101010101" pitchFamily="2" charset="-122"/>
              </a:rPr>
              <a:t>Ｃ语言提供了丰富的字符串处理函数， 大致可分为字符串的输入、输出、合并、修改、比较、转换、复制、搜索几类。 使用这些函数可大大减轻编程的负担。</a:t>
            </a:r>
            <a:endParaRPr lang="zh-CN" altLang="en-US" sz="2800" b="1">
              <a:latin typeface="Tahoma" panose="020B0604030504040204" pitchFamily="34" charset="0"/>
              <a:ea typeface="黑体" panose="02010609060101010101" pitchFamily="2" charset="-122"/>
            </a:endParaRPr>
          </a:p>
          <a:p>
            <a:pPr algn="l" eaLnBrk="1" hangingPunct="1"/>
            <a:endParaRPr lang="zh-CN" altLang="en-US" sz="2800" b="1">
              <a:latin typeface="Tahoma" panose="020B0604030504040204" pitchFamily="34" charset="0"/>
              <a:ea typeface="黑体" panose="02010609060101010101" pitchFamily="2" charset="-122"/>
            </a:endParaRPr>
          </a:p>
          <a:p>
            <a:pPr algn="l" eaLnBrk="1" hangingPunct="1"/>
            <a:r>
              <a:rPr lang="zh-CN" altLang="en-US" sz="2800" b="1">
                <a:latin typeface="Tahoma" panose="020B0604030504040204" pitchFamily="34" charset="0"/>
                <a:ea typeface="黑体" panose="02010609060101010101" pitchFamily="2" charset="-122"/>
              </a:rPr>
              <a:t>    用于输入输出的字符串函数， 在使用前应包含头文件</a:t>
            </a:r>
            <a:r>
              <a:rPr lang="en-US" altLang="zh-CN" sz="2800" b="1">
                <a:latin typeface="Tahoma" panose="020B0604030504040204" pitchFamily="34" charset="0"/>
                <a:ea typeface="黑体" panose="02010609060101010101" pitchFamily="2" charset="-122"/>
              </a:rPr>
              <a:t>"stdio.h" </a:t>
            </a:r>
            <a:r>
              <a:rPr lang="zh-CN" altLang="en-US" sz="2800" b="1">
                <a:latin typeface="Tahoma" panose="020B0604030504040204" pitchFamily="34" charset="0"/>
                <a:ea typeface="黑体" panose="02010609060101010101" pitchFamily="2" charset="-122"/>
              </a:rPr>
              <a:t>； 使用其它字符串函数则应包含头文件</a:t>
            </a:r>
            <a:r>
              <a:rPr lang="en-US" altLang="zh-CN" sz="2800" b="1">
                <a:latin typeface="Tahoma" panose="020B0604030504040204" pitchFamily="34" charset="0"/>
                <a:ea typeface="黑体" panose="02010609060101010101" pitchFamily="2" charset="-122"/>
              </a:rPr>
              <a:t>"</a:t>
            </a:r>
            <a:r>
              <a:rPr lang="en-US" altLang="zh-CN" sz="2800" b="1">
                <a:solidFill>
                  <a:srgbClr val="CC3300"/>
                </a:solidFill>
                <a:latin typeface="Tahoma" panose="020B0604030504040204" pitchFamily="34" charset="0"/>
                <a:ea typeface="黑体" panose="02010609060101010101" pitchFamily="2" charset="-122"/>
              </a:rPr>
              <a:t>string.h</a:t>
            </a:r>
            <a:r>
              <a:rPr lang="en-US" altLang="zh-CN" sz="2800" b="1">
                <a:latin typeface="Tahoma" panose="020B0604030504040204" pitchFamily="34" charset="0"/>
                <a:ea typeface="黑体" panose="02010609060101010101" pitchFamily="2" charset="-122"/>
              </a:rPr>
              <a:t>"</a:t>
            </a:r>
            <a:r>
              <a:rPr lang="zh-CN" altLang="en-US" sz="2800" b="1">
                <a:latin typeface="Tahoma" panose="020B0604030504040204" pitchFamily="34" charset="0"/>
                <a:ea typeface="黑体" panose="02010609060101010101" pitchFamily="2" charset="-122"/>
              </a:rPr>
              <a:t>。 下面介绍几个最常用的字符串函数。 </a:t>
            </a:r>
            <a:endParaRPr lang="zh-CN" altLang="en-US" sz="2800" b="1">
              <a:latin typeface="Tahoma" panose="020B0604030504040204" pitchFamily="34" charset="0"/>
              <a:ea typeface="黑体" panose="02010609060101010101" pitchFamily="2" charset="-122"/>
            </a:endParaRPr>
          </a:p>
        </p:txBody>
      </p:sp>
      <p:sp>
        <p:nvSpPr>
          <p:cNvPr id="49155" name="Rectangle 4"/>
          <p:cNvSpPr>
            <a:spLocks noChangeArrowheads="1"/>
          </p:cNvSpPr>
          <p:nvPr/>
        </p:nvSpPr>
        <p:spPr bwMode="auto">
          <a:xfrm>
            <a:off x="2555875" y="260350"/>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字符串处理函数</a:t>
            </a:r>
            <a:endParaRPr lang="zh-CN" altLang="en-US" sz="3600" b="1">
              <a:solidFill>
                <a:srgbClr val="CC3300"/>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539750" y="1052513"/>
            <a:ext cx="8101013"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sz="2800" b="1">
                <a:latin typeface="Tahoma" panose="020B0604030504040204" pitchFamily="34" charset="0"/>
                <a:ea typeface="黑体" panose="02010609060101010101" pitchFamily="2" charset="-122"/>
              </a:rPr>
              <a:t>1.  </a:t>
            </a:r>
            <a:r>
              <a:rPr lang="zh-CN" altLang="en-US" sz="2800" b="1">
                <a:latin typeface="Tahoma" panose="020B0604030504040204" pitchFamily="34" charset="0"/>
                <a:ea typeface="黑体" panose="02010609060101010101" pitchFamily="2" charset="-122"/>
              </a:rPr>
              <a:t>字符串输出函数         </a:t>
            </a:r>
            <a:r>
              <a:rPr lang="zh-CN" altLang="en-US" sz="2800" b="1">
                <a:solidFill>
                  <a:srgbClr val="FF3300"/>
                </a:solidFill>
                <a:latin typeface="Tahoma" panose="020B0604030504040204" pitchFamily="34" charset="0"/>
                <a:ea typeface="黑体" panose="02010609060101010101" pitchFamily="2" charset="-122"/>
              </a:rPr>
              <a:t> </a:t>
            </a:r>
            <a:r>
              <a:rPr lang="zh-CN" altLang="en-US" sz="2800" b="1">
                <a:solidFill>
                  <a:srgbClr val="FF3300"/>
                </a:solidFill>
                <a:latin typeface="Tahoma" panose="020B0604030504040204" pitchFamily="34" charset="0"/>
                <a:ea typeface="黑体" panose="02010609060101010101" pitchFamily="2" charset="-122"/>
                <a:cs typeface="Times New Roman" panose="02020603050405020304" pitchFamily="18" charset="0"/>
              </a:rPr>
              <a:t> </a:t>
            </a:r>
            <a:r>
              <a:rPr lang="en-US" altLang="zh-CN" sz="2800" b="1">
                <a:solidFill>
                  <a:srgbClr val="FF3300"/>
                </a:solidFill>
                <a:latin typeface="Tahoma" panose="020B0604030504040204" pitchFamily="34" charset="0"/>
                <a:ea typeface="黑体" panose="02010609060101010101" pitchFamily="2" charset="-122"/>
              </a:rPr>
              <a:t>puts</a:t>
            </a:r>
            <a:r>
              <a:rPr lang="zh-CN" altLang="en-US" sz="2800" b="1">
                <a:solidFill>
                  <a:srgbClr val="FF3300"/>
                </a:solidFill>
                <a:latin typeface="Tahoma" panose="020B0604030504040204" pitchFamily="34" charset="0"/>
                <a:ea typeface="黑体" panose="02010609060101010101" pitchFamily="2" charset="-122"/>
              </a:rPr>
              <a:t>（字符数组）</a:t>
            </a:r>
            <a:endParaRPr lang="zh-CN" altLang="en-US" sz="2800" b="1">
              <a:solidFill>
                <a:srgbClr val="FF3300"/>
              </a:solidFill>
              <a:latin typeface="Tahoma" panose="020B0604030504040204" pitchFamily="34" charset="0"/>
              <a:ea typeface="黑体" panose="02010609060101010101" pitchFamily="2" charset="-122"/>
            </a:endParaRPr>
          </a:p>
          <a:p>
            <a:pPr algn="just" eaLnBrk="1" hangingPunct="1">
              <a:spcBef>
                <a:spcPct val="5000"/>
              </a:spcBef>
            </a:pPr>
            <a:r>
              <a:rPr lang="zh-CN" altLang="en-US" sz="2800" b="1">
                <a:latin typeface="Tahoma" panose="020B0604030504040204" pitchFamily="34" charset="0"/>
                <a:ea typeface="黑体" panose="02010609060101010101" pitchFamily="2" charset="-122"/>
              </a:rPr>
              <a:t> 功能：将一个字符串（以’</a:t>
            </a:r>
            <a:r>
              <a:rPr lang="en-US" altLang="zh-CN" sz="2800" b="1">
                <a:latin typeface="Tahoma" panose="020B0604030504040204" pitchFamily="34" charset="0"/>
                <a:ea typeface="黑体" panose="02010609060101010101" pitchFamily="2" charset="-122"/>
              </a:rPr>
              <a:t>\0’</a:t>
            </a:r>
            <a:r>
              <a:rPr lang="zh-CN" altLang="en-US" sz="2800" b="1">
                <a:latin typeface="Tahoma" panose="020B0604030504040204" pitchFamily="34" charset="0"/>
                <a:ea typeface="黑体" panose="02010609060101010101" pitchFamily="2" charset="-122"/>
              </a:rPr>
              <a:t>结束的字符序列）输出到终端。</a:t>
            </a:r>
            <a:endParaRPr lang="zh-CN" altLang="en-US" sz="2800" b="1">
              <a:latin typeface="Tahoma" panose="020B0604030504040204" pitchFamily="34" charset="0"/>
              <a:ea typeface="黑体" panose="02010609060101010101" pitchFamily="2" charset="-122"/>
            </a:endParaRPr>
          </a:p>
          <a:p>
            <a:pPr algn="just" eaLnBrk="1" hangingPunct="1">
              <a:spcBef>
                <a:spcPct val="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char c[5];</a:t>
            </a:r>
            <a:endParaRPr lang="en-US" altLang="zh-CN" sz="2800" b="1">
              <a:latin typeface="Tahoma" panose="020B0604030504040204" pitchFamily="34" charset="0"/>
              <a:ea typeface="黑体" panose="02010609060101010101" pitchFamily="2" charset="-122"/>
            </a:endParaRPr>
          </a:p>
          <a:p>
            <a:pPr algn="just" eaLnBrk="1" hangingPunct="1">
              <a:spcBef>
                <a:spcPct val="5000"/>
              </a:spcBef>
            </a:pPr>
            <a:r>
              <a:rPr lang="en-US" altLang="zh-CN" sz="2800" b="1">
                <a:latin typeface="Tahoma" panose="020B0604030504040204" pitchFamily="34" charset="0"/>
                <a:ea typeface="黑体" panose="02010609060101010101" pitchFamily="2" charset="-122"/>
              </a:rPr>
              <a:t>   char  str[ ]={“China\nBeijing”};</a:t>
            </a:r>
            <a:endParaRPr lang="en-US" altLang="zh-CN" sz="2800" b="1">
              <a:latin typeface="Tahoma" panose="020B0604030504040204" pitchFamily="34" charset="0"/>
              <a:ea typeface="黑体" panose="02010609060101010101" pitchFamily="2" charset="-122"/>
            </a:endParaRPr>
          </a:p>
          <a:p>
            <a:pPr algn="just" eaLnBrk="1" hangingPunct="1">
              <a:spcBef>
                <a:spcPct val="5000"/>
              </a:spcBef>
            </a:pPr>
            <a:r>
              <a:rPr lang="en-US" altLang="zh-CN" sz="2800" b="1">
                <a:latin typeface="Tahoma" panose="020B0604030504040204" pitchFamily="34" charset="0"/>
                <a:ea typeface="黑体" panose="02010609060101010101" pitchFamily="2" charset="-122"/>
              </a:rPr>
              <a:t>   gets(c);</a:t>
            </a:r>
            <a:endParaRPr lang="en-US" altLang="zh-CN" sz="2800" b="1">
              <a:latin typeface="Tahoma" panose="020B0604030504040204" pitchFamily="34" charset="0"/>
              <a:ea typeface="黑体" panose="02010609060101010101" pitchFamily="2" charset="-122"/>
            </a:endParaRPr>
          </a:p>
          <a:p>
            <a:pPr algn="just" eaLnBrk="1" hangingPunct="1">
              <a:spcBef>
                <a:spcPct val="5000"/>
              </a:spcBef>
            </a:pPr>
            <a:r>
              <a:rPr lang="en-US" altLang="zh-CN" sz="2800" b="1">
                <a:latin typeface="Tahoma" panose="020B0604030504040204" pitchFamily="34" charset="0"/>
                <a:ea typeface="黑体" panose="02010609060101010101" pitchFamily="2" charset="-122"/>
              </a:rPr>
              <a:t>   puts(c);       </a:t>
            </a:r>
            <a:endParaRPr lang="en-US" altLang="zh-CN" sz="2800" b="1">
              <a:latin typeface="Tahoma" panose="020B0604030504040204" pitchFamily="34" charset="0"/>
              <a:ea typeface="黑体" panose="02010609060101010101" pitchFamily="2" charset="-122"/>
            </a:endParaRPr>
          </a:p>
          <a:p>
            <a:pPr algn="just" eaLnBrk="1" hangingPunct="1">
              <a:spcBef>
                <a:spcPct val="5000"/>
              </a:spcBef>
            </a:pPr>
            <a:r>
              <a:rPr lang="en-US" altLang="zh-CN" sz="2800" b="1">
                <a:latin typeface="Tahoma" panose="020B0604030504040204" pitchFamily="34" charset="0"/>
                <a:ea typeface="黑体" panose="02010609060101010101" pitchFamily="2" charset="-122"/>
              </a:rPr>
              <a:t>   puts(str);                  </a:t>
            </a:r>
            <a:endParaRPr lang="en-US" altLang="zh-CN" sz="2800" b="1">
              <a:latin typeface="Tahoma" panose="020B0604030504040204" pitchFamily="34" charset="0"/>
              <a:ea typeface="黑体" panose="02010609060101010101" pitchFamily="2" charset="-122"/>
            </a:endParaRPr>
          </a:p>
          <a:p>
            <a:pPr algn="just" eaLnBrk="1" hangingPunct="1">
              <a:spcBef>
                <a:spcPct val="5000"/>
              </a:spcBef>
            </a:pPr>
            <a:r>
              <a:rPr lang="en-US" altLang="zh-CN" sz="2800" b="1">
                <a:latin typeface="Tahoma" panose="020B0604030504040204" pitchFamily="34" charset="0"/>
                <a:ea typeface="黑体" panose="02010609060101010101" pitchFamily="2" charset="-122"/>
              </a:rPr>
              <a:t> </a:t>
            </a:r>
            <a:endParaRPr lang="en-US" altLang="zh-CN" sz="2800" b="1">
              <a:latin typeface="Tahoma" panose="020B0604030504040204" pitchFamily="34" charset="0"/>
              <a:ea typeface="黑体" panose="02010609060101010101" pitchFamily="2" charset="-122"/>
            </a:endParaRPr>
          </a:p>
        </p:txBody>
      </p:sp>
      <p:sp>
        <p:nvSpPr>
          <p:cNvPr id="249859" name="AutoShape 3"/>
          <p:cNvSpPr>
            <a:spLocks noChangeArrowheads="1"/>
          </p:cNvSpPr>
          <p:nvPr/>
        </p:nvSpPr>
        <p:spPr bwMode="auto">
          <a:xfrm>
            <a:off x="5292725" y="3573463"/>
            <a:ext cx="3271838" cy="2016125"/>
          </a:xfrm>
          <a:prstGeom prst="wedgeRoundRectCallout">
            <a:avLst>
              <a:gd name="adj1" fmla="val -132194"/>
              <a:gd name="adj2" fmla="val -4330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2800">
                <a:ea typeface="黑体" panose="02010609060101010101" pitchFamily="2" charset="-122"/>
              </a:rPr>
              <a:t>输入</a:t>
            </a:r>
            <a:r>
              <a:rPr lang="zh-CN" altLang="en-US"/>
              <a:t>      </a:t>
            </a:r>
            <a:r>
              <a:rPr lang="en-US" altLang="zh-CN" sz="2800" b="1"/>
              <a:t>Boy</a:t>
            </a:r>
            <a:endParaRPr lang="en-US" altLang="zh-CN" sz="2800" b="1"/>
          </a:p>
          <a:p>
            <a:pPr algn="l" eaLnBrk="1" hangingPunct="1"/>
            <a:r>
              <a:rPr lang="en-US" altLang="zh-CN" sz="2800" b="1"/>
              <a:t>              Boy</a:t>
            </a:r>
            <a:endParaRPr lang="en-US" altLang="zh-CN" sz="2800" b="1"/>
          </a:p>
          <a:p>
            <a:pPr algn="l" eaLnBrk="1" hangingPunct="1"/>
            <a:r>
              <a:rPr lang="zh-CN" altLang="en-US" sz="2800" b="1"/>
              <a:t>结果为  </a:t>
            </a:r>
            <a:r>
              <a:rPr lang="en-US" altLang="zh-CN" sz="2800" b="1"/>
              <a:t>China</a:t>
            </a:r>
            <a:endParaRPr lang="en-US" altLang="zh-CN" sz="2800" b="1"/>
          </a:p>
          <a:p>
            <a:pPr algn="l" eaLnBrk="1" hangingPunct="1"/>
            <a:r>
              <a:rPr lang="en-US" altLang="zh-CN" sz="2800" b="1"/>
              <a:t>              Beijing</a:t>
            </a:r>
            <a:endParaRPr lang="en-US" altLang="zh-CN" sz="2800" b="1"/>
          </a:p>
        </p:txBody>
      </p:sp>
      <p:sp>
        <p:nvSpPr>
          <p:cNvPr id="50180" name="Rectangle 4"/>
          <p:cNvSpPr>
            <a:spLocks noChangeArrowheads="1"/>
          </p:cNvSpPr>
          <p:nvPr/>
        </p:nvSpPr>
        <p:spPr bwMode="auto">
          <a:xfrm>
            <a:off x="1952625" y="188913"/>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字符串常用处理函数</a:t>
            </a:r>
            <a:endParaRPr lang="zh-CN" altLang="en-US" sz="3600" b="1">
              <a:solidFill>
                <a:srgbClr val="CC3300"/>
              </a:solidFill>
              <a:ea typeface="黑体" panose="02010609060101010101" pitchFamily="2" charset="-122"/>
            </a:endParaRPr>
          </a:p>
        </p:txBody>
      </p:sp>
      <p:sp>
        <p:nvSpPr>
          <p:cNvPr id="50181" name="Line 5"/>
          <p:cNvSpPr>
            <a:spLocks noChangeShapeType="1"/>
          </p:cNvSpPr>
          <p:nvPr/>
        </p:nvSpPr>
        <p:spPr bwMode="auto">
          <a:xfrm flipH="1">
            <a:off x="7308850" y="3789363"/>
            <a:ext cx="144463" cy="287337"/>
          </a:xfrm>
          <a:prstGeom prst="line">
            <a:avLst/>
          </a:prstGeom>
          <a:noFill/>
          <a:ln w="19050">
            <a:solidFill>
              <a:schemeClr val="tx1"/>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0-#ppt_w/2"/>
                                          </p:val>
                                        </p:tav>
                                        <p:tav tm="100000">
                                          <p:val>
                                            <p:strVal val="#ppt_x"/>
                                          </p:val>
                                        </p:tav>
                                      </p:tavLst>
                                    </p:anim>
                                    <p:anim calcmode="lin" valueType="num">
                                      <p:cBhvr additive="base">
                                        <p:cTn id="8" dur="500" fill="hold"/>
                                        <p:tgtEl>
                                          <p:spTgt spid="249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9859"/>
                                        </p:tgtEl>
                                        <p:attrNameLst>
                                          <p:attrName>style.visibility</p:attrName>
                                        </p:attrNameLst>
                                      </p:cBhvr>
                                      <p:to>
                                        <p:strVal val="visible"/>
                                      </p:to>
                                    </p:set>
                                    <p:anim calcmode="lin" valueType="num">
                                      <p:cBhvr additive="base">
                                        <p:cTn id="13" dur="500" fill="hold"/>
                                        <p:tgtEl>
                                          <p:spTgt spid="249859"/>
                                        </p:tgtEl>
                                        <p:attrNameLst>
                                          <p:attrName>ppt_x</p:attrName>
                                        </p:attrNameLst>
                                      </p:cBhvr>
                                      <p:tavLst>
                                        <p:tav tm="0">
                                          <p:val>
                                            <p:strVal val="1+#ppt_w/2"/>
                                          </p:val>
                                        </p:tav>
                                        <p:tav tm="100000">
                                          <p:val>
                                            <p:strVal val="#ppt_x"/>
                                          </p:val>
                                        </p:tav>
                                      </p:tavLst>
                                    </p:anim>
                                    <p:anim calcmode="lin" valueType="num">
                                      <p:cBhvr additive="base">
                                        <p:cTn id="14" dur="500" fill="hold"/>
                                        <p:tgtEl>
                                          <p:spTgt spid="249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5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04800" y="885825"/>
            <a:ext cx="76200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字符串输入函数           </a:t>
            </a:r>
            <a:r>
              <a:rPr lang="en-US" altLang="zh-CN" sz="2800" b="1">
                <a:solidFill>
                  <a:srgbClr val="FF3300"/>
                </a:solidFill>
                <a:latin typeface="Tahoma" panose="020B0604030504040204" pitchFamily="34" charset="0"/>
                <a:ea typeface="黑体" panose="02010609060101010101" pitchFamily="2" charset="-122"/>
              </a:rPr>
              <a:t>gets</a:t>
            </a:r>
            <a:r>
              <a:rPr lang="zh-CN" altLang="en-US" sz="2800" b="1">
                <a:solidFill>
                  <a:srgbClr val="FF3300"/>
                </a:solidFill>
                <a:latin typeface="Tahoma" panose="020B0604030504040204" pitchFamily="34" charset="0"/>
                <a:ea typeface="黑体" panose="02010609060101010101" pitchFamily="2" charset="-122"/>
              </a:rPr>
              <a:t>（字符数组）</a:t>
            </a:r>
            <a:endParaRPr lang="zh-CN" altLang="en-US" sz="2800" b="1">
              <a:solidFill>
                <a:srgbClr val="FF3300"/>
              </a:solidFill>
              <a:latin typeface="Tahoma" panose="020B0604030504040204" pitchFamily="34" charset="0"/>
              <a:ea typeface="黑体" panose="02010609060101010101" pitchFamily="2" charset="-122"/>
            </a:endParaRPr>
          </a:p>
          <a:p>
            <a:pPr algn="l" eaLnBrk="1" hangingPunct="1">
              <a:spcBef>
                <a:spcPct val="50000"/>
              </a:spcBef>
            </a:pPr>
            <a:r>
              <a:rPr lang="zh-CN" altLang="en-US" sz="2800" b="1">
                <a:latin typeface="Tahoma" panose="020B0604030504040204" pitchFamily="34" charset="0"/>
                <a:ea typeface="黑体" panose="02010609060101010101" pitchFamily="2" charset="-122"/>
              </a:rPr>
              <a:t>功能：从终端输入一个字符串到字符数组，函数返回值是字符数组的起始地址。</a:t>
            </a:r>
            <a:endParaRPr lang="zh-CN" altLang="en-US"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char str[5];</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gets(str);</a:t>
            </a:r>
            <a:endParaRPr lang="en-US" altLang="zh-CN" sz="2800" b="1">
              <a:latin typeface="Tahoma" panose="020B0604030504040204" pitchFamily="34" charset="0"/>
              <a:ea typeface="黑体" panose="02010609060101010101" pitchFamily="2" charset="-122"/>
            </a:endParaRPr>
          </a:p>
        </p:txBody>
      </p:sp>
      <p:grpSp>
        <p:nvGrpSpPr>
          <p:cNvPr id="250883" name="Group 3"/>
          <p:cNvGrpSpPr/>
          <p:nvPr/>
        </p:nvGrpSpPr>
        <p:grpSpPr bwMode="auto">
          <a:xfrm>
            <a:off x="3348038" y="2708275"/>
            <a:ext cx="4572000" cy="838200"/>
            <a:chOff x="1680" y="3600"/>
            <a:chExt cx="2880" cy="528"/>
          </a:xfrm>
        </p:grpSpPr>
        <p:sp>
          <p:nvSpPr>
            <p:cNvPr id="51206" name="AutoShape 4"/>
            <p:cNvSpPr>
              <a:spLocks noChangeArrowheads="1"/>
            </p:cNvSpPr>
            <p:nvPr/>
          </p:nvSpPr>
          <p:spPr bwMode="auto">
            <a:xfrm>
              <a:off x="168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C</a:t>
              </a:r>
              <a:endParaRPr lang="en-US" altLang="zh-CN" sz="3200" b="1"/>
            </a:p>
          </p:txBody>
        </p:sp>
        <p:sp>
          <p:nvSpPr>
            <p:cNvPr id="51207" name="AutoShape 5"/>
            <p:cNvSpPr>
              <a:spLocks noChangeArrowheads="1"/>
            </p:cNvSpPr>
            <p:nvPr/>
          </p:nvSpPr>
          <p:spPr bwMode="auto">
            <a:xfrm>
              <a:off x="216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h</a:t>
              </a:r>
              <a:endParaRPr lang="en-US" altLang="zh-CN" sz="3200" b="1"/>
            </a:p>
          </p:txBody>
        </p:sp>
        <p:sp>
          <p:nvSpPr>
            <p:cNvPr id="51208" name="AutoShape 6"/>
            <p:cNvSpPr>
              <a:spLocks noChangeArrowheads="1"/>
            </p:cNvSpPr>
            <p:nvPr/>
          </p:nvSpPr>
          <p:spPr bwMode="auto">
            <a:xfrm>
              <a:off x="264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i</a:t>
              </a:r>
              <a:endParaRPr lang="en-US" altLang="zh-CN" sz="3200" b="1"/>
            </a:p>
          </p:txBody>
        </p:sp>
        <p:sp>
          <p:nvSpPr>
            <p:cNvPr id="51209" name="AutoShape 7"/>
            <p:cNvSpPr>
              <a:spLocks noChangeArrowheads="1"/>
            </p:cNvSpPr>
            <p:nvPr/>
          </p:nvSpPr>
          <p:spPr bwMode="auto">
            <a:xfrm>
              <a:off x="408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\0</a:t>
              </a:r>
              <a:endParaRPr lang="en-US" altLang="zh-CN" sz="3200" b="1"/>
            </a:p>
          </p:txBody>
        </p:sp>
        <p:sp>
          <p:nvSpPr>
            <p:cNvPr id="51210" name="AutoShape 8"/>
            <p:cNvSpPr>
              <a:spLocks noChangeArrowheads="1"/>
            </p:cNvSpPr>
            <p:nvPr/>
          </p:nvSpPr>
          <p:spPr bwMode="auto">
            <a:xfrm>
              <a:off x="360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a</a:t>
              </a:r>
              <a:endParaRPr lang="en-US" altLang="zh-CN" sz="3200" b="1"/>
            </a:p>
          </p:txBody>
        </p:sp>
        <p:sp>
          <p:nvSpPr>
            <p:cNvPr id="51211" name="AutoShape 9"/>
            <p:cNvSpPr>
              <a:spLocks noChangeArrowheads="1"/>
            </p:cNvSpPr>
            <p:nvPr/>
          </p:nvSpPr>
          <p:spPr bwMode="auto">
            <a:xfrm>
              <a:off x="3120" y="3600"/>
              <a:ext cx="480" cy="528"/>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3200" b="1"/>
                <a:t>n</a:t>
              </a:r>
              <a:endParaRPr lang="en-US" altLang="zh-CN" sz="3200" b="1"/>
            </a:p>
          </p:txBody>
        </p:sp>
      </p:grpSp>
      <p:sp>
        <p:nvSpPr>
          <p:cNvPr id="51204" name="Text Box 10"/>
          <p:cNvSpPr txBox="1">
            <a:spLocks noChangeArrowheads="1"/>
          </p:cNvSpPr>
          <p:nvPr/>
        </p:nvSpPr>
        <p:spPr bwMode="auto">
          <a:xfrm>
            <a:off x="395288" y="3933825"/>
            <a:ext cx="8137525"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solidFill>
                  <a:srgbClr val="3333FF"/>
                </a:solidFill>
                <a:latin typeface="Tahoma" panose="020B0604030504040204" pitchFamily="34" charset="0"/>
                <a:ea typeface="黑体" panose="02010609060101010101" pitchFamily="2" charset="-122"/>
              </a:rPr>
              <a:t>用</a:t>
            </a:r>
            <a:r>
              <a:rPr lang="en-US" altLang="zh-CN" sz="2800" b="1">
                <a:solidFill>
                  <a:srgbClr val="3333FF"/>
                </a:solidFill>
                <a:latin typeface="Tahoma" panose="020B0604030504040204" pitchFamily="34" charset="0"/>
                <a:ea typeface="黑体" panose="02010609060101010101" pitchFamily="2" charset="-122"/>
              </a:rPr>
              <a:t>puts</a:t>
            </a:r>
            <a:r>
              <a:rPr lang="zh-CN" altLang="en-US" sz="2800" b="1">
                <a:solidFill>
                  <a:srgbClr val="3333FF"/>
                </a:solidFill>
                <a:latin typeface="Tahoma" panose="020B0604030504040204" pitchFamily="34" charset="0"/>
                <a:ea typeface="黑体" panose="02010609060101010101" pitchFamily="2" charset="-122"/>
              </a:rPr>
              <a:t>和</a:t>
            </a:r>
            <a:r>
              <a:rPr lang="en-US" altLang="zh-CN" sz="2800" b="1">
                <a:solidFill>
                  <a:srgbClr val="3333FF"/>
                </a:solidFill>
                <a:latin typeface="Tahoma" panose="020B0604030504040204" pitchFamily="34" charset="0"/>
                <a:ea typeface="黑体" panose="02010609060101010101" pitchFamily="2" charset="-122"/>
              </a:rPr>
              <a:t>gets</a:t>
            </a:r>
            <a:r>
              <a:rPr lang="zh-CN" altLang="en-US" sz="2800" b="1">
                <a:solidFill>
                  <a:srgbClr val="3333FF"/>
                </a:solidFill>
                <a:latin typeface="Tahoma" panose="020B0604030504040204" pitchFamily="34" charset="0"/>
                <a:ea typeface="黑体" panose="02010609060101010101" pitchFamily="2" charset="-122"/>
              </a:rPr>
              <a:t>函数只能输入或输出一个字符串，下面写法是错误的：</a:t>
            </a:r>
            <a:endParaRPr lang="zh-CN" altLang="en-US" sz="2800" b="1">
              <a:solidFill>
                <a:srgbClr val="3333FF"/>
              </a:solidFill>
              <a:latin typeface="Tahoma" panose="020B0604030504040204" pitchFamily="34" charset="0"/>
              <a:ea typeface="黑体" panose="02010609060101010101" pitchFamily="2" charset="-122"/>
            </a:endParaRPr>
          </a:p>
          <a:p>
            <a:pPr algn="l" eaLnBrk="1" hangingPunct="1">
              <a:spcBef>
                <a:spcPct val="50000"/>
              </a:spcBef>
            </a:pPr>
            <a:r>
              <a:rPr lang="zh-CN" altLang="en-US" sz="2800" b="1">
                <a:solidFill>
                  <a:srgbClr val="CC3300"/>
                </a:solidFill>
                <a:latin typeface="Tahoma" panose="020B0604030504040204" pitchFamily="34" charset="0"/>
                <a:ea typeface="黑体" panose="02010609060101010101" pitchFamily="2" charset="-122"/>
              </a:rPr>
              <a:t>         </a:t>
            </a:r>
            <a:r>
              <a:rPr lang="en-US" altLang="zh-CN" sz="2800" b="1">
                <a:solidFill>
                  <a:srgbClr val="CC3300"/>
                </a:solidFill>
                <a:latin typeface="Tahoma" panose="020B0604030504040204" pitchFamily="34" charset="0"/>
                <a:ea typeface="黑体" panose="02010609060101010101" pitchFamily="2" charset="-122"/>
              </a:rPr>
              <a:t>puts(str1,str2);    </a:t>
            </a:r>
            <a:r>
              <a:rPr lang="zh-CN" altLang="en-US" sz="2800" b="1">
                <a:solidFill>
                  <a:srgbClr val="CC3300"/>
                </a:solidFill>
                <a:latin typeface="Tahoma" panose="020B0604030504040204" pitchFamily="34" charset="0"/>
                <a:ea typeface="黑体" panose="02010609060101010101" pitchFamily="2" charset="-122"/>
              </a:rPr>
              <a:t>或    </a:t>
            </a:r>
            <a:r>
              <a:rPr lang="en-US" altLang="zh-CN" sz="2800" b="1">
                <a:solidFill>
                  <a:srgbClr val="CC3300"/>
                </a:solidFill>
                <a:latin typeface="Tahoma" panose="020B0604030504040204" pitchFamily="34" charset="0"/>
                <a:ea typeface="黑体" panose="02010609060101010101" pitchFamily="2" charset="-122"/>
              </a:rPr>
              <a:t>gets(str1,str2);</a:t>
            </a:r>
            <a:endParaRPr lang="en-US" altLang="zh-CN" sz="2800" b="1">
              <a:solidFill>
                <a:srgbClr val="CC3300"/>
              </a:solidFill>
              <a:latin typeface="Tahoma" panose="020B0604030504040204" pitchFamily="34" charset="0"/>
              <a:ea typeface="黑体" panose="02010609060101010101" pitchFamily="2" charset="-122"/>
            </a:endParaRPr>
          </a:p>
        </p:txBody>
      </p:sp>
      <p:sp>
        <p:nvSpPr>
          <p:cNvPr id="51205" name="Rectangle 11"/>
          <p:cNvSpPr>
            <a:spLocks noChangeArrowheads="1"/>
          </p:cNvSpPr>
          <p:nvPr/>
        </p:nvSpPr>
        <p:spPr bwMode="auto">
          <a:xfrm>
            <a:off x="2268538" y="188913"/>
            <a:ext cx="5341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字符串常用处理函数</a:t>
            </a:r>
            <a:endParaRPr lang="zh-CN" altLang="en-US" sz="3600" b="1">
              <a:solidFill>
                <a:srgbClr val="CC33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randombar(horizontal)">
                                      <p:cBhvr>
                                        <p:cTn id="7" dur="500"/>
                                        <p:tgtEl>
                                          <p:spTgt spid="25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850" y="228600"/>
            <a:ext cx="8351838"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algn="just" eaLnBrk="1" hangingPunct="1">
              <a:spcBef>
                <a:spcPct val="10000"/>
              </a:spcBef>
            </a:pPr>
            <a:r>
              <a:rPr lang="zh-CN" altLang="en-US" sz="2800" b="1">
                <a:latin typeface="黑体" panose="02010609060101010101" pitchFamily="2" charset="-122"/>
                <a:ea typeface="黑体" panose="02010609060101010101" pitchFamily="2" charset="-122"/>
              </a:rPr>
              <a:t>　</a:t>
            </a:r>
            <a:r>
              <a:rPr lang="en-US" altLang="zh-CN" sz="3600" b="1">
                <a:solidFill>
                  <a:srgbClr val="CC0000"/>
                </a:solidFill>
                <a:latin typeface="黑体" panose="02010609060101010101" pitchFamily="2" charset="-122"/>
                <a:ea typeface="黑体" panose="02010609060101010101" pitchFamily="2" charset="-122"/>
              </a:rPr>
              <a:t>6.1</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一维数组的定义和引用</a:t>
            </a:r>
            <a:endParaRPr lang="zh-CN" altLang="en-US" sz="3600" b="1">
              <a:solidFill>
                <a:srgbClr val="CC0000"/>
              </a:solidFill>
              <a:latin typeface="黑体" panose="02010609060101010101" pitchFamily="2" charset="-122"/>
              <a:ea typeface="黑体" panose="02010609060101010101" pitchFamily="2" charset="-122"/>
            </a:endParaRPr>
          </a:p>
          <a:p>
            <a:pPr algn="just" eaLnBrk="1" hangingPunct="1">
              <a:spcBef>
                <a:spcPct val="20000"/>
              </a:spcBef>
            </a:pPr>
            <a:r>
              <a:rPr lang="en-US" altLang="zh-CN" b="1">
                <a:solidFill>
                  <a:schemeClr val="hlink"/>
                </a:solidFill>
                <a:latin typeface="黑体" panose="02010609060101010101" pitchFamily="2" charset="-122"/>
                <a:ea typeface="黑体" panose="02010609060101010101" pitchFamily="2" charset="-122"/>
              </a:rPr>
              <a:t>1.  </a:t>
            </a:r>
            <a:r>
              <a:rPr lang="zh-CN" altLang="en-US" b="1">
                <a:solidFill>
                  <a:schemeClr val="hlink"/>
                </a:solidFill>
                <a:latin typeface="Tahoma" panose="020B0604030504040204" pitchFamily="34" charset="0"/>
                <a:ea typeface="黑体" panose="02010609060101010101" pitchFamily="2" charset="-122"/>
              </a:rPr>
              <a:t>一维数组的定义格式</a:t>
            </a:r>
            <a:r>
              <a:rPr lang="zh-CN" altLang="en-US" b="1">
                <a:latin typeface="Tahoma" panose="020B0604030504040204" pitchFamily="34" charset="0"/>
                <a:ea typeface="黑体" panose="02010609060101010101" pitchFamily="2" charset="-122"/>
              </a:rPr>
              <a:t>：</a:t>
            </a:r>
            <a:endParaRPr lang="zh-CN" altLang="en-US" b="1">
              <a:latin typeface="Tahoma" panose="020B0604030504040204" pitchFamily="34" charset="0"/>
              <a:ea typeface="黑体" panose="02010609060101010101" pitchFamily="2" charset="-122"/>
            </a:endParaRPr>
          </a:p>
          <a:p>
            <a:pPr algn="just" eaLnBrk="1" hangingPunct="1">
              <a:spcBef>
                <a:spcPct val="20000"/>
              </a:spcBef>
            </a:pPr>
            <a:r>
              <a:rPr lang="zh-CN" altLang="en-US" b="1">
                <a:solidFill>
                  <a:srgbClr val="FF3300"/>
                </a:solidFill>
                <a:latin typeface="Tahoma" panose="020B0604030504040204" pitchFamily="34" charset="0"/>
                <a:ea typeface="黑体" panose="02010609060101010101" pitchFamily="2" charset="-122"/>
              </a:rPr>
              <a:t>          类型说明	　数组名</a:t>
            </a:r>
            <a:r>
              <a:rPr lang="en-US" altLang="zh-CN" b="1">
                <a:solidFill>
                  <a:srgbClr val="FF3300"/>
                </a:solidFill>
                <a:latin typeface="Tahoma" panose="020B0604030504040204" pitchFamily="34" charset="0"/>
                <a:ea typeface="黑体" panose="02010609060101010101" pitchFamily="2" charset="-122"/>
              </a:rPr>
              <a:t>[</a:t>
            </a:r>
            <a:r>
              <a:rPr lang="zh-CN" altLang="en-US" b="1" i="1">
                <a:solidFill>
                  <a:schemeClr val="hlink"/>
                </a:solidFill>
                <a:latin typeface="Tahoma" panose="020B0604030504040204" pitchFamily="34" charset="0"/>
                <a:ea typeface="黑体" panose="02010609060101010101" pitchFamily="2" charset="-122"/>
              </a:rPr>
              <a:t>常量</a:t>
            </a:r>
            <a:r>
              <a:rPr lang="zh-CN" altLang="en-US" b="1">
                <a:solidFill>
                  <a:srgbClr val="FF3300"/>
                </a:solidFill>
                <a:latin typeface="Tahoma" panose="020B0604030504040204" pitchFamily="34" charset="0"/>
                <a:ea typeface="黑体" panose="02010609060101010101" pitchFamily="2" charset="-122"/>
              </a:rPr>
              <a:t>表达式</a:t>
            </a:r>
            <a:r>
              <a:rPr lang="en-US" altLang="zh-CN" b="1">
                <a:solidFill>
                  <a:srgbClr val="FF3300"/>
                </a:solidFill>
                <a:latin typeface="Tahoma" panose="020B0604030504040204" pitchFamily="34" charset="0"/>
                <a:ea typeface="黑体" panose="02010609060101010101" pitchFamily="2" charset="-122"/>
              </a:rPr>
              <a:t>]</a:t>
            </a:r>
            <a:endParaRPr lang="en-US" altLang="zh-CN" b="1">
              <a:solidFill>
                <a:srgbClr val="FF3300"/>
              </a:solidFill>
              <a:latin typeface="Tahoma" panose="020B0604030504040204" pitchFamily="34" charset="0"/>
              <a:ea typeface="黑体" panose="02010609060101010101" pitchFamily="2" charset="-122"/>
            </a:endParaRPr>
          </a:p>
          <a:p>
            <a:pPr algn="just" eaLnBrk="1" hangingPunct="1">
              <a:spcBef>
                <a:spcPct val="20000"/>
              </a:spcBef>
            </a:pPr>
            <a:r>
              <a:rPr lang="zh-CN" altLang="en-US" b="1">
                <a:latin typeface="Tahoma" panose="020B0604030504040204" pitchFamily="34" charset="0"/>
                <a:ea typeface="黑体" panose="02010609060101010101" pitchFamily="2" charset="-122"/>
              </a:rPr>
              <a:t>　如：</a:t>
            </a:r>
            <a:r>
              <a:rPr lang="en-US" altLang="zh-CN" b="1">
                <a:latin typeface="Tahoma" panose="020B0604030504040204" pitchFamily="34" charset="0"/>
                <a:ea typeface="黑体" panose="02010609060101010101" pitchFamily="2" charset="-122"/>
              </a:rPr>
              <a:t>int a[</a:t>
            </a:r>
            <a:r>
              <a:rPr lang="en-US" altLang="zh-CN" b="1">
                <a:solidFill>
                  <a:srgbClr val="FF0000"/>
                </a:solidFill>
                <a:latin typeface="Tahoma" panose="020B0604030504040204" pitchFamily="34" charset="0"/>
                <a:ea typeface="黑体" panose="02010609060101010101" pitchFamily="2" charset="-122"/>
              </a:rPr>
              <a:t>10</a:t>
            </a:r>
            <a:r>
              <a:rPr lang="en-US" altLang="zh-CN" b="1">
                <a:latin typeface="Tahoma" panose="020B0604030504040204" pitchFamily="34" charset="0"/>
                <a:ea typeface="黑体" panose="02010609060101010101" pitchFamily="2" charset="-122"/>
              </a:rPr>
              <a:t>];</a:t>
            </a:r>
            <a:endParaRPr lang="en-US" altLang="zh-CN" b="1">
              <a:latin typeface="Tahoma" panose="020B0604030504040204" pitchFamily="34" charset="0"/>
              <a:ea typeface="黑体" panose="02010609060101010101" pitchFamily="2" charset="-122"/>
            </a:endParaRPr>
          </a:p>
          <a:p>
            <a:pPr algn="just" eaLnBrk="1" hangingPunct="1">
              <a:spcBef>
                <a:spcPct val="20000"/>
              </a:spcBef>
              <a:buFontTx/>
              <a:buAutoNum type="arabicPeriod" startAt="2"/>
            </a:pPr>
            <a:r>
              <a:rPr lang="zh-CN" altLang="en-US" b="1">
                <a:solidFill>
                  <a:srgbClr val="9933FF"/>
                </a:solidFill>
                <a:latin typeface="Tahoma" panose="020B0604030504040204" pitchFamily="34" charset="0"/>
                <a:ea typeface="黑体" panose="02010609060101010101" pitchFamily="2" charset="-122"/>
              </a:rPr>
              <a:t>说明</a:t>
            </a:r>
            <a:r>
              <a:rPr lang="zh-CN" altLang="en-US" b="1">
                <a:latin typeface="Tahoma" panose="020B0604030504040204" pitchFamily="34" charset="0"/>
                <a:ea typeface="黑体" panose="02010609060101010101" pitchFamily="2" charset="-122"/>
                <a:sym typeface="Wingdings" panose="05000000000000000000" pitchFamily="2" charset="2"/>
              </a:rPr>
              <a:t>：</a:t>
            </a:r>
            <a:endParaRPr lang="zh-CN" altLang="en-US" b="1">
              <a:latin typeface="Tahoma" panose="020B0604030504040204" pitchFamily="34" charset="0"/>
              <a:ea typeface="黑体" panose="02010609060101010101" pitchFamily="2" charset="-122"/>
              <a:sym typeface="Wingdings" panose="05000000000000000000" pitchFamily="2" charset="2"/>
            </a:endParaRPr>
          </a:p>
          <a:p>
            <a:pPr lvl="1" algn="just" eaLnBrk="1" hangingPunct="1">
              <a:spcBef>
                <a:spcPct val="20000"/>
              </a:spcBef>
              <a:buFontTx/>
              <a:buAutoNum type="circleNumDbPlain"/>
            </a:pPr>
            <a:r>
              <a:rPr lang="zh-CN" altLang="en-US" b="1">
                <a:latin typeface="Tahoma" panose="020B0604030504040204" pitchFamily="34" charset="0"/>
                <a:ea typeface="黑体" panose="02010609060101010101" pitchFamily="2" charset="-122"/>
              </a:rPr>
              <a:t>数组命名遵循变量命名规则。</a:t>
            </a:r>
            <a:endParaRPr lang="zh-CN" altLang="en-US" b="1">
              <a:latin typeface="Tahoma" panose="020B0604030504040204" pitchFamily="34" charset="0"/>
              <a:ea typeface="黑体" panose="02010609060101010101" pitchFamily="2" charset="-122"/>
            </a:endParaRPr>
          </a:p>
          <a:p>
            <a:pPr lvl="1" algn="just" eaLnBrk="1" hangingPunct="1">
              <a:spcBef>
                <a:spcPct val="20000"/>
              </a:spcBef>
              <a:buFontTx/>
              <a:buAutoNum type="circleNumDbPlain"/>
            </a:pPr>
            <a:r>
              <a:rPr lang="zh-CN" altLang="en-US" b="1">
                <a:latin typeface="Tahoma" panose="020B0604030504040204" pitchFamily="34" charset="0"/>
                <a:ea typeface="黑体" panose="02010609060101010101" pitchFamily="2" charset="-122"/>
              </a:rPr>
              <a:t>数组名不能与其它变量同名。</a:t>
            </a:r>
            <a:endParaRPr lang="zh-CN" altLang="en-US" b="1">
              <a:latin typeface="Tahoma" panose="020B0604030504040204" pitchFamily="34" charset="0"/>
              <a:ea typeface="黑体" panose="02010609060101010101" pitchFamily="2" charset="-122"/>
            </a:endParaRPr>
          </a:p>
          <a:p>
            <a:pPr lvl="1" algn="just" eaLnBrk="1" hangingPunct="1">
              <a:spcBef>
                <a:spcPct val="20000"/>
              </a:spcBef>
              <a:buFontTx/>
              <a:buAutoNum type="circleNumDbPlain"/>
            </a:pPr>
            <a:r>
              <a:rPr lang="zh-CN" altLang="en-US" b="1">
                <a:latin typeface="Tahoma" panose="020B0604030504040204" pitchFamily="34" charset="0"/>
                <a:ea typeface="黑体" panose="02010609060101010101" pitchFamily="2" charset="-122"/>
              </a:rPr>
              <a:t>同一数组中各元素，类型一致。</a:t>
            </a:r>
            <a:endParaRPr lang="zh-CN" altLang="en-US" b="1">
              <a:latin typeface="Tahoma" panose="020B0604030504040204" pitchFamily="34" charset="0"/>
              <a:ea typeface="黑体" panose="02010609060101010101" pitchFamily="2" charset="-122"/>
            </a:endParaRPr>
          </a:p>
          <a:p>
            <a:pPr lvl="1" algn="just" eaLnBrk="1" hangingPunct="1">
              <a:spcBef>
                <a:spcPct val="20000"/>
              </a:spcBef>
              <a:buFontTx/>
              <a:buAutoNum type="circleNumDbPlain"/>
            </a:pPr>
            <a:r>
              <a:rPr lang="zh-CN" altLang="en-US" b="1">
                <a:latin typeface="Tahoma" panose="020B0604030504040204" pitchFamily="34" charset="0"/>
                <a:ea typeface="黑体" panose="02010609060101010101" pitchFamily="2" charset="-122"/>
              </a:rPr>
              <a:t>方括号中为数组长度，实际元素下标</a:t>
            </a:r>
            <a:r>
              <a:rPr lang="zh-CN" altLang="en-US" b="1">
                <a:solidFill>
                  <a:srgbClr val="CC0000"/>
                </a:solidFill>
                <a:latin typeface="Tahoma" panose="020B0604030504040204" pitchFamily="34" charset="0"/>
                <a:ea typeface="黑体" panose="02010609060101010101" pitchFamily="2" charset="-122"/>
              </a:rPr>
              <a:t>从</a:t>
            </a:r>
            <a:r>
              <a:rPr lang="en-US" altLang="zh-CN" b="1">
                <a:solidFill>
                  <a:srgbClr val="CC0000"/>
                </a:solidFill>
                <a:latin typeface="Tahoma" panose="020B0604030504040204" pitchFamily="34" charset="0"/>
                <a:ea typeface="黑体" panose="02010609060101010101" pitchFamily="2" charset="-122"/>
              </a:rPr>
              <a:t>0</a:t>
            </a:r>
            <a:r>
              <a:rPr lang="zh-CN" altLang="en-US" b="1">
                <a:solidFill>
                  <a:srgbClr val="CC0000"/>
                </a:solidFill>
                <a:latin typeface="Tahoma" panose="020B0604030504040204" pitchFamily="34" charset="0"/>
                <a:ea typeface="黑体" panose="02010609060101010101" pitchFamily="2" charset="-122"/>
              </a:rPr>
              <a:t>到长度减</a:t>
            </a:r>
            <a:r>
              <a:rPr lang="en-US" altLang="zh-CN" b="1">
                <a:solidFill>
                  <a:srgbClr val="CC0000"/>
                </a:solidFill>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，即</a:t>
            </a:r>
            <a:r>
              <a:rPr lang="en-US" altLang="zh-CN" b="1">
                <a:latin typeface="Tahoma" panose="020B0604030504040204" pitchFamily="34" charset="0"/>
                <a:ea typeface="黑体" panose="02010609060101010101" pitchFamily="2" charset="-122"/>
              </a:rPr>
              <a:t>a[10]</a:t>
            </a:r>
            <a:r>
              <a:rPr lang="zh-CN" altLang="en-US" b="1">
                <a:latin typeface="Tahoma" panose="020B0604030504040204" pitchFamily="34" charset="0"/>
                <a:ea typeface="黑体" panose="02010609060101010101" pitchFamily="2" charset="-122"/>
              </a:rPr>
              <a:t>为由</a:t>
            </a:r>
            <a:r>
              <a:rPr lang="en-US" altLang="zh-CN" b="1">
                <a:latin typeface="Tahoma" panose="020B0604030504040204" pitchFamily="34" charset="0"/>
                <a:ea typeface="黑体" panose="02010609060101010101" pitchFamily="2" charset="-122"/>
              </a:rPr>
              <a:t>a[0]</a:t>
            </a:r>
            <a:r>
              <a:rPr lang="zh-CN" altLang="en-US" b="1">
                <a:latin typeface="Tahoma" panose="020B0604030504040204" pitchFamily="34" charset="0"/>
                <a:ea typeface="黑体" panose="02010609060101010101" pitchFamily="2" charset="-122"/>
              </a:rPr>
              <a:t>到</a:t>
            </a:r>
            <a:r>
              <a:rPr lang="en-US" altLang="zh-CN" b="1">
                <a:latin typeface="Tahoma" panose="020B0604030504040204" pitchFamily="34" charset="0"/>
                <a:ea typeface="黑体" panose="02010609060101010101" pitchFamily="2" charset="-122"/>
              </a:rPr>
              <a:t>a[9]</a:t>
            </a:r>
            <a:endParaRPr lang="en-US" altLang="zh-CN" b="1">
              <a:latin typeface="Tahoma" panose="020B0604030504040204" pitchFamily="34" charset="0"/>
              <a:ea typeface="黑体" panose="02010609060101010101" pitchFamily="2" charset="-122"/>
            </a:endParaRPr>
          </a:p>
          <a:p>
            <a:pPr lvl="1" algn="just" eaLnBrk="1" hangingPunct="1">
              <a:spcBef>
                <a:spcPct val="20000"/>
              </a:spcBef>
              <a:buFontTx/>
              <a:buAutoNum type="circleNumDbPlain"/>
            </a:pPr>
            <a:r>
              <a:rPr lang="zh-CN" altLang="en-US" b="1">
                <a:latin typeface="Tahoma" panose="020B0604030504040204" pitchFamily="34" charset="0"/>
                <a:ea typeface="黑体" panose="02010609060101010101" pitchFamily="2" charset="-122"/>
              </a:rPr>
              <a:t>允许在同一个类型说明中，说明多个数组和多个变</a:t>
            </a:r>
            <a:endParaRPr lang="zh-CN" altLang="en-US" b="1">
              <a:latin typeface="Tahoma" panose="020B0604030504040204" pitchFamily="34" charset="0"/>
              <a:ea typeface="黑体" panose="02010609060101010101" pitchFamily="2" charset="-122"/>
            </a:endParaRPr>
          </a:p>
          <a:p>
            <a:pPr lvl="1" algn="just" eaLnBrk="1" hangingPunct="1">
              <a:spcBef>
                <a:spcPct val="20000"/>
              </a:spcBef>
            </a:pPr>
            <a:r>
              <a:rPr lang="zh-CN" altLang="en-US" b="1">
                <a:latin typeface="Tahoma" panose="020B0604030504040204" pitchFamily="34" charset="0"/>
                <a:ea typeface="黑体" panose="02010609060101010101" pitchFamily="2" charset="-122"/>
              </a:rPr>
              <a:t>   例如： </a:t>
            </a:r>
            <a:r>
              <a:rPr lang="en-US" altLang="zh-CN" b="1">
                <a:solidFill>
                  <a:schemeClr val="accent2"/>
                </a:solidFill>
                <a:latin typeface="Tahoma" panose="020B0604030504040204" pitchFamily="34" charset="0"/>
                <a:ea typeface="黑体" panose="02010609060101010101" pitchFamily="2" charset="-122"/>
              </a:rPr>
              <a:t>int a,b,c,d,k1[10],k2[20];</a:t>
            </a:r>
            <a:r>
              <a:rPr lang="en-US" altLang="zh-CN">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　　　</a:t>
            </a:r>
            <a:endParaRPr lang="zh-CN" altLang="en-US" sz="2800" b="1">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11188" y="981075"/>
            <a:ext cx="7162800"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5000"/>
              </a:spcBef>
            </a:pPr>
            <a:r>
              <a:rPr lang="zh-CN" altLang="en-US" sz="2800" b="1">
                <a:solidFill>
                  <a:schemeClr val="accent2"/>
                </a:solidFill>
                <a:latin typeface="Tahoma" panose="020B0604030504040204" pitchFamily="34" charset="0"/>
                <a:ea typeface="黑体" panose="02010609060101010101" pitchFamily="2" charset="-122"/>
              </a:rPr>
              <a:t>输入输出函数：</a:t>
            </a:r>
            <a:endParaRPr lang="zh-CN" altLang="en-US" sz="2800" b="1">
              <a:solidFill>
                <a:schemeClr val="accent2"/>
              </a:solidFill>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输入：</a:t>
            </a:r>
            <a:r>
              <a:rPr lang="en-US" altLang="zh-CN" sz="2800" b="1">
                <a:latin typeface="Tahoma" panose="020B0604030504040204" pitchFamily="34" charset="0"/>
                <a:ea typeface="黑体" panose="02010609060101010101" pitchFamily="2" charset="-122"/>
              </a:rPr>
              <a:t>getchar()		</a:t>
            </a:r>
            <a:r>
              <a:rPr lang="zh-CN" altLang="en-US" sz="2800" b="1">
                <a:latin typeface="Tahoma" panose="020B0604030504040204" pitchFamily="34" charset="0"/>
                <a:ea typeface="黑体" panose="02010609060101010101" pitchFamily="2" charset="-122"/>
              </a:rPr>
              <a:t>一个字符</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scanf()			</a:t>
            </a:r>
            <a:r>
              <a:rPr lang="zh-CN" altLang="en-US" sz="2800" b="1">
                <a:latin typeface="Tahoma" panose="020B0604030504040204" pitchFamily="34" charset="0"/>
                <a:ea typeface="黑体" panose="02010609060101010101" pitchFamily="2" charset="-122"/>
              </a:rPr>
              <a:t>任意数据</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gets()			</a:t>
            </a:r>
            <a:r>
              <a:rPr lang="zh-CN" altLang="en-US" sz="2800" b="1">
                <a:latin typeface="Tahoma" panose="020B0604030504040204" pitchFamily="34" charset="0"/>
                <a:ea typeface="黑体" panose="02010609060101010101" pitchFamily="2" charset="-122"/>
              </a:rPr>
              <a:t>字符串</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输出：</a:t>
            </a:r>
            <a:r>
              <a:rPr lang="en-US" altLang="zh-CN" sz="2800" b="1">
                <a:latin typeface="Tahoma" panose="020B0604030504040204" pitchFamily="34" charset="0"/>
                <a:ea typeface="黑体" panose="02010609060101010101" pitchFamily="2" charset="-122"/>
              </a:rPr>
              <a:t>putchar()		</a:t>
            </a:r>
            <a:r>
              <a:rPr lang="zh-CN" altLang="en-US" sz="2800" b="1">
                <a:latin typeface="Tahoma" panose="020B0604030504040204" pitchFamily="34" charset="0"/>
                <a:ea typeface="黑体" panose="02010609060101010101" pitchFamily="2" charset="-122"/>
              </a:rPr>
              <a:t>一个字符</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printf()		</a:t>
            </a:r>
            <a:r>
              <a:rPr lang="zh-CN" altLang="en-US" sz="2800" b="1">
                <a:latin typeface="Tahoma" panose="020B0604030504040204" pitchFamily="34" charset="0"/>
                <a:ea typeface="黑体" panose="02010609060101010101" pitchFamily="2" charset="-122"/>
              </a:rPr>
              <a:t>带格式任意数据</a:t>
            </a:r>
            <a:endParaRPr lang="zh-CN" altLang="en-US" sz="2800" b="1">
              <a:latin typeface="Tahoma" panose="020B0604030504040204" pitchFamily="34" charset="0"/>
              <a:ea typeface="黑体" panose="02010609060101010101" pitchFamily="2" charset="-122"/>
            </a:endParaRPr>
          </a:p>
          <a:p>
            <a:pPr algn="l" eaLnBrk="1" hangingPunct="1">
              <a:spcBef>
                <a:spcPct val="25000"/>
              </a:spcBef>
            </a:pPr>
            <a:r>
              <a:rPr lang="zh-CN" altLang="en-US" sz="2800" b="1">
                <a:latin typeface="Tahoma" panose="020B0604030504040204" pitchFamily="34" charset="0"/>
                <a:ea typeface="黑体" panose="02010609060101010101" pitchFamily="2" charset="-122"/>
              </a:rPr>
              <a:t>            </a:t>
            </a:r>
            <a:r>
              <a:rPr lang="en-US" altLang="zh-CN" sz="2800" b="1">
                <a:latin typeface="Tahoma" panose="020B0604030504040204" pitchFamily="34" charset="0"/>
                <a:ea typeface="黑体" panose="02010609060101010101" pitchFamily="2" charset="-122"/>
              </a:rPr>
              <a:t>puts()			</a:t>
            </a:r>
            <a:r>
              <a:rPr lang="zh-CN" altLang="en-US" sz="2800" b="1">
                <a:latin typeface="Tahoma" panose="020B0604030504040204" pitchFamily="34" charset="0"/>
                <a:ea typeface="黑体" panose="02010609060101010101" pitchFamily="2" charset="-122"/>
              </a:rPr>
              <a:t>字符串</a:t>
            </a:r>
            <a:endParaRPr lang="zh-CN" altLang="en-US" sz="2800" b="1">
              <a:latin typeface="Tahoma" panose="020B0604030504040204" pitchFamily="34" charset="0"/>
              <a:ea typeface="黑体" panose="02010609060101010101" pitchFamily="2" charset="-122"/>
            </a:endParaRPr>
          </a:p>
        </p:txBody>
      </p:sp>
      <p:sp>
        <p:nvSpPr>
          <p:cNvPr id="52227" name="Rectangle 3"/>
          <p:cNvSpPr>
            <a:spLocks noChangeArrowheads="1"/>
          </p:cNvSpPr>
          <p:nvPr/>
        </p:nvSpPr>
        <p:spPr bwMode="auto">
          <a:xfrm>
            <a:off x="1952625" y="188913"/>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字符串常用处理函数</a:t>
            </a:r>
            <a:endParaRPr lang="zh-CN" altLang="en-US" sz="3600" b="1">
              <a:solidFill>
                <a:srgbClr val="CC3300"/>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11188" y="908050"/>
            <a:ext cx="799306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800" b="1">
                <a:latin typeface="Tahoma" panose="020B0604030504040204" pitchFamily="34" charset="0"/>
                <a:ea typeface="黑体" panose="02010609060101010101" pitchFamily="2" charset="-122"/>
                <a:cs typeface="Times New Roman" panose="02020603050405020304" pitchFamily="18" charset="0"/>
              </a:rPr>
              <a:t>3. </a:t>
            </a:r>
            <a:r>
              <a:rPr lang="zh-CN" altLang="en-US" sz="2800" b="1">
                <a:latin typeface="Tahoma" panose="020B0604030504040204" pitchFamily="34" charset="0"/>
                <a:ea typeface="黑体" panose="02010609060101010101" pitchFamily="2" charset="-122"/>
                <a:cs typeface="Times New Roman" panose="02020603050405020304" pitchFamily="18" charset="0"/>
              </a:rPr>
              <a:t>字符串连接函数</a:t>
            </a:r>
            <a:endParaRPr lang="zh-CN" altLang="en-US" sz="2800" b="1">
              <a:latin typeface="Tahoma" panose="020B0604030504040204" pitchFamily="34" charset="0"/>
              <a:ea typeface="黑体" panose="02010609060101010101" pitchFamily="2" charset="-122"/>
              <a:cs typeface="Times New Roman" panose="02020603050405020304" pitchFamily="18" charset="0"/>
            </a:endParaRPr>
          </a:p>
          <a:p>
            <a:pPr algn="just" eaLnBrk="1" hangingPunct="1">
              <a:spcBef>
                <a:spcPct val="50000"/>
              </a:spcBef>
            </a:pPr>
            <a:r>
              <a:rPr lang="zh-CN" altLang="en-US" sz="2800" b="1">
                <a:solidFill>
                  <a:srgbClr val="FF3300"/>
                </a:solidFill>
                <a:latin typeface="Tahoma" panose="020B0604030504040204" pitchFamily="34" charset="0"/>
                <a:ea typeface="黑体" panose="02010609060101010101" pitchFamily="2" charset="-122"/>
                <a:cs typeface="Times New Roman" panose="02020603050405020304" pitchFamily="18" charset="0"/>
              </a:rPr>
              <a:t>语法：</a:t>
            </a:r>
            <a:r>
              <a:rPr lang="en-US" altLang="zh-CN" sz="2800" b="1">
                <a:latin typeface="Tahoma" panose="020B0604030504040204" pitchFamily="34" charset="0"/>
                <a:ea typeface="黑体" panose="02010609060101010101" pitchFamily="2" charset="-122"/>
                <a:cs typeface="Times New Roman" panose="02020603050405020304" pitchFamily="18" charset="0"/>
              </a:rPr>
              <a:t>strcat</a:t>
            </a:r>
            <a:r>
              <a:rPr lang="zh-CN" altLang="en-US" sz="2800" b="1">
                <a:latin typeface="Tahoma" panose="020B0604030504040204" pitchFamily="34" charset="0"/>
                <a:ea typeface="黑体" panose="02010609060101010101" pitchFamily="2" charset="-122"/>
                <a:cs typeface="Times New Roman" panose="02020603050405020304" pitchFamily="18" charset="0"/>
              </a:rPr>
              <a:t>（字符数组</a:t>
            </a:r>
            <a:r>
              <a:rPr lang="en-US" altLang="zh-CN" sz="2800" b="1">
                <a:latin typeface="Tahoma" panose="020B0604030504040204" pitchFamily="34" charset="0"/>
                <a:ea typeface="黑体" panose="02010609060101010101" pitchFamily="2" charset="-122"/>
                <a:cs typeface="Times New Roman" panose="02020603050405020304" pitchFamily="18" charset="0"/>
              </a:rPr>
              <a:t>1</a:t>
            </a:r>
            <a:r>
              <a:rPr lang="zh-CN" altLang="en-US" sz="2800" b="1">
                <a:latin typeface="Tahoma" panose="020B0604030504040204" pitchFamily="34" charset="0"/>
                <a:ea typeface="黑体" panose="02010609060101010101" pitchFamily="2" charset="-122"/>
                <a:cs typeface="Times New Roman" panose="02020603050405020304" pitchFamily="18" charset="0"/>
              </a:rPr>
              <a:t>，字符数组</a:t>
            </a:r>
            <a:r>
              <a:rPr lang="en-US" altLang="zh-CN" sz="2800" b="1">
                <a:latin typeface="Tahoma" panose="020B0604030504040204" pitchFamily="34" charset="0"/>
                <a:ea typeface="黑体" panose="02010609060101010101" pitchFamily="2" charset="-122"/>
                <a:cs typeface="Times New Roman" panose="02020603050405020304" pitchFamily="18" charset="0"/>
              </a:rPr>
              <a:t>2</a:t>
            </a:r>
            <a:r>
              <a:rPr lang="zh-CN" altLang="en-US" sz="2800" b="1">
                <a:latin typeface="Tahoma" panose="020B0604030504040204" pitchFamily="34" charset="0"/>
                <a:ea typeface="黑体" panose="02010609060101010101" pitchFamily="2" charset="-122"/>
                <a:cs typeface="Times New Roman" panose="02020603050405020304" pitchFamily="18" charset="0"/>
              </a:rPr>
              <a:t>）</a:t>
            </a:r>
            <a:endParaRPr lang="zh-CN" altLang="en-US" sz="2800" b="1">
              <a:latin typeface="Tahoma" panose="020B0604030504040204" pitchFamily="34" charset="0"/>
              <a:ea typeface="黑体" panose="02010609060101010101" pitchFamily="2" charset="-122"/>
              <a:cs typeface="Times New Roman" panose="02020603050405020304" pitchFamily="18" charset="0"/>
            </a:endParaRPr>
          </a:p>
          <a:p>
            <a:pPr algn="just" eaLnBrk="1" hangingPunct="1">
              <a:spcBef>
                <a:spcPct val="50000"/>
              </a:spcBef>
            </a:pPr>
            <a:r>
              <a:rPr lang="zh-CN" altLang="en-US" sz="2800" b="1">
                <a:solidFill>
                  <a:srgbClr val="FF3300"/>
                </a:solidFill>
                <a:latin typeface="Tahoma" panose="020B0604030504040204" pitchFamily="34" charset="0"/>
                <a:ea typeface="黑体" panose="02010609060101010101" pitchFamily="2" charset="-122"/>
                <a:cs typeface="Times New Roman" panose="02020603050405020304" pitchFamily="18" charset="0"/>
              </a:rPr>
              <a:t>功能：</a:t>
            </a:r>
            <a:r>
              <a:rPr lang="zh-CN" altLang="en-US" sz="2800" b="1">
                <a:latin typeface="Tahoma" panose="020B0604030504040204" pitchFamily="34" charset="0"/>
                <a:ea typeface="黑体" panose="02010609060101010101" pitchFamily="2" charset="-122"/>
                <a:cs typeface="Times New Roman" panose="02020603050405020304" pitchFamily="18" charset="0"/>
              </a:rPr>
              <a:t>把字符串</a:t>
            </a:r>
            <a:r>
              <a:rPr lang="en-US" altLang="zh-CN" sz="2800" b="1">
                <a:latin typeface="Tahoma" panose="020B0604030504040204" pitchFamily="34" charset="0"/>
                <a:ea typeface="黑体" panose="02010609060101010101" pitchFamily="2" charset="-122"/>
                <a:cs typeface="Times New Roman" panose="02020603050405020304" pitchFamily="18" charset="0"/>
              </a:rPr>
              <a:t>2</a:t>
            </a:r>
            <a:r>
              <a:rPr lang="zh-CN" altLang="en-US" sz="2800" b="1">
                <a:latin typeface="Tahoma" panose="020B0604030504040204" pitchFamily="34" charset="0"/>
                <a:ea typeface="黑体" panose="02010609060101010101" pitchFamily="2" charset="-122"/>
                <a:cs typeface="Times New Roman" panose="02020603050405020304" pitchFamily="18" charset="0"/>
              </a:rPr>
              <a:t>连接到字符串</a:t>
            </a:r>
            <a:r>
              <a:rPr lang="en-US" altLang="zh-CN" sz="2800" b="1">
                <a:latin typeface="Tahoma" panose="020B0604030504040204" pitchFamily="34" charset="0"/>
                <a:ea typeface="黑体" panose="02010609060101010101" pitchFamily="2" charset="-122"/>
                <a:cs typeface="Times New Roman" panose="02020603050405020304" pitchFamily="18" charset="0"/>
              </a:rPr>
              <a:t>1</a:t>
            </a:r>
            <a:r>
              <a:rPr lang="zh-CN" altLang="en-US" sz="2800" b="1">
                <a:latin typeface="Tahoma" panose="020B0604030504040204" pitchFamily="34" charset="0"/>
                <a:ea typeface="黑体" panose="02010609060101010101" pitchFamily="2" charset="-122"/>
                <a:cs typeface="Times New Roman" panose="02020603050405020304" pitchFamily="18" charset="0"/>
              </a:rPr>
              <a:t>的后面，结果放在字符数组</a:t>
            </a:r>
            <a:r>
              <a:rPr lang="en-US" altLang="zh-CN" sz="2800" b="1">
                <a:latin typeface="Tahoma" panose="020B0604030504040204" pitchFamily="34" charset="0"/>
                <a:ea typeface="黑体" panose="02010609060101010101" pitchFamily="2" charset="-122"/>
                <a:cs typeface="Times New Roman" panose="02020603050405020304" pitchFamily="18" charset="0"/>
              </a:rPr>
              <a:t>1</a:t>
            </a:r>
            <a:r>
              <a:rPr lang="zh-CN" altLang="en-US" sz="2800" b="1">
                <a:latin typeface="Tahoma" panose="020B0604030504040204" pitchFamily="34" charset="0"/>
                <a:ea typeface="黑体" panose="02010609060101010101" pitchFamily="2" charset="-122"/>
                <a:cs typeface="Times New Roman" panose="02020603050405020304" pitchFamily="18" charset="0"/>
              </a:rPr>
              <a:t>中，字符数组</a:t>
            </a:r>
            <a:r>
              <a:rPr lang="en-US" altLang="zh-CN" sz="2800" b="1">
                <a:latin typeface="Tahoma" panose="020B0604030504040204" pitchFamily="34" charset="0"/>
                <a:ea typeface="黑体" panose="02010609060101010101" pitchFamily="2" charset="-122"/>
                <a:cs typeface="Times New Roman" panose="02020603050405020304" pitchFamily="18" charset="0"/>
              </a:rPr>
              <a:t>2</a:t>
            </a:r>
            <a:r>
              <a:rPr lang="zh-CN" altLang="en-US" sz="2800" b="1">
                <a:latin typeface="Tahoma" panose="020B0604030504040204" pitchFamily="34" charset="0"/>
                <a:ea typeface="黑体" panose="02010609060101010101" pitchFamily="2" charset="-122"/>
                <a:cs typeface="Times New Roman" panose="02020603050405020304" pitchFamily="18" charset="0"/>
              </a:rPr>
              <a:t>保持原值，</a:t>
            </a:r>
            <a:r>
              <a:rPr lang="zh-CN" altLang="en-US" sz="2800" b="1">
                <a:solidFill>
                  <a:schemeClr val="accent2"/>
                </a:solidFill>
                <a:latin typeface="Tahoma" panose="020B0604030504040204" pitchFamily="34" charset="0"/>
                <a:ea typeface="黑体" panose="02010609060101010101" pitchFamily="2" charset="-122"/>
                <a:cs typeface="Times New Roman" panose="02020603050405020304" pitchFamily="18" charset="0"/>
              </a:rPr>
              <a:t>函数返回值是字符数组</a:t>
            </a:r>
            <a:r>
              <a:rPr lang="en-US" altLang="zh-CN" sz="2800" b="1">
                <a:solidFill>
                  <a:schemeClr val="accent2"/>
                </a:solidFill>
                <a:latin typeface="Tahoma" panose="020B0604030504040204" pitchFamily="34" charset="0"/>
                <a:ea typeface="黑体" panose="02010609060101010101" pitchFamily="2" charset="-122"/>
                <a:cs typeface="Times New Roman" panose="02020603050405020304" pitchFamily="18" charset="0"/>
              </a:rPr>
              <a:t>1</a:t>
            </a:r>
            <a:r>
              <a:rPr lang="zh-CN" altLang="en-US" sz="2800" b="1">
                <a:solidFill>
                  <a:schemeClr val="accent2"/>
                </a:solidFill>
                <a:latin typeface="Tahoma" panose="020B0604030504040204" pitchFamily="34" charset="0"/>
                <a:ea typeface="黑体" panose="02010609060101010101" pitchFamily="2" charset="-122"/>
                <a:cs typeface="Times New Roman" panose="02020603050405020304" pitchFamily="18" charset="0"/>
              </a:rPr>
              <a:t>的起始地址值</a:t>
            </a:r>
            <a:r>
              <a:rPr lang="zh-CN" altLang="en-US" sz="2800" b="1">
                <a:latin typeface="Tahoma" panose="020B0604030504040204" pitchFamily="34" charset="0"/>
                <a:ea typeface="黑体" panose="02010609060101010101" pitchFamily="2" charset="-122"/>
                <a:cs typeface="Times New Roman" panose="02020603050405020304" pitchFamily="18" charset="0"/>
              </a:rPr>
              <a:t>。</a:t>
            </a:r>
            <a:endParaRPr lang="zh-CN" altLang="en-US" sz="2800" b="1">
              <a:latin typeface="Tahoma" panose="020B0604030504040204" pitchFamily="34" charset="0"/>
              <a:ea typeface="黑体" panose="02010609060101010101" pitchFamily="2" charset="-122"/>
              <a:cs typeface="Times New Roman" panose="02020603050405020304" pitchFamily="18" charset="0"/>
            </a:endParaRPr>
          </a:p>
          <a:p>
            <a:pPr algn="just" eaLnBrk="1" hangingPunct="1">
              <a:spcBef>
                <a:spcPct val="50000"/>
              </a:spcBef>
            </a:pPr>
            <a:r>
              <a:rPr lang="zh-CN" altLang="en-US" sz="2800" b="1">
                <a:solidFill>
                  <a:srgbClr val="FF3300"/>
                </a:solidFill>
                <a:latin typeface="Tahoma" panose="020B0604030504040204" pitchFamily="34" charset="0"/>
                <a:ea typeface="黑体" panose="02010609060101010101" pitchFamily="2" charset="-122"/>
                <a:cs typeface="Times New Roman" panose="02020603050405020304" pitchFamily="18" charset="0"/>
              </a:rPr>
              <a:t>注意：</a:t>
            </a:r>
            <a:r>
              <a:rPr lang="zh-CN" altLang="en-US" sz="2800" b="1">
                <a:latin typeface="Tahoma" panose="020B0604030504040204" pitchFamily="34" charset="0"/>
                <a:ea typeface="黑体" panose="02010609060101010101" pitchFamily="2" charset="-122"/>
                <a:cs typeface="Times New Roman" panose="02020603050405020304" pitchFamily="18" charset="0"/>
              </a:rPr>
              <a:t>字符数组</a:t>
            </a:r>
            <a:r>
              <a:rPr lang="en-US" altLang="zh-CN" sz="2800" b="1">
                <a:latin typeface="Tahoma" panose="020B0604030504040204" pitchFamily="34" charset="0"/>
                <a:ea typeface="黑体" panose="02010609060101010101" pitchFamily="2" charset="-122"/>
                <a:cs typeface="Times New Roman" panose="02020603050405020304" pitchFamily="18" charset="0"/>
              </a:rPr>
              <a:t>1</a:t>
            </a:r>
            <a:r>
              <a:rPr lang="zh-CN" altLang="en-US" sz="2800" b="1">
                <a:latin typeface="Tahoma" panose="020B0604030504040204" pitchFamily="34" charset="0"/>
                <a:ea typeface="黑体" panose="02010609060101010101" pitchFamily="2" charset="-122"/>
                <a:cs typeface="Times New Roman" panose="02020603050405020304" pitchFamily="18" charset="0"/>
              </a:rPr>
              <a:t>的长度必须足够大，以容纳连接后的字符串；连接时去掉前一个字符串后的</a:t>
            </a:r>
            <a:r>
              <a:rPr lang="en-US" altLang="zh-CN" sz="2800" b="1">
                <a:latin typeface="Tahoma" panose="020B0604030504040204" pitchFamily="34" charset="0"/>
                <a:ea typeface="黑体" panose="02010609060101010101" pitchFamily="2" charset="-122"/>
                <a:cs typeface="Times New Roman" panose="02020603050405020304" pitchFamily="18" charset="0"/>
              </a:rPr>
              <a:t>\0</a:t>
            </a:r>
            <a:r>
              <a:rPr lang="zh-CN" altLang="en-US" sz="2800" b="1">
                <a:latin typeface="Tahoma" panose="020B0604030504040204" pitchFamily="34" charset="0"/>
                <a:ea typeface="黑体" panose="02010609060101010101" pitchFamily="2" charset="-122"/>
                <a:cs typeface="Times New Roman" panose="02020603050405020304" pitchFamily="18" charset="0"/>
              </a:rPr>
              <a:t>。</a:t>
            </a:r>
            <a:endParaRPr lang="zh-CN" altLang="en-US" sz="2800" b="1">
              <a:latin typeface="Tahoma" panose="020B0604030504040204" pitchFamily="34" charset="0"/>
              <a:ea typeface="黑体" panose="02010609060101010101" pitchFamily="2" charset="-122"/>
              <a:cs typeface="Times New Roman" panose="02020603050405020304" pitchFamily="18" charset="0"/>
            </a:endParaRPr>
          </a:p>
        </p:txBody>
      </p:sp>
      <p:sp>
        <p:nvSpPr>
          <p:cNvPr id="53251" name="Text Box 3"/>
          <p:cNvSpPr txBox="1">
            <a:spLocks noChangeArrowheads="1"/>
          </p:cNvSpPr>
          <p:nvPr/>
        </p:nvSpPr>
        <p:spPr bwMode="auto">
          <a:xfrm>
            <a:off x="8382000" y="65532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7-31.c</a:t>
            </a:r>
            <a:endParaRPr lang="en-US" altLang="zh-CN" sz="1400"/>
          </a:p>
        </p:txBody>
      </p:sp>
      <p:sp>
        <p:nvSpPr>
          <p:cNvPr id="53252" name="Rectangle 4"/>
          <p:cNvSpPr>
            <a:spLocks noChangeArrowheads="1"/>
          </p:cNvSpPr>
          <p:nvPr/>
        </p:nvSpPr>
        <p:spPr bwMode="auto">
          <a:xfrm>
            <a:off x="1952625" y="188913"/>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字符串常用处理函数</a:t>
            </a:r>
            <a:endParaRPr lang="zh-CN" altLang="en-US" sz="3600" b="1">
              <a:solidFill>
                <a:srgbClr val="CC3300"/>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762000"/>
            <a:ext cx="74676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zh-CN" altLang="en-US" sz="2800" b="1">
                <a:solidFill>
                  <a:srgbClr val="CC3300"/>
                </a:solidFill>
                <a:latin typeface="Tahoma" panose="020B0604030504040204" pitchFamily="34" charset="0"/>
                <a:ea typeface="黑体" panose="02010609060101010101" pitchFamily="2" charset="-122"/>
              </a:rPr>
              <a:t>例：</a:t>
            </a:r>
            <a:r>
              <a:rPr lang="en-US" altLang="zh-CN" sz="2800" b="1">
                <a:latin typeface="Tahoma" panose="020B0604030504040204" pitchFamily="34" charset="0"/>
                <a:ea typeface="黑体" panose="02010609060101010101" pitchFamily="2" charset="-122"/>
              </a:rPr>
              <a:t>#include &lt;stdio.h&gt;</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        main()</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        { char str1[20]="aaaaaa";</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           char str2[]="hhhh";</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           printf("%s\n",strcat(str1,str2));</a:t>
            </a:r>
            <a:endParaRPr lang="en-US" altLang="zh-CN" sz="2800" b="1">
              <a:latin typeface="Tahoma" panose="020B0604030504040204" pitchFamily="34" charset="0"/>
              <a:ea typeface="黑体" panose="02010609060101010101" pitchFamily="2" charset="-122"/>
            </a:endParaRPr>
          </a:p>
          <a:p>
            <a:pPr algn="l" eaLnBrk="1" hangingPunct="1">
              <a:spcBef>
                <a:spcPct val="50000"/>
              </a:spcBef>
            </a:pPr>
            <a:r>
              <a:rPr lang="en-US" altLang="zh-CN" sz="2800" b="1">
                <a:latin typeface="Tahoma" panose="020B0604030504040204" pitchFamily="34" charset="0"/>
                <a:ea typeface="黑体" panose="02010609060101010101" pitchFamily="2" charset="-122"/>
              </a:rPr>
              <a:t>           printf("%s,%s\n",str1,str2);}</a:t>
            </a:r>
            <a:endParaRPr lang="en-US" altLang="zh-CN" sz="2800" b="1">
              <a:latin typeface="Tahoma" panose="020B0604030504040204" pitchFamily="34" charset="0"/>
              <a:ea typeface="黑体" panose="02010609060101010101" pitchFamily="2" charset="-122"/>
            </a:endParaRPr>
          </a:p>
        </p:txBody>
      </p:sp>
      <p:sp>
        <p:nvSpPr>
          <p:cNvPr id="54275" name="AutoShape 3"/>
          <p:cNvSpPr>
            <a:spLocks noChangeArrowheads="1"/>
          </p:cNvSpPr>
          <p:nvPr/>
        </p:nvSpPr>
        <p:spPr bwMode="auto">
          <a:xfrm>
            <a:off x="5334000" y="304800"/>
            <a:ext cx="3276600" cy="1600200"/>
          </a:xfrm>
          <a:prstGeom prst="wedgeRoundRectCallout">
            <a:avLst>
              <a:gd name="adj1" fmla="val -10028"/>
              <a:gd name="adj2" fmla="val 11507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50000"/>
              </a:spcBef>
            </a:pPr>
            <a:r>
              <a:rPr lang="zh-CN" altLang="en-US" b="1">
                <a:solidFill>
                  <a:schemeClr val="accent2"/>
                </a:solidFill>
              </a:rPr>
              <a:t>输出结果：</a:t>
            </a:r>
            <a:endParaRPr lang="zh-CN" altLang="en-US" b="1">
              <a:solidFill>
                <a:schemeClr val="accent2"/>
              </a:solidFill>
            </a:endParaRPr>
          </a:p>
          <a:p>
            <a:pPr algn="l" eaLnBrk="1" hangingPunct="1">
              <a:spcBef>
                <a:spcPct val="50000"/>
              </a:spcBef>
            </a:pPr>
            <a:r>
              <a:rPr lang="en-US" altLang="zh-CN" b="1">
                <a:latin typeface="Tahoma" panose="020B0604030504040204" pitchFamily="34" charset="0"/>
              </a:rPr>
              <a:t>aaaaaahhhh</a:t>
            </a:r>
            <a:endParaRPr lang="en-US" altLang="zh-CN" b="1">
              <a:latin typeface="Tahoma" panose="020B0604030504040204" pitchFamily="34" charset="0"/>
            </a:endParaRPr>
          </a:p>
          <a:p>
            <a:pPr algn="l" eaLnBrk="1" hangingPunct="1">
              <a:spcBef>
                <a:spcPct val="50000"/>
              </a:spcBef>
            </a:pPr>
            <a:r>
              <a:rPr lang="en-US" altLang="zh-CN" b="1">
                <a:latin typeface="Tahoma" panose="020B0604030504040204" pitchFamily="34" charset="0"/>
              </a:rPr>
              <a:t>aaaaaahhhh,hhhh</a:t>
            </a:r>
            <a:endParaRPr lang="en-US" altLang="zh-CN" b="1">
              <a:latin typeface="Tahoma" panose="020B060403050404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23850" y="908050"/>
            <a:ext cx="8458200"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pPr>
            <a:r>
              <a:rPr lang="en-US" altLang="zh-CN" sz="2800" b="1">
                <a:latin typeface="Tahoma" panose="020B0604030504040204" pitchFamily="34" charset="0"/>
                <a:ea typeface="黑体" panose="02010609060101010101" pitchFamily="2" charset="-122"/>
              </a:rPr>
              <a:t>4.</a:t>
            </a:r>
            <a:r>
              <a:rPr lang="zh-CN" altLang="en-US" sz="2800" b="1">
                <a:latin typeface="Tahoma" panose="020B0604030504040204" pitchFamily="34" charset="0"/>
                <a:ea typeface="黑体" panose="02010609060101010101" pitchFamily="2" charset="-122"/>
              </a:rPr>
              <a:t>字符串拷贝函数</a:t>
            </a:r>
            <a:endParaRPr lang="zh-CN" altLang="en-US" sz="2800" b="1">
              <a:latin typeface="Tahoma" panose="020B0604030504040204" pitchFamily="34" charset="0"/>
              <a:ea typeface="黑体" panose="02010609060101010101" pitchFamily="2" charset="-122"/>
            </a:endParaRPr>
          </a:p>
          <a:p>
            <a:pPr algn="just" eaLnBrk="1" hangingPunct="1">
              <a:spcBef>
                <a:spcPct val="10000"/>
              </a:spcBef>
            </a:pPr>
            <a:r>
              <a:rPr lang="zh-CN" altLang="en-US" sz="2800" b="1">
                <a:solidFill>
                  <a:srgbClr val="FF3300"/>
                </a:solidFill>
                <a:latin typeface="Tahoma" panose="020B0604030504040204" pitchFamily="34" charset="0"/>
                <a:ea typeface="黑体" panose="02010609060101010101" pitchFamily="2" charset="-122"/>
              </a:rPr>
              <a:t>语法： </a:t>
            </a:r>
            <a:r>
              <a:rPr lang="en-US" altLang="zh-CN" sz="2800" b="1">
                <a:latin typeface="Tahoma" panose="020B0604030504040204" pitchFamily="34" charset="0"/>
                <a:ea typeface="黑体" panose="02010609060101010101" pitchFamily="2" charset="-122"/>
              </a:rPr>
              <a:t>strcpy </a:t>
            </a:r>
            <a:r>
              <a:rPr lang="zh-CN" altLang="en-US" sz="2800" b="1">
                <a:latin typeface="Tahoma" panose="020B0604030504040204" pitchFamily="34" charset="0"/>
                <a:ea typeface="黑体" panose="02010609060101010101" pitchFamily="2" charset="-122"/>
              </a:rPr>
              <a:t>（字符数组</a:t>
            </a:r>
            <a:r>
              <a:rPr lang="en-US" altLang="zh-CN" sz="2800" b="1">
                <a:latin typeface="Tahoma" panose="020B0604030504040204" pitchFamily="34" charset="0"/>
                <a:ea typeface="黑体" panose="02010609060101010101" pitchFamily="2" charset="-122"/>
              </a:rPr>
              <a:t>1</a:t>
            </a:r>
            <a:r>
              <a:rPr lang="zh-CN" altLang="en-US" sz="2800" b="1">
                <a:latin typeface="Tahoma" panose="020B0604030504040204" pitchFamily="34" charset="0"/>
                <a:ea typeface="黑体" panose="02010609060101010101" pitchFamily="2" charset="-122"/>
              </a:rPr>
              <a:t>，字符串</a:t>
            </a: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a:t>
            </a:r>
            <a:endParaRPr lang="zh-CN" altLang="en-US" sz="2800" b="1">
              <a:latin typeface="Tahoma" panose="020B0604030504040204" pitchFamily="34" charset="0"/>
              <a:ea typeface="黑体" panose="02010609060101010101" pitchFamily="2" charset="-122"/>
            </a:endParaRPr>
          </a:p>
          <a:p>
            <a:pPr algn="just" eaLnBrk="1" hangingPunct="1">
              <a:spcBef>
                <a:spcPct val="10000"/>
              </a:spcBef>
            </a:pPr>
            <a:r>
              <a:rPr lang="zh-CN" altLang="en-US" sz="2800" b="1">
                <a:solidFill>
                  <a:srgbClr val="FF3300"/>
                </a:solidFill>
                <a:latin typeface="Tahoma" panose="020B0604030504040204" pitchFamily="34" charset="0"/>
                <a:ea typeface="黑体" panose="02010609060101010101" pitchFamily="2" charset="-122"/>
              </a:rPr>
              <a:t>功能：</a:t>
            </a:r>
            <a:r>
              <a:rPr lang="zh-CN" altLang="en-US" sz="2800" b="1">
                <a:latin typeface="Tahoma" panose="020B0604030504040204" pitchFamily="34" charset="0"/>
                <a:ea typeface="黑体" panose="02010609060101010101" pitchFamily="2" charset="-122"/>
              </a:rPr>
              <a:t>将字符串</a:t>
            </a: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拷贝到字符数组</a:t>
            </a:r>
            <a:r>
              <a:rPr lang="en-US" altLang="zh-CN" sz="2800" b="1">
                <a:latin typeface="Tahoma" panose="020B0604030504040204" pitchFamily="34" charset="0"/>
                <a:ea typeface="黑体" panose="02010609060101010101" pitchFamily="2" charset="-122"/>
              </a:rPr>
              <a:t>1</a:t>
            </a:r>
            <a:r>
              <a:rPr lang="zh-CN" altLang="en-US" sz="2800" b="1">
                <a:latin typeface="Tahoma" panose="020B0604030504040204" pitchFamily="34" charset="0"/>
                <a:ea typeface="黑体" panose="02010609060101010101" pitchFamily="2" charset="-122"/>
              </a:rPr>
              <a:t>中。</a:t>
            </a:r>
            <a:r>
              <a:rPr lang="en-US" altLang="zh-CN" sz="2800" b="1">
                <a:latin typeface="Tahoma" panose="020B0604030504040204" pitchFamily="34" charset="0"/>
                <a:ea typeface="黑体" panose="02010609060101010101" pitchFamily="2" charset="-122"/>
              </a:rPr>
              <a:t>(</a:t>
            </a:r>
            <a:r>
              <a:rPr lang="zh-CN" altLang="en-US" sz="2800" b="1">
                <a:latin typeface="Tahoma" panose="020B0604030504040204" pitchFamily="34" charset="0"/>
                <a:ea typeface="黑体" panose="02010609060101010101" pitchFamily="2" charset="-122"/>
              </a:rPr>
              <a:t>相当于赋值</a:t>
            </a:r>
            <a:r>
              <a:rPr lang="en-US" altLang="zh-CN" sz="2800" b="1">
                <a:latin typeface="Tahoma" panose="020B0604030504040204" pitchFamily="34" charset="0"/>
                <a:ea typeface="黑体" panose="02010609060101010101" pitchFamily="2" charset="-122"/>
              </a:rPr>
              <a:t>)</a:t>
            </a:r>
            <a:endParaRPr lang="en-US" altLang="zh-CN" sz="2800" b="1">
              <a:latin typeface="Tahoma" panose="020B0604030504040204" pitchFamily="34" charset="0"/>
              <a:ea typeface="黑体" panose="02010609060101010101" pitchFamily="2" charset="-122"/>
            </a:endParaRPr>
          </a:p>
          <a:p>
            <a:pPr algn="just" eaLnBrk="1" hangingPunct="1">
              <a:spcBef>
                <a:spcPct val="10000"/>
              </a:spcBef>
            </a:pPr>
            <a:r>
              <a:rPr lang="en-US" altLang="zh-CN" sz="2800" b="1">
                <a:latin typeface="Tahoma" panose="020B0604030504040204" pitchFamily="34" charset="0"/>
                <a:ea typeface="黑体" panose="02010609060101010101" pitchFamily="2" charset="-122"/>
              </a:rPr>
              <a:t> </a:t>
            </a:r>
            <a:r>
              <a:rPr lang="zh-CN" altLang="en-US" sz="2800" b="1">
                <a:solidFill>
                  <a:srgbClr val="FF3300"/>
                </a:solidFill>
                <a:latin typeface="Tahoma" panose="020B0604030504040204" pitchFamily="34" charset="0"/>
                <a:ea typeface="黑体" panose="02010609060101010101" pitchFamily="2" charset="-122"/>
              </a:rPr>
              <a:t>注意：</a:t>
            </a:r>
            <a:endParaRPr lang="zh-CN" altLang="en-US" sz="2800" b="1">
              <a:solidFill>
                <a:srgbClr val="FF3300"/>
              </a:solidFill>
              <a:latin typeface="Tahoma" panose="020B0604030504040204" pitchFamily="34" charset="0"/>
              <a:ea typeface="黑体" panose="02010609060101010101" pitchFamily="2" charset="-122"/>
            </a:endParaRPr>
          </a:p>
          <a:p>
            <a:pPr algn="just" eaLnBrk="1" hangingPunct="1">
              <a:spcBef>
                <a:spcPct val="10000"/>
              </a:spcBef>
            </a:pPr>
            <a:r>
              <a:rPr lang="zh-CN" altLang="en-US" sz="2800" b="1">
                <a:latin typeface="Tahoma" panose="020B0604030504040204" pitchFamily="34" charset="0"/>
                <a:ea typeface="黑体" panose="02010609060101010101" pitchFamily="2" charset="-122"/>
              </a:rPr>
              <a:t>（</a:t>
            </a:r>
            <a:r>
              <a:rPr lang="en-US" altLang="zh-CN" sz="2800" b="1">
                <a:latin typeface="Tahoma" panose="020B0604030504040204" pitchFamily="34" charset="0"/>
                <a:ea typeface="黑体" panose="02010609060101010101" pitchFamily="2" charset="-122"/>
              </a:rPr>
              <a:t>1</a:t>
            </a:r>
            <a:r>
              <a:rPr lang="zh-CN" altLang="en-US" sz="2800" b="1">
                <a:latin typeface="Tahoma" panose="020B0604030504040204" pitchFamily="34" charset="0"/>
                <a:ea typeface="黑体" panose="02010609060101010101" pitchFamily="2" charset="-122"/>
              </a:rPr>
              <a:t>）字符数组</a:t>
            </a:r>
            <a:r>
              <a:rPr lang="en-US" altLang="zh-CN" sz="2800" b="1">
                <a:latin typeface="Tahoma" panose="020B0604030504040204" pitchFamily="34" charset="0"/>
                <a:ea typeface="黑体" panose="02010609060101010101" pitchFamily="2" charset="-122"/>
              </a:rPr>
              <a:t>1</a:t>
            </a:r>
            <a:r>
              <a:rPr lang="zh-CN" altLang="en-US" sz="2800" b="1">
                <a:latin typeface="Tahoma" panose="020B0604030504040204" pitchFamily="34" charset="0"/>
                <a:ea typeface="黑体" panose="02010609060101010101" pitchFamily="2" charset="-122"/>
              </a:rPr>
              <a:t>的长度必须足够大。</a:t>
            </a:r>
            <a:endParaRPr lang="zh-CN" altLang="en-US" sz="2800" b="1">
              <a:latin typeface="Tahoma" panose="020B0604030504040204" pitchFamily="34" charset="0"/>
              <a:ea typeface="黑体" panose="02010609060101010101" pitchFamily="2" charset="-122"/>
            </a:endParaRPr>
          </a:p>
          <a:p>
            <a:pPr algn="just" eaLnBrk="1" hangingPunct="1">
              <a:spcBef>
                <a:spcPct val="10000"/>
              </a:spcBef>
            </a:pPr>
            <a:r>
              <a:rPr lang="zh-CN" altLang="en-US" sz="2800" b="1">
                <a:latin typeface="Tahoma" panose="020B0604030504040204" pitchFamily="34" charset="0"/>
                <a:ea typeface="黑体" panose="02010609060101010101" pitchFamily="2" charset="-122"/>
              </a:rPr>
              <a:t>（</a:t>
            </a: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）字符串</a:t>
            </a:r>
            <a:r>
              <a:rPr lang="en-US" altLang="zh-CN" sz="2800" b="1">
                <a:latin typeface="Tahoma" panose="020B0604030504040204" pitchFamily="34" charset="0"/>
                <a:ea typeface="黑体" panose="02010609060101010101" pitchFamily="2" charset="-122"/>
              </a:rPr>
              <a:t>2</a:t>
            </a:r>
            <a:r>
              <a:rPr lang="zh-CN" altLang="en-US" sz="2800" b="1">
                <a:latin typeface="Tahoma" panose="020B0604030504040204" pitchFamily="34" charset="0"/>
                <a:ea typeface="黑体" panose="02010609060101010101" pitchFamily="2" charset="-122"/>
              </a:rPr>
              <a:t>可以写成字符数组名或字符串常量。</a:t>
            </a:r>
            <a:endParaRPr lang="zh-CN" altLang="en-US" sz="2800" b="1">
              <a:latin typeface="Tahoma" panose="020B0604030504040204" pitchFamily="34" charset="0"/>
              <a:ea typeface="黑体" panose="02010609060101010101" pitchFamily="2" charset="-122"/>
            </a:endParaRPr>
          </a:p>
          <a:p>
            <a:pPr algn="just" eaLnBrk="1" hangingPunct="1">
              <a:spcBef>
                <a:spcPct val="10000"/>
              </a:spcBef>
            </a:pPr>
            <a:r>
              <a:rPr lang="zh-CN" altLang="en-US" sz="2800" b="1">
                <a:latin typeface="Tahoma" panose="020B0604030504040204" pitchFamily="34" charset="0"/>
                <a:ea typeface="黑体" panose="02010609060101010101" pitchFamily="2" charset="-122"/>
              </a:rPr>
              <a:t>（</a:t>
            </a:r>
            <a:r>
              <a:rPr lang="en-US" altLang="zh-CN" sz="2800" b="1">
                <a:latin typeface="Tahoma" panose="020B0604030504040204" pitchFamily="34" charset="0"/>
                <a:ea typeface="黑体" panose="02010609060101010101" pitchFamily="2" charset="-122"/>
              </a:rPr>
              <a:t>3</a:t>
            </a:r>
            <a:r>
              <a:rPr lang="zh-CN" altLang="en-US" sz="2800" b="1">
                <a:latin typeface="Tahoma" panose="020B0604030504040204" pitchFamily="34" charset="0"/>
                <a:ea typeface="黑体" panose="02010609060101010101" pitchFamily="2" charset="-122"/>
              </a:rPr>
              <a:t>）问题：</a:t>
            </a:r>
            <a:r>
              <a:rPr lang="en-US" altLang="zh-CN" sz="2800" b="1">
                <a:latin typeface="Tahoma" panose="020B0604030504040204" pitchFamily="34" charset="0"/>
                <a:ea typeface="黑体" panose="02010609060101010101" pitchFamily="2" charset="-122"/>
              </a:rPr>
              <a:t>strcpy</a:t>
            </a:r>
            <a:r>
              <a:rPr lang="zh-CN" altLang="en-US" sz="2800" b="1">
                <a:latin typeface="Tahoma" panose="020B0604030504040204" pitchFamily="34" charset="0"/>
                <a:ea typeface="黑体" panose="02010609060101010101" pitchFamily="2" charset="-122"/>
              </a:rPr>
              <a:t>函数返回值是什么？</a:t>
            </a:r>
            <a:endParaRPr lang="zh-CN" altLang="en-US" sz="2800" b="1">
              <a:latin typeface="Tahoma" panose="020B0604030504040204" pitchFamily="34" charset="0"/>
              <a:ea typeface="黑体" panose="02010609060101010101" pitchFamily="2" charset="-122"/>
            </a:endParaRPr>
          </a:p>
        </p:txBody>
      </p:sp>
      <p:sp>
        <p:nvSpPr>
          <p:cNvPr id="55299" name="Text Box 3"/>
          <p:cNvSpPr txBox="1">
            <a:spLocks noChangeArrowheads="1"/>
          </p:cNvSpPr>
          <p:nvPr/>
        </p:nvSpPr>
        <p:spPr bwMode="auto">
          <a:xfrm>
            <a:off x="8382000" y="65452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7-32.c</a:t>
            </a:r>
            <a:endParaRPr lang="en-US" altLang="zh-CN" sz="1400"/>
          </a:p>
        </p:txBody>
      </p:sp>
      <p:sp>
        <p:nvSpPr>
          <p:cNvPr id="55300" name="Rectangle 4"/>
          <p:cNvSpPr>
            <a:spLocks noChangeArrowheads="1"/>
          </p:cNvSpPr>
          <p:nvPr/>
        </p:nvSpPr>
        <p:spPr bwMode="auto">
          <a:xfrm>
            <a:off x="1952625" y="188913"/>
            <a:ext cx="534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1">
                <a:solidFill>
                  <a:srgbClr val="CC3300"/>
                </a:solidFill>
                <a:ea typeface="黑体" panose="02010609060101010101" pitchFamily="2" charset="-122"/>
              </a:rPr>
              <a:t>6.3.4 </a:t>
            </a:r>
            <a:r>
              <a:rPr lang="zh-CN" altLang="en-US" sz="3600" b="1">
                <a:solidFill>
                  <a:srgbClr val="CC3300"/>
                </a:solidFill>
                <a:ea typeface="黑体" panose="02010609060101010101" pitchFamily="2" charset="-122"/>
              </a:rPr>
              <a:t>字符串常用处理函数</a:t>
            </a:r>
            <a:endParaRPr lang="zh-CN" altLang="en-US" sz="3600" b="1">
              <a:solidFill>
                <a:srgbClr val="CC3300"/>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228600" y="549275"/>
            <a:ext cx="89154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lnSpc>
                <a:spcPct val="110000"/>
              </a:lnSpc>
            </a:pPr>
            <a:r>
              <a:rPr lang="zh-CN" altLang="en-US" sz="2800" b="1">
                <a:solidFill>
                  <a:srgbClr val="CC3300"/>
                </a:solidFill>
                <a:latin typeface="Tahoma" panose="020B0604030504040204" pitchFamily="34" charset="0"/>
              </a:rPr>
              <a:t>例：</a:t>
            </a:r>
            <a:r>
              <a:rPr lang="en-US" altLang="zh-CN" sz="2800" b="1">
                <a:latin typeface="Tahoma" panose="020B0604030504040204" pitchFamily="34" charset="0"/>
              </a:rPr>
              <a:t>#include &lt;stdio.h&gt;</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main()</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 char str1[20]="aaaaaa";</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char str2[20],str3[20];</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char str4[ ]="hhhh";</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printf("%s\n",strcpy(str1,str4));</a:t>
            </a:r>
            <a:endParaRPr lang="en-US" altLang="zh-CN" sz="2800" b="1">
              <a:latin typeface="Tahoma" panose="020B0604030504040204" pitchFamily="34" charset="0"/>
            </a:endParaRPr>
          </a:p>
          <a:p>
            <a:pPr algn="l" eaLnBrk="1" hangingPunct="1">
              <a:lnSpc>
                <a:spcPct val="110000"/>
              </a:lnSpc>
            </a:pPr>
            <a:r>
              <a:rPr lang="en-US" altLang="zh-CN" sz="2800" b="1">
                <a:solidFill>
                  <a:srgbClr val="F4B73E"/>
                </a:solidFill>
                <a:latin typeface="Tahoma" panose="020B0604030504040204" pitchFamily="34" charset="0"/>
              </a:rPr>
              <a:t>          </a:t>
            </a:r>
            <a:r>
              <a:rPr lang="en-US" altLang="zh-CN" sz="2800" b="1">
                <a:solidFill>
                  <a:srgbClr val="3333FF"/>
                </a:solidFill>
                <a:latin typeface="Tahoma" panose="020B0604030504040204" pitchFamily="34" charset="0"/>
              </a:rPr>
              <a:t>printf("%s\n",strcpy(str2,str4));</a:t>
            </a:r>
            <a:endParaRPr lang="en-US" altLang="zh-CN" sz="2800" b="1">
              <a:solidFill>
                <a:srgbClr val="3333FF"/>
              </a:solidFill>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          printf("%s\n",strcpy(str3,"contant"));</a:t>
            </a:r>
            <a:endParaRPr lang="en-US" altLang="zh-CN" sz="2800" b="1">
              <a:latin typeface="Tahoma" panose="020B0604030504040204" pitchFamily="34" charset="0"/>
            </a:endParaRPr>
          </a:p>
          <a:p>
            <a:pPr algn="l" eaLnBrk="1" hangingPunct="1">
              <a:lnSpc>
                <a:spcPct val="110000"/>
              </a:lnSpc>
            </a:pPr>
            <a:r>
              <a:rPr lang="en-US" altLang="zh-CN" sz="2800" b="1">
                <a:latin typeface="Tahoma" panose="020B0604030504040204" pitchFamily="34" charset="0"/>
              </a:rPr>
              <a:t>printf("%s,%s,%s,%s\n",str1,str2,str3,str4);}</a:t>
            </a:r>
            <a:endParaRPr lang="en-US" altLang="zh-CN" sz="2800" b="1">
              <a:latin typeface="Tahoma" panose="020B0604030504040204" pitchFamily="34" charset="0"/>
            </a:endParaRPr>
          </a:p>
        </p:txBody>
      </p:sp>
      <p:pic>
        <p:nvPicPr>
          <p:cNvPr id="2560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325563"/>
            <a:ext cx="698500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56003"/>
                                        </p:tgtEl>
                                        <p:attrNameLst>
                                          <p:attrName>style.visibility</p:attrName>
                                        </p:attrNameLst>
                                      </p:cBhvr>
                                      <p:to>
                                        <p:strVal val="visible"/>
                                      </p:to>
                                    </p:set>
                                    <p:animEffect transition="in" filter="randombar(horizontal)">
                                      <p:cBhvr>
                                        <p:cTn id="11" dur="500"/>
                                        <p:tgtEl>
                                          <p:spTgt spid="25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4613" y="149225"/>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pPr>
            <a:r>
              <a:rPr lang="en-US" altLang="zh-CN">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5.</a:t>
            </a:r>
            <a:r>
              <a:rPr lang="zh-CN" altLang="en-US" b="1">
                <a:latin typeface="Tahoma" panose="020B0604030504040204" pitchFamily="34" charset="0"/>
                <a:ea typeface="黑体" panose="02010609060101010101" pitchFamily="2" charset="-122"/>
              </a:rPr>
              <a:t>字符串比较函数</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solidFill>
                  <a:srgbClr val="FF3300"/>
                </a:solidFill>
                <a:latin typeface="Tahoma" panose="020B0604030504040204" pitchFamily="34" charset="0"/>
                <a:ea typeface="黑体" panose="02010609060101010101" pitchFamily="2" charset="-122"/>
              </a:rPr>
              <a:t>语法： </a:t>
            </a:r>
            <a:r>
              <a:rPr lang="en-US" altLang="zh-CN" b="1">
                <a:latin typeface="Tahoma" panose="020B0604030504040204" pitchFamily="34" charset="0"/>
                <a:ea typeface="黑体" panose="02010609060101010101" pitchFamily="2" charset="-122"/>
              </a:rPr>
              <a:t>strcmp </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solidFill>
                  <a:srgbClr val="FF3300"/>
                </a:solidFill>
                <a:latin typeface="Tahoma" panose="020B0604030504040204" pitchFamily="34" charset="0"/>
                <a:ea typeface="黑体" panose="02010609060101010101" pitchFamily="2" charset="-122"/>
              </a:rPr>
              <a:t>功能：</a:t>
            </a:r>
            <a:r>
              <a:rPr lang="zh-CN" altLang="en-US" b="1">
                <a:latin typeface="Tahoma" panose="020B0604030504040204" pitchFamily="34" charset="0"/>
                <a:ea typeface="黑体" panose="02010609060101010101" pitchFamily="2" charset="-122"/>
              </a:rPr>
              <a:t>对两个字符串自左至右</a:t>
            </a:r>
            <a:r>
              <a:rPr lang="zh-CN" altLang="en-US" b="1">
                <a:solidFill>
                  <a:schemeClr val="accent2"/>
                </a:solidFill>
                <a:latin typeface="Tahoma" panose="020B0604030504040204" pitchFamily="34" charset="0"/>
                <a:ea typeface="黑体" panose="02010609060101010101" pitchFamily="2" charset="-122"/>
              </a:rPr>
              <a:t>按</a:t>
            </a:r>
            <a:r>
              <a:rPr lang="en-US" altLang="zh-CN" b="1">
                <a:solidFill>
                  <a:schemeClr val="accent2"/>
                </a:solidFill>
                <a:latin typeface="Tahoma" panose="020B0604030504040204" pitchFamily="34" charset="0"/>
                <a:ea typeface="黑体" panose="02010609060101010101" pitchFamily="2" charset="-122"/>
              </a:rPr>
              <a:t>ASCII</a:t>
            </a:r>
            <a:r>
              <a:rPr lang="zh-CN" altLang="en-US" b="1">
                <a:solidFill>
                  <a:schemeClr val="accent2"/>
                </a:solidFill>
                <a:latin typeface="Tahoma" panose="020B0604030504040204" pitchFamily="34" charset="0"/>
                <a:ea typeface="黑体" panose="02010609060101010101" pitchFamily="2" charset="-122"/>
              </a:rPr>
              <a:t>码</a:t>
            </a:r>
            <a:r>
              <a:rPr lang="zh-CN" altLang="en-US" b="1">
                <a:latin typeface="Tahoma" panose="020B0604030504040204" pitchFamily="34" charset="0"/>
                <a:ea typeface="黑体" panose="02010609060101010101" pitchFamily="2" charset="-122"/>
              </a:rPr>
              <a:t>逐个进行比较，直到出现不同的字符或遇到</a:t>
            </a:r>
            <a:r>
              <a:rPr lang="en-US" altLang="zh-CN" b="1">
                <a:latin typeface="Tahoma" panose="020B0604030504040204" pitchFamily="34" charset="0"/>
                <a:ea typeface="黑体" panose="02010609060101010101" pitchFamily="2" charset="-122"/>
              </a:rPr>
              <a:t>\0</a:t>
            </a:r>
            <a:r>
              <a:rPr lang="zh-CN" altLang="en-US" b="1">
                <a:latin typeface="Tahoma" panose="020B0604030504040204" pitchFamily="34" charset="0"/>
                <a:ea typeface="黑体" panose="02010609060101010101" pitchFamily="2" charset="-122"/>
              </a:rPr>
              <a:t>为止。如全部字符相同，则认为相等；若出现不相同字符，</a:t>
            </a:r>
            <a:r>
              <a:rPr lang="zh-CN" altLang="en-US" b="1">
                <a:solidFill>
                  <a:schemeClr val="accent2"/>
                </a:solidFill>
                <a:latin typeface="Tahoma" panose="020B0604030504040204" pitchFamily="34" charset="0"/>
                <a:ea typeface="黑体" panose="02010609060101010101" pitchFamily="2" charset="-122"/>
              </a:rPr>
              <a:t>以第一个不相同的字符为准</a:t>
            </a:r>
            <a:r>
              <a:rPr lang="zh-CN" altLang="en-US" b="1">
                <a:latin typeface="Tahoma" panose="020B0604030504040204" pitchFamily="34" charset="0"/>
                <a:ea typeface="黑体" panose="02010609060101010101" pitchFamily="2" charset="-122"/>
              </a:rPr>
              <a:t>。</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A”&lt;“B”,”a”&gt;”A”,”computer”&gt;”compare”,</a:t>
            </a:r>
            <a:endParaRPr lang="en-US" altLang="zh-CN" b="1">
              <a:latin typeface="Tahoma" panose="020B0604030504040204" pitchFamily="34" charset="0"/>
              <a:ea typeface="黑体" panose="02010609060101010101" pitchFamily="2" charset="-122"/>
            </a:endParaRPr>
          </a:p>
          <a:p>
            <a:pPr algn="just" eaLnBrk="1" hangingPunct="1">
              <a:spcBef>
                <a:spcPct val="10000"/>
              </a:spcBef>
            </a:pPr>
            <a:r>
              <a:rPr lang="zh-CN" altLang="en-US" b="1">
                <a:solidFill>
                  <a:srgbClr val="FF3300"/>
                </a:solidFill>
                <a:latin typeface="Tahoma" panose="020B0604030504040204" pitchFamily="34" charset="0"/>
                <a:ea typeface="黑体" panose="02010609060101010101" pitchFamily="2" charset="-122"/>
              </a:rPr>
              <a:t>说明</a:t>
            </a:r>
            <a:r>
              <a:rPr lang="en-US" altLang="zh-CN" b="1">
                <a:solidFill>
                  <a:srgbClr val="FF3300"/>
                </a:solidFill>
                <a:latin typeface="Tahoma" panose="020B0604030504040204" pitchFamily="34" charset="0"/>
                <a:ea typeface="黑体" panose="02010609060101010101" pitchFamily="2" charset="-122"/>
                <a:sym typeface="Wingdings" panose="05000000000000000000" pitchFamily="2" charset="2"/>
              </a:rPr>
              <a:t>:  </a:t>
            </a:r>
            <a:r>
              <a:rPr lang="zh-CN" altLang="en-US" b="1">
                <a:latin typeface="Tahoma" panose="020B0604030504040204" pitchFamily="34" charset="0"/>
                <a:ea typeface="黑体" panose="02010609060101010101" pitchFamily="2" charset="-122"/>
                <a:sym typeface="Wingdings" panose="05000000000000000000" pitchFamily="2" charset="2"/>
              </a:rPr>
              <a:t>（</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1=</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，函数返回</a:t>
            </a:r>
            <a:r>
              <a:rPr lang="en-US" altLang="zh-CN" b="1">
                <a:latin typeface="Tahoma" panose="020B0604030504040204" pitchFamily="34" charset="0"/>
                <a:ea typeface="黑体" panose="02010609060101010101" pitchFamily="2" charset="-122"/>
              </a:rPr>
              <a:t>0</a:t>
            </a:r>
            <a:endParaRPr lang="en-US" altLang="zh-CN" b="1">
              <a:latin typeface="Tahoma" panose="020B0604030504040204" pitchFamily="34" charset="0"/>
              <a:ea typeface="黑体" panose="02010609060101010101" pitchFamily="2" charset="-122"/>
            </a:endParaRPr>
          </a:p>
          <a:p>
            <a:pPr algn="just" eaLnBrk="1" hangingPunct="1">
              <a:spcBef>
                <a:spcPct val="10000"/>
              </a:spcBef>
            </a:pPr>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1&gt;</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，函数返回一正数</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3</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1&lt;</a:t>
            </a:r>
            <a:r>
              <a:rPr lang="zh-CN" altLang="en-US" b="1">
                <a:latin typeface="Tahoma" panose="020B0604030504040204" pitchFamily="34" charset="0"/>
                <a:ea typeface="黑体" panose="02010609060101010101" pitchFamily="2" charset="-122"/>
              </a:rPr>
              <a:t>字符串</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，函数返回一负数</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solidFill>
                  <a:srgbClr val="CC3300"/>
                </a:solidFill>
                <a:latin typeface="Tahoma" panose="020B0604030504040204" pitchFamily="34" charset="0"/>
                <a:ea typeface="黑体" panose="02010609060101010101" pitchFamily="2" charset="-122"/>
              </a:rPr>
              <a:t>注意：</a:t>
            </a:r>
            <a:r>
              <a:rPr lang="zh-CN" altLang="en-US" b="1">
                <a:solidFill>
                  <a:schemeClr val="accent2"/>
                </a:solidFill>
                <a:latin typeface="Tahoma" panose="020B0604030504040204" pitchFamily="34" charset="0"/>
                <a:ea typeface="黑体" panose="02010609060101010101" pitchFamily="2" charset="-122"/>
              </a:rPr>
              <a:t>（</a:t>
            </a:r>
            <a:r>
              <a:rPr lang="en-US" altLang="zh-CN" b="1">
                <a:solidFill>
                  <a:schemeClr val="accent2"/>
                </a:solidFill>
                <a:latin typeface="Tahoma" panose="020B0604030504040204" pitchFamily="34" charset="0"/>
                <a:ea typeface="黑体" panose="02010609060101010101" pitchFamily="2" charset="-122"/>
              </a:rPr>
              <a:t>1</a:t>
            </a:r>
            <a:r>
              <a:rPr lang="zh-CN" altLang="en-US" b="1">
                <a:solidFill>
                  <a:schemeClr val="accent2"/>
                </a:solidFill>
                <a:latin typeface="Tahoma" panose="020B0604030504040204" pitchFamily="34" charset="0"/>
                <a:ea typeface="黑体" panose="02010609060101010101" pitchFamily="2" charset="-122"/>
              </a:rPr>
              <a:t>）字符串可以写字符数组名或字符串常量。</a:t>
            </a:r>
            <a:endParaRPr lang="zh-CN" altLang="en-US" b="1">
              <a:solidFill>
                <a:schemeClr val="accent2"/>
              </a:solidFill>
              <a:latin typeface="Tahoma" panose="020B0604030504040204" pitchFamily="34" charset="0"/>
              <a:ea typeface="黑体" panose="02010609060101010101" pitchFamily="2" charset="-122"/>
            </a:endParaRPr>
          </a:p>
          <a:p>
            <a:pPr algn="just" eaLnBrk="1" hangingPunct="1">
              <a:spcBef>
                <a:spcPct val="10000"/>
              </a:spcBef>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2</a:t>
            </a:r>
            <a:r>
              <a:rPr lang="zh-CN" altLang="en-US" b="1">
                <a:latin typeface="Tahoma" panose="020B0604030504040204" pitchFamily="34" charset="0"/>
                <a:ea typeface="黑体" panose="02010609060101010101" pitchFamily="2" charset="-122"/>
              </a:rPr>
              <a:t>）下面的形式的两个字符串比较是错误的：</a:t>
            </a:r>
            <a:endParaRPr lang="zh-CN" altLang="en-US" b="1">
              <a:latin typeface="Tahoma" panose="020B0604030504040204" pitchFamily="34" charset="0"/>
              <a:ea typeface="黑体" panose="02010609060101010101" pitchFamily="2" charset="-122"/>
            </a:endParaRPr>
          </a:p>
          <a:p>
            <a:pPr algn="just" eaLnBrk="1" hangingPunct="1">
              <a:spcBef>
                <a:spcPct val="10000"/>
              </a:spcBef>
            </a:pPr>
            <a:r>
              <a:rPr lang="zh-CN" altLang="en-US" b="1">
                <a:latin typeface="Tahoma" panose="020B0604030504040204" pitchFamily="34" charset="0"/>
                <a:ea typeface="黑体" panose="02010609060101010101" pitchFamily="2" charset="-122"/>
              </a:rPr>
              <a:t>                         </a:t>
            </a:r>
            <a:r>
              <a:rPr lang="en-US" altLang="zh-CN" b="1">
                <a:solidFill>
                  <a:srgbClr val="CC0000"/>
                </a:solidFill>
                <a:latin typeface="Tahoma" panose="020B0604030504040204" pitchFamily="34" charset="0"/>
                <a:ea typeface="黑体" panose="02010609060101010101" pitchFamily="2" charset="-122"/>
              </a:rPr>
              <a:t>if (str1==str2) printf(“yes”);</a:t>
            </a:r>
            <a:endParaRPr lang="en-US" altLang="zh-CN" b="1">
              <a:solidFill>
                <a:srgbClr val="CC0000"/>
              </a:solidFill>
              <a:latin typeface="Tahoma" panose="020B0604030504040204" pitchFamily="34" charset="0"/>
              <a:ea typeface="黑体" panose="02010609060101010101" pitchFamily="2" charset="-122"/>
            </a:endParaRPr>
          </a:p>
          <a:p>
            <a:pPr algn="just" eaLnBrk="1" hangingPunct="1">
              <a:spcBef>
                <a:spcPct val="10000"/>
              </a:spcBef>
            </a:pPr>
            <a:r>
              <a:rPr lang="en-US" altLang="zh-CN" b="1">
                <a:latin typeface="Tahoma" panose="020B0604030504040204" pitchFamily="34" charset="0"/>
                <a:ea typeface="黑体" panose="02010609060101010101" pitchFamily="2" charset="-122"/>
              </a:rPr>
              <a:t>             </a:t>
            </a:r>
            <a:r>
              <a:rPr lang="zh-CN" altLang="en-US" b="1">
                <a:latin typeface="Tahoma" panose="020B0604030504040204" pitchFamily="34" charset="0"/>
                <a:ea typeface="黑体" panose="02010609060101010101" pitchFamily="2" charset="-122"/>
              </a:rPr>
              <a:t>改为： </a:t>
            </a:r>
            <a:r>
              <a:rPr lang="en-US" altLang="zh-CN" b="1">
                <a:solidFill>
                  <a:srgbClr val="3333FF"/>
                </a:solidFill>
                <a:latin typeface="Tahoma" panose="020B0604030504040204" pitchFamily="34" charset="0"/>
                <a:ea typeface="黑体" panose="02010609060101010101" pitchFamily="2" charset="-122"/>
              </a:rPr>
              <a:t>if (strcmp(str1,str2)==0) printf(“yes”);</a:t>
            </a:r>
            <a:endParaRPr lang="en-US" altLang="zh-CN" b="1">
              <a:solidFill>
                <a:srgbClr val="3333FF"/>
              </a:solidFill>
              <a:latin typeface="Tahoma" panose="020B0604030504040204" pitchFamily="34" charset="0"/>
              <a:ea typeface="黑体" panose="02010609060101010101" pitchFamily="2" charset="-122"/>
            </a:endParaRPr>
          </a:p>
        </p:txBody>
      </p:sp>
      <p:sp>
        <p:nvSpPr>
          <p:cNvPr id="57347" name="Text Box 3"/>
          <p:cNvSpPr txBox="1">
            <a:spLocks noChangeArrowheads="1"/>
          </p:cNvSpPr>
          <p:nvPr/>
        </p:nvSpPr>
        <p:spPr bwMode="auto">
          <a:xfrm>
            <a:off x="8382000" y="65452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7-33.c</a:t>
            </a:r>
            <a:endParaRPr lang="en-US" altLang="zh-CN" sz="1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90500" y="190500"/>
            <a:ext cx="87630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6</a:t>
            </a:r>
            <a:r>
              <a:rPr lang="zh-CN" altLang="en-US" b="1">
                <a:latin typeface="Tahoma" panose="020B0604030504040204" pitchFamily="34" charset="0"/>
                <a:ea typeface="黑体" panose="02010609060101010101" pitchFamily="2" charset="-122"/>
              </a:rPr>
              <a:t>． 测试字符串长度函数</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solidFill>
                  <a:srgbClr val="FF3300"/>
                </a:solidFill>
                <a:latin typeface="Tahoma" panose="020B0604030504040204" pitchFamily="34" charset="0"/>
                <a:ea typeface="黑体" panose="02010609060101010101" pitchFamily="2" charset="-122"/>
              </a:rPr>
              <a:t>语法： </a:t>
            </a:r>
            <a:r>
              <a:rPr lang="en-US" altLang="zh-CN" b="1">
                <a:latin typeface="Tahoma" panose="020B0604030504040204" pitchFamily="34" charset="0"/>
                <a:ea typeface="黑体" panose="02010609060101010101" pitchFamily="2" charset="-122"/>
              </a:rPr>
              <a:t>strlen</a:t>
            </a:r>
            <a:r>
              <a:rPr lang="zh-CN" altLang="en-US" b="1">
                <a:latin typeface="Tahoma" panose="020B0604030504040204" pitchFamily="34" charset="0"/>
                <a:ea typeface="黑体" panose="02010609060101010101" pitchFamily="2" charset="-122"/>
              </a:rPr>
              <a:t>（字符串）</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solidFill>
                  <a:schemeClr val="accent2"/>
                </a:solidFill>
                <a:latin typeface="Tahoma" panose="020B0604030504040204" pitchFamily="34" charset="0"/>
                <a:ea typeface="黑体" panose="02010609060101010101" pitchFamily="2" charset="-122"/>
              </a:rPr>
              <a:t>            字符串可以写字符数组名或字符串常量</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solidFill>
                  <a:srgbClr val="FF3300"/>
                </a:solidFill>
                <a:latin typeface="Tahoma" panose="020B0604030504040204" pitchFamily="34" charset="0"/>
                <a:ea typeface="黑体" panose="02010609060101010101" pitchFamily="2" charset="-122"/>
              </a:rPr>
              <a:t>功能：</a:t>
            </a:r>
            <a:r>
              <a:rPr lang="zh-CN" altLang="en-US" b="1">
                <a:latin typeface="Tahoma" panose="020B0604030504040204" pitchFamily="34" charset="0"/>
                <a:ea typeface="黑体" panose="02010609060101010101" pitchFamily="2" charset="-122"/>
              </a:rPr>
              <a:t>测定字符串的实际长度，</a:t>
            </a:r>
            <a:r>
              <a:rPr lang="zh-CN" altLang="en-US" b="1">
                <a:solidFill>
                  <a:schemeClr val="accent2"/>
                </a:solidFill>
                <a:latin typeface="Tahoma" panose="020B0604030504040204" pitchFamily="34" charset="0"/>
                <a:ea typeface="黑体" panose="02010609060101010101" pitchFamily="2" charset="-122"/>
              </a:rPr>
              <a:t>不包括</a:t>
            </a:r>
            <a:r>
              <a:rPr lang="en-US" altLang="zh-CN" b="1">
                <a:solidFill>
                  <a:schemeClr val="accent2"/>
                </a:solidFill>
                <a:latin typeface="Tahoma" panose="020B0604030504040204" pitchFamily="34" charset="0"/>
                <a:ea typeface="黑体" panose="02010609060101010101" pitchFamily="2" charset="-122"/>
              </a:rPr>
              <a:t>\0</a:t>
            </a:r>
            <a:r>
              <a:rPr lang="zh-CN" altLang="en-US" b="1">
                <a:solidFill>
                  <a:schemeClr val="accent2"/>
                </a:solidFill>
                <a:latin typeface="Tahoma" panose="020B0604030504040204" pitchFamily="34" charset="0"/>
                <a:ea typeface="黑体" panose="02010609060101010101" pitchFamily="2" charset="-122"/>
              </a:rPr>
              <a:t>所占的一位</a:t>
            </a:r>
            <a:r>
              <a:rPr lang="zh-CN" altLang="en-US" b="1">
                <a:latin typeface="Tahoma" panose="020B0604030504040204" pitchFamily="34" charset="0"/>
                <a:ea typeface="黑体" panose="02010609060101010101" pitchFamily="2" charset="-122"/>
              </a:rPr>
              <a:t>。如：</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char str[10]={“China”};</a:t>
            </a:r>
            <a:endParaRPr lang="en-US" altLang="zh-CN" b="1">
              <a:latin typeface="Tahoma" panose="020B0604030504040204" pitchFamily="34" charset="0"/>
              <a:ea typeface="黑体" panose="02010609060101010101" pitchFamily="2" charset="-122"/>
            </a:endParaRPr>
          </a:p>
          <a:p>
            <a:pPr algn="just" eaLnBrk="1" hangingPunct="1">
              <a:lnSpc>
                <a:spcPct val="110000"/>
              </a:lnSpc>
            </a:pPr>
            <a:r>
              <a:rPr lang="en-US" altLang="zh-CN" b="1">
                <a:latin typeface="Tahoma" panose="020B0604030504040204" pitchFamily="34" charset="0"/>
                <a:ea typeface="黑体" panose="02010609060101010101" pitchFamily="2" charset="-122"/>
              </a:rPr>
              <a:t>          printf(“%d”,strlen(str));        </a:t>
            </a:r>
            <a:r>
              <a:rPr lang="zh-CN" altLang="en-US" b="1">
                <a:solidFill>
                  <a:srgbClr val="CC0000"/>
                </a:solidFill>
                <a:latin typeface="Tahoma" panose="020B0604030504040204" pitchFamily="34" charset="0"/>
                <a:ea typeface="黑体" panose="02010609060101010101" pitchFamily="2" charset="-122"/>
              </a:rPr>
              <a:t>输出结果为</a:t>
            </a:r>
            <a:r>
              <a:rPr lang="en-US" altLang="zh-CN" b="1">
                <a:solidFill>
                  <a:srgbClr val="CC0000"/>
                </a:solidFill>
                <a:latin typeface="Tahoma" panose="020B0604030504040204" pitchFamily="34" charset="0"/>
                <a:ea typeface="黑体" panose="02010609060101010101" pitchFamily="2" charset="-122"/>
              </a:rPr>
              <a:t>5</a:t>
            </a:r>
            <a:r>
              <a:rPr lang="zh-CN" altLang="en-US" b="1">
                <a:latin typeface="Tahoma" panose="020B0604030504040204" pitchFamily="34" charset="0"/>
                <a:ea typeface="黑体" panose="02010609060101010101" pitchFamily="2" charset="-122"/>
              </a:rPr>
              <a:t>。 </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latin typeface="Tahoma" panose="020B0604030504040204" pitchFamily="34" charset="0"/>
                <a:ea typeface="黑体" panose="02010609060101010101" pitchFamily="2" charset="-122"/>
              </a:rPr>
              <a:t>如：  </a:t>
            </a:r>
            <a:r>
              <a:rPr lang="en-US" altLang="zh-CN" b="1">
                <a:latin typeface="Tahoma" panose="020B0604030504040204" pitchFamily="34" charset="0"/>
                <a:ea typeface="黑体" panose="02010609060101010101" pitchFamily="2" charset="-122"/>
              </a:rPr>
              <a:t>strlen(“jdfhjgh”);  </a:t>
            </a:r>
            <a:endParaRPr lang="en-US" altLang="zh-CN" b="1">
              <a:latin typeface="Tahoma" panose="020B0604030504040204" pitchFamily="34" charset="0"/>
              <a:ea typeface="黑体" panose="02010609060101010101" pitchFamily="2" charset="-122"/>
            </a:endParaRPr>
          </a:p>
          <a:p>
            <a:pPr algn="just" eaLnBrk="1" hangingPunct="1">
              <a:lnSpc>
                <a:spcPct val="110000"/>
              </a:lnSpc>
            </a:pPr>
            <a:r>
              <a:rPr lang="en-US" altLang="zh-CN" b="1">
                <a:latin typeface="Tahoma" panose="020B0604030504040204" pitchFamily="34" charset="0"/>
                <a:ea typeface="黑体" panose="02010609060101010101" pitchFamily="2" charset="-122"/>
              </a:rPr>
              <a:t>  7.   strlwr</a:t>
            </a:r>
            <a:r>
              <a:rPr lang="zh-CN" altLang="en-US" b="1">
                <a:latin typeface="Tahoma" panose="020B0604030504040204" pitchFamily="34" charset="0"/>
                <a:ea typeface="黑体" panose="02010609060101010101" pitchFamily="2" charset="-122"/>
              </a:rPr>
              <a:t>（字符串）</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solidFill>
                  <a:srgbClr val="FF3300"/>
                </a:solidFill>
                <a:latin typeface="Tahoma" panose="020B0604030504040204" pitchFamily="34" charset="0"/>
                <a:ea typeface="黑体" panose="02010609060101010101" pitchFamily="2" charset="-122"/>
              </a:rPr>
              <a:t>   功能：</a:t>
            </a:r>
            <a:r>
              <a:rPr lang="zh-CN" altLang="en-US" b="1">
                <a:latin typeface="Tahoma" panose="020B0604030504040204" pitchFamily="34" charset="0"/>
                <a:ea typeface="黑体" panose="02010609060101010101" pitchFamily="2" charset="-122"/>
              </a:rPr>
              <a:t>将字符串中的大写字母转换成小写，</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ea typeface="黑体" panose="02010609060101010101" pitchFamily="2" charset="-122"/>
              </a:rPr>
              <a:t>8.  strupr</a:t>
            </a:r>
            <a:r>
              <a:rPr lang="zh-CN" altLang="en-US" b="1">
                <a:latin typeface="Tahoma" panose="020B0604030504040204" pitchFamily="34" charset="0"/>
                <a:ea typeface="黑体" panose="02010609060101010101" pitchFamily="2" charset="-122"/>
              </a:rPr>
              <a:t>（字符串）</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latin typeface="Tahoma" panose="020B0604030504040204" pitchFamily="34" charset="0"/>
                <a:ea typeface="黑体" panose="02010609060101010101" pitchFamily="2" charset="-122"/>
              </a:rPr>
              <a:t>  </a:t>
            </a:r>
            <a:r>
              <a:rPr lang="zh-CN" altLang="en-US" b="1">
                <a:solidFill>
                  <a:srgbClr val="FF3300"/>
                </a:solidFill>
                <a:latin typeface="Tahoma" panose="020B0604030504040204" pitchFamily="34" charset="0"/>
                <a:ea typeface="黑体" panose="02010609060101010101" pitchFamily="2" charset="-122"/>
              </a:rPr>
              <a:t>功能：</a:t>
            </a:r>
            <a:r>
              <a:rPr lang="zh-CN" altLang="en-US" b="1">
                <a:latin typeface="Tahoma" panose="020B0604030504040204" pitchFamily="34" charset="0"/>
                <a:ea typeface="黑体" panose="02010609060101010101" pitchFamily="2" charset="-122"/>
              </a:rPr>
              <a:t>将字符串中的小写字母转换成大写。</a:t>
            </a:r>
            <a:endParaRPr lang="zh-CN" altLang="en-US" b="1">
              <a:latin typeface="Tahoma" panose="020B0604030504040204" pitchFamily="34" charset="0"/>
              <a:ea typeface="黑体" panose="02010609060101010101" pitchFamily="2" charset="-122"/>
            </a:endParaRPr>
          </a:p>
          <a:p>
            <a:pPr algn="just" eaLnBrk="1" hangingPunct="1">
              <a:lnSpc>
                <a:spcPct val="110000"/>
              </a:lnSpc>
            </a:pPr>
            <a:r>
              <a:rPr lang="zh-CN" altLang="en-US" b="1">
                <a:latin typeface="Tahoma" panose="020B0604030504040204" pitchFamily="34" charset="0"/>
                <a:ea typeface="黑体" panose="02010609060101010101" pitchFamily="2" charset="-122"/>
              </a:rPr>
              <a:t>       </a:t>
            </a:r>
            <a:endParaRPr lang="zh-CN" altLang="en-US" b="1">
              <a:latin typeface="Tahoma" panose="020B0604030504040204" pitchFamily="34" charset="0"/>
              <a:ea typeface="黑体" panose="02010609060101010101" pitchFamily="2" charset="-122"/>
            </a:endParaRPr>
          </a:p>
        </p:txBody>
      </p:sp>
      <p:sp>
        <p:nvSpPr>
          <p:cNvPr id="58371" name="Text Box 3"/>
          <p:cNvSpPr txBox="1">
            <a:spLocks noChangeArrowheads="1"/>
          </p:cNvSpPr>
          <p:nvPr/>
        </p:nvSpPr>
        <p:spPr bwMode="auto">
          <a:xfrm>
            <a:off x="8382000" y="65452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7-34.c</a:t>
            </a:r>
            <a:endParaRPr lang="en-US" altLang="zh-CN" sz="1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0"/>
            <a:ext cx="9144000" cy="57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pPr>
            <a:r>
              <a:rPr lang="zh-CN" altLang="en-US" sz="2800" b="1">
                <a:solidFill>
                  <a:srgbClr val="9933FF"/>
                </a:solidFill>
              </a:rPr>
              <a:t>例</a:t>
            </a:r>
            <a:r>
              <a:rPr lang="en-US" altLang="zh-CN" sz="2800" b="1">
                <a:solidFill>
                  <a:srgbClr val="9933FF"/>
                </a:solidFill>
              </a:rPr>
              <a:t>7</a:t>
            </a:r>
            <a:r>
              <a:rPr lang="zh-CN" altLang="en-US" sz="2800" b="1">
                <a:solidFill>
                  <a:srgbClr val="9933FF"/>
                </a:solidFill>
              </a:rPr>
              <a:t>．</a:t>
            </a:r>
            <a:r>
              <a:rPr lang="en-US" altLang="zh-CN" sz="2800" b="1">
                <a:solidFill>
                  <a:srgbClr val="9933FF"/>
                </a:solidFill>
              </a:rPr>
              <a:t>9</a:t>
            </a:r>
            <a:r>
              <a:rPr lang="en-US" altLang="zh-CN" sz="2800" b="1"/>
              <a:t>    </a:t>
            </a:r>
            <a:r>
              <a:rPr lang="zh-CN" altLang="en-US" sz="2800" b="1"/>
              <a:t>有三个字符串，找出其中最大者。</a:t>
            </a:r>
            <a:endParaRPr lang="zh-CN" altLang="en-US" sz="2800" b="1"/>
          </a:p>
          <a:p>
            <a:pPr algn="just" eaLnBrk="1" hangingPunct="1">
              <a:spcBef>
                <a:spcPct val="10000"/>
              </a:spcBef>
            </a:pPr>
            <a:r>
              <a:rPr lang="en-US" altLang="zh-CN" b="1">
                <a:latin typeface="Tahoma" panose="020B0604030504040204" pitchFamily="34" charset="0"/>
                <a:cs typeface="Tahoma" panose="020B0604030504040204" pitchFamily="34" charset="0"/>
              </a:rPr>
              <a:t>#include&lt;stdio.h&gt;</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solidFill>
                  <a:schemeClr val="accent2"/>
                </a:solidFill>
                <a:latin typeface="Tahoma" panose="020B0604030504040204" pitchFamily="34" charset="0"/>
                <a:cs typeface="Tahoma" panose="020B0604030504040204" pitchFamily="34" charset="0"/>
              </a:rPr>
              <a:t>#include&lt;string.h&gt;</a:t>
            </a:r>
            <a:endParaRPr lang="en-US" altLang="zh-CN" b="1">
              <a:solidFill>
                <a:schemeClr val="accent2"/>
              </a:solidFill>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void main()</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char string[20];   char str[3][20];   int i;</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for (i=0; i&lt;3; i++)</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a:t>
            </a:r>
            <a:r>
              <a:rPr lang="en-US" altLang="zh-CN" b="1">
                <a:solidFill>
                  <a:srgbClr val="FF00FF"/>
                </a:solidFill>
                <a:latin typeface="Tahoma" panose="020B0604030504040204" pitchFamily="34" charset="0"/>
                <a:cs typeface="Tahoma" panose="020B0604030504040204" pitchFamily="34" charset="0"/>
              </a:rPr>
              <a:t>gets(str[i]);</a:t>
            </a:r>
            <a:endParaRPr lang="en-US" altLang="zh-CN" b="1">
              <a:solidFill>
                <a:srgbClr val="FF00FF"/>
              </a:solidFill>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if (</a:t>
            </a:r>
            <a:r>
              <a:rPr lang="en-US" altLang="zh-CN" b="1">
                <a:solidFill>
                  <a:srgbClr val="FF0000"/>
                </a:solidFill>
                <a:latin typeface="Tahoma" panose="020B0604030504040204" pitchFamily="34" charset="0"/>
                <a:cs typeface="Tahoma" panose="020B0604030504040204" pitchFamily="34" charset="0"/>
              </a:rPr>
              <a:t>strcmp</a:t>
            </a:r>
            <a:r>
              <a:rPr lang="en-US" altLang="zh-CN" b="1">
                <a:latin typeface="Tahoma" panose="020B0604030504040204" pitchFamily="34" charset="0"/>
                <a:cs typeface="Tahoma" panose="020B0604030504040204" pitchFamily="34" charset="0"/>
              </a:rPr>
              <a:t>(str[0],str [1])&gt;0)  </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a:t>
            </a:r>
            <a:r>
              <a:rPr lang="en-US" altLang="zh-CN" b="1">
                <a:solidFill>
                  <a:schemeClr val="accent2"/>
                </a:solidFill>
                <a:latin typeface="Tahoma" panose="020B0604030504040204" pitchFamily="34" charset="0"/>
                <a:cs typeface="Tahoma" panose="020B0604030504040204" pitchFamily="34" charset="0"/>
              </a:rPr>
              <a:t>strcpy</a:t>
            </a:r>
            <a:r>
              <a:rPr lang="en-US" altLang="zh-CN" b="1">
                <a:latin typeface="Tahoma" panose="020B0604030504040204" pitchFamily="34" charset="0"/>
                <a:cs typeface="Tahoma" panose="020B0604030504040204" pitchFamily="34" charset="0"/>
              </a:rPr>
              <a:t>(string,str[0]);</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else  </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a:t>
            </a:r>
            <a:r>
              <a:rPr lang="en-US" altLang="zh-CN" b="1">
                <a:solidFill>
                  <a:schemeClr val="accent2"/>
                </a:solidFill>
                <a:latin typeface="Tahoma" panose="020B0604030504040204" pitchFamily="34" charset="0"/>
                <a:cs typeface="Tahoma" panose="020B0604030504040204" pitchFamily="34" charset="0"/>
              </a:rPr>
              <a:t>strcpy(</a:t>
            </a:r>
            <a:r>
              <a:rPr lang="en-US" altLang="zh-CN" b="1">
                <a:latin typeface="Tahoma" panose="020B0604030504040204" pitchFamily="34" charset="0"/>
                <a:cs typeface="Tahoma" panose="020B0604030504040204" pitchFamily="34" charset="0"/>
              </a:rPr>
              <a:t>string, str[1]);</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if  (</a:t>
            </a:r>
            <a:r>
              <a:rPr lang="en-US" altLang="zh-CN" b="1">
                <a:solidFill>
                  <a:srgbClr val="FF0000"/>
                </a:solidFill>
                <a:latin typeface="Tahoma" panose="020B0604030504040204" pitchFamily="34" charset="0"/>
                <a:cs typeface="Tahoma" panose="020B0604030504040204" pitchFamily="34" charset="0"/>
              </a:rPr>
              <a:t>strcmp</a:t>
            </a:r>
            <a:r>
              <a:rPr lang="en-US" altLang="zh-CN" b="1">
                <a:latin typeface="Tahoma" panose="020B0604030504040204" pitchFamily="34" charset="0"/>
                <a:cs typeface="Tahoma" panose="020B0604030504040204" pitchFamily="34" charset="0"/>
              </a:rPr>
              <a:t>(str[2],string)&gt;0) </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a:t>
            </a:r>
            <a:r>
              <a:rPr lang="en-US" altLang="zh-CN" b="1">
                <a:solidFill>
                  <a:schemeClr val="accent2"/>
                </a:solidFill>
                <a:latin typeface="Tahoma" panose="020B0604030504040204" pitchFamily="34" charset="0"/>
                <a:cs typeface="Tahoma" panose="020B0604030504040204" pitchFamily="34" charset="0"/>
              </a:rPr>
              <a:t>strcpy</a:t>
            </a:r>
            <a:r>
              <a:rPr lang="en-US" altLang="zh-CN" b="1">
                <a:latin typeface="Tahoma" panose="020B0604030504040204" pitchFamily="34" charset="0"/>
                <a:cs typeface="Tahoma" panose="020B0604030504040204" pitchFamily="34" charset="0"/>
              </a:rPr>
              <a:t>(string,str[2]);</a:t>
            </a:r>
            <a:endParaRPr lang="en-US" altLang="zh-CN" b="1">
              <a:latin typeface="Tahoma" panose="020B0604030504040204" pitchFamily="34" charset="0"/>
              <a:cs typeface="Tahoma" panose="020B0604030504040204" pitchFamily="34" charset="0"/>
            </a:endParaRPr>
          </a:p>
          <a:p>
            <a:pPr algn="just" eaLnBrk="1" hangingPunct="1">
              <a:spcBef>
                <a:spcPct val="10000"/>
              </a:spcBef>
            </a:pPr>
            <a:r>
              <a:rPr lang="en-US" altLang="zh-CN" b="1">
                <a:latin typeface="Tahoma" panose="020B0604030504040204" pitchFamily="34" charset="0"/>
                <a:cs typeface="Tahoma" panose="020B0604030504040204" pitchFamily="34" charset="0"/>
              </a:rPr>
              <a:t>   printf("\nthe largest string is : \n%s\n", string);}</a:t>
            </a:r>
            <a:endParaRPr lang="en-US" altLang="zh-CN" b="1">
              <a:latin typeface="Tahoma" panose="020B0604030504040204" pitchFamily="34" charset="0"/>
              <a:cs typeface="Tahoma" panose="020B0604030504040204" pitchFamily="34" charset="0"/>
            </a:endParaRPr>
          </a:p>
        </p:txBody>
      </p:sp>
      <p:sp>
        <p:nvSpPr>
          <p:cNvPr id="59395" name="Text Box 3"/>
          <p:cNvSpPr txBox="1">
            <a:spLocks noChangeArrowheads="1"/>
          </p:cNvSpPr>
          <p:nvPr/>
        </p:nvSpPr>
        <p:spPr bwMode="auto">
          <a:xfrm>
            <a:off x="8382000" y="65452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7-9.c</a:t>
            </a:r>
            <a:endParaRPr lang="en-US" altLang="zh-CN" sz="1400"/>
          </a:p>
        </p:txBody>
      </p:sp>
      <p:sp>
        <p:nvSpPr>
          <p:cNvPr id="59396" name="AutoShape 4"/>
          <p:cNvSpPr>
            <a:spLocks noChangeArrowheads="1"/>
          </p:cNvSpPr>
          <p:nvPr/>
        </p:nvSpPr>
        <p:spPr bwMode="auto">
          <a:xfrm>
            <a:off x="3924300" y="404813"/>
            <a:ext cx="5334000" cy="1223962"/>
          </a:xfrm>
          <a:prstGeom prst="wedgeRoundRectCallout">
            <a:avLst>
              <a:gd name="adj1" fmla="val -77454"/>
              <a:gd name="adj2" fmla="val 139574"/>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l" eaLnBrk="1" hangingPunct="1"/>
            <a:r>
              <a:rPr lang="zh-CN" altLang="en-US" b="1">
                <a:solidFill>
                  <a:schemeClr val="accent2"/>
                </a:solidFill>
              </a:rPr>
              <a:t>将</a:t>
            </a:r>
            <a:r>
              <a:rPr lang="en-US" altLang="zh-CN" b="1">
                <a:solidFill>
                  <a:schemeClr val="accent2"/>
                </a:solidFill>
              </a:rPr>
              <a:t>str[3][20]</a:t>
            </a:r>
            <a:r>
              <a:rPr lang="zh-CN" altLang="en-US" b="1">
                <a:solidFill>
                  <a:schemeClr val="accent2"/>
                </a:solidFill>
              </a:rPr>
              <a:t>数组分解成</a:t>
            </a:r>
            <a:r>
              <a:rPr lang="en-US" altLang="zh-CN" b="1">
                <a:solidFill>
                  <a:schemeClr val="accent2"/>
                </a:solidFill>
              </a:rPr>
              <a:t>3</a:t>
            </a:r>
            <a:r>
              <a:rPr lang="zh-CN" altLang="en-US" b="1">
                <a:solidFill>
                  <a:schemeClr val="accent2"/>
                </a:solidFill>
              </a:rPr>
              <a:t>个一维数组</a:t>
            </a:r>
            <a:r>
              <a:rPr lang="en-US" altLang="zh-CN" b="1">
                <a:solidFill>
                  <a:schemeClr val="accent2"/>
                </a:solidFill>
              </a:rPr>
              <a:t>str[0]</a:t>
            </a:r>
            <a:r>
              <a:rPr lang="zh-CN" altLang="en-US" b="1">
                <a:solidFill>
                  <a:schemeClr val="accent2"/>
                </a:solidFill>
              </a:rPr>
              <a:t>、</a:t>
            </a:r>
            <a:r>
              <a:rPr lang="en-US" altLang="zh-CN" b="1">
                <a:solidFill>
                  <a:schemeClr val="accent2"/>
                </a:solidFill>
              </a:rPr>
              <a:t>str[1]</a:t>
            </a:r>
            <a:r>
              <a:rPr lang="zh-CN" altLang="en-US" b="1">
                <a:solidFill>
                  <a:schemeClr val="accent2"/>
                </a:solidFill>
              </a:rPr>
              <a:t>、</a:t>
            </a:r>
            <a:r>
              <a:rPr lang="en-US" altLang="zh-CN" b="1">
                <a:solidFill>
                  <a:schemeClr val="accent2"/>
                </a:solidFill>
              </a:rPr>
              <a:t>str[2] </a:t>
            </a:r>
            <a:r>
              <a:rPr lang="zh-CN" altLang="en-US" b="1">
                <a:solidFill>
                  <a:schemeClr val="accent2"/>
                </a:solidFill>
              </a:rPr>
              <a:t>使用。每次循环输入一个字符串。</a:t>
            </a:r>
            <a:endParaRPr lang="zh-CN" altLang="en-US" b="1">
              <a:solidFill>
                <a:schemeClr val="accent2"/>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ph type="body" idx="1"/>
          </p:nvPr>
        </p:nvSpPr>
        <p:spPr>
          <a:xfrm>
            <a:off x="539750" y="620713"/>
            <a:ext cx="8318500" cy="5329237"/>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buFontTx/>
              <a:buNone/>
            </a:pPr>
            <a:r>
              <a:rPr lang="en-US" altLang="zh-CN" sz="2000" b="1" smtClean="0">
                <a:latin typeface="Tahoma" panose="020B0604030504040204" pitchFamily="34" charset="0"/>
              </a:rPr>
              <a:t>#include "string.h"</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#include "stdio.h"</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void main()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char st[18],c[5][18]; int i,j,p;</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for(i=0;i&lt;5;i++)</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gets(c[i]);                       /*</a:t>
            </a:r>
            <a:r>
              <a:rPr lang="zh-CN" altLang="en-US" sz="2000" b="1" smtClean="0">
                <a:latin typeface="Tahoma" panose="020B0604030504040204" pitchFamily="34" charset="0"/>
              </a:rPr>
              <a:t>输入五个国家名字符串*</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for(i=0;i&lt;5;i++)                        /*</a:t>
            </a:r>
            <a:r>
              <a:rPr lang="zh-CN" altLang="en-US" sz="2000" b="1" smtClean="0">
                <a:latin typeface="Tahoma" panose="020B0604030504040204" pitchFamily="34" charset="0"/>
              </a:rPr>
              <a:t>对五个国家名排序*</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CC0000"/>
                </a:solidFill>
                <a:latin typeface="Tahoma" panose="020B0604030504040204" pitchFamily="34" charset="0"/>
              </a:rPr>
              <a:t>{ </a:t>
            </a:r>
            <a:r>
              <a:rPr lang="en-US" altLang="zh-CN" sz="2000" b="1" smtClean="0">
                <a:latin typeface="Tahoma" panose="020B0604030504040204" pitchFamily="34" charset="0"/>
              </a:rPr>
              <a:t>  </a:t>
            </a:r>
            <a:r>
              <a:rPr lang="en-US" altLang="zh-CN" sz="2000" b="1" smtClean="0">
                <a:solidFill>
                  <a:srgbClr val="3333FF"/>
                </a:solidFill>
                <a:latin typeface="Tahoma" panose="020B0604030504040204" pitchFamily="34" charset="0"/>
              </a:rPr>
              <a:t>p=i;strcpy(st,c[i]);</a:t>
            </a:r>
            <a:endParaRPr lang="en-US" altLang="zh-CN" sz="2000" b="1" smtClean="0">
              <a:solidFill>
                <a:srgbClr val="3333FF"/>
              </a:solidFill>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for(j=i+1;j&lt;5;j++)   /*</a:t>
            </a:r>
            <a:r>
              <a:rPr lang="zh-CN" altLang="en-US" sz="2000" b="1" smtClean="0">
                <a:latin typeface="Tahoma" panose="020B0604030504040204" pitchFamily="34" charset="0"/>
              </a:rPr>
              <a:t>找出最小的字符串并拷贝到</a:t>
            </a:r>
            <a:r>
              <a:rPr lang="en-US" altLang="zh-CN" sz="2000" b="1" smtClean="0">
                <a:latin typeface="Tahoma" panose="020B0604030504040204" pitchFamily="34" charset="0"/>
              </a:rPr>
              <a:t>st</a:t>
            </a:r>
            <a:r>
              <a:rPr lang="zh-CN" altLang="en-US" sz="2000" b="1" smtClean="0">
                <a:latin typeface="Tahoma" panose="020B0604030504040204" pitchFamily="34" charset="0"/>
              </a:rPr>
              <a:t>中*</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r>
              <a:rPr lang="en-US" altLang="zh-CN" sz="2000" b="1" smtClean="0">
                <a:solidFill>
                  <a:srgbClr val="FF0000"/>
                </a:solidFill>
                <a:latin typeface="Tahoma" panose="020B0604030504040204" pitchFamily="34" charset="0"/>
              </a:rPr>
              <a:t>if(strcmp(c[j],st)&lt;0</a:t>
            </a:r>
            <a:r>
              <a:rPr lang="en-US" altLang="zh-CN" sz="2000" b="1" smtClean="0">
                <a:latin typeface="Tahoma" panose="020B0604030504040204" pitchFamily="34" charset="0"/>
              </a:rPr>
              <a:t>)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{p=j;strcpy(st,c[j]);}</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if(p!=i)   /*</a:t>
            </a:r>
            <a:r>
              <a:rPr lang="zh-CN" altLang="en-US" sz="2000" b="1" smtClean="0">
                <a:latin typeface="Tahoma" panose="020B0604030504040204" pitchFamily="34" charset="0"/>
              </a:rPr>
              <a:t>有比</a:t>
            </a:r>
            <a:r>
              <a:rPr lang="en-US" altLang="zh-CN" sz="2000" b="1" smtClean="0">
                <a:latin typeface="Tahoma" panose="020B0604030504040204" pitchFamily="34" charset="0"/>
              </a:rPr>
              <a:t>c[i]</a:t>
            </a:r>
            <a:r>
              <a:rPr lang="zh-CN" altLang="en-US" sz="2000" b="1" smtClean="0">
                <a:latin typeface="Tahoma" panose="020B0604030504040204" pitchFamily="34" charset="0"/>
              </a:rPr>
              <a:t>更小的字符串，则交换</a:t>
            </a:r>
            <a:r>
              <a:rPr lang="en-US" altLang="zh-CN" sz="2000" b="1" smtClean="0">
                <a:latin typeface="Tahoma" panose="020B0604030504040204" pitchFamily="34" charset="0"/>
              </a:rPr>
              <a:t>c[i]</a:t>
            </a:r>
            <a:r>
              <a:rPr lang="zh-CN" altLang="en-US" sz="2000" b="1" smtClean="0">
                <a:latin typeface="Tahoma" panose="020B0604030504040204" pitchFamily="34" charset="0"/>
              </a:rPr>
              <a:t>与</a:t>
            </a:r>
            <a:r>
              <a:rPr lang="en-US" altLang="zh-CN" sz="2000" b="1" smtClean="0">
                <a:latin typeface="Tahoma" panose="020B0604030504040204" pitchFamily="34" charset="0"/>
              </a:rPr>
              <a:t>st</a:t>
            </a:r>
            <a:r>
              <a:rPr lang="zh-CN" altLang="en-US" sz="2000" b="1" smtClean="0">
                <a:latin typeface="Tahoma" panose="020B0604030504040204" pitchFamily="34" charset="0"/>
              </a:rPr>
              <a:t>内容*</a:t>
            </a:r>
            <a:r>
              <a:rPr lang="en-US" altLang="zh-CN" sz="2000" b="1" smtClean="0">
                <a:latin typeface="Tahoma" panose="020B0604030504040204" pitchFamily="34" charset="0"/>
              </a:rPr>
              <a:t>/</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     strcpy(st,c[i]); strcpy(c[i],c[p]); strcpy(c[p],st);  }</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puts(c[i]);</a:t>
            </a:r>
            <a:r>
              <a:rPr lang="en-US" altLang="zh-CN" sz="2000" b="1" smtClean="0">
                <a:solidFill>
                  <a:srgbClr val="CC0000"/>
                </a:solidFill>
                <a:latin typeface="Tahoma" panose="020B0604030504040204" pitchFamily="34" charset="0"/>
              </a:rPr>
              <a:t>}</a:t>
            </a:r>
            <a:endParaRPr lang="en-US" altLang="zh-CN" sz="2000" b="1" smtClean="0">
              <a:solidFill>
                <a:srgbClr val="CC0000"/>
              </a:solidFill>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printf("\n");</a:t>
            </a:r>
            <a:endParaRPr lang="en-US" altLang="zh-CN" sz="2000" b="1" smtClean="0">
              <a:latin typeface="Tahoma" panose="020B0604030504040204" pitchFamily="34" charset="0"/>
            </a:endParaRPr>
          </a:p>
          <a:p>
            <a:pPr eaLnBrk="1" hangingPunct="1">
              <a:lnSpc>
                <a:spcPct val="80000"/>
              </a:lnSpc>
              <a:buFontTx/>
              <a:buNone/>
            </a:pPr>
            <a:r>
              <a:rPr lang="en-US" altLang="zh-CN" sz="2000" b="1" smtClean="0">
                <a:latin typeface="Tahoma" panose="020B0604030504040204" pitchFamily="34" charset="0"/>
              </a:rPr>
              <a:t>} </a:t>
            </a:r>
            <a:endParaRPr lang="en-US" altLang="zh-CN" sz="2000" b="1" smtClean="0">
              <a:latin typeface="Tahoma" panose="020B0604030504040204" pitchFamily="34" charset="0"/>
            </a:endParaRPr>
          </a:p>
        </p:txBody>
      </p:sp>
      <p:sp>
        <p:nvSpPr>
          <p:cNvPr id="60419" name="Rectangle 3"/>
          <p:cNvSpPr>
            <a:spLocks noChangeArrowheads="1"/>
          </p:cNvSpPr>
          <p:nvPr/>
        </p:nvSpPr>
        <p:spPr bwMode="auto">
          <a:xfrm>
            <a:off x="211138" y="0"/>
            <a:ext cx="8932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solidFill>
                  <a:srgbClr val="9933FF"/>
                </a:solidFill>
                <a:ea typeface="黑体" panose="02010609060101010101" pitchFamily="2" charset="-122"/>
              </a:rPr>
              <a:t>例</a:t>
            </a:r>
            <a:r>
              <a:rPr lang="en-US" altLang="zh-CN" sz="2800" b="1">
                <a:solidFill>
                  <a:srgbClr val="9933FF"/>
                </a:solidFill>
                <a:ea typeface="黑体" panose="02010609060101010101" pitchFamily="2" charset="-122"/>
              </a:rPr>
              <a:t>10 </a:t>
            </a:r>
            <a:r>
              <a:rPr lang="zh-CN" altLang="en-US" sz="2800" b="1">
                <a:solidFill>
                  <a:srgbClr val="CC3300"/>
                </a:solidFill>
                <a:ea typeface="黑体" panose="02010609060101010101" pitchFamily="2" charset="-122"/>
              </a:rPr>
              <a:t>输入五个国家的名称，使其按字母顺序排列输出。 </a:t>
            </a:r>
            <a:endParaRPr lang="zh-CN" altLang="en-US" sz="2800" b="1">
              <a:solidFill>
                <a:srgbClr val="CC3300"/>
              </a:solidFill>
              <a:ea typeface="黑体" panose="02010609060101010101" pitchFamily="2" charset="-122"/>
            </a:endParaRPr>
          </a:p>
        </p:txBody>
      </p:sp>
      <p:pic>
        <p:nvPicPr>
          <p:cNvPr id="21914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519113"/>
            <a:ext cx="564356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9138">
                                            <p:bg/>
                                          </p:spTgt>
                                        </p:tgtEl>
                                        <p:attrNameLst>
                                          <p:attrName>style.visibility</p:attrName>
                                        </p:attrNameLst>
                                      </p:cBhvr>
                                      <p:to>
                                        <p:strVal val="visible"/>
                                      </p:to>
                                    </p:set>
                                    <p:anim calcmode="discrete" valueType="clr">
                                      <p:cBhvr override="childStyle">
                                        <p:cTn id="7" dur="80"/>
                                        <p:tgtEl>
                                          <p:spTgt spid="219138">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9138">
                                            <p:bg/>
                                          </p:spTgt>
                                        </p:tgtEl>
                                        <p:attrNameLst>
                                          <p:attrName>fillcolor</p:attrName>
                                        </p:attrNameLst>
                                      </p:cBhvr>
                                      <p:tavLst>
                                        <p:tav tm="0">
                                          <p:val>
                                            <p:clrVal>
                                              <a:schemeClr val="accent2"/>
                                            </p:clrVal>
                                          </p:val>
                                        </p:tav>
                                        <p:tav tm="50000">
                                          <p:val>
                                            <p:clrVal>
                                              <a:schemeClr val="hlink"/>
                                            </p:clrVal>
                                          </p:val>
                                        </p:tav>
                                      </p:tavLst>
                                    </p:anim>
                                    <p:set>
                                      <p:cBhvr>
                                        <p:cTn id="9" dur="80"/>
                                        <p:tgtEl>
                                          <p:spTgt spid="219138">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9138">
                                            <p:txEl>
                                              <p:pRg st="0" end="0"/>
                                            </p:txEl>
                                          </p:spTgt>
                                        </p:tgtEl>
                                        <p:attrNameLst>
                                          <p:attrName>style.visibility</p:attrName>
                                        </p:attrNameLst>
                                      </p:cBhvr>
                                      <p:to>
                                        <p:strVal val="visible"/>
                                      </p:to>
                                    </p:set>
                                    <p:anim calcmode="discrete" valueType="clr">
                                      <p:cBhvr override="childStyle">
                                        <p:cTn id="14" dur="80"/>
                                        <p:tgtEl>
                                          <p:spTgt spid="21913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9138">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19138">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19138">
                                            <p:txEl>
                                              <p:pRg st="1" end="1"/>
                                            </p:txEl>
                                          </p:spTgt>
                                        </p:tgtEl>
                                        <p:attrNameLst>
                                          <p:attrName>style.visibility</p:attrName>
                                        </p:attrNameLst>
                                      </p:cBhvr>
                                      <p:to>
                                        <p:strVal val="visible"/>
                                      </p:to>
                                    </p:set>
                                    <p:anim calcmode="discrete" valueType="clr">
                                      <p:cBhvr override="childStyle">
                                        <p:cTn id="21" dur="80"/>
                                        <p:tgtEl>
                                          <p:spTgt spid="21913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9138">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19138">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19138">
                                            <p:txEl>
                                              <p:pRg st="2" end="2"/>
                                            </p:txEl>
                                          </p:spTgt>
                                        </p:tgtEl>
                                        <p:attrNameLst>
                                          <p:attrName>style.visibility</p:attrName>
                                        </p:attrNameLst>
                                      </p:cBhvr>
                                      <p:to>
                                        <p:strVal val="visible"/>
                                      </p:to>
                                    </p:set>
                                    <p:anim calcmode="discrete" valueType="clr">
                                      <p:cBhvr override="childStyle">
                                        <p:cTn id="28" dur="80"/>
                                        <p:tgtEl>
                                          <p:spTgt spid="21913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19138">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19138">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19138">
                                            <p:txEl>
                                              <p:pRg st="3" end="3"/>
                                            </p:txEl>
                                          </p:spTgt>
                                        </p:tgtEl>
                                        <p:attrNameLst>
                                          <p:attrName>style.visibility</p:attrName>
                                        </p:attrNameLst>
                                      </p:cBhvr>
                                      <p:to>
                                        <p:strVal val="visible"/>
                                      </p:to>
                                    </p:set>
                                    <p:anim calcmode="discrete" valueType="clr">
                                      <p:cBhvr override="childStyle">
                                        <p:cTn id="35" dur="80"/>
                                        <p:tgtEl>
                                          <p:spTgt spid="21913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19138">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19138">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19138">
                                            <p:txEl>
                                              <p:pRg st="4" end="4"/>
                                            </p:txEl>
                                          </p:spTgt>
                                        </p:tgtEl>
                                        <p:attrNameLst>
                                          <p:attrName>style.visibility</p:attrName>
                                        </p:attrNameLst>
                                      </p:cBhvr>
                                      <p:to>
                                        <p:strVal val="visible"/>
                                      </p:to>
                                    </p:set>
                                    <p:anim calcmode="discrete" valueType="clr">
                                      <p:cBhvr override="childStyle">
                                        <p:cTn id="42" dur="80"/>
                                        <p:tgtEl>
                                          <p:spTgt spid="21913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19138">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219138">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19138">
                                            <p:txEl>
                                              <p:pRg st="5" end="5"/>
                                            </p:txEl>
                                          </p:spTgt>
                                        </p:tgtEl>
                                        <p:attrNameLst>
                                          <p:attrName>style.visibility</p:attrName>
                                        </p:attrNameLst>
                                      </p:cBhvr>
                                      <p:to>
                                        <p:strVal val="visible"/>
                                      </p:to>
                                    </p:set>
                                    <p:anim calcmode="discrete" valueType="clr">
                                      <p:cBhvr override="childStyle">
                                        <p:cTn id="49" dur="80"/>
                                        <p:tgtEl>
                                          <p:spTgt spid="21913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19138">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219138">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19138">
                                            <p:txEl>
                                              <p:pRg st="6" end="6"/>
                                            </p:txEl>
                                          </p:spTgt>
                                        </p:tgtEl>
                                        <p:attrNameLst>
                                          <p:attrName>style.visibility</p:attrName>
                                        </p:attrNameLst>
                                      </p:cBhvr>
                                      <p:to>
                                        <p:strVal val="visible"/>
                                      </p:to>
                                    </p:set>
                                    <p:anim calcmode="discrete" valueType="clr">
                                      <p:cBhvr override="childStyle">
                                        <p:cTn id="56" dur="80"/>
                                        <p:tgtEl>
                                          <p:spTgt spid="21913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19138">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219138">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19138">
                                            <p:txEl>
                                              <p:pRg st="7" end="7"/>
                                            </p:txEl>
                                          </p:spTgt>
                                        </p:tgtEl>
                                        <p:attrNameLst>
                                          <p:attrName>style.visibility</p:attrName>
                                        </p:attrNameLst>
                                      </p:cBhvr>
                                      <p:to>
                                        <p:strVal val="visible"/>
                                      </p:to>
                                    </p:set>
                                    <p:anim calcmode="discrete" valueType="clr">
                                      <p:cBhvr override="childStyle">
                                        <p:cTn id="63" dur="80"/>
                                        <p:tgtEl>
                                          <p:spTgt spid="21913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19138">
                                            <p:txEl>
                                              <p:pRg st="7" end="7"/>
                                            </p:txEl>
                                          </p:spTgt>
                                        </p:tgtEl>
                                        <p:attrNameLst>
                                          <p:attrName>fillcolor</p:attrName>
                                        </p:attrNameLst>
                                      </p:cBhvr>
                                      <p:tavLst>
                                        <p:tav tm="0">
                                          <p:val>
                                            <p:clrVal>
                                              <a:schemeClr val="accent2"/>
                                            </p:clrVal>
                                          </p:val>
                                        </p:tav>
                                        <p:tav tm="50000">
                                          <p:val>
                                            <p:clrVal>
                                              <a:schemeClr val="hlink"/>
                                            </p:clrVal>
                                          </p:val>
                                        </p:tav>
                                      </p:tavLst>
                                    </p:anim>
                                    <p:set>
                                      <p:cBhvr>
                                        <p:cTn id="65" dur="80"/>
                                        <p:tgtEl>
                                          <p:spTgt spid="219138">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19138">
                                            <p:txEl>
                                              <p:pRg st="8" end="8"/>
                                            </p:txEl>
                                          </p:spTgt>
                                        </p:tgtEl>
                                        <p:attrNameLst>
                                          <p:attrName>style.visibility</p:attrName>
                                        </p:attrNameLst>
                                      </p:cBhvr>
                                      <p:to>
                                        <p:strVal val="visible"/>
                                      </p:to>
                                    </p:set>
                                    <p:anim calcmode="discrete" valueType="clr">
                                      <p:cBhvr override="childStyle">
                                        <p:cTn id="70" dur="80"/>
                                        <p:tgtEl>
                                          <p:spTgt spid="21913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19138">
                                            <p:txEl>
                                              <p:pRg st="8" end="8"/>
                                            </p:txEl>
                                          </p:spTgt>
                                        </p:tgtEl>
                                        <p:attrNameLst>
                                          <p:attrName>fillcolor</p:attrName>
                                        </p:attrNameLst>
                                      </p:cBhvr>
                                      <p:tavLst>
                                        <p:tav tm="0">
                                          <p:val>
                                            <p:clrVal>
                                              <a:schemeClr val="accent2"/>
                                            </p:clrVal>
                                          </p:val>
                                        </p:tav>
                                        <p:tav tm="50000">
                                          <p:val>
                                            <p:clrVal>
                                              <a:schemeClr val="hlink"/>
                                            </p:clrVal>
                                          </p:val>
                                        </p:tav>
                                      </p:tavLst>
                                    </p:anim>
                                    <p:set>
                                      <p:cBhvr>
                                        <p:cTn id="72" dur="80"/>
                                        <p:tgtEl>
                                          <p:spTgt spid="219138">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19138">
                                            <p:txEl>
                                              <p:pRg st="9" end="9"/>
                                            </p:txEl>
                                          </p:spTgt>
                                        </p:tgtEl>
                                        <p:attrNameLst>
                                          <p:attrName>style.visibility</p:attrName>
                                        </p:attrNameLst>
                                      </p:cBhvr>
                                      <p:to>
                                        <p:strVal val="visible"/>
                                      </p:to>
                                    </p:set>
                                    <p:anim calcmode="discrete" valueType="clr">
                                      <p:cBhvr override="childStyle">
                                        <p:cTn id="77" dur="80"/>
                                        <p:tgtEl>
                                          <p:spTgt spid="219138">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19138">
                                            <p:txEl>
                                              <p:pRg st="9" end="9"/>
                                            </p:txEl>
                                          </p:spTgt>
                                        </p:tgtEl>
                                        <p:attrNameLst>
                                          <p:attrName>fillcolor</p:attrName>
                                        </p:attrNameLst>
                                      </p:cBhvr>
                                      <p:tavLst>
                                        <p:tav tm="0">
                                          <p:val>
                                            <p:clrVal>
                                              <a:schemeClr val="accent2"/>
                                            </p:clrVal>
                                          </p:val>
                                        </p:tav>
                                        <p:tav tm="50000">
                                          <p:val>
                                            <p:clrVal>
                                              <a:schemeClr val="hlink"/>
                                            </p:clrVal>
                                          </p:val>
                                        </p:tav>
                                      </p:tavLst>
                                    </p:anim>
                                    <p:set>
                                      <p:cBhvr>
                                        <p:cTn id="79" dur="80"/>
                                        <p:tgtEl>
                                          <p:spTgt spid="219138">
                                            <p:txEl>
                                              <p:pRg st="9" end="9"/>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219138">
                                            <p:txEl>
                                              <p:pRg st="10" end="10"/>
                                            </p:txEl>
                                          </p:spTgt>
                                        </p:tgtEl>
                                        <p:attrNameLst>
                                          <p:attrName>style.visibility</p:attrName>
                                        </p:attrNameLst>
                                      </p:cBhvr>
                                      <p:to>
                                        <p:strVal val="visible"/>
                                      </p:to>
                                    </p:set>
                                    <p:anim calcmode="discrete" valueType="clr">
                                      <p:cBhvr override="childStyle">
                                        <p:cTn id="84" dur="80"/>
                                        <p:tgtEl>
                                          <p:spTgt spid="219138">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219138">
                                            <p:txEl>
                                              <p:pRg st="10" end="10"/>
                                            </p:txEl>
                                          </p:spTgt>
                                        </p:tgtEl>
                                        <p:attrNameLst>
                                          <p:attrName>fillcolor</p:attrName>
                                        </p:attrNameLst>
                                      </p:cBhvr>
                                      <p:tavLst>
                                        <p:tav tm="0">
                                          <p:val>
                                            <p:clrVal>
                                              <a:schemeClr val="accent2"/>
                                            </p:clrVal>
                                          </p:val>
                                        </p:tav>
                                        <p:tav tm="50000">
                                          <p:val>
                                            <p:clrVal>
                                              <a:schemeClr val="hlink"/>
                                            </p:clrVal>
                                          </p:val>
                                        </p:tav>
                                      </p:tavLst>
                                    </p:anim>
                                    <p:set>
                                      <p:cBhvr>
                                        <p:cTn id="86" dur="80"/>
                                        <p:tgtEl>
                                          <p:spTgt spid="219138">
                                            <p:txEl>
                                              <p:pRg st="10" end="10"/>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219138">
                                            <p:txEl>
                                              <p:pRg st="11" end="11"/>
                                            </p:txEl>
                                          </p:spTgt>
                                        </p:tgtEl>
                                        <p:attrNameLst>
                                          <p:attrName>style.visibility</p:attrName>
                                        </p:attrNameLst>
                                      </p:cBhvr>
                                      <p:to>
                                        <p:strVal val="visible"/>
                                      </p:to>
                                    </p:set>
                                    <p:anim calcmode="discrete" valueType="clr">
                                      <p:cBhvr override="childStyle">
                                        <p:cTn id="91" dur="80"/>
                                        <p:tgtEl>
                                          <p:spTgt spid="219138">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219138">
                                            <p:txEl>
                                              <p:pRg st="11" end="11"/>
                                            </p:txEl>
                                          </p:spTgt>
                                        </p:tgtEl>
                                        <p:attrNameLst>
                                          <p:attrName>fillcolor</p:attrName>
                                        </p:attrNameLst>
                                      </p:cBhvr>
                                      <p:tavLst>
                                        <p:tav tm="0">
                                          <p:val>
                                            <p:clrVal>
                                              <a:schemeClr val="accent2"/>
                                            </p:clrVal>
                                          </p:val>
                                        </p:tav>
                                        <p:tav tm="50000">
                                          <p:val>
                                            <p:clrVal>
                                              <a:schemeClr val="hlink"/>
                                            </p:clrVal>
                                          </p:val>
                                        </p:tav>
                                      </p:tavLst>
                                    </p:anim>
                                    <p:set>
                                      <p:cBhvr>
                                        <p:cTn id="93" dur="80"/>
                                        <p:tgtEl>
                                          <p:spTgt spid="219138">
                                            <p:txEl>
                                              <p:pRg st="11" end="11"/>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grpId="0" nodeType="clickEffect">
                                  <p:stCondLst>
                                    <p:cond delay="0"/>
                                  </p:stCondLst>
                                  <p:iterate type="lt">
                                    <p:tmPct val="50000"/>
                                  </p:iterate>
                                  <p:childTnLst>
                                    <p:set>
                                      <p:cBhvr>
                                        <p:cTn id="97" dur="1" fill="hold">
                                          <p:stCondLst>
                                            <p:cond delay="0"/>
                                          </p:stCondLst>
                                        </p:cTn>
                                        <p:tgtEl>
                                          <p:spTgt spid="219138">
                                            <p:txEl>
                                              <p:pRg st="12" end="12"/>
                                            </p:txEl>
                                          </p:spTgt>
                                        </p:tgtEl>
                                        <p:attrNameLst>
                                          <p:attrName>style.visibility</p:attrName>
                                        </p:attrNameLst>
                                      </p:cBhvr>
                                      <p:to>
                                        <p:strVal val="visible"/>
                                      </p:to>
                                    </p:set>
                                    <p:anim calcmode="discrete" valueType="clr">
                                      <p:cBhvr override="childStyle">
                                        <p:cTn id="98" dur="80"/>
                                        <p:tgtEl>
                                          <p:spTgt spid="219138">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219138">
                                            <p:txEl>
                                              <p:pRg st="12" end="12"/>
                                            </p:txEl>
                                          </p:spTgt>
                                        </p:tgtEl>
                                        <p:attrNameLst>
                                          <p:attrName>fillcolor</p:attrName>
                                        </p:attrNameLst>
                                      </p:cBhvr>
                                      <p:tavLst>
                                        <p:tav tm="0">
                                          <p:val>
                                            <p:clrVal>
                                              <a:schemeClr val="accent2"/>
                                            </p:clrVal>
                                          </p:val>
                                        </p:tav>
                                        <p:tav tm="50000">
                                          <p:val>
                                            <p:clrVal>
                                              <a:schemeClr val="hlink"/>
                                            </p:clrVal>
                                          </p:val>
                                        </p:tav>
                                      </p:tavLst>
                                    </p:anim>
                                    <p:set>
                                      <p:cBhvr>
                                        <p:cTn id="100" dur="80"/>
                                        <p:tgtEl>
                                          <p:spTgt spid="219138">
                                            <p:txEl>
                                              <p:pRg st="12" end="12"/>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0" nodeType="clickEffect">
                                  <p:stCondLst>
                                    <p:cond delay="0"/>
                                  </p:stCondLst>
                                  <p:iterate type="lt">
                                    <p:tmPct val="50000"/>
                                  </p:iterate>
                                  <p:childTnLst>
                                    <p:set>
                                      <p:cBhvr>
                                        <p:cTn id="104" dur="1" fill="hold">
                                          <p:stCondLst>
                                            <p:cond delay="0"/>
                                          </p:stCondLst>
                                        </p:cTn>
                                        <p:tgtEl>
                                          <p:spTgt spid="219138">
                                            <p:txEl>
                                              <p:pRg st="13" end="13"/>
                                            </p:txEl>
                                          </p:spTgt>
                                        </p:tgtEl>
                                        <p:attrNameLst>
                                          <p:attrName>style.visibility</p:attrName>
                                        </p:attrNameLst>
                                      </p:cBhvr>
                                      <p:to>
                                        <p:strVal val="visible"/>
                                      </p:to>
                                    </p:set>
                                    <p:anim calcmode="discrete" valueType="clr">
                                      <p:cBhvr override="childStyle">
                                        <p:cTn id="105" dur="80"/>
                                        <p:tgtEl>
                                          <p:spTgt spid="219138">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19138">
                                            <p:txEl>
                                              <p:pRg st="13" end="13"/>
                                            </p:txEl>
                                          </p:spTgt>
                                        </p:tgtEl>
                                        <p:attrNameLst>
                                          <p:attrName>fillcolor</p:attrName>
                                        </p:attrNameLst>
                                      </p:cBhvr>
                                      <p:tavLst>
                                        <p:tav tm="0">
                                          <p:val>
                                            <p:clrVal>
                                              <a:schemeClr val="accent2"/>
                                            </p:clrVal>
                                          </p:val>
                                        </p:tav>
                                        <p:tav tm="50000">
                                          <p:val>
                                            <p:clrVal>
                                              <a:schemeClr val="hlink"/>
                                            </p:clrVal>
                                          </p:val>
                                        </p:tav>
                                      </p:tavLst>
                                    </p:anim>
                                    <p:set>
                                      <p:cBhvr>
                                        <p:cTn id="107" dur="80"/>
                                        <p:tgtEl>
                                          <p:spTgt spid="219138">
                                            <p:txEl>
                                              <p:pRg st="13" end="13"/>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grpId="0" nodeType="clickEffect">
                                  <p:stCondLst>
                                    <p:cond delay="0"/>
                                  </p:stCondLst>
                                  <p:iterate type="lt">
                                    <p:tmPct val="50000"/>
                                  </p:iterate>
                                  <p:childTnLst>
                                    <p:set>
                                      <p:cBhvr>
                                        <p:cTn id="111" dur="1" fill="hold">
                                          <p:stCondLst>
                                            <p:cond delay="0"/>
                                          </p:stCondLst>
                                        </p:cTn>
                                        <p:tgtEl>
                                          <p:spTgt spid="219138">
                                            <p:txEl>
                                              <p:pRg st="14" end="14"/>
                                            </p:txEl>
                                          </p:spTgt>
                                        </p:tgtEl>
                                        <p:attrNameLst>
                                          <p:attrName>style.visibility</p:attrName>
                                        </p:attrNameLst>
                                      </p:cBhvr>
                                      <p:to>
                                        <p:strVal val="visible"/>
                                      </p:to>
                                    </p:set>
                                    <p:anim calcmode="discrete" valueType="clr">
                                      <p:cBhvr override="childStyle">
                                        <p:cTn id="112" dur="80"/>
                                        <p:tgtEl>
                                          <p:spTgt spid="219138">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219138">
                                            <p:txEl>
                                              <p:pRg st="14" end="14"/>
                                            </p:txEl>
                                          </p:spTgt>
                                        </p:tgtEl>
                                        <p:attrNameLst>
                                          <p:attrName>fillcolor</p:attrName>
                                        </p:attrNameLst>
                                      </p:cBhvr>
                                      <p:tavLst>
                                        <p:tav tm="0">
                                          <p:val>
                                            <p:clrVal>
                                              <a:schemeClr val="accent2"/>
                                            </p:clrVal>
                                          </p:val>
                                        </p:tav>
                                        <p:tav tm="50000">
                                          <p:val>
                                            <p:clrVal>
                                              <a:schemeClr val="hlink"/>
                                            </p:clrVal>
                                          </p:val>
                                        </p:tav>
                                      </p:tavLst>
                                    </p:anim>
                                    <p:set>
                                      <p:cBhvr>
                                        <p:cTn id="114" dur="80"/>
                                        <p:tgtEl>
                                          <p:spTgt spid="219138">
                                            <p:txEl>
                                              <p:pRg st="14" end="14"/>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grpId="0" nodeType="clickEffect">
                                  <p:stCondLst>
                                    <p:cond delay="0"/>
                                  </p:stCondLst>
                                  <p:iterate type="lt">
                                    <p:tmPct val="50000"/>
                                  </p:iterate>
                                  <p:childTnLst>
                                    <p:set>
                                      <p:cBhvr>
                                        <p:cTn id="118" dur="1" fill="hold">
                                          <p:stCondLst>
                                            <p:cond delay="0"/>
                                          </p:stCondLst>
                                        </p:cTn>
                                        <p:tgtEl>
                                          <p:spTgt spid="219138">
                                            <p:txEl>
                                              <p:pRg st="15" end="15"/>
                                            </p:txEl>
                                          </p:spTgt>
                                        </p:tgtEl>
                                        <p:attrNameLst>
                                          <p:attrName>style.visibility</p:attrName>
                                        </p:attrNameLst>
                                      </p:cBhvr>
                                      <p:to>
                                        <p:strVal val="visible"/>
                                      </p:to>
                                    </p:set>
                                    <p:anim calcmode="discrete" valueType="clr">
                                      <p:cBhvr override="childStyle">
                                        <p:cTn id="119" dur="80"/>
                                        <p:tgtEl>
                                          <p:spTgt spid="219138">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219138">
                                            <p:txEl>
                                              <p:pRg st="15" end="15"/>
                                            </p:txEl>
                                          </p:spTgt>
                                        </p:tgtEl>
                                        <p:attrNameLst>
                                          <p:attrName>fillcolor</p:attrName>
                                        </p:attrNameLst>
                                      </p:cBhvr>
                                      <p:tavLst>
                                        <p:tav tm="0">
                                          <p:val>
                                            <p:clrVal>
                                              <a:schemeClr val="accent2"/>
                                            </p:clrVal>
                                          </p:val>
                                        </p:tav>
                                        <p:tav tm="50000">
                                          <p:val>
                                            <p:clrVal>
                                              <a:schemeClr val="hlink"/>
                                            </p:clrVal>
                                          </p:val>
                                        </p:tav>
                                      </p:tavLst>
                                    </p:anim>
                                    <p:set>
                                      <p:cBhvr>
                                        <p:cTn id="121" dur="80"/>
                                        <p:tgtEl>
                                          <p:spTgt spid="219138">
                                            <p:txEl>
                                              <p:pRg st="15" end="15"/>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7" presetClass="entr" presetSubtype="0" fill="hold" grpId="0" nodeType="clickEffect">
                                  <p:stCondLst>
                                    <p:cond delay="0"/>
                                  </p:stCondLst>
                                  <p:iterate type="lt">
                                    <p:tmPct val="50000"/>
                                  </p:iterate>
                                  <p:childTnLst>
                                    <p:set>
                                      <p:cBhvr>
                                        <p:cTn id="125" dur="1" fill="hold">
                                          <p:stCondLst>
                                            <p:cond delay="0"/>
                                          </p:stCondLst>
                                        </p:cTn>
                                        <p:tgtEl>
                                          <p:spTgt spid="219138">
                                            <p:txEl>
                                              <p:pRg st="16" end="16"/>
                                            </p:txEl>
                                          </p:spTgt>
                                        </p:tgtEl>
                                        <p:attrNameLst>
                                          <p:attrName>style.visibility</p:attrName>
                                        </p:attrNameLst>
                                      </p:cBhvr>
                                      <p:to>
                                        <p:strVal val="visible"/>
                                      </p:to>
                                    </p:set>
                                    <p:anim calcmode="discrete" valueType="clr">
                                      <p:cBhvr override="childStyle">
                                        <p:cTn id="126" dur="80"/>
                                        <p:tgtEl>
                                          <p:spTgt spid="219138">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219138">
                                            <p:txEl>
                                              <p:pRg st="16" end="16"/>
                                            </p:txEl>
                                          </p:spTgt>
                                        </p:tgtEl>
                                        <p:attrNameLst>
                                          <p:attrName>fillcolor</p:attrName>
                                        </p:attrNameLst>
                                      </p:cBhvr>
                                      <p:tavLst>
                                        <p:tav tm="0">
                                          <p:val>
                                            <p:clrVal>
                                              <a:schemeClr val="accent2"/>
                                            </p:clrVal>
                                          </p:val>
                                        </p:tav>
                                        <p:tav tm="50000">
                                          <p:val>
                                            <p:clrVal>
                                              <a:schemeClr val="hlink"/>
                                            </p:clrVal>
                                          </p:val>
                                        </p:tav>
                                      </p:tavLst>
                                    </p:anim>
                                    <p:set>
                                      <p:cBhvr>
                                        <p:cTn id="128" dur="80"/>
                                        <p:tgtEl>
                                          <p:spTgt spid="219138">
                                            <p:txEl>
                                              <p:pRg st="16" end="16"/>
                                            </p:txEl>
                                          </p:spTgt>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13" presetClass="entr" presetSubtype="16" fill="hold" nodeType="clickEffect">
                                  <p:stCondLst>
                                    <p:cond delay="0"/>
                                  </p:stCondLst>
                                  <p:childTnLst>
                                    <p:set>
                                      <p:cBhvr>
                                        <p:cTn id="132" dur="1" fill="hold">
                                          <p:stCondLst>
                                            <p:cond delay="0"/>
                                          </p:stCondLst>
                                        </p:cTn>
                                        <p:tgtEl>
                                          <p:spTgt spid="219143"/>
                                        </p:tgtEl>
                                        <p:attrNameLst>
                                          <p:attrName>style.visibility</p:attrName>
                                        </p:attrNameLst>
                                      </p:cBhvr>
                                      <p:to>
                                        <p:strVal val="visible"/>
                                      </p:to>
                                    </p:set>
                                    <p:animEffect transition="in" filter="plus(in)">
                                      <p:cBhvr>
                                        <p:cTn id="133" dur="20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ph type="body" idx="1"/>
          </p:nvPr>
        </p:nvSpPr>
        <p:spPr>
          <a:xfrm>
            <a:off x="250825" y="260350"/>
            <a:ext cx="8893175" cy="5905500"/>
          </a:xfrm>
          <a:noFill/>
          <a:ln>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#include &lt;stdio.h&gt;</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#include &lt;string.h&gt;</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void main()</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char s1[80],s2[80]; </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int i=0, j, k, k1, k2, f;</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gets(s1); gets(s2);</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k1=strlen(s1); k2=strlen(s2);</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f=0;    /*</a:t>
            </a:r>
            <a:r>
              <a:rPr lang="zh-CN" altLang="en-US" sz="2000" b="1" smtClean="0">
                <a:latin typeface="Tahoma" panose="020B0604030504040204" pitchFamily="34" charset="0"/>
                <a:ea typeface="黑体" panose="02010609060101010101" pitchFamily="2" charset="-122"/>
              </a:rPr>
              <a:t>标志</a:t>
            </a:r>
            <a:r>
              <a:rPr lang="en-US" altLang="zh-CN" sz="2000" b="1" smtClean="0">
                <a:latin typeface="Tahoma" panose="020B0604030504040204" pitchFamily="34" charset="0"/>
                <a:ea typeface="黑体" panose="02010609060101010101" pitchFamily="2" charset="-122"/>
              </a:rPr>
              <a:t>f=1</a:t>
            </a:r>
            <a:r>
              <a:rPr lang="zh-CN" altLang="en-US" sz="2000" b="1" smtClean="0">
                <a:latin typeface="Tahoma" panose="020B0604030504040204" pitchFamily="34" charset="0"/>
                <a:ea typeface="黑体" panose="02010609060101010101" pitchFamily="2" charset="-122"/>
              </a:rPr>
              <a:t>，</a:t>
            </a:r>
            <a:r>
              <a:rPr lang="en-US" altLang="zh-CN" sz="2000" b="1" smtClean="0">
                <a:latin typeface="Tahoma" panose="020B0604030504040204" pitchFamily="34" charset="0"/>
                <a:ea typeface="黑体" panose="02010609060101010101" pitchFamily="2" charset="-122"/>
              </a:rPr>
              <a:t>s2</a:t>
            </a:r>
            <a:r>
              <a:rPr lang="zh-CN" altLang="en-US" sz="2000" b="1" smtClean="0">
                <a:latin typeface="Tahoma" panose="020B0604030504040204" pitchFamily="34" charset="0"/>
                <a:ea typeface="黑体" panose="02010609060101010101" pitchFamily="2" charset="-122"/>
              </a:rPr>
              <a:t>包含在</a:t>
            </a:r>
            <a:r>
              <a:rPr lang="en-US" altLang="zh-CN" sz="2000" b="1" smtClean="0">
                <a:latin typeface="Tahoma" panose="020B0604030504040204" pitchFamily="34" charset="0"/>
                <a:ea typeface="黑体" panose="02010609060101010101" pitchFamily="2" charset="-122"/>
              </a:rPr>
              <a:t>s1</a:t>
            </a:r>
            <a:r>
              <a:rPr lang="zh-CN" altLang="en-US" sz="2000" b="1" smtClean="0">
                <a:latin typeface="Tahoma" panose="020B0604030504040204" pitchFamily="34" charset="0"/>
                <a:ea typeface="黑体" panose="02010609060101010101" pitchFamily="2" charset="-122"/>
              </a:rPr>
              <a:t>中；</a:t>
            </a:r>
            <a:r>
              <a:rPr lang="en-US" altLang="zh-CN" sz="2000" b="1" smtClean="0">
                <a:latin typeface="Tahoma" panose="020B0604030504040204" pitchFamily="34" charset="0"/>
                <a:ea typeface="黑体" panose="02010609060101010101" pitchFamily="2" charset="-122"/>
              </a:rPr>
              <a:t>f=0</a:t>
            </a:r>
            <a:r>
              <a:rPr lang="zh-CN" altLang="en-US" sz="2000" b="1" smtClean="0">
                <a:latin typeface="Tahoma" panose="020B0604030504040204" pitchFamily="34" charset="0"/>
                <a:ea typeface="黑体" panose="02010609060101010101" pitchFamily="2" charset="-122"/>
              </a:rPr>
              <a:t>，</a:t>
            </a:r>
            <a:r>
              <a:rPr lang="en-US" altLang="zh-CN" sz="2000" b="1" smtClean="0">
                <a:latin typeface="Tahoma" panose="020B0604030504040204" pitchFamily="34" charset="0"/>
                <a:ea typeface="黑体" panose="02010609060101010101" pitchFamily="2" charset="-122"/>
              </a:rPr>
              <a:t>s2</a:t>
            </a:r>
            <a:r>
              <a:rPr lang="zh-CN" altLang="en-US" sz="2000" b="1" smtClean="0">
                <a:latin typeface="Tahoma" panose="020B0604030504040204" pitchFamily="34" charset="0"/>
                <a:ea typeface="黑体" panose="02010609060101010101" pitchFamily="2" charset="-122"/>
              </a:rPr>
              <a:t>不包含在</a:t>
            </a:r>
            <a:r>
              <a:rPr lang="en-US" altLang="zh-CN" sz="2000" b="1" smtClean="0">
                <a:latin typeface="Tahoma" panose="020B0604030504040204" pitchFamily="34" charset="0"/>
                <a:ea typeface="黑体" panose="02010609060101010101" pitchFamily="2" charset="-122"/>
              </a:rPr>
              <a:t>s1</a:t>
            </a:r>
            <a:r>
              <a:rPr lang="zh-CN" altLang="en-US" sz="2000" b="1" smtClean="0">
                <a:latin typeface="Tahoma" panose="020B0604030504040204" pitchFamily="34" charset="0"/>
                <a:ea typeface="黑体" panose="02010609060101010101" pitchFamily="2" charset="-122"/>
              </a:rPr>
              <a:t>中 *</a:t>
            </a:r>
            <a:r>
              <a:rPr lang="en-US" altLang="zh-CN" sz="2000" b="1" smtClean="0">
                <a:latin typeface="Tahoma" panose="020B0604030504040204" pitchFamily="34" charset="0"/>
                <a:ea typeface="黑体" panose="02010609060101010101" pitchFamily="2" charset="-122"/>
              </a:rPr>
              <a:t>/</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r>
              <a:rPr lang="en-US" altLang="zh-CN" sz="2000" b="1" smtClean="0">
                <a:solidFill>
                  <a:srgbClr val="FF0000"/>
                </a:solidFill>
                <a:latin typeface="Tahoma" panose="020B0604030504040204" pitchFamily="34" charset="0"/>
                <a:ea typeface="黑体" panose="02010609060101010101" pitchFamily="2" charset="-122"/>
              </a:rPr>
              <a:t>while (i&lt;k1-k2+1&amp;&amp;!f)    </a:t>
            </a:r>
            <a:r>
              <a:rPr lang="en-US" altLang="zh-CN" sz="1600" b="1" smtClean="0">
                <a:solidFill>
                  <a:srgbClr val="FF0000"/>
                </a:solidFill>
                <a:latin typeface="Tahoma" panose="020B0604030504040204" pitchFamily="34" charset="0"/>
                <a:ea typeface="黑体" panose="02010609060101010101" pitchFamily="2" charset="-122"/>
              </a:rPr>
              <a:t>/*</a:t>
            </a:r>
            <a:r>
              <a:rPr lang="zh-CN" altLang="en-US" sz="1600" b="1" smtClean="0">
                <a:solidFill>
                  <a:srgbClr val="FF0000"/>
                </a:solidFill>
                <a:latin typeface="Tahoma" panose="020B0604030504040204" pitchFamily="34" charset="0"/>
                <a:ea typeface="黑体" panose="02010609060101010101" pitchFamily="2" charset="-122"/>
              </a:rPr>
              <a:t>从</a:t>
            </a:r>
            <a:r>
              <a:rPr lang="en-US" altLang="zh-CN" sz="1600" b="1" smtClean="0">
                <a:solidFill>
                  <a:srgbClr val="FF0000"/>
                </a:solidFill>
                <a:latin typeface="Tahoma" panose="020B0604030504040204" pitchFamily="34" charset="0"/>
                <a:ea typeface="黑体" panose="02010609060101010101" pitchFamily="2" charset="-122"/>
              </a:rPr>
              <a:t>s1</a:t>
            </a:r>
            <a:r>
              <a:rPr lang="zh-CN" altLang="en-US" sz="1600" b="1" smtClean="0">
                <a:solidFill>
                  <a:srgbClr val="FF0000"/>
                </a:solidFill>
                <a:latin typeface="Tahoma" panose="020B0604030504040204" pitchFamily="34" charset="0"/>
                <a:ea typeface="黑体" panose="02010609060101010101" pitchFamily="2" charset="-122"/>
              </a:rPr>
              <a:t>串的</a:t>
            </a:r>
            <a:r>
              <a:rPr lang="en-US" altLang="zh-CN" sz="1600" b="1" smtClean="0">
                <a:solidFill>
                  <a:srgbClr val="FF0000"/>
                </a:solidFill>
                <a:latin typeface="Tahoma" panose="020B0604030504040204" pitchFamily="34" charset="0"/>
                <a:ea typeface="黑体" panose="02010609060101010101" pitchFamily="2" charset="-122"/>
              </a:rPr>
              <a:t>s1[i]</a:t>
            </a:r>
            <a:r>
              <a:rPr lang="zh-CN" altLang="en-US" sz="1600" b="1" smtClean="0">
                <a:solidFill>
                  <a:srgbClr val="FF0000"/>
                </a:solidFill>
                <a:latin typeface="Tahoma" panose="020B0604030504040204" pitchFamily="34" charset="0"/>
                <a:ea typeface="黑体" panose="02010609060101010101" pitchFamily="2" charset="-122"/>
              </a:rPr>
              <a:t>字符开始检测</a:t>
            </a:r>
            <a:r>
              <a:rPr lang="en-US" altLang="zh-CN" sz="1600" b="1" smtClean="0">
                <a:solidFill>
                  <a:srgbClr val="FF0000"/>
                </a:solidFill>
                <a:latin typeface="Tahoma" panose="020B0604030504040204" pitchFamily="34" charset="0"/>
                <a:ea typeface="黑体" panose="02010609060101010101" pitchFamily="2" charset="-122"/>
              </a:rPr>
              <a:t>s2</a:t>
            </a:r>
            <a:r>
              <a:rPr lang="zh-CN" altLang="en-US" sz="1600" b="1" smtClean="0">
                <a:solidFill>
                  <a:srgbClr val="FF0000"/>
                </a:solidFill>
                <a:latin typeface="Tahoma" panose="020B0604030504040204" pitchFamily="34" charset="0"/>
                <a:ea typeface="黑体" panose="02010609060101010101" pitchFamily="2" charset="-122"/>
              </a:rPr>
              <a:t>是否包含在</a:t>
            </a:r>
            <a:r>
              <a:rPr lang="en-US" altLang="zh-CN" sz="1600" b="1" smtClean="0">
                <a:solidFill>
                  <a:srgbClr val="FF0000"/>
                </a:solidFill>
                <a:latin typeface="Tahoma" panose="020B0604030504040204" pitchFamily="34" charset="0"/>
                <a:ea typeface="黑体" panose="02010609060101010101" pitchFamily="2" charset="-122"/>
              </a:rPr>
              <a:t>s1</a:t>
            </a:r>
            <a:r>
              <a:rPr lang="zh-CN" altLang="en-US" sz="1600" b="1" smtClean="0">
                <a:solidFill>
                  <a:srgbClr val="FF0000"/>
                </a:solidFill>
                <a:latin typeface="Tahoma" panose="020B0604030504040204" pitchFamily="34" charset="0"/>
                <a:ea typeface="黑体" panose="02010609060101010101" pitchFamily="2" charset="-122"/>
              </a:rPr>
              <a:t>中 *</a:t>
            </a:r>
            <a:r>
              <a:rPr lang="en-US" altLang="zh-CN" sz="1600" b="1" smtClean="0">
                <a:solidFill>
                  <a:srgbClr val="FF0000"/>
                </a:solidFill>
                <a:latin typeface="Tahoma" panose="020B0604030504040204" pitchFamily="34" charset="0"/>
                <a:ea typeface="黑体" panose="02010609060101010101" pitchFamily="2" charset="-122"/>
              </a:rPr>
              <a:t>/</a:t>
            </a:r>
            <a:endParaRPr lang="en-US" altLang="zh-CN" sz="1600" b="1" smtClean="0">
              <a:solidFill>
                <a:srgbClr val="FF0000"/>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r>
              <a:rPr lang="en-US" altLang="zh-CN" sz="2000" b="1" smtClean="0">
                <a:solidFill>
                  <a:srgbClr val="FF0000"/>
                </a:solidFill>
                <a:latin typeface="Tahoma" panose="020B0604030504040204" pitchFamily="34" charset="0"/>
                <a:ea typeface="黑体" panose="02010609060101010101" pitchFamily="2" charset="-122"/>
              </a:rPr>
              <a:t>{ </a:t>
            </a:r>
            <a:r>
              <a:rPr lang="en-US" altLang="zh-CN" sz="2000" b="1" smtClean="0">
                <a:latin typeface="Tahoma" panose="020B0604030504040204" pitchFamily="34" charset="0"/>
                <a:ea typeface="黑体" panose="02010609060101010101" pitchFamily="2" charset="-122"/>
              </a:rPr>
              <a:t>  j=0;k=i;</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r>
              <a:rPr lang="en-US" altLang="zh-CN" sz="2000" b="1" smtClean="0">
                <a:solidFill>
                  <a:srgbClr val="3333FF"/>
                </a:solidFill>
                <a:latin typeface="Tahoma" panose="020B0604030504040204" pitchFamily="34" charset="0"/>
                <a:ea typeface="黑体" panose="02010609060101010101" pitchFamily="2" charset="-122"/>
              </a:rPr>
              <a:t>while(s2[j]&amp;&amp;s1[k]==s2[j]) </a:t>
            </a:r>
            <a:r>
              <a:rPr lang="en-US" altLang="zh-CN" sz="1600" b="1" smtClean="0">
                <a:solidFill>
                  <a:srgbClr val="3333FF"/>
                </a:solidFill>
                <a:latin typeface="Tahoma" panose="020B0604030504040204" pitchFamily="34" charset="0"/>
                <a:ea typeface="黑体" panose="02010609060101010101" pitchFamily="2" charset="-122"/>
              </a:rPr>
              <a:t>/*</a:t>
            </a:r>
            <a:r>
              <a:rPr lang="zh-CN" altLang="en-US" sz="1600" b="1" smtClean="0">
                <a:solidFill>
                  <a:srgbClr val="3333FF"/>
                </a:solidFill>
                <a:latin typeface="Tahoma" panose="020B0604030504040204" pitchFamily="34" charset="0"/>
                <a:ea typeface="黑体" panose="02010609060101010101" pitchFamily="2" charset="-122"/>
              </a:rPr>
              <a:t>存在不同字符或</a:t>
            </a:r>
            <a:r>
              <a:rPr lang="en-US" altLang="zh-CN" sz="1600" b="1" smtClean="0">
                <a:solidFill>
                  <a:srgbClr val="3333FF"/>
                </a:solidFill>
                <a:latin typeface="Tahoma" panose="020B0604030504040204" pitchFamily="34" charset="0"/>
                <a:ea typeface="黑体" panose="02010609060101010101" pitchFamily="2" charset="-122"/>
              </a:rPr>
              <a:t>s2</a:t>
            </a:r>
            <a:r>
              <a:rPr lang="zh-CN" altLang="en-US" sz="1600" b="1" smtClean="0">
                <a:solidFill>
                  <a:srgbClr val="3333FF"/>
                </a:solidFill>
                <a:latin typeface="Tahoma" panose="020B0604030504040204" pitchFamily="34" charset="0"/>
                <a:ea typeface="黑体" panose="02010609060101010101" pitchFamily="2" charset="-122"/>
              </a:rPr>
              <a:t>包含在</a:t>
            </a:r>
            <a:r>
              <a:rPr lang="en-US" altLang="zh-CN" sz="1600" b="1" smtClean="0">
                <a:solidFill>
                  <a:srgbClr val="3333FF"/>
                </a:solidFill>
                <a:latin typeface="Tahoma" panose="020B0604030504040204" pitchFamily="34" charset="0"/>
                <a:ea typeface="黑体" panose="02010609060101010101" pitchFamily="2" charset="-122"/>
              </a:rPr>
              <a:t>s1</a:t>
            </a:r>
            <a:r>
              <a:rPr lang="zh-CN" altLang="en-US" sz="1600" b="1" smtClean="0">
                <a:solidFill>
                  <a:srgbClr val="3333FF"/>
                </a:solidFill>
                <a:latin typeface="Tahoma" panose="020B0604030504040204" pitchFamily="34" charset="0"/>
                <a:ea typeface="黑体" panose="02010609060101010101" pitchFamily="2" charset="-122"/>
              </a:rPr>
              <a:t>中时退出循环 *</a:t>
            </a:r>
            <a:r>
              <a:rPr lang="en-US" altLang="zh-CN" sz="1600" b="1" smtClean="0">
                <a:solidFill>
                  <a:srgbClr val="3333FF"/>
                </a:solidFill>
                <a:latin typeface="Tahoma" panose="020B0604030504040204" pitchFamily="34" charset="0"/>
                <a:ea typeface="黑体" panose="02010609060101010101" pitchFamily="2" charset="-122"/>
              </a:rPr>
              <a:t>/</a:t>
            </a:r>
            <a:endParaRPr lang="en-US" altLang="zh-CN" sz="1600" b="1" smtClean="0">
              <a:solidFill>
                <a:srgbClr val="3333FF"/>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solidFill>
                  <a:srgbClr val="3333FF"/>
                </a:solidFill>
                <a:latin typeface="Tahoma" panose="020B0604030504040204" pitchFamily="34" charset="0"/>
                <a:ea typeface="黑体" panose="02010609060101010101" pitchFamily="2" charset="-122"/>
              </a:rPr>
              <a:t>               {j++; k++;}</a:t>
            </a:r>
            <a:endParaRPr lang="en-US" altLang="zh-CN" sz="2000" b="1" smtClean="0">
              <a:solidFill>
                <a:srgbClr val="3333FF"/>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r>
              <a:rPr lang="en-US" altLang="zh-CN" sz="2000" b="1" smtClean="0">
                <a:solidFill>
                  <a:srgbClr val="FF00FF"/>
                </a:solidFill>
                <a:latin typeface="Tahoma" panose="020B0604030504040204" pitchFamily="34" charset="0"/>
                <a:ea typeface="黑体" panose="02010609060101010101" pitchFamily="2" charset="-122"/>
              </a:rPr>
              <a:t>if (s2[j]=='\0')    </a:t>
            </a:r>
            <a:r>
              <a:rPr lang="en-US" altLang="zh-CN" sz="1600" b="1" smtClean="0">
                <a:solidFill>
                  <a:srgbClr val="FF00FF"/>
                </a:solidFill>
                <a:latin typeface="Tahoma" panose="020B0604030504040204" pitchFamily="34" charset="0"/>
                <a:ea typeface="黑体" panose="02010609060101010101" pitchFamily="2" charset="-122"/>
              </a:rPr>
              <a:t>/* </a:t>
            </a:r>
            <a:r>
              <a:rPr lang="zh-CN" altLang="en-US" sz="1600" b="1" smtClean="0">
                <a:solidFill>
                  <a:srgbClr val="FF00FF"/>
                </a:solidFill>
                <a:latin typeface="Tahoma" panose="020B0604030504040204" pitchFamily="34" charset="0"/>
                <a:ea typeface="黑体" panose="02010609060101010101" pitchFamily="2" charset="-122"/>
              </a:rPr>
              <a:t>若退出循环时，</a:t>
            </a:r>
            <a:r>
              <a:rPr lang="en-US" altLang="zh-CN" sz="1600" b="1" smtClean="0">
                <a:solidFill>
                  <a:srgbClr val="FF00FF"/>
                </a:solidFill>
                <a:latin typeface="Tahoma" panose="020B0604030504040204" pitchFamily="34" charset="0"/>
                <a:ea typeface="黑体" panose="02010609060101010101" pitchFamily="2" charset="-122"/>
              </a:rPr>
              <a:t>s2[j]=='\0'</a:t>
            </a:r>
            <a:r>
              <a:rPr lang="zh-CN" altLang="en-US" sz="1600" b="1" smtClean="0">
                <a:solidFill>
                  <a:srgbClr val="FF00FF"/>
                </a:solidFill>
                <a:latin typeface="Tahoma" panose="020B0604030504040204" pitchFamily="34" charset="0"/>
                <a:ea typeface="黑体" panose="02010609060101010101" pitchFamily="2" charset="-122"/>
              </a:rPr>
              <a:t>，则</a:t>
            </a:r>
            <a:r>
              <a:rPr lang="en-US" altLang="zh-CN" sz="1600" b="1" smtClean="0">
                <a:solidFill>
                  <a:srgbClr val="FF00FF"/>
                </a:solidFill>
                <a:latin typeface="Tahoma" panose="020B0604030504040204" pitchFamily="34" charset="0"/>
                <a:ea typeface="黑体" panose="02010609060101010101" pitchFamily="2" charset="-122"/>
              </a:rPr>
              <a:t>s2</a:t>
            </a:r>
            <a:r>
              <a:rPr lang="zh-CN" altLang="en-US" sz="1600" b="1" smtClean="0">
                <a:solidFill>
                  <a:srgbClr val="FF00FF"/>
                </a:solidFill>
                <a:latin typeface="Tahoma" panose="020B0604030504040204" pitchFamily="34" charset="0"/>
                <a:ea typeface="黑体" panose="02010609060101010101" pitchFamily="2" charset="-122"/>
              </a:rPr>
              <a:t>串包含在</a:t>
            </a:r>
            <a:r>
              <a:rPr lang="en-US" altLang="zh-CN" sz="1600" b="1" smtClean="0">
                <a:solidFill>
                  <a:srgbClr val="FF00FF"/>
                </a:solidFill>
                <a:latin typeface="Tahoma" panose="020B0604030504040204" pitchFamily="34" charset="0"/>
                <a:ea typeface="黑体" panose="02010609060101010101" pitchFamily="2" charset="-122"/>
              </a:rPr>
              <a:t>s1</a:t>
            </a:r>
            <a:r>
              <a:rPr lang="zh-CN" altLang="en-US" sz="1600" b="1" smtClean="0">
                <a:solidFill>
                  <a:srgbClr val="FF00FF"/>
                </a:solidFill>
                <a:latin typeface="Tahoma" panose="020B0604030504040204" pitchFamily="34" charset="0"/>
                <a:ea typeface="黑体" panose="02010609060101010101" pitchFamily="2" charset="-122"/>
              </a:rPr>
              <a:t>串中 *</a:t>
            </a:r>
            <a:r>
              <a:rPr lang="en-US" altLang="zh-CN" sz="1600" b="1" smtClean="0">
                <a:solidFill>
                  <a:srgbClr val="FF00FF"/>
                </a:solidFill>
                <a:latin typeface="Tahoma" panose="020B0604030504040204" pitchFamily="34" charset="0"/>
                <a:ea typeface="黑体" panose="02010609060101010101" pitchFamily="2" charset="-122"/>
              </a:rPr>
              <a:t>/</a:t>
            </a:r>
            <a:endParaRPr lang="en-US" altLang="zh-CN" sz="1600" b="1" smtClean="0">
              <a:solidFill>
                <a:srgbClr val="FF00FF"/>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solidFill>
                  <a:srgbClr val="FF00FF"/>
                </a:solidFill>
                <a:latin typeface="Tahoma" panose="020B0604030504040204" pitchFamily="34" charset="0"/>
                <a:ea typeface="黑体" panose="02010609060101010101" pitchFamily="2" charset="-122"/>
              </a:rPr>
              <a:t>              {f=1; break;}</a:t>
            </a:r>
            <a:r>
              <a:rPr lang="en-US" altLang="zh-CN" sz="2000" b="1" smtClean="0">
                <a:latin typeface="Tahoma" panose="020B0604030504040204" pitchFamily="34" charset="0"/>
                <a:ea typeface="黑体" panose="02010609060101010101" pitchFamily="2" charset="-122"/>
              </a:rPr>
              <a:t>   </a:t>
            </a:r>
            <a:r>
              <a:rPr lang="en-US" altLang="zh-CN" sz="1600" b="1" smtClean="0">
                <a:latin typeface="Tahoma" panose="020B0604030504040204" pitchFamily="34" charset="0"/>
                <a:ea typeface="黑体" panose="02010609060101010101" pitchFamily="2" charset="-122"/>
              </a:rPr>
              <a:t>/* </a:t>
            </a:r>
            <a:r>
              <a:rPr lang="zh-CN" altLang="en-US" sz="1600" b="1" smtClean="0">
                <a:latin typeface="Tahoma" panose="020B0604030504040204" pitchFamily="34" charset="0"/>
                <a:ea typeface="黑体" panose="02010609060101010101" pitchFamily="2" charset="-122"/>
              </a:rPr>
              <a:t>确认</a:t>
            </a:r>
            <a:r>
              <a:rPr lang="en-US" altLang="zh-CN" sz="1600" b="1" smtClean="0">
                <a:latin typeface="Tahoma" panose="020B0604030504040204" pitchFamily="34" charset="0"/>
                <a:ea typeface="黑体" panose="02010609060101010101" pitchFamily="2" charset="-122"/>
              </a:rPr>
              <a:t>s2</a:t>
            </a:r>
            <a:r>
              <a:rPr lang="zh-CN" altLang="en-US" sz="1600" b="1" smtClean="0">
                <a:latin typeface="Tahoma" panose="020B0604030504040204" pitchFamily="34" charset="0"/>
                <a:ea typeface="黑体" panose="02010609060101010101" pitchFamily="2" charset="-122"/>
              </a:rPr>
              <a:t>串包含在</a:t>
            </a:r>
            <a:r>
              <a:rPr lang="en-US" altLang="zh-CN" sz="1600" b="1" smtClean="0">
                <a:latin typeface="Tahoma" panose="020B0604030504040204" pitchFamily="34" charset="0"/>
                <a:ea typeface="黑体" panose="02010609060101010101" pitchFamily="2" charset="-122"/>
              </a:rPr>
              <a:t>s1</a:t>
            </a:r>
            <a:r>
              <a:rPr lang="zh-CN" altLang="en-US" sz="1600" b="1" smtClean="0">
                <a:latin typeface="Tahoma" panose="020B0604030504040204" pitchFamily="34" charset="0"/>
                <a:ea typeface="黑体" panose="02010609060101010101" pitchFamily="2" charset="-122"/>
              </a:rPr>
              <a:t>串中，</a:t>
            </a:r>
            <a:r>
              <a:rPr lang="en-US" altLang="zh-CN" sz="1600" b="1" smtClean="0">
                <a:latin typeface="Tahoma" panose="020B0604030504040204" pitchFamily="34" charset="0"/>
                <a:ea typeface="黑体" panose="02010609060101010101" pitchFamily="2" charset="-122"/>
              </a:rPr>
              <a:t>f=1</a:t>
            </a:r>
            <a:r>
              <a:rPr lang="zh-CN" altLang="en-US" sz="1600" b="1" smtClean="0">
                <a:latin typeface="Tahoma" panose="020B0604030504040204" pitchFamily="34" charset="0"/>
                <a:ea typeface="黑体" panose="02010609060101010101" pitchFamily="2" charset="-122"/>
              </a:rPr>
              <a:t>，退出循环 *</a:t>
            </a:r>
            <a:r>
              <a:rPr lang="en-US" altLang="zh-CN" sz="1600" b="1" smtClean="0">
                <a:latin typeface="Tahoma" panose="020B0604030504040204" pitchFamily="34" charset="0"/>
                <a:ea typeface="黑体" panose="02010609060101010101" pitchFamily="2" charset="-122"/>
              </a:rPr>
              <a:t>/</a:t>
            </a:r>
            <a:endParaRPr lang="en-US" altLang="zh-CN" sz="16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i++;                         </a:t>
            </a:r>
            <a:r>
              <a:rPr lang="en-US" altLang="zh-CN" sz="1600" b="1" smtClean="0">
                <a:latin typeface="Tahoma" panose="020B0604030504040204" pitchFamily="34" charset="0"/>
                <a:ea typeface="黑体" panose="02010609060101010101" pitchFamily="2" charset="-122"/>
              </a:rPr>
              <a:t>/* </a:t>
            </a:r>
            <a:r>
              <a:rPr lang="zh-CN" altLang="en-US" sz="1600" b="1" smtClean="0">
                <a:latin typeface="Tahoma" panose="020B0604030504040204" pitchFamily="34" charset="0"/>
                <a:ea typeface="黑体" panose="02010609060101010101" pitchFamily="2" charset="-122"/>
              </a:rPr>
              <a:t>从</a:t>
            </a:r>
            <a:r>
              <a:rPr lang="en-US" altLang="zh-CN" sz="1600" b="1" smtClean="0">
                <a:latin typeface="Tahoma" panose="020B0604030504040204" pitchFamily="34" charset="0"/>
                <a:ea typeface="黑体" panose="02010609060101010101" pitchFamily="2" charset="-122"/>
              </a:rPr>
              <a:t>s1</a:t>
            </a:r>
            <a:r>
              <a:rPr lang="zh-CN" altLang="en-US" sz="1600" b="1" smtClean="0">
                <a:latin typeface="Tahoma" panose="020B0604030504040204" pitchFamily="34" charset="0"/>
                <a:ea typeface="黑体" panose="02010609060101010101" pitchFamily="2" charset="-122"/>
              </a:rPr>
              <a:t>的下一个字符开始继续检测 *</a:t>
            </a:r>
            <a:r>
              <a:rPr lang="en-US" altLang="zh-CN" sz="1600" b="1" smtClean="0">
                <a:latin typeface="Tahoma" panose="020B0604030504040204" pitchFamily="34" charset="0"/>
                <a:ea typeface="黑体" panose="02010609060101010101" pitchFamily="2" charset="-122"/>
              </a:rPr>
              <a:t>/</a:t>
            </a:r>
            <a:endParaRPr lang="en-US" altLang="zh-CN" sz="16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r>
              <a:rPr lang="en-US" altLang="zh-CN" sz="2000" b="1" smtClean="0">
                <a:solidFill>
                  <a:srgbClr val="FF0000"/>
                </a:solidFill>
                <a:latin typeface="Tahoma" panose="020B0604030504040204" pitchFamily="34" charset="0"/>
                <a:ea typeface="黑体" panose="02010609060101010101" pitchFamily="2" charset="-122"/>
              </a:rPr>
              <a:t>}</a:t>
            </a:r>
            <a:endParaRPr lang="en-US" altLang="zh-CN" sz="2000" b="1" smtClean="0">
              <a:solidFill>
                <a:srgbClr val="FF0000"/>
              </a:solidFill>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if ( f==1 ) printf ("%s is in %s\n",s2,s1);</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else printf ("%s is not in %s\n",s2,s1);</a:t>
            </a:r>
            <a:endParaRPr lang="en-US" altLang="zh-CN" sz="2000" b="1" smtClean="0">
              <a:latin typeface="Tahoma" panose="020B0604030504040204" pitchFamily="34" charset="0"/>
              <a:ea typeface="黑体" panose="02010609060101010101" pitchFamily="2" charset="-122"/>
            </a:endParaRPr>
          </a:p>
          <a:p>
            <a:pPr eaLnBrk="1" hangingPunct="1">
              <a:lnSpc>
                <a:spcPct val="80000"/>
              </a:lnSpc>
              <a:buFontTx/>
              <a:buNone/>
            </a:pPr>
            <a:r>
              <a:rPr lang="en-US" altLang="zh-CN" sz="2000" b="1" smtClean="0">
                <a:latin typeface="Tahoma" panose="020B0604030504040204" pitchFamily="34" charset="0"/>
                <a:ea typeface="黑体" panose="02010609060101010101" pitchFamily="2" charset="-122"/>
              </a:rPr>
              <a:t>} </a:t>
            </a:r>
            <a:endParaRPr lang="en-US" altLang="zh-CN" sz="2000" b="1" smtClean="0">
              <a:latin typeface="Tahoma" panose="020B0604030504040204" pitchFamily="34" charset="0"/>
              <a:ea typeface="黑体" panose="02010609060101010101" pitchFamily="2" charset="-122"/>
            </a:endParaRPr>
          </a:p>
        </p:txBody>
      </p:sp>
      <p:sp>
        <p:nvSpPr>
          <p:cNvPr id="220163" name="Rectangle 3"/>
          <p:cNvSpPr>
            <a:spLocks noChangeArrowheads="1"/>
          </p:cNvSpPr>
          <p:nvPr/>
        </p:nvSpPr>
        <p:spPr bwMode="auto">
          <a:xfrm>
            <a:off x="4859338" y="333375"/>
            <a:ext cx="3889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b="1">
                <a:solidFill>
                  <a:srgbClr val="9933FF"/>
                </a:solidFill>
                <a:ea typeface="黑体" panose="02010609060101010101" pitchFamily="2" charset="-122"/>
              </a:rPr>
              <a:t>例</a:t>
            </a:r>
            <a:r>
              <a:rPr lang="en-US" altLang="zh-CN" b="1">
                <a:solidFill>
                  <a:srgbClr val="9933FF"/>
                </a:solidFill>
                <a:ea typeface="黑体" panose="02010609060101010101" pitchFamily="2" charset="-122"/>
              </a:rPr>
              <a:t>11 </a:t>
            </a:r>
            <a:r>
              <a:rPr lang="zh-CN" altLang="en-US" b="1">
                <a:solidFill>
                  <a:srgbClr val="CC3300"/>
                </a:solidFill>
                <a:ea typeface="黑体" panose="02010609060101010101" pitchFamily="2" charset="-122"/>
              </a:rPr>
              <a:t>判断</a:t>
            </a:r>
            <a:r>
              <a:rPr lang="en-US" altLang="zh-CN" b="1">
                <a:solidFill>
                  <a:srgbClr val="CC3300"/>
                </a:solidFill>
                <a:ea typeface="黑体" panose="02010609060101010101" pitchFamily="2" charset="-122"/>
              </a:rPr>
              <a:t>s1</a:t>
            </a:r>
            <a:r>
              <a:rPr lang="zh-CN" altLang="en-US" b="1">
                <a:solidFill>
                  <a:srgbClr val="CC3300"/>
                </a:solidFill>
                <a:ea typeface="黑体" panose="02010609060101010101" pitchFamily="2" charset="-122"/>
              </a:rPr>
              <a:t>字符串中是否包含</a:t>
            </a:r>
            <a:r>
              <a:rPr lang="en-US" altLang="zh-CN" b="1">
                <a:solidFill>
                  <a:srgbClr val="CC3300"/>
                </a:solidFill>
                <a:ea typeface="黑体" panose="02010609060101010101" pitchFamily="2" charset="-122"/>
              </a:rPr>
              <a:t>s2</a:t>
            </a:r>
            <a:r>
              <a:rPr lang="zh-CN" altLang="en-US" b="1">
                <a:solidFill>
                  <a:srgbClr val="CC3300"/>
                </a:solidFill>
                <a:ea typeface="黑体" panose="02010609060101010101" pitchFamily="2" charset="-122"/>
              </a:rPr>
              <a:t>字符串。</a:t>
            </a:r>
            <a:r>
              <a:rPr lang="zh-CN" altLang="en-US">
                <a:solidFill>
                  <a:srgbClr val="CC3300"/>
                </a:solidFill>
                <a:ea typeface="黑体" panose="02010609060101010101" pitchFamily="2" charset="-122"/>
              </a:rPr>
              <a:t> </a:t>
            </a:r>
            <a:endParaRPr lang="zh-CN" altLang="en-US">
              <a:solidFill>
                <a:srgbClr val="CC3300"/>
              </a:solidFill>
              <a:ea typeface="黑体" panose="02010609060101010101" pitchFamily="2" charset="-122"/>
            </a:endParaRPr>
          </a:p>
        </p:txBody>
      </p:sp>
      <p:pic>
        <p:nvPicPr>
          <p:cNvPr id="22016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908050"/>
            <a:ext cx="864235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20162">
                                            <p:bg/>
                                          </p:spTgt>
                                        </p:tgtEl>
                                        <p:attrNameLst>
                                          <p:attrName>style.visibility</p:attrName>
                                        </p:attrNameLst>
                                      </p:cBhvr>
                                      <p:to>
                                        <p:strVal val="visible"/>
                                      </p:to>
                                    </p:set>
                                    <p:anim calcmode="discrete" valueType="clr">
                                      <p:cBhvr override="childStyle">
                                        <p:cTn id="11" dur="80"/>
                                        <p:tgtEl>
                                          <p:spTgt spid="220162">
                                            <p:bg/>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20162">
                                            <p:bg/>
                                          </p:spTgt>
                                        </p:tgtEl>
                                        <p:attrNameLst>
                                          <p:attrName>fillcolor</p:attrName>
                                        </p:attrNameLst>
                                      </p:cBhvr>
                                      <p:tavLst>
                                        <p:tav tm="0">
                                          <p:val>
                                            <p:clrVal>
                                              <a:schemeClr val="accent2"/>
                                            </p:clrVal>
                                          </p:val>
                                        </p:tav>
                                        <p:tav tm="50000">
                                          <p:val>
                                            <p:clrVal>
                                              <a:schemeClr val="hlink"/>
                                            </p:clrVal>
                                          </p:val>
                                        </p:tav>
                                      </p:tavLst>
                                    </p:anim>
                                    <p:set>
                                      <p:cBhvr>
                                        <p:cTn id="13" dur="80"/>
                                        <p:tgtEl>
                                          <p:spTgt spid="220162">
                                            <p:bg/>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220162">
                                            <p:txEl>
                                              <p:pRg st="0" end="0"/>
                                            </p:txEl>
                                          </p:spTgt>
                                        </p:tgtEl>
                                        <p:attrNameLst>
                                          <p:attrName>style.visibility</p:attrName>
                                        </p:attrNameLst>
                                      </p:cBhvr>
                                      <p:to>
                                        <p:strVal val="visible"/>
                                      </p:to>
                                    </p:set>
                                    <p:anim calcmode="discrete" valueType="clr">
                                      <p:cBhvr override="childStyle">
                                        <p:cTn id="18" dur="80"/>
                                        <p:tgtEl>
                                          <p:spTgt spid="22016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20162">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220162">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220162">
                                            <p:txEl>
                                              <p:pRg st="1" end="1"/>
                                            </p:txEl>
                                          </p:spTgt>
                                        </p:tgtEl>
                                        <p:attrNameLst>
                                          <p:attrName>style.visibility</p:attrName>
                                        </p:attrNameLst>
                                      </p:cBhvr>
                                      <p:to>
                                        <p:strVal val="visible"/>
                                      </p:to>
                                    </p:set>
                                    <p:anim calcmode="discrete" valueType="clr">
                                      <p:cBhvr override="childStyle">
                                        <p:cTn id="25" dur="80"/>
                                        <p:tgtEl>
                                          <p:spTgt spid="220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20162">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220162">
                                            <p:txEl>
                                              <p:pRg st="1" end="1"/>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220162">
                                            <p:txEl>
                                              <p:pRg st="2" end="2"/>
                                            </p:txEl>
                                          </p:spTgt>
                                        </p:tgtEl>
                                        <p:attrNameLst>
                                          <p:attrName>style.visibility</p:attrName>
                                        </p:attrNameLst>
                                      </p:cBhvr>
                                      <p:to>
                                        <p:strVal val="visible"/>
                                      </p:to>
                                    </p:set>
                                    <p:anim calcmode="discrete" valueType="clr">
                                      <p:cBhvr override="childStyle">
                                        <p:cTn id="32" dur="80"/>
                                        <p:tgtEl>
                                          <p:spTgt spid="220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20162">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220162">
                                            <p:txEl>
                                              <p:pRg st="2" end="2"/>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220162">
                                            <p:txEl>
                                              <p:pRg st="3" end="3"/>
                                            </p:txEl>
                                          </p:spTgt>
                                        </p:tgtEl>
                                        <p:attrNameLst>
                                          <p:attrName>style.visibility</p:attrName>
                                        </p:attrNameLst>
                                      </p:cBhvr>
                                      <p:to>
                                        <p:strVal val="visible"/>
                                      </p:to>
                                    </p:set>
                                    <p:anim calcmode="discrete" valueType="clr">
                                      <p:cBhvr override="childStyle">
                                        <p:cTn id="39" dur="80"/>
                                        <p:tgtEl>
                                          <p:spTgt spid="22016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20162">
                                            <p:txEl>
                                              <p:pRg st="3" end="3"/>
                                            </p:txEl>
                                          </p:spTgt>
                                        </p:tgtEl>
                                        <p:attrNameLst>
                                          <p:attrName>fillcolor</p:attrName>
                                        </p:attrNameLst>
                                      </p:cBhvr>
                                      <p:tavLst>
                                        <p:tav tm="0">
                                          <p:val>
                                            <p:clrVal>
                                              <a:schemeClr val="accent2"/>
                                            </p:clrVal>
                                          </p:val>
                                        </p:tav>
                                        <p:tav tm="50000">
                                          <p:val>
                                            <p:clrVal>
                                              <a:schemeClr val="hlink"/>
                                            </p:clrVal>
                                          </p:val>
                                        </p:tav>
                                      </p:tavLst>
                                    </p:anim>
                                    <p:set>
                                      <p:cBhvr>
                                        <p:cTn id="41" dur="80"/>
                                        <p:tgtEl>
                                          <p:spTgt spid="220162">
                                            <p:txEl>
                                              <p:pRg st="3" end="3"/>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220162">
                                            <p:txEl>
                                              <p:pRg st="4" end="4"/>
                                            </p:txEl>
                                          </p:spTgt>
                                        </p:tgtEl>
                                        <p:attrNameLst>
                                          <p:attrName>style.visibility</p:attrName>
                                        </p:attrNameLst>
                                      </p:cBhvr>
                                      <p:to>
                                        <p:strVal val="visible"/>
                                      </p:to>
                                    </p:set>
                                    <p:anim calcmode="discrete" valueType="clr">
                                      <p:cBhvr override="childStyle">
                                        <p:cTn id="46" dur="80"/>
                                        <p:tgtEl>
                                          <p:spTgt spid="22016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220162">
                                            <p:txEl>
                                              <p:pRg st="4" end="4"/>
                                            </p:txEl>
                                          </p:spTgt>
                                        </p:tgtEl>
                                        <p:attrNameLst>
                                          <p:attrName>fillcolor</p:attrName>
                                        </p:attrNameLst>
                                      </p:cBhvr>
                                      <p:tavLst>
                                        <p:tav tm="0">
                                          <p:val>
                                            <p:clrVal>
                                              <a:schemeClr val="accent2"/>
                                            </p:clrVal>
                                          </p:val>
                                        </p:tav>
                                        <p:tav tm="50000">
                                          <p:val>
                                            <p:clrVal>
                                              <a:schemeClr val="hlink"/>
                                            </p:clrVal>
                                          </p:val>
                                        </p:tav>
                                      </p:tavLst>
                                    </p:anim>
                                    <p:set>
                                      <p:cBhvr>
                                        <p:cTn id="48" dur="80"/>
                                        <p:tgtEl>
                                          <p:spTgt spid="220162">
                                            <p:txEl>
                                              <p:pRg st="4" end="4"/>
                                            </p:txEl>
                                          </p:spTgt>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220162">
                                            <p:txEl>
                                              <p:pRg st="5" end="5"/>
                                            </p:txEl>
                                          </p:spTgt>
                                        </p:tgtEl>
                                        <p:attrNameLst>
                                          <p:attrName>style.visibility</p:attrName>
                                        </p:attrNameLst>
                                      </p:cBhvr>
                                      <p:to>
                                        <p:strVal val="visible"/>
                                      </p:to>
                                    </p:set>
                                    <p:anim calcmode="discrete" valueType="clr">
                                      <p:cBhvr override="childStyle">
                                        <p:cTn id="53" dur="80"/>
                                        <p:tgtEl>
                                          <p:spTgt spid="22016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220162">
                                            <p:txEl>
                                              <p:pRg st="5" end="5"/>
                                            </p:txEl>
                                          </p:spTgt>
                                        </p:tgtEl>
                                        <p:attrNameLst>
                                          <p:attrName>fillcolor</p:attrName>
                                        </p:attrNameLst>
                                      </p:cBhvr>
                                      <p:tavLst>
                                        <p:tav tm="0">
                                          <p:val>
                                            <p:clrVal>
                                              <a:schemeClr val="accent2"/>
                                            </p:clrVal>
                                          </p:val>
                                        </p:tav>
                                        <p:tav tm="50000">
                                          <p:val>
                                            <p:clrVal>
                                              <a:schemeClr val="hlink"/>
                                            </p:clrVal>
                                          </p:val>
                                        </p:tav>
                                      </p:tavLst>
                                    </p:anim>
                                    <p:set>
                                      <p:cBhvr>
                                        <p:cTn id="55" dur="80"/>
                                        <p:tgtEl>
                                          <p:spTgt spid="220162">
                                            <p:txEl>
                                              <p:pRg st="5" end="5"/>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220162">
                                            <p:txEl>
                                              <p:pRg st="6" end="6"/>
                                            </p:txEl>
                                          </p:spTgt>
                                        </p:tgtEl>
                                        <p:attrNameLst>
                                          <p:attrName>style.visibility</p:attrName>
                                        </p:attrNameLst>
                                      </p:cBhvr>
                                      <p:to>
                                        <p:strVal val="visible"/>
                                      </p:to>
                                    </p:set>
                                    <p:anim calcmode="discrete" valueType="clr">
                                      <p:cBhvr override="childStyle">
                                        <p:cTn id="60" dur="80"/>
                                        <p:tgtEl>
                                          <p:spTgt spid="22016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220162">
                                            <p:txEl>
                                              <p:pRg st="6" end="6"/>
                                            </p:txEl>
                                          </p:spTgt>
                                        </p:tgtEl>
                                        <p:attrNameLst>
                                          <p:attrName>fillcolor</p:attrName>
                                        </p:attrNameLst>
                                      </p:cBhvr>
                                      <p:tavLst>
                                        <p:tav tm="0">
                                          <p:val>
                                            <p:clrVal>
                                              <a:schemeClr val="accent2"/>
                                            </p:clrVal>
                                          </p:val>
                                        </p:tav>
                                        <p:tav tm="50000">
                                          <p:val>
                                            <p:clrVal>
                                              <a:schemeClr val="hlink"/>
                                            </p:clrVal>
                                          </p:val>
                                        </p:tav>
                                      </p:tavLst>
                                    </p:anim>
                                    <p:set>
                                      <p:cBhvr>
                                        <p:cTn id="62" dur="80"/>
                                        <p:tgtEl>
                                          <p:spTgt spid="220162">
                                            <p:txEl>
                                              <p:pRg st="6" end="6"/>
                                            </p:txEl>
                                          </p:spTgt>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220162">
                                            <p:txEl>
                                              <p:pRg st="7" end="7"/>
                                            </p:txEl>
                                          </p:spTgt>
                                        </p:tgtEl>
                                        <p:attrNameLst>
                                          <p:attrName>style.visibility</p:attrName>
                                        </p:attrNameLst>
                                      </p:cBhvr>
                                      <p:to>
                                        <p:strVal val="visible"/>
                                      </p:to>
                                    </p:set>
                                    <p:anim calcmode="discrete" valueType="clr">
                                      <p:cBhvr override="childStyle">
                                        <p:cTn id="67" dur="80"/>
                                        <p:tgtEl>
                                          <p:spTgt spid="22016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220162">
                                            <p:txEl>
                                              <p:pRg st="7" end="7"/>
                                            </p:txEl>
                                          </p:spTgt>
                                        </p:tgtEl>
                                        <p:attrNameLst>
                                          <p:attrName>fillcolor</p:attrName>
                                        </p:attrNameLst>
                                      </p:cBhvr>
                                      <p:tavLst>
                                        <p:tav tm="0">
                                          <p:val>
                                            <p:clrVal>
                                              <a:schemeClr val="accent2"/>
                                            </p:clrVal>
                                          </p:val>
                                        </p:tav>
                                        <p:tav tm="50000">
                                          <p:val>
                                            <p:clrVal>
                                              <a:schemeClr val="hlink"/>
                                            </p:clrVal>
                                          </p:val>
                                        </p:tav>
                                      </p:tavLst>
                                    </p:anim>
                                    <p:set>
                                      <p:cBhvr>
                                        <p:cTn id="69" dur="80"/>
                                        <p:tgtEl>
                                          <p:spTgt spid="220162">
                                            <p:txEl>
                                              <p:pRg st="7" end="7"/>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7" presetClass="entr" presetSubtype="0" fill="hold" grpId="0" nodeType="clickEffect">
                                  <p:stCondLst>
                                    <p:cond delay="0"/>
                                  </p:stCondLst>
                                  <p:iterate type="lt">
                                    <p:tmPct val="50000"/>
                                  </p:iterate>
                                  <p:childTnLst>
                                    <p:set>
                                      <p:cBhvr>
                                        <p:cTn id="73" dur="1" fill="hold">
                                          <p:stCondLst>
                                            <p:cond delay="0"/>
                                          </p:stCondLst>
                                        </p:cTn>
                                        <p:tgtEl>
                                          <p:spTgt spid="220162">
                                            <p:txEl>
                                              <p:pRg st="8" end="8"/>
                                            </p:txEl>
                                          </p:spTgt>
                                        </p:tgtEl>
                                        <p:attrNameLst>
                                          <p:attrName>style.visibility</p:attrName>
                                        </p:attrNameLst>
                                      </p:cBhvr>
                                      <p:to>
                                        <p:strVal val="visible"/>
                                      </p:to>
                                    </p:set>
                                    <p:anim calcmode="discrete" valueType="clr">
                                      <p:cBhvr override="childStyle">
                                        <p:cTn id="74" dur="80"/>
                                        <p:tgtEl>
                                          <p:spTgt spid="22016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220162">
                                            <p:txEl>
                                              <p:pRg st="8" end="8"/>
                                            </p:txEl>
                                          </p:spTgt>
                                        </p:tgtEl>
                                        <p:attrNameLst>
                                          <p:attrName>fillcolor</p:attrName>
                                        </p:attrNameLst>
                                      </p:cBhvr>
                                      <p:tavLst>
                                        <p:tav tm="0">
                                          <p:val>
                                            <p:clrVal>
                                              <a:schemeClr val="accent2"/>
                                            </p:clrVal>
                                          </p:val>
                                        </p:tav>
                                        <p:tav tm="50000">
                                          <p:val>
                                            <p:clrVal>
                                              <a:schemeClr val="hlink"/>
                                            </p:clrVal>
                                          </p:val>
                                        </p:tav>
                                      </p:tavLst>
                                    </p:anim>
                                    <p:set>
                                      <p:cBhvr>
                                        <p:cTn id="76" dur="80"/>
                                        <p:tgtEl>
                                          <p:spTgt spid="220162">
                                            <p:txEl>
                                              <p:pRg st="8" end="8"/>
                                            </p:txEl>
                                          </p:spTgt>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220162">
                                            <p:txEl>
                                              <p:pRg st="9" end="9"/>
                                            </p:txEl>
                                          </p:spTgt>
                                        </p:tgtEl>
                                        <p:attrNameLst>
                                          <p:attrName>style.visibility</p:attrName>
                                        </p:attrNameLst>
                                      </p:cBhvr>
                                      <p:to>
                                        <p:strVal val="visible"/>
                                      </p:to>
                                    </p:set>
                                    <p:anim calcmode="discrete" valueType="clr">
                                      <p:cBhvr override="childStyle">
                                        <p:cTn id="81" dur="80"/>
                                        <p:tgtEl>
                                          <p:spTgt spid="220162">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2" dur="80"/>
                                        <p:tgtEl>
                                          <p:spTgt spid="220162">
                                            <p:txEl>
                                              <p:pRg st="9" end="9"/>
                                            </p:txEl>
                                          </p:spTgt>
                                        </p:tgtEl>
                                        <p:attrNameLst>
                                          <p:attrName>fillcolor</p:attrName>
                                        </p:attrNameLst>
                                      </p:cBhvr>
                                      <p:tavLst>
                                        <p:tav tm="0">
                                          <p:val>
                                            <p:clrVal>
                                              <a:schemeClr val="accent2"/>
                                            </p:clrVal>
                                          </p:val>
                                        </p:tav>
                                        <p:tav tm="50000">
                                          <p:val>
                                            <p:clrVal>
                                              <a:schemeClr val="hlink"/>
                                            </p:clrVal>
                                          </p:val>
                                        </p:tav>
                                      </p:tavLst>
                                    </p:anim>
                                    <p:set>
                                      <p:cBhvr>
                                        <p:cTn id="83" dur="80"/>
                                        <p:tgtEl>
                                          <p:spTgt spid="220162">
                                            <p:txEl>
                                              <p:pRg st="9" end="9"/>
                                            </p:txEl>
                                          </p:spTgt>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7" presetClass="entr" presetSubtype="0" fill="hold" grpId="0" nodeType="clickEffect">
                                  <p:stCondLst>
                                    <p:cond delay="0"/>
                                  </p:stCondLst>
                                  <p:iterate type="lt">
                                    <p:tmPct val="50000"/>
                                  </p:iterate>
                                  <p:childTnLst>
                                    <p:set>
                                      <p:cBhvr>
                                        <p:cTn id="87" dur="1" fill="hold">
                                          <p:stCondLst>
                                            <p:cond delay="0"/>
                                          </p:stCondLst>
                                        </p:cTn>
                                        <p:tgtEl>
                                          <p:spTgt spid="220162">
                                            <p:txEl>
                                              <p:pRg st="10" end="10"/>
                                            </p:txEl>
                                          </p:spTgt>
                                        </p:tgtEl>
                                        <p:attrNameLst>
                                          <p:attrName>style.visibility</p:attrName>
                                        </p:attrNameLst>
                                      </p:cBhvr>
                                      <p:to>
                                        <p:strVal val="visible"/>
                                      </p:to>
                                    </p:set>
                                    <p:anim calcmode="discrete" valueType="clr">
                                      <p:cBhvr override="childStyle">
                                        <p:cTn id="88" dur="80"/>
                                        <p:tgtEl>
                                          <p:spTgt spid="220162">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220162">
                                            <p:txEl>
                                              <p:pRg st="10" end="10"/>
                                            </p:txEl>
                                          </p:spTgt>
                                        </p:tgtEl>
                                        <p:attrNameLst>
                                          <p:attrName>fillcolor</p:attrName>
                                        </p:attrNameLst>
                                      </p:cBhvr>
                                      <p:tavLst>
                                        <p:tav tm="0">
                                          <p:val>
                                            <p:clrVal>
                                              <a:schemeClr val="accent2"/>
                                            </p:clrVal>
                                          </p:val>
                                        </p:tav>
                                        <p:tav tm="50000">
                                          <p:val>
                                            <p:clrVal>
                                              <a:schemeClr val="hlink"/>
                                            </p:clrVal>
                                          </p:val>
                                        </p:tav>
                                      </p:tavLst>
                                    </p:anim>
                                    <p:set>
                                      <p:cBhvr>
                                        <p:cTn id="90" dur="80"/>
                                        <p:tgtEl>
                                          <p:spTgt spid="220162">
                                            <p:txEl>
                                              <p:pRg st="10" end="10"/>
                                            </p:txEl>
                                          </p:spTgt>
                                        </p:tgtEl>
                                        <p:attrNameLst>
                                          <p:attrName>fill.type</p:attrName>
                                        </p:attrNameLst>
                                      </p:cBhvr>
                                      <p:to>
                                        <p:strVal val="solid"/>
                                      </p:to>
                                    </p:set>
                                  </p:childTnLst>
                                </p:cTn>
                              </p:par>
                            </p:childTnLst>
                          </p:cTn>
                        </p:par>
                      </p:childTnLst>
                    </p:cTn>
                  </p:par>
                  <p:par>
                    <p:cTn id="91" fill="hold">
                      <p:stCondLst>
                        <p:cond delay="indefinite"/>
                      </p:stCondLst>
                      <p:childTnLst>
                        <p:par>
                          <p:cTn id="92" fill="hold">
                            <p:stCondLst>
                              <p:cond delay="0"/>
                            </p:stCondLst>
                            <p:childTnLst>
                              <p:par>
                                <p:cTn id="93" presetID="27" presetClass="entr" presetSubtype="0" fill="hold" grpId="0" nodeType="clickEffect">
                                  <p:stCondLst>
                                    <p:cond delay="0"/>
                                  </p:stCondLst>
                                  <p:iterate type="lt">
                                    <p:tmPct val="50000"/>
                                  </p:iterate>
                                  <p:childTnLst>
                                    <p:set>
                                      <p:cBhvr>
                                        <p:cTn id="94" dur="1" fill="hold">
                                          <p:stCondLst>
                                            <p:cond delay="0"/>
                                          </p:stCondLst>
                                        </p:cTn>
                                        <p:tgtEl>
                                          <p:spTgt spid="220162">
                                            <p:txEl>
                                              <p:pRg st="11" end="11"/>
                                            </p:txEl>
                                          </p:spTgt>
                                        </p:tgtEl>
                                        <p:attrNameLst>
                                          <p:attrName>style.visibility</p:attrName>
                                        </p:attrNameLst>
                                      </p:cBhvr>
                                      <p:to>
                                        <p:strVal val="visible"/>
                                      </p:to>
                                    </p:set>
                                    <p:anim calcmode="discrete" valueType="clr">
                                      <p:cBhvr override="childStyle">
                                        <p:cTn id="95" dur="80"/>
                                        <p:tgtEl>
                                          <p:spTgt spid="220162">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220162">
                                            <p:txEl>
                                              <p:pRg st="11" end="11"/>
                                            </p:txEl>
                                          </p:spTgt>
                                        </p:tgtEl>
                                        <p:attrNameLst>
                                          <p:attrName>fillcolor</p:attrName>
                                        </p:attrNameLst>
                                      </p:cBhvr>
                                      <p:tavLst>
                                        <p:tav tm="0">
                                          <p:val>
                                            <p:clrVal>
                                              <a:schemeClr val="accent2"/>
                                            </p:clrVal>
                                          </p:val>
                                        </p:tav>
                                        <p:tav tm="50000">
                                          <p:val>
                                            <p:clrVal>
                                              <a:schemeClr val="hlink"/>
                                            </p:clrVal>
                                          </p:val>
                                        </p:tav>
                                      </p:tavLst>
                                    </p:anim>
                                    <p:set>
                                      <p:cBhvr>
                                        <p:cTn id="97" dur="80"/>
                                        <p:tgtEl>
                                          <p:spTgt spid="220162">
                                            <p:txEl>
                                              <p:pRg st="11" end="11"/>
                                            </p:txEl>
                                          </p:spTgt>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7" presetClass="entr" presetSubtype="0" fill="hold" grpId="0" nodeType="clickEffect">
                                  <p:stCondLst>
                                    <p:cond delay="0"/>
                                  </p:stCondLst>
                                  <p:iterate type="lt">
                                    <p:tmPct val="50000"/>
                                  </p:iterate>
                                  <p:childTnLst>
                                    <p:set>
                                      <p:cBhvr>
                                        <p:cTn id="101" dur="1" fill="hold">
                                          <p:stCondLst>
                                            <p:cond delay="0"/>
                                          </p:stCondLst>
                                        </p:cTn>
                                        <p:tgtEl>
                                          <p:spTgt spid="220162">
                                            <p:txEl>
                                              <p:pRg st="12" end="12"/>
                                            </p:txEl>
                                          </p:spTgt>
                                        </p:tgtEl>
                                        <p:attrNameLst>
                                          <p:attrName>style.visibility</p:attrName>
                                        </p:attrNameLst>
                                      </p:cBhvr>
                                      <p:to>
                                        <p:strVal val="visible"/>
                                      </p:to>
                                    </p:set>
                                    <p:anim calcmode="discrete" valueType="clr">
                                      <p:cBhvr override="childStyle">
                                        <p:cTn id="102" dur="80"/>
                                        <p:tgtEl>
                                          <p:spTgt spid="220162">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3" dur="80"/>
                                        <p:tgtEl>
                                          <p:spTgt spid="220162">
                                            <p:txEl>
                                              <p:pRg st="12" end="12"/>
                                            </p:txEl>
                                          </p:spTgt>
                                        </p:tgtEl>
                                        <p:attrNameLst>
                                          <p:attrName>fillcolor</p:attrName>
                                        </p:attrNameLst>
                                      </p:cBhvr>
                                      <p:tavLst>
                                        <p:tav tm="0">
                                          <p:val>
                                            <p:clrVal>
                                              <a:schemeClr val="accent2"/>
                                            </p:clrVal>
                                          </p:val>
                                        </p:tav>
                                        <p:tav tm="50000">
                                          <p:val>
                                            <p:clrVal>
                                              <a:schemeClr val="hlink"/>
                                            </p:clrVal>
                                          </p:val>
                                        </p:tav>
                                      </p:tavLst>
                                    </p:anim>
                                    <p:set>
                                      <p:cBhvr>
                                        <p:cTn id="104" dur="80"/>
                                        <p:tgtEl>
                                          <p:spTgt spid="220162">
                                            <p:txEl>
                                              <p:pRg st="12" end="12"/>
                                            </p:txEl>
                                          </p:spTgt>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27" presetClass="entr" presetSubtype="0" fill="hold" grpId="0" nodeType="clickEffect">
                                  <p:stCondLst>
                                    <p:cond delay="0"/>
                                  </p:stCondLst>
                                  <p:iterate type="lt">
                                    <p:tmPct val="50000"/>
                                  </p:iterate>
                                  <p:childTnLst>
                                    <p:set>
                                      <p:cBhvr>
                                        <p:cTn id="108" dur="1" fill="hold">
                                          <p:stCondLst>
                                            <p:cond delay="0"/>
                                          </p:stCondLst>
                                        </p:cTn>
                                        <p:tgtEl>
                                          <p:spTgt spid="220162">
                                            <p:txEl>
                                              <p:pRg st="13" end="13"/>
                                            </p:txEl>
                                          </p:spTgt>
                                        </p:tgtEl>
                                        <p:attrNameLst>
                                          <p:attrName>style.visibility</p:attrName>
                                        </p:attrNameLst>
                                      </p:cBhvr>
                                      <p:to>
                                        <p:strVal val="visible"/>
                                      </p:to>
                                    </p:set>
                                    <p:anim calcmode="discrete" valueType="clr">
                                      <p:cBhvr override="childStyle">
                                        <p:cTn id="109" dur="80"/>
                                        <p:tgtEl>
                                          <p:spTgt spid="220162">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0" dur="80"/>
                                        <p:tgtEl>
                                          <p:spTgt spid="220162">
                                            <p:txEl>
                                              <p:pRg st="13" end="13"/>
                                            </p:txEl>
                                          </p:spTgt>
                                        </p:tgtEl>
                                        <p:attrNameLst>
                                          <p:attrName>fillcolor</p:attrName>
                                        </p:attrNameLst>
                                      </p:cBhvr>
                                      <p:tavLst>
                                        <p:tav tm="0">
                                          <p:val>
                                            <p:clrVal>
                                              <a:schemeClr val="accent2"/>
                                            </p:clrVal>
                                          </p:val>
                                        </p:tav>
                                        <p:tav tm="50000">
                                          <p:val>
                                            <p:clrVal>
                                              <a:schemeClr val="hlink"/>
                                            </p:clrVal>
                                          </p:val>
                                        </p:tav>
                                      </p:tavLst>
                                    </p:anim>
                                    <p:set>
                                      <p:cBhvr>
                                        <p:cTn id="111" dur="80"/>
                                        <p:tgtEl>
                                          <p:spTgt spid="220162">
                                            <p:txEl>
                                              <p:pRg st="13" end="13"/>
                                            </p:txEl>
                                          </p:spTgt>
                                        </p:tgtEl>
                                        <p:attrNameLst>
                                          <p:attrName>fill.type</p:attrName>
                                        </p:attrNameLst>
                                      </p:cBhvr>
                                      <p:to>
                                        <p:strVal val="solid"/>
                                      </p:to>
                                    </p:set>
                                  </p:childTnLst>
                                </p:cTn>
                              </p:par>
                            </p:childTnLst>
                          </p:cTn>
                        </p:par>
                      </p:childTnLst>
                    </p:cTn>
                  </p:par>
                  <p:par>
                    <p:cTn id="112" fill="hold">
                      <p:stCondLst>
                        <p:cond delay="indefinite"/>
                      </p:stCondLst>
                      <p:childTnLst>
                        <p:par>
                          <p:cTn id="113" fill="hold">
                            <p:stCondLst>
                              <p:cond delay="0"/>
                            </p:stCondLst>
                            <p:childTnLst>
                              <p:par>
                                <p:cTn id="114" presetID="27" presetClass="entr" presetSubtype="0" fill="hold" grpId="0" nodeType="clickEffect">
                                  <p:stCondLst>
                                    <p:cond delay="0"/>
                                  </p:stCondLst>
                                  <p:iterate type="lt">
                                    <p:tmPct val="50000"/>
                                  </p:iterate>
                                  <p:childTnLst>
                                    <p:set>
                                      <p:cBhvr>
                                        <p:cTn id="115" dur="1" fill="hold">
                                          <p:stCondLst>
                                            <p:cond delay="0"/>
                                          </p:stCondLst>
                                        </p:cTn>
                                        <p:tgtEl>
                                          <p:spTgt spid="220162">
                                            <p:txEl>
                                              <p:pRg st="14" end="14"/>
                                            </p:txEl>
                                          </p:spTgt>
                                        </p:tgtEl>
                                        <p:attrNameLst>
                                          <p:attrName>style.visibility</p:attrName>
                                        </p:attrNameLst>
                                      </p:cBhvr>
                                      <p:to>
                                        <p:strVal val="visible"/>
                                      </p:to>
                                    </p:set>
                                    <p:anim calcmode="discrete" valueType="clr">
                                      <p:cBhvr override="childStyle">
                                        <p:cTn id="116" dur="80"/>
                                        <p:tgtEl>
                                          <p:spTgt spid="220162">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7" dur="80"/>
                                        <p:tgtEl>
                                          <p:spTgt spid="220162">
                                            <p:txEl>
                                              <p:pRg st="14" end="14"/>
                                            </p:txEl>
                                          </p:spTgt>
                                        </p:tgtEl>
                                        <p:attrNameLst>
                                          <p:attrName>fillcolor</p:attrName>
                                        </p:attrNameLst>
                                      </p:cBhvr>
                                      <p:tavLst>
                                        <p:tav tm="0">
                                          <p:val>
                                            <p:clrVal>
                                              <a:schemeClr val="accent2"/>
                                            </p:clrVal>
                                          </p:val>
                                        </p:tav>
                                        <p:tav tm="50000">
                                          <p:val>
                                            <p:clrVal>
                                              <a:schemeClr val="hlink"/>
                                            </p:clrVal>
                                          </p:val>
                                        </p:tav>
                                      </p:tavLst>
                                    </p:anim>
                                    <p:set>
                                      <p:cBhvr>
                                        <p:cTn id="118" dur="80"/>
                                        <p:tgtEl>
                                          <p:spTgt spid="220162">
                                            <p:txEl>
                                              <p:pRg st="14" end="14"/>
                                            </p:txEl>
                                          </p:spTgt>
                                        </p:tgtEl>
                                        <p:attrNameLst>
                                          <p:attrName>fill.type</p:attrName>
                                        </p:attrNameLst>
                                      </p:cBhvr>
                                      <p:to>
                                        <p:strVal val="solid"/>
                                      </p:to>
                                    </p:set>
                                  </p:childTnLst>
                                </p:cTn>
                              </p:par>
                            </p:childTnLst>
                          </p:cTn>
                        </p:par>
                      </p:childTnLst>
                    </p:cTn>
                  </p:par>
                  <p:par>
                    <p:cTn id="119" fill="hold">
                      <p:stCondLst>
                        <p:cond delay="indefinite"/>
                      </p:stCondLst>
                      <p:childTnLst>
                        <p:par>
                          <p:cTn id="120" fill="hold">
                            <p:stCondLst>
                              <p:cond delay="0"/>
                            </p:stCondLst>
                            <p:childTnLst>
                              <p:par>
                                <p:cTn id="121" presetID="27" presetClass="entr" presetSubtype="0" fill="hold" grpId="0" nodeType="clickEffect">
                                  <p:stCondLst>
                                    <p:cond delay="0"/>
                                  </p:stCondLst>
                                  <p:iterate type="lt">
                                    <p:tmPct val="50000"/>
                                  </p:iterate>
                                  <p:childTnLst>
                                    <p:set>
                                      <p:cBhvr>
                                        <p:cTn id="122" dur="1" fill="hold">
                                          <p:stCondLst>
                                            <p:cond delay="0"/>
                                          </p:stCondLst>
                                        </p:cTn>
                                        <p:tgtEl>
                                          <p:spTgt spid="220162">
                                            <p:txEl>
                                              <p:pRg st="15" end="15"/>
                                            </p:txEl>
                                          </p:spTgt>
                                        </p:tgtEl>
                                        <p:attrNameLst>
                                          <p:attrName>style.visibility</p:attrName>
                                        </p:attrNameLst>
                                      </p:cBhvr>
                                      <p:to>
                                        <p:strVal val="visible"/>
                                      </p:to>
                                    </p:set>
                                    <p:anim calcmode="discrete" valueType="clr">
                                      <p:cBhvr override="childStyle">
                                        <p:cTn id="123" dur="80"/>
                                        <p:tgtEl>
                                          <p:spTgt spid="220162">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4" dur="80"/>
                                        <p:tgtEl>
                                          <p:spTgt spid="220162">
                                            <p:txEl>
                                              <p:pRg st="15" end="15"/>
                                            </p:txEl>
                                          </p:spTgt>
                                        </p:tgtEl>
                                        <p:attrNameLst>
                                          <p:attrName>fillcolor</p:attrName>
                                        </p:attrNameLst>
                                      </p:cBhvr>
                                      <p:tavLst>
                                        <p:tav tm="0">
                                          <p:val>
                                            <p:clrVal>
                                              <a:schemeClr val="accent2"/>
                                            </p:clrVal>
                                          </p:val>
                                        </p:tav>
                                        <p:tav tm="50000">
                                          <p:val>
                                            <p:clrVal>
                                              <a:schemeClr val="hlink"/>
                                            </p:clrVal>
                                          </p:val>
                                        </p:tav>
                                      </p:tavLst>
                                    </p:anim>
                                    <p:set>
                                      <p:cBhvr>
                                        <p:cTn id="125" dur="80"/>
                                        <p:tgtEl>
                                          <p:spTgt spid="220162">
                                            <p:txEl>
                                              <p:pRg st="15" end="15"/>
                                            </p:txEl>
                                          </p:spTgt>
                                        </p:tgtEl>
                                        <p:attrNameLst>
                                          <p:attrName>fill.type</p:attrName>
                                        </p:attrNameLst>
                                      </p:cBhvr>
                                      <p:to>
                                        <p:strVal val="solid"/>
                                      </p:to>
                                    </p:set>
                                  </p:childTnLst>
                                </p:cTn>
                              </p:par>
                            </p:childTnLst>
                          </p:cTn>
                        </p:par>
                      </p:childTnLst>
                    </p:cTn>
                  </p:par>
                  <p:par>
                    <p:cTn id="126" fill="hold">
                      <p:stCondLst>
                        <p:cond delay="indefinite"/>
                      </p:stCondLst>
                      <p:childTnLst>
                        <p:par>
                          <p:cTn id="127" fill="hold">
                            <p:stCondLst>
                              <p:cond delay="0"/>
                            </p:stCondLst>
                            <p:childTnLst>
                              <p:par>
                                <p:cTn id="128" presetID="27" presetClass="entr" presetSubtype="0" fill="hold" grpId="0" nodeType="clickEffect">
                                  <p:stCondLst>
                                    <p:cond delay="0"/>
                                  </p:stCondLst>
                                  <p:iterate type="lt">
                                    <p:tmPct val="50000"/>
                                  </p:iterate>
                                  <p:childTnLst>
                                    <p:set>
                                      <p:cBhvr>
                                        <p:cTn id="129" dur="1" fill="hold">
                                          <p:stCondLst>
                                            <p:cond delay="0"/>
                                          </p:stCondLst>
                                        </p:cTn>
                                        <p:tgtEl>
                                          <p:spTgt spid="220162">
                                            <p:txEl>
                                              <p:pRg st="16" end="16"/>
                                            </p:txEl>
                                          </p:spTgt>
                                        </p:tgtEl>
                                        <p:attrNameLst>
                                          <p:attrName>style.visibility</p:attrName>
                                        </p:attrNameLst>
                                      </p:cBhvr>
                                      <p:to>
                                        <p:strVal val="visible"/>
                                      </p:to>
                                    </p:set>
                                    <p:anim calcmode="discrete" valueType="clr">
                                      <p:cBhvr override="childStyle">
                                        <p:cTn id="130" dur="80"/>
                                        <p:tgtEl>
                                          <p:spTgt spid="220162">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1" dur="80"/>
                                        <p:tgtEl>
                                          <p:spTgt spid="220162">
                                            <p:txEl>
                                              <p:pRg st="16" end="16"/>
                                            </p:txEl>
                                          </p:spTgt>
                                        </p:tgtEl>
                                        <p:attrNameLst>
                                          <p:attrName>fillcolor</p:attrName>
                                        </p:attrNameLst>
                                      </p:cBhvr>
                                      <p:tavLst>
                                        <p:tav tm="0">
                                          <p:val>
                                            <p:clrVal>
                                              <a:schemeClr val="accent2"/>
                                            </p:clrVal>
                                          </p:val>
                                        </p:tav>
                                        <p:tav tm="50000">
                                          <p:val>
                                            <p:clrVal>
                                              <a:schemeClr val="hlink"/>
                                            </p:clrVal>
                                          </p:val>
                                        </p:tav>
                                      </p:tavLst>
                                    </p:anim>
                                    <p:set>
                                      <p:cBhvr>
                                        <p:cTn id="132" dur="80"/>
                                        <p:tgtEl>
                                          <p:spTgt spid="220162">
                                            <p:txEl>
                                              <p:pRg st="16" end="16"/>
                                            </p:txEl>
                                          </p:spTgt>
                                        </p:tgtEl>
                                        <p:attrNameLst>
                                          <p:attrName>fill.type</p:attrName>
                                        </p:attrNameLst>
                                      </p:cBhvr>
                                      <p:to>
                                        <p:strVal val="solid"/>
                                      </p:to>
                                    </p:set>
                                  </p:childTnLst>
                                </p:cTn>
                              </p:par>
                            </p:childTnLst>
                          </p:cTn>
                        </p:par>
                      </p:childTnLst>
                    </p:cTn>
                  </p:par>
                  <p:par>
                    <p:cTn id="133" fill="hold">
                      <p:stCondLst>
                        <p:cond delay="indefinite"/>
                      </p:stCondLst>
                      <p:childTnLst>
                        <p:par>
                          <p:cTn id="134" fill="hold">
                            <p:stCondLst>
                              <p:cond delay="0"/>
                            </p:stCondLst>
                            <p:childTnLst>
                              <p:par>
                                <p:cTn id="135" presetID="27" presetClass="entr" presetSubtype="0" fill="hold" grpId="0" nodeType="clickEffect">
                                  <p:stCondLst>
                                    <p:cond delay="0"/>
                                  </p:stCondLst>
                                  <p:iterate type="lt">
                                    <p:tmPct val="50000"/>
                                  </p:iterate>
                                  <p:childTnLst>
                                    <p:set>
                                      <p:cBhvr>
                                        <p:cTn id="136" dur="1" fill="hold">
                                          <p:stCondLst>
                                            <p:cond delay="0"/>
                                          </p:stCondLst>
                                        </p:cTn>
                                        <p:tgtEl>
                                          <p:spTgt spid="220162">
                                            <p:txEl>
                                              <p:pRg st="17" end="17"/>
                                            </p:txEl>
                                          </p:spTgt>
                                        </p:tgtEl>
                                        <p:attrNameLst>
                                          <p:attrName>style.visibility</p:attrName>
                                        </p:attrNameLst>
                                      </p:cBhvr>
                                      <p:to>
                                        <p:strVal val="visible"/>
                                      </p:to>
                                    </p:set>
                                    <p:anim calcmode="discrete" valueType="clr">
                                      <p:cBhvr override="childStyle">
                                        <p:cTn id="137" dur="80"/>
                                        <p:tgtEl>
                                          <p:spTgt spid="220162">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8" dur="80"/>
                                        <p:tgtEl>
                                          <p:spTgt spid="220162">
                                            <p:txEl>
                                              <p:pRg st="17" end="17"/>
                                            </p:txEl>
                                          </p:spTgt>
                                        </p:tgtEl>
                                        <p:attrNameLst>
                                          <p:attrName>fillcolor</p:attrName>
                                        </p:attrNameLst>
                                      </p:cBhvr>
                                      <p:tavLst>
                                        <p:tav tm="0">
                                          <p:val>
                                            <p:clrVal>
                                              <a:schemeClr val="accent2"/>
                                            </p:clrVal>
                                          </p:val>
                                        </p:tav>
                                        <p:tav tm="50000">
                                          <p:val>
                                            <p:clrVal>
                                              <a:schemeClr val="hlink"/>
                                            </p:clrVal>
                                          </p:val>
                                        </p:tav>
                                      </p:tavLst>
                                    </p:anim>
                                    <p:set>
                                      <p:cBhvr>
                                        <p:cTn id="139" dur="80"/>
                                        <p:tgtEl>
                                          <p:spTgt spid="220162">
                                            <p:txEl>
                                              <p:pRg st="17" end="17"/>
                                            </p:txEl>
                                          </p:spTgt>
                                        </p:tgtEl>
                                        <p:attrNameLst>
                                          <p:attrName>fill.type</p:attrName>
                                        </p:attrNameLst>
                                      </p:cBhvr>
                                      <p:to>
                                        <p:strVal val="solid"/>
                                      </p:to>
                                    </p:set>
                                  </p:childTnLst>
                                </p:cTn>
                              </p:par>
                            </p:childTnLst>
                          </p:cTn>
                        </p:par>
                      </p:childTnLst>
                    </p:cTn>
                  </p:par>
                  <p:par>
                    <p:cTn id="140" fill="hold">
                      <p:stCondLst>
                        <p:cond delay="indefinite"/>
                      </p:stCondLst>
                      <p:childTnLst>
                        <p:par>
                          <p:cTn id="141" fill="hold">
                            <p:stCondLst>
                              <p:cond delay="0"/>
                            </p:stCondLst>
                            <p:childTnLst>
                              <p:par>
                                <p:cTn id="142" presetID="27" presetClass="entr" presetSubtype="0" fill="hold" grpId="0" nodeType="clickEffect">
                                  <p:stCondLst>
                                    <p:cond delay="0"/>
                                  </p:stCondLst>
                                  <p:iterate type="lt">
                                    <p:tmPct val="50000"/>
                                  </p:iterate>
                                  <p:childTnLst>
                                    <p:set>
                                      <p:cBhvr>
                                        <p:cTn id="143" dur="1" fill="hold">
                                          <p:stCondLst>
                                            <p:cond delay="0"/>
                                          </p:stCondLst>
                                        </p:cTn>
                                        <p:tgtEl>
                                          <p:spTgt spid="220162">
                                            <p:txEl>
                                              <p:pRg st="18" end="18"/>
                                            </p:txEl>
                                          </p:spTgt>
                                        </p:tgtEl>
                                        <p:attrNameLst>
                                          <p:attrName>style.visibility</p:attrName>
                                        </p:attrNameLst>
                                      </p:cBhvr>
                                      <p:to>
                                        <p:strVal val="visible"/>
                                      </p:to>
                                    </p:set>
                                    <p:anim calcmode="discrete" valueType="clr">
                                      <p:cBhvr override="childStyle">
                                        <p:cTn id="144" dur="80"/>
                                        <p:tgtEl>
                                          <p:spTgt spid="220162">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5" dur="80"/>
                                        <p:tgtEl>
                                          <p:spTgt spid="220162">
                                            <p:txEl>
                                              <p:pRg st="18" end="18"/>
                                            </p:txEl>
                                          </p:spTgt>
                                        </p:tgtEl>
                                        <p:attrNameLst>
                                          <p:attrName>fillcolor</p:attrName>
                                        </p:attrNameLst>
                                      </p:cBhvr>
                                      <p:tavLst>
                                        <p:tav tm="0">
                                          <p:val>
                                            <p:clrVal>
                                              <a:schemeClr val="accent2"/>
                                            </p:clrVal>
                                          </p:val>
                                        </p:tav>
                                        <p:tav tm="50000">
                                          <p:val>
                                            <p:clrVal>
                                              <a:schemeClr val="hlink"/>
                                            </p:clrVal>
                                          </p:val>
                                        </p:tav>
                                      </p:tavLst>
                                    </p:anim>
                                    <p:set>
                                      <p:cBhvr>
                                        <p:cTn id="146" dur="80"/>
                                        <p:tgtEl>
                                          <p:spTgt spid="220162">
                                            <p:txEl>
                                              <p:pRg st="18" end="18"/>
                                            </p:txEl>
                                          </p:spTgt>
                                        </p:tgtEl>
                                        <p:attrNameLst>
                                          <p:attrName>fill.type</p:attrName>
                                        </p:attrNameLst>
                                      </p:cBhvr>
                                      <p:to>
                                        <p:strVal val="solid"/>
                                      </p:to>
                                    </p:set>
                                  </p:childTnLst>
                                </p:cTn>
                              </p:par>
                            </p:childTnLst>
                          </p:cTn>
                        </p:par>
                      </p:childTnLst>
                    </p:cTn>
                  </p:par>
                  <p:par>
                    <p:cTn id="147" fill="hold">
                      <p:stCondLst>
                        <p:cond delay="indefinite"/>
                      </p:stCondLst>
                      <p:childTnLst>
                        <p:par>
                          <p:cTn id="148" fill="hold">
                            <p:stCondLst>
                              <p:cond delay="0"/>
                            </p:stCondLst>
                            <p:childTnLst>
                              <p:par>
                                <p:cTn id="149" presetID="16" presetClass="entr" presetSubtype="26" fill="hold" nodeType="clickEffect">
                                  <p:stCondLst>
                                    <p:cond delay="0"/>
                                  </p:stCondLst>
                                  <p:childTnLst>
                                    <p:set>
                                      <p:cBhvr>
                                        <p:cTn id="150" dur="1" fill="hold">
                                          <p:stCondLst>
                                            <p:cond delay="0"/>
                                          </p:stCondLst>
                                        </p:cTn>
                                        <p:tgtEl>
                                          <p:spTgt spid="220167"/>
                                        </p:tgtEl>
                                        <p:attrNameLst>
                                          <p:attrName>style.visibility</p:attrName>
                                        </p:attrNameLst>
                                      </p:cBhvr>
                                      <p:to>
                                        <p:strVal val="visible"/>
                                      </p:to>
                                    </p:set>
                                    <p:animEffect transition="in" filter="barn(inHorizontal)">
                                      <p:cBhvr>
                                        <p:cTn id="151"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nimBg="1" build="p"/>
      <p:bldP spid="2201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68313" y="836613"/>
            <a:ext cx="82804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l" eaLnBrk="1" hangingPunct="1">
              <a:lnSpc>
                <a:spcPct val="120000"/>
              </a:lnSpc>
              <a:spcBef>
                <a:spcPct val="20000"/>
              </a:spcBef>
              <a:buFontTx/>
              <a:buAutoNum type="circleNumDbPlain" startAt="5"/>
            </a:pPr>
            <a:r>
              <a:rPr lang="zh-CN" altLang="en-US" b="1">
                <a:latin typeface="黑体" panose="02010609060101010101" pitchFamily="2" charset="-122"/>
                <a:ea typeface="黑体" panose="02010609060101010101" pitchFamily="2" charset="-122"/>
              </a:rPr>
              <a:t>定义数组长度只能是常量和符号常量，不能是变量。下列合法的声明是：</a:t>
            </a:r>
            <a:endParaRPr lang="zh-CN" altLang="en-US" b="1">
              <a:latin typeface="黑体" panose="02010609060101010101" pitchFamily="2" charset="-122"/>
              <a:ea typeface="黑体" panose="02010609060101010101" pitchFamily="2" charset="-122"/>
            </a:endParaRPr>
          </a:p>
          <a:p>
            <a:pPr marL="457200" indent="-457200" algn="l" eaLnBrk="1" hangingPunct="1">
              <a:lnSpc>
                <a:spcPct val="120000"/>
              </a:lnSpc>
              <a:spcBef>
                <a:spcPct val="20000"/>
              </a:spcBef>
            </a:pPr>
            <a:r>
              <a:rPr lang="zh-CN" altLang="en-US" b="1">
                <a:latin typeface="Tahoma" panose="020B0604030504040204" pitchFamily="34" charset="0"/>
                <a:ea typeface="黑体" panose="02010609060101010101" pitchFamily="2" charset="-122"/>
              </a:rPr>
              <a:t>            </a:t>
            </a:r>
            <a:r>
              <a:rPr lang="en-US" altLang="zh-CN" b="1">
                <a:latin typeface="Tahoma" panose="020B0604030504040204" pitchFamily="34" charset="0"/>
              </a:rPr>
              <a:t>#define F 12</a:t>
            </a:r>
            <a:endParaRPr lang="zh-CN" altLang="en-US" b="1">
              <a:latin typeface="Tahoma" panose="020B0604030504040204" pitchFamily="34" charset="0"/>
              <a:ea typeface="黑体" panose="02010609060101010101" pitchFamily="2" charset="-122"/>
            </a:endParaRPr>
          </a:p>
          <a:p>
            <a:pPr marL="457200" indent="-457200" algn="l" eaLnBrk="1" hangingPunct="1">
              <a:lnSpc>
                <a:spcPct val="120000"/>
              </a:lnSpc>
              <a:spcBef>
                <a:spcPct val="20000"/>
              </a:spcBef>
            </a:pPr>
            <a:r>
              <a:rPr lang="en-US" altLang="zh-CN" b="1">
                <a:latin typeface="Tahoma" panose="020B0604030504040204" pitchFamily="34" charset="0"/>
                <a:ea typeface="黑体" panose="02010609060101010101" pitchFamily="2" charset="-122"/>
              </a:rPr>
              <a:t>            int a[5],</a:t>
            </a:r>
            <a:r>
              <a:rPr lang="en-US" altLang="zh-CN" b="1">
                <a:solidFill>
                  <a:srgbClr val="CC0000"/>
                </a:solidFill>
                <a:latin typeface="Tahoma" panose="020B0604030504040204" pitchFamily="34" charset="0"/>
                <a:ea typeface="黑体" panose="02010609060101010101" pitchFamily="2" charset="-122"/>
              </a:rPr>
              <a:t>int a[n],</a:t>
            </a:r>
            <a:r>
              <a:rPr lang="en-US" altLang="zh-CN" b="1">
                <a:latin typeface="Tahoma" panose="020B0604030504040204" pitchFamily="34" charset="0"/>
                <a:ea typeface="黑体" panose="02010609060101010101" pitchFamily="2" charset="-122"/>
              </a:rPr>
              <a:t>int a[5+7], </a:t>
            </a:r>
            <a:endParaRPr lang="en-US" altLang="zh-CN" b="1">
              <a:latin typeface="Tahoma" panose="020B0604030504040204" pitchFamily="34" charset="0"/>
              <a:ea typeface="黑体" panose="02010609060101010101" pitchFamily="2" charset="-122"/>
            </a:endParaRPr>
          </a:p>
          <a:p>
            <a:pPr marL="457200" indent="-457200" algn="l" eaLnBrk="1" hangingPunct="1">
              <a:lnSpc>
                <a:spcPct val="120000"/>
              </a:lnSpc>
              <a:spcBef>
                <a:spcPct val="20000"/>
              </a:spcBef>
            </a:pPr>
            <a:r>
              <a:rPr lang="en-US" altLang="zh-CN" b="1">
                <a:latin typeface="Tahoma" panose="020B0604030504040204" pitchFamily="34" charset="0"/>
                <a:ea typeface="黑体" panose="02010609060101010101" pitchFamily="2" charset="-122"/>
              </a:rPr>
              <a:t>            int a[F],</a:t>
            </a:r>
            <a:r>
              <a:rPr lang="en-US" altLang="zh-CN" b="1">
                <a:solidFill>
                  <a:srgbClr val="CC0000"/>
                </a:solidFill>
                <a:latin typeface="Tahoma" panose="020B0604030504040204" pitchFamily="34" charset="0"/>
                <a:ea typeface="黑体" panose="02010609060101010101" pitchFamily="2" charset="-122"/>
              </a:rPr>
              <a:t>int a[GF+2],</a:t>
            </a:r>
            <a:r>
              <a:rPr lang="en-US" altLang="zh-CN" b="1">
                <a:latin typeface="Tahoma" panose="020B0604030504040204" pitchFamily="34" charset="0"/>
                <a:ea typeface="黑体" panose="02010609060101010101" pitchFamily="2" charset="-122"/>
              </a:rPr>
              <a:t>int a[2*3]</a:t>
            </a:r>
            <a:endParaRPr lang="en-US" altLang="zh-CN" b="1">
              <a:latin typeface="Tahoma" panose="020B0604030504040204" pitchFamily="34" charset="0"/>
              <a:ea typeface="黑体" panose="02010609060101010101" pitchFamily="2" charset="-122"/>
            </a:endParaRPr>
          </a:p>
          <a:p>
            <a:pPr marL="457200" indent="-457200" algn="l" eaLnBrk="1" hangingPunct="1">
              <a:lnSpc>
                <a:spcPct val="120000"/>
              </a:lnSpc>
              <a:spcBef>
                <a:spcPct val="80000"/>
              </a:spcBef>
              <a:buFontTx/>
              <a:buAutoNum type="circleNumDbPlain" startAt="6"/>
            </a:pPr>
            <a:r>
              <a:rPr lang="zh-CN" altLang="en-US" b="1">
                <a:latin typeface="Tahoma" panose="020B0604030504040204" pitchFamily="34" charset="0"/>
                <a:ea typeface="黑体" panose="02010609060101010101" pitchFamily="2" charset="-122"/>
              </a:rPr>
              <a:t>编译程序为数组开辟连续的存储单元来顺序存放数组中各数组元素的值，</a:t>
            </a:r>
            <a:r>
              <a:rPr lang="zh-CN" altLang="en-US" b="1">
                <a:solidFill>
                  <a:srgbClr val="3333FF"/>
                </a:solidFill>
                <a:latin typeface="Tahoma" panose="020B0604030504040204" pitchFamily="34" charset="0"/>
                <a:ea typeface="黑体" panose="02010609060101010101" pitchFamily="2" charset="-122"/>
              </a:rPr>
              <a:t>用数组名表示该数组存储区的首地址。</a:t>
            </a:r>
            <a:r>
              <a:rPr lang="zh-CN" altLang="en-US" b="1">
                <a:latin typeface="Tahoma" panose="020B0604030504040204" pitchFamily="34" charset="0"/>
                <a:ea typeface="黑体" panose="02010609060101010101" pitchFamily="2" charset="-122"/>
              </a:rPr>
              <a:t>例如：</a:t>
            </a:r>
            <a:r>
              <a:rPr lang="en-US" altLang="zh-CN" b="1">
                <a:latin typeface="Tahoma" panose="020B0604030504040204" pitchFamily="34" charset="0"/>
                <a:ea typeface="黑体" panose="02010609060101010101" pitchFamily="2" charset="-122"/>
              </a:rPr>
              <a:t>int a[5];  </a:t>
            </a:r>
            <a:endParaRPr lang="en-US" altLang="zh-CN" b="1">
              <a:solidFill>
                <a:srgbClr val="660066"/>
              </a:solidFill>
              <a:latin typeface="Tahoma" panose="020B0604030504040204" pitchFamily="34" charset="0"/>
              <a:ea typeface="黑体" panose="02010609060101010101" pitchFamily="2" charset="-122"/>
            </a:endParaRPr>
          </a:p>
        </p:txBody>
      </p:sp>
      <p:sp>
        <p:nvSpPr>
          <p:cNvPr id="7171" name="Rectangle 4"/>
          <p:cNvSpPr>
            <a:spLocks noChangeArrowheads="1"/>
          </p:cNvSpPr>
          <p:nvPr/>
        </p:nvSpPr>
        <p:spPr bwMode="auto">
          <a:xfrm>
            <a:off x="395288" y="26035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200" b="1">
                <a:solidFill>
                  <a:srgbClr val="9933FF"/>
                </a:solidFill>
                <a:ea typeface="黑体" panose="02010609060101010101" pitchFamily="2" charset="-122"/>
              </a:rPr>
              <a:t>说明（续）</a:t>
            </a:r>
            <a:r>
              <a:rPr lang="zh-CN" altLang="en-US" sz="3200" b="1">
                <a:ea typeface="黑体" panose="02010609060101010101" pitchFamily="2" charset="-122"/>
                <a:sym typeface="Wingdings" panose="05000000000000000000" pitchFamily="2" charset="2"/>
              </a:rPr>
              <a:t>：</a:t>
            </a:r>
            <a:endParaRPr lang="zh-CN" altLang="en-US" sz="3200" b="1">
              <a:ea typeface="黑体" panose="02010609060101010101" pitchFamily="2" charset="-122"/>
              <a:sym typeface="Wingdings" panose="05000000000000000000" pitchFamily="2" charset="2"/>
            </a:endParaRPr>
          </a:p>
        </p:txBody>
      </p:sp>
      <p:sp>
        <p:nvSpPr>
          <p:cNvPr id="7172" name="Rectangle 5"/>
          <p:cNvSpPr>
            <a:spLocks noChangeArrowheads="1"/>
          </p:cNvSpPr>
          <p:nvPr/>
        </p:nvSpPr>
        <p:spPr bwMode="auto">
          <a:xfrm>
            <a:off x="3224213" y="0"/>
            <a:ext cx="5919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600" b="1">
                <a:solidFill>
                  <a:srgbClr val="CC0000"/>
                </a:solidFill>
                <a:latin typeface="黑体" panose="02010609060101010101" pitchFamily="2" charset="-122"/>
                <a:ea typeface="黑体" panose="02010609060101010101" pitchFamily="2" charset="-122"/>
              </a:rPr>
              <a:t>6.1</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一维数组的定义和引用</a:t>
            </a:r>
            <a:endParaRPr lang="zh-CN" altLang="en-US" sz="3600" b="1">
              <a:solidFill>
                <a:srgbClr val="CC0000"/>
              </a:solidFill>
              <a:latin typeface="黑体" panose="02010609060101010101" pitchFamily="2" charset="-122"/>
              <a:ea typeface="黑体" panose="02010609060101010101" pitchFamily="2" charset="-122"/>
            </a:endParaRPr>
          </a:p>
        </p:txBody>
      </p:sp>
      <p:graphicFrame>
        <p:nvGraphicFramePr>
          <p:cNvPr id="224262" name="Group 6"/>
          <p:cNvGraphicFramePr>
            <a:graphicFrameLocks noGrp="1"/>
          </p:cNvGraphicFramePr>
          <p:nvPr/>
        </p:nvGraphicFramePr>
        <p:xfrm>
          <a:off x="539750" y="908050"/>
          <a:ext cx="7777163" cy="1368425"/>
        </p:xfrm>
        <a:graphic>
          <a:graphicData uri="http://schemas.openxmlformats.org/drawingml/2006/table">
            <a:tbl>
              <a:tblPr/>
              <a:tblGrid>
                <a:gridCol w="2032000"/>
                <a:gridCol w="1077913"/>
                <a:gridCol w="1166812"/>
                <a:gridCol w="1168400"/>
                <a:gridCol w="1165225"/>
                <a:gridCol w="1166813"/>
              </a:tblGrid>
              <a:tr h="685800">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rPr>
                        <a:t>数组元素</a:t>
                      </a:r>
                      <a:endParaRPr kumimoji="1" lang="zh-CN" altLang="en-US"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rPr>
                        <a:t>地址</a:t>
                      </a:r>
                      <a:endParaRPr kumimoji="1" lang="zh-CN" altLang="en-US"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rPr>
                        <a:t>a[0]</a:t>
                      </a:r>
                      <a:endPar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rPr>
                        <a:t>a[1]</a:t>
                      </a:r>
                      <a:endPar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rPr>
                        <a:t>a[2]</a:t>
                      </a:r>
                      <a:endPar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rPr>
                        <a:t>a[3]</a:t>
                      </a:r>
                      <a:endPar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12700"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rPr>
                        <a:t>a[4]</a:t>
                      </a:r>
                      <a:endParaRPr kumimoji="1" lang="en-US" altLang="zh-CN" sz="2400" b="1" i="0" u="none" strike="noStrike" cap="none" normalizeH="0" baseline="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lg"/>
                    </a:lnL>
                    <a:lnR w="28575" cap="flat" cmpd="sng" algn="ctr">
                      <a:solidFill>
                        <a:schemeClr val="tx1"/>
                      </a:solidFill>
                      <a:prstDash val="solid"/>
                      <a:miter lim="800000"/>
                      <a:headEnd type="none" w="med" len="med"/>
                      <a:tailEnd type="none" w="med" len="lg"/>
                    </a:lnR>
                    <a:lnT w="28575" cap="flat" cmpd="sng" algn="ctr">
                      <a:solidFill>
                        <a:schemeClr val="tx1"/>
                      </a:solidFill>
                      <a:prstDash val="solid"/>
                      <a:miter lim="800000"/>
                      <a:headEnd type="none" w="med" len="med"/>
                      <a:tailEnd type="none" w="med" len="lg"/>
                    </a:lnT>
                    <a:lnB w="12700" cap="flat" cmpd="sng" algn="ctr">
                      <a:solidFill>
                        <a:schemeClr val="tx1"/>
                      </a:solidFill>
                      <a:prstDash val="solid"/>
                      <a:miter lim="800000"/>
                      <a:headEnd type="none" w="med" len="med"/>
                      <a:tailEnd type="none" w="med" len="lg"/>
                    </a:lnB>
                    <a:lnTlToBr>
                      <a:noFill/>
                    </a:lnTlToBr>
                    <a:lnBlToTr>
                      <a:noFill/>
                    </a:lnBlToTr>
                    <a:solidFill>
                      <a:srgbClr val="FFCCCC"/>
                    </a:solidFill>
                  </a:tcPr>
                </a:tc>
              </a:tr>
              <a:tr h="682625">
                <a:tc vMerge="1">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rPr>
                        <a:t>100      104       108       112      116</a:t>
                      </a:r>
                      <a:endParaRPr kumimoji="1" lang="en-US" altLang="zh-CN" sz="2400" b="1" i="0" u="none" strike="noStrike" cap="none" normalizeH="0" baseline="0" dirty="0" smtClean="0">
                        <a:ln>
                          <a:noFill/>
                        </a:ln>
                        <a:solidFill>
                          <a:schemeClr val="accent2"/>
                        </a:solidFill>
                        <a:effectLst/>
                        <a:latin typeface="Tahoma" panose="020B0604030504040204" pitchFamily="34" charset="0"/>
                        <a:ea typeface="黑体" panose="02010609060101010101" pitchFamily="2" charset="-122"/>
                      </a:endParaRP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CC"/>
                    </a:solidFill>
                  </a:tcPr>
                </a:tc>
                <a:tc hMerge="1">
                  <a:tcPr/>
                </a:tc>
                <a:tc hMerge="1">
                  <a:tcPr/>
                </a:tc>
                <a:tc hMerge="1">
                  <a:tcPr/>
                </a:tc>
                <a:tc hMerge="1">
                  <a:tcPr/>
                </a:tc>
              </a:tr>
            </a:tbl>
          </a:graphicData>
        </a:graphic>
      </p:graphicFrame>
      <p:sp>
        <p:nvSpPr>
          <p:cNvPr id="7191" name="Rectangle 23"/>
          <p:cNvSpPr>
            <a:spLocks noChangeArrowheads="1"/>
          </p:cNvSpPr>
          <p:nvPr/>
        </p:nvSpPr>
        <p:spPr bwMode="auto">
          <a:xfrm>
            <a:off x="539750" y="2276475"/>
            <a:ext cx="7815263" cy="11239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30000"/>
              </a:spcBef>
              <a:spcAft>
                <a:spcPct val="30000"/>
              </a:spcAft>
            </a:pPr>
            <a:r>
              <a:rPr lang="zh-CN" altLang="en-US" sz="2600" b="1">
                <a:solidFill>
                  <a:srgbClr val="CC0000"/>
                </a:solidFill>
                <a:latin typeface="Tahoma" panose="020B0604030504040204" pitchFamily="34" charset="0"/>
                <a:ea typeface="黑体" panose="02010609060101010101" pitchFamily="2" charset="-122"/>
              </a:rPr>
              <a:t>数组名</a:t>
            </a:r>
            <a:r>
              <a:rPr lang="en-US" altLang="zh-CN" sz="2600" b="1">
                <a:solidFill>
                  <a:srgbClr val="CC0000"/>
                </a:solidFill>
                <a:latin typeface="Tahoma" panose="020B0604030504040204" pitchFamily="34" charset="0"/>
                <a:ea typeface="黑体" panose="02010609060101010101" pitchFamily="2" charset="-122"/>
              </a:rPr>
              <a:t>a</a:t>
            </a:r>
            <a:r>
              <a:rPr lang="zh-CN" altLang="en-US" sz="2600" b="1">
                <a:solidFill>
                  <a:srgbClr val="CC0000"/>
                </a:solidFill>
                <a:latin typeface="Tahoma" panose="020B0604030504040204" pitchFamily="34" charset="0"/>
                <a:ea typeface="黑体" panose="02010609060101010101" pitchFamily="2" charset="-122"/>
              </a:rPr>
              <a:t>代表数组首地址</a:t>
            </a:r>
            <a:r>
              <a:rPr lang="en-US" altLang="zh-CN" sz="2600" b="1">
                <a:solidFill>
                  <a:srgbClr val="CC0000"/>
                </a:solidFill>
                <a:latin typeface="Tahoma" panose="020B0604030504040204" pitchFamily="34" charset="0"/>
                <a:ea typeface="黑体" panose="02010609060101010101" pitchFamily="2" charset="-122"/>
              </a:rPr>
              <a:t>100</a:t>
            </a:r>
            <a:endParaRPr lang="en-US" altLang="zh-CN" sz="2600" b="1">
              <a:solidFill>
                <a:srgbClr val="FF0000"/>
              </a:solidFill>
              <a:latin typeface="Tahoma" panose="020B0604030504040204" pitchFamily="34" charset="0"/>
              <a:ea typeface="黑体" panose="02010609060101010101" pitchFamily="2" charset="-122"/>
            </a:endParaRPr>
          </a:p>
          <a:p>
            <a:pPr algn="l" eaLnBrk="1" hangingPunct="1">
              <a:spcBef>
                <a:spcPct val="30000"/>
              </a:spcBef>
              <a:spcAft>
                <a:spcPct val="30000"/>
              </a:spcAft>
            </a:pPr>
            <a:r>
              <a:rPr lang="en-US" altLang="zh-CN" sz="2600" b="1">
                <a:solidFill>
                  <a:srgbClr val="FF0000"/>
                </a:solidFill>
                <a:latin typeface="Tahoma" panose="020B0604030504040204" pitchFamily="34" charset="0"/>
                <a:ea typeface="黑体" panose="02010609060101010101" pitchFamily="2" charset="-122"/>
              </a:rPr>
              <a:t>a[2]</a:t>
            </a:r>
            <a:r>
              <a:rPr lang="zh-CN" altLang="en-US" sz="2600" b="1">
                <a:solidFill>
                  <a:srgbClr val="FF0000"/>
                </a:solidFill>
                <a:latin typeface="Tahoma" panose="020B0604030504040204" pitchFamily="34" charset="0"/>
                <a:ea typeface="黑体" panose="02010609060101010101" pitchFamily="2" charset="-122"/>
              </a:rPr>
              <a:t>的地址为：</a:t>
            </a:r>
            <a:r>
              <a:rPr lang="en-US" altLang="zh-CN" sz="2600" b="1">
                <a:latin typeface="Tahoma" panose="020B0604030504040204" pitchFamily="34" charset="0"/>
                <a:ea typeface="黑体" panose="02010609060101010101" pitchFamily="2" charset="-122"/>
              </a:rPr>
              <a:t>&amp;a[2] =a+2*4=100+8=108</a:t>
            </a:r>
            <a:endParaRPr lang="en-US" altLang="zh-CN" sz="2600" b="1">
              <a:solidFill>
                <a:srgbClr val="FF0000"/>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4262"/>
                                        </p:tgtEl>
                                        <p:attrNameLst>
                                          <p:attrName>style.visibility</p:attrName>
                                        </p:attrNameLst>
                                      </p:cBhvr>
                                      <p:to>
                                        <p:strVal val="visible"/>
                                      </p:to>
                                    </p:set>
                                    <p:animEffect transition="in" filter="box(in)">
                                      <p:cBhvr>
                                        <p:cTn id="13" dur="500"/>
                                        <p:tgtEl>
                                          <p:spTgt spid="22426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191"/>
                                        </p:tgtEl>
                                        <p:attrNameLst>
                                          <p:attrName>style.visibility</p:attrName>
                                        </p:attrNameLst>
                                      </p:cBhvr>
                                      <p:to>
                                        <p:strVal val="visible"/>
                                      </p:to>
                                    </p:set>
                                    <p:animEffect transition="in" filter="diamond(in)">
                                      <p:cBhvr>
                                        <p:cTn id="18" dur="2000"/>
                                        <p:tgtEl>
                                          <p:spTgt spid="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b="1" smtClean="0">
                <a:solidFill>
                  <a:srgbClr val="CC0000"/>
                </a:solidFill>
              </a:rPr>
              <a:t>本章主要内容</a:t>
            </a:r>
            <a:endParaRPr lang="zh-CN" altLang="en-US" b="1" smtClean="0">
              <a:solidFill>
                <a:srgbClr val="CC0000"/>
              </a:solidFill>
            </a:endParaRPr>
          </a:p>
        </p:txBody>
      </p:sp>
      <p:sp>
        <p:nvSpPr>
          <p:cNvPr id="62467" name="Rectangle 3"/>
          <p:cNvSpPr>
            <a:spLocks noGrp="1" noChangeArrowheads="1"/>
          </p:cNvSpPr>
          <p:nvPr>
            <p:ph type="body" idx="1"/>
          </p:nvPr>
        </p:nvSpPr>
        <p:spPr>
          <a:xfrm>
            <a:off x="685800" y="2133600"/>
            <a:ext cx="7772400" cy="4114800"/>
          </a:xfrm>
        </p:spPr>
        <p:txBody>
          <a:bodyPr/>
          <a:lstStyle/>
          <a:p>
            <a:pPr eaLnBrk="1" hangingPunct="1"/>
            <a:r>
              <a:rPr lang="zh-CN" altLang="en-US" b="1" smtClean="0"/>
              <a:t>数组与数组元素（下标标量）</a:t>
            </a:r>
            <a:endParaRPr lang="zh-CN" altLang="en-US" b="1" smtClean="0"/>
          </a:p>
          <a:p>
            <a:pPr eaLnBrk="1" hangingPunct="1"/>
            <a:r>
              <a:rPr lang="zh-CN" altLang="en-US" b="1" smtClean="0"/>
              <a:t>一维数组的定义、赋值、引用</a:t>
            </a:r>
            <a:endParaRPr lang="zh-CN" altLang="en-US" b="1" smtClean="0"/>
          </a:p>
          <a:p>
            <a:pPr eaLnBrk="1" hangingPunct="1"/>
            <a:r>
              <a:rPr lang="zh-CN" altLang="en-US" b="1" smtClean="0"/>
              <a:t>二维数组的定义、赋值、引用</a:t>
            </a:r>
            <a:endParaRPr lang="zh-CN" altLang="en-US" b="1" smtClean="0"/>
          </a:p>
          <a:p>
            <a:pPr eaLnBrk="1" hangingPunct="1"/>
            <a:r>
              <a:rPr lang="zh-CN" altLang="en-US" b="1" smtClean="0"/>
              <a:t>字符数组的定义、赋值、引用</a:t>
            </a:r>
            <a:endParaRPr lang="zh-CN" altLang="en-US" b="1" smtClean="0"/>
          </a:p>
          <a:p>
            <a:pPr eaLnBrk="1" hangingPunct="1"/>
            <a:r>
              <a:rPr lang="zh-CN" altLang="en-US" b="1" smtClean="0"/>
              <a:t>字符串处理函数</a:t>
            </a:r>
            <a:endParaRPr lang="zh-CN" altLang="en-US" b="1" smtClean="0"/>
          </a:p>
          <a:p>
            <a:pPr eaLnBrk="1" hangingPunct="1">
              <a:buFontTx/>
              <a:buNone/>
            </a:pPr>
            <a:endParaRPr lang="en-US" altLang="zh-CN" b="1" smtClean="0"/>
          </a:p>
        </p:txBody>
      </p:sp>
      <p:pic>
        <p:nvPicPr>
          <p:cNvPr id="62468" name="Picture 4"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3055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5"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3055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0"/>
            <a:ext cx="8458200"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pPr>
            <a:r>
              <a:rPr lang="zh-CN" altLang="en-US" sz="2800" b="1">
                <a:solidFill>
                  <a:srgbClr val="9933FF"/>
                </a:solidFill>
                <a:latin typeface="Tahoma" panose="020B0604030504040204" pitchFamily="34" charset="0"/>
              </a:rPr>
              <a:t>例</a:t>
            </a:r>
            <a:r>
              <a:rPr lang="en-US" altLang="zh-CN" sz="2800" b="1">
                <a:solidFill>
                  <a:srgbClr val="9933FF"/>
                </a:solidFill>
                <a:latin typeface="Tahoma" panose="020B0604030504040204" pitchFamily="34" charset="0"/>
              </a:rPr>
              <a:t>2</a:t>
            </a:r>
            <a:r>
              <a:rPr lang="en-US" altLang="zh-CN" sz="2800" b="1">
                <a:latin typeface="Tahoma" panose="020B0604030504040204" pitchFamily="34" charset="0"/>
              </a:rPr>
              <a:t> </a:t>
            </a:r>
            <a:r>
              <a:rPr lang="zh-CN" altLang="en-US" sz="2800" b="1">
                <a:latin typeface="Tahoma" panose="020B0604030504040204" pitchFamily="34" charset="0"/>
              </a:rPr>
              <a:t>用数组处理</a:t>
            </a:r>
            <a:r>
              <a:rPr lang="en-US" altLang="zh-CN" sz="2800" b="1">
                <a:latin typeface="Tahoma" panose="020B0604030504040204" pitchFamily="34" charset="0"/>
              </a:rPr>
              <a:t>Fibonacci</a:t>
            </a:r>
            <a:r>
              <a:rPr lang="zh-CN" altLang="en-US" sz="2800" b="1">
                <a:latin typeface="Tahoma" panose="020B0604030504040204" pitchFamily="34" charset="0"/>
              </a:rPr>
              <a:t>数列。</a:t>
            </a:r>
            <a:endParaRPr lang="zh-CN" altLang="en-US"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#include&lt;stdio.h&gt;</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void main()</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int i;</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int f[20]={1,1};</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for (i=2; i&lt;20; i++)</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a:t>
            </a:r>
            <a:r>
              <a:rPr lang="en-US" altLang="zh-CN" sz="2800" b="1">
                <a:solidFill>
                  <a:srgbClr val="FF33CC"/>
                </a:solidFill>
                <a:latin typeface="Tahoma" panose="020B0604030504040204" pitchFamily="34" charset="0"/>
              </a:rPr>
              <a:t>f[i]=f[i-2]+f[i-1];</a:t>
            </a:r>
            <a:endParaRPr lang="en-US" altLang="zh-CN" sz="2800" b="1">
              <a:solidFill>
                <a:srgbClr val="FF33CC"/>
              </a:solidFill>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for (i=0; i&lt;20; i++)</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if (i%4==0) printf("\n");</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printf("%12d", f[i]);</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       }</a:t>
            </a:r>
            <a:endParaRPr lang="en-US" altLang="zh-CN" sz="2800" b="1">
              <a:latin typeface="Tahoma" panose="020B0604030504040204" pitchFamily="34" charset="0"/>
            </a:endParaRPr>
          </a:p>
          <a:p>
            <a:pPr algn="just" eaLnBrk="1" hangingPunct="1">
              <a:spcBef>
                <a:spcPct val="10000"/>
              </a:spcBef>
            </a:pPr>
            <a:r>
              <a:rPr lang="en-US" altLang="zh-CN" sz="2800" b="1">
                <a:latin typeface="Tahoma" panose="020B0604030504040204" pitchFamily="34" charset="0"/>
              </a:rPr>
              <a:t>}</a:t>
            </a:r>
            <a:endParaRPr lang="en-US" altLang="zh-CN" sz="2800" b="1">
              <a:latin typeface="Tahoma" panose="020B0604030504040204" pitchFamily="34" charset="0"/>
            </a:endParaRPr>
          </a:p>
        </p:txBody>
      </p:sp>
      <p:sp>
        <p:nvSpPr>
          <p:cNvPr id="63491" name="AutoShape 3"/>
          <p:cNvSpPr>
            <a:spLocks noChangeArrowheads="1"/>
          </p:cNvSpPr>
          <p:nvPr/>
        </p:nvSpPr>
        <p:spPr bwMode="auto">
          <a:xfrm>
            <a:off x="4495800" y="685800"/>
            <a:ext cx="4648200" cy="1752600"/>
          </a:xfrm>
          <a:prstGeom prst="wedgeRectCallout">
            <a:avLst>
              <a:gd name="adj1" fmla="val -28755"/>
              <a:gd name="adj2" fmla="val 154440"/>
            </a:avLst>
          </a:prstGeom>
          <a:solidFill>
            <a:srgbClr val="FFE7E7"/>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l" eaLnBrk="1" hangingPunct="1"/>
            <a:r>
              <a:rPr lang="zh-CN" altLang="en-US" b="1">
                <a:latin typeface="Tahoma" panose="020B0604030504040204" pitchFamily="34" charset="0"/>
              </a:rPr>
              <a:t>运行结果</a:t>
            </a:r>
            <a:r>
              <a:rPr lang="en-US" altLang="zh-CN" b="1">
                <a:latin typeface="Tahoma" panose="020B0604030504040204" pitchFamily="34" charset="0"/>
              </a:rPr>
              <a:t>:</a:t>
            </a:r>
            <a:endParaRPr lang="en-US" altLang="zh-CN" b="1">
              <a:latin typeface="Tahoma" panose="020B0604030504040204" pitchFamily="34" charset="0"/>
            </a:endParaRPr>
          </a:p>
          <a:p>
            <a:pPr marL="609600" indent="-609600" algn="l" eaLnBrk="1" hangingPunct="1"/>
            <a:r>
              <a:rPr lang="en-US" altLang="zh-CN" b="1">
                <a:solidFill>
                  <a:srgbClr val="FF3300"/>
                </a:solidFill>
                <a:latin typeface="Tahoma" panose="020B0604030504040204" pitchFamily="34" charset="0"/>
              </a:rPr>
              <a:t>    </a:t>
            </a:r>
            <a:r>
              <a:rPr lang="en-US" altLang="zh-CN" b="1">
                <a:solidFill>
                  <a:schemeClr val="accent2"/>
                </a:solidFill>
                <a:latin typeface="Tahoma" panose="020B0604030504040204" pitchFamily="34" charset="0"/>
              </a:rPr>
              <a:t>1</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1</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2</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3</a:t>
            </a:r>
            <a:endParaRPr lang="en-US" altLang="zh-CN" b="1">
              <a:solidFill>
                <a:schemeClr val="accent2"/>
              </a:solidFill>
              <a:latin typeface="Tahoma" panose="020B0604030504040204" pitchFamily="34" charset="0"/>
            </a:endParaRPr>
          </a:p>
          <a:p>
            <a:pPr marL="609600" indent="-609600" algn="l" eaLnBrk="1" hangingPunct="1"/>
            <a:r>
              <a:rPr lang="en-US" altLang="zh-CN" b="1">
                <a:solidFill>
                  <a:schemeClr val="accent2"/>
                </a:solidFill>
                <a:latin typeface="Tahoma" panose="020B0604030504040204" pitchFamily="34" charset="0"/>
              </a:rPr>
              <a:t>    5</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8</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13</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21</a:t>
            </a:r>
            <a:endParaRPr lang="en-US" altLang="zh-CN" b="1">
              <a:solidFill>
                <a:schemeClr val="accent2"/>
              </a:solidFill>
              <a:latin typeface="Tahoma" panose="020B0604030504040204" pitchFamily="34" charset="0"/>
            </a:endParaRPr>
          </a:p>
          <a:p>
            <a:pPr marL="609600" indent="-609600" algn="l" eaLnBrk="1" hangingPunct="1"/>
            <a:r>
              <a:rPr lang="en-US" altLang="zh-CN" b="1">
                <a:solidFill>
                  <a:schemeClr val="accent2"/>
                </a:solidFill>
                <a:latin typeface="Tahoma" panose="020B0604030504040204" pitchFamily="34" charset="0"/>
              </a:rPr>
              <a:t>   34</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55</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89</a:t>
            </a:r>
            <a:r>
              <a:rPr lang="zh-CN" altLang="en-US" b="1">
                <a:solidFill>
                  <a:schemeClr val="accent2"/>
                </a:solidFill>
                <a:latin typeface="Tahoma" panose="020B0604030504040204" pitchFamily="34" charset="0"/>
              </a:rPr>
              <a:t>　  </a:t>
            </a:r>
            <a:r>
              <a:rPr lang="en-US" altLang="zh-CN" b="1">
                <a:solidFill>
                  <a:schemeClr val="accent2"/>
                </a:solidFill>
                <a:latin typeface="Tahoma" panose="020B0604030504040204" pitchFamily="34" charset="0"/>
              </a:rPr>
              <a:t>144</a:t>
            </a:r>
            <a:r>
              <a:rPr lang="zh-CN" altLang="en-US" b="1">
                <a:solidFill>
                  <a:srgbClr val="FF3300"/>
                </a:solidFill>
                <a:latin typeface="Tahoma" panose="020B0604030504040204" pitchFamily="34" charset="0"/>
              </a:rPr>
              <a:t>　</a:t>
            </a:r>
            <a:endParaRPr lang="zh-CN" altLang="en-US" b="1">
              <a:solidFill>
                <a:srgbClr val="FF33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solidFill>
                  <a:srgbClr val="9933FF"/>
                </a:solidFill>
              </a:rPr>
              <a:t>例</a:t>
            </a:r>
            <a:r>
              <a:rPr lang="en-US" altLang="zh-CN" sz="2800" b="1">
                <a:solidFill>
                  <a:srgbClr val="9933FF"/>
                </a:solidFill>
              </a:rPr>
              <a:t>7</a:t>
            </a:r>
            <a:r>
              <a:rPr lang="zh-CN" altLang="en-US" sz="2800" b="1">
                <a:solidFill>
                  <a:srgbClr val="9933FF"/>
                </a:solidFill>
              </a:rPr>
              <a:t>．</a:t>
            </a:r>
            <a:r>
              <a:rPr lang="en-US" altLang="zh-CN" sz="2800" b="1">
                <a:solidFill>
                  <a:srgbClr val="9933FF"/>
                </a:solidFill>
              </a:rPr>
              <a:t>8</a:t>
            </a:r>
            <a:r>
              <a:rPr lang="en-US" altLang="zh-CN" sz="2800" b="1"/>
              <a:t>  </a:t>
            </a:r>
            <a:r>
              <a:rPr lang="zh-CN" altLang="en-US" sz="2800" b="1"/>
              <a:t>输入一行字符，统计其中有多少个单词，单词间用空格分开。</a:t>
            </a:r>
            <a:endParaRPr lang="zh-CN" altLang="en-US" sz="2800" b="1"/>
          </a:p>
          <a:p>
            <a:pPr algn="just" eaLnBrk="1" hangingPunct="1"/>
            <a:r>
              <a:rPr lang="en-US" altLang="zh-CN" sz="2800" b="1"/>
              <a:t>#include&lt;stdio.h&gt;</a:t>
            </a:r>
            <a:endParaRPr lang="en-US" altLang="zh-CN" sz="2800" b="1"/>
          </a:p>
          <a:p>
            <a:pPr algn="just" eaLnBrk="1" hangingPunct="1"/>
            <a:r>
              <a:rPr lang="en-US" altLang="zh-CN" sz="2800" b="1"/>
              <a:t>void main()</a:t>
            </a:r>
            <a:endParaRPr lang="en-US" altLang="zh-CN" sz="2800" b="1"/>
          </a:p>
          <a:p>
            <a:pPr algn="just" eaLnBrk="1" hangingPunct="1"/>
            <a:r>
              <a:rPr lang="en-US" altLang="zh-CN" sz="2800" b="1"/>
              <a:t>{   char string[81],c;</a:t>
            </a:r>
            <a:endParaRPr lang="en-US" altLang="zh-CN" sz="2800" b="1"/>
          </a:p>
          <a:p>
            <a:pPr algn="just" eaLnBrk="1" hangingPunct="1"/>
            <a:r>
              <a:rPr lang="en-US" altLang="zh-CN" sz="2800" b="1"/>
              <a:t>    int i, num=0, word=0;</a:t>
            </a:r>
            <a:endParaRPr lang="en-US" altLang="zh-CN" sz="2800" b="1"/>
          </a:p>
          <a:p>
            <a:pPr algn="just" eaLnBrk="1" hangingPunct="1"/>
            <a:r>
              <a:rPr lang="en-US" altLang="zh-CN" sz="2800" b="1"/>
              <a:t>    gets(string);</a:t>
            </a:r>
            <a:endParaRPr lang="en-US" altLang="zh-CN" sz="2800" b="1"/>
          </a:p>
          <a:p>
            <a:pPr algn="just" eaLnBrk="1" hangingPunct="1"/>
            <a:r>
              <a:rPr lang="en-US" altLang="zh-CN" sz="2800" b="1"/>
              <a:t>    for (i=0; (c=string[i])!='\0'; i++)</a:t>
            </a:r>
            <a:endParaRPr lang="en-US" altLang="zh-CN" sz="2800" b="1"/>
          </a:p>
          <a:p>
            <a:pPr algn="just" eaLnBrk="1" hangingPunct="1"/>
            <a:r>
              <a:rPr lang="en-US" altLang="zh-CN" sz="2800" b="1"/>
              <a:t>        if (c==' ') word=0;</a:t>
            </a:r>
            <a:endParaRPr lang="en-US" altLang="zh-CN" sz="2800" b="1"/>
          </a:p>
          <a:p>
            <a:pPr algn="just" eaLnBrk="1" hangingPunct="1"/>
            <a:r>
              <a:rPr lang="en-US" altLang="zh-CN" sz="2800" b="1"/>
              <a:t>        else if (word==0)</a:t>
            </a:r>
            <a:endParaRPr lang="en-US" altLang="zh-CN" sz="2800" b="1"/>
          </a:p>
          <a:p>
            <a:pPr algn="just" eaLnBrk="1" hangingPunct="1"/>
            <a:r>
              <a:rPr lang="en-US" altLang="zh-CN" sz="2800" b="1"/>
              <a:t>        {  word=1;   num++;   }</a:t>
            </a:r>
            <a:endParaRPr lang="en-US" altLang="zh-CN" sz="2800" b="1"/>
          </a:p>
          <a:p>
            <a:pPr algn="just" eaLnBrk="1" hangingPunct="1"/>
            <a:r>
              <a:rPr lang="en-US" altLang="zh-CN" sz="2800" b="1"/>
              <a:t>    printf("There are %d words in the line \n", num);</a:t>
            </a:r>
            <a:endParaRPr lang="en-US" altLang="zh-CN" sz="2800" b="1"/>
          </a:p>
          <a:p>
            <a:pPr algn="just" eaLnBrk="1" hangingPunct="1"/>
            <a:r>
              <a:rPr lang="en-US" altLang="zh-CN" sz="2800" b="1"/>
              <a:t>}</a:t>
            </a:r>
            <a:endParaRPr lang="en-US" altLang="zh-CN" sz="2800" b="1"/>
          </a:p>
        </p:txBody>
      </p:sp>
      <p:sp>
        <p:nvSpPr>
          <p:cNvPr id="64515" name="Text Box 3"/>
          <p:cNvSpPr txBox="1">
            <a:spLocks noChangeArrowheads="1"/>
          </p:cNvSpPr>
          <p:nvPr/>
        </p:nvSpPr>
        <p:spPr bwMode="auto">
          <a:xfrm>
            <a:off x="9356725" y="5278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a:p>
        </p:txBody>
      </p:sp>
      <p:sp>
        <p:nvSpPr>
          <p:cNvPr id="64516" name="AutoShape 4"/>
          <p:cNvSpPr>
            <a:spLocks noChangeArrowheads="1"/>
          </p:cNvSpPr>
          <p:nvPr/>
        </p:nvSpPr>
        <p:spPr bwMode="auto">
          <a:xfrm>
            <a:off x="4098925" y="838200"/>
            <a:ext cx="5045075" cy="1066800"/>
          </a:xfrm>
          <a:prstGeom prst="wedgeRoundRectCallout">
            <a:avLst>
              <a:gd name="adj1" fmla="val -47796"/>
              <a:gd name="adj2" fmla="val 116370"/>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en-US" altLang="zh-CN" sz="2000" b="1">
                <a:solidFill>
                  <a:schemeClr val="accent2"/>
                </a:solidFill>
              </a:rPr>
              <a:t>I</a:t>
            </a:r>
            <a:r>
              <a:rPr lang="zh-CN" altLang="en-US" sz="2000" b="1">
                <a:solidFill>
                  <a:schemeClr val="accent2"/>
                </a:solidFill>
              </a:rPr>
              <a:t>为循环变量，</a:t>
            </a:r>
            <a:r>
              <a:rPr lang="en-US" altLang="zh-CN" sz="2000" b="1">
                <a:solidFill>
                  <a:schemeClr val="accent2"/>
                </a:solidFill>
              </a:rPr>
              <a:t>num</a:t>
            </a:r>
            <a:r>
              <a:rPr lang="zh-CN" altLang="en-US" sz="2000" b="1">
                <a:solidFill>
                  <a:schemeClr val="accent2"/>
                </a:solidFill>
              </a:rPr>
              <a:t>为单词个数的统计值。</a:t>
            </a:r>
            <a:r>
              <a:rPr lang="en-US" altLang="zh-CN" sz="2000" b="1">
                <a:solidFill>
                  <a:srgbClr val="CC3300"/>
                </a:solidFill>
              </a:rPr>
              <a:t>word</a:t>
            </a:r>
            <a:r>
              <a:rPr lang="zh-CN" altLang="en-US" sz="2000" b="1">
                <a:solidFill>
                  <a:srgbClr val="CC3300"/>
                </a:solidFill>
              </a:rPr>
              <a:t>是单词否的标志。为</a:t>
            </a:r>
            <a:r>
              <a:rPr lang="en-US" altLang="zh-CN" sz="2000" b="1">
                <a:solidFill>
                  <a:srgbClr val="CC3300"/>
                </a:solidFill>
              </a:rPr>
              <a:t>0</a:t>
            </a:r>
            <a:r>
              <a:rPr lang="zh-CN" altLang="en-US" sz="2000" b="1">
                <a:solidFill>
                  <a:srgbClr val="CC3300"/>
                </a:solidFill>
              </a:rPr>
              <a:t>，是单词；为</a:t>
            </a:r>
            <a:r>
              <a:rPr lang="en-US" altLang="zh-CN" sz="2000" b="1">
                <a:solidFill>
                  <a:srgbClr val="CC3300"/>
                </a:solidFill>
              </a:rPr>
              <a:t>1</a:t>
            </a:r>
            <a:r>
              <a:rPr lang="zh-CN" altLang="en-US" sz="2000" b="1">
                <a:solidFill>
                  <a:srgbClr val="CC3300"/>
                </a:solidFill>
              </a:rPr>
              <a:t>，不是。</a:t>
            </a:r>
            <a:endParaRPr lang="zh-CN" altLang="en-US" sz="2000" b="1">
              <a:solidFill>
                <a:srgbClr val="CC3300"/>
              </a:solidFill>
            </a:endParaRPr>
          </a:p>
        </p:txBody>
      </p:sp>
      <p:sp>
        <p:nvSpPr>
          <p:cNvPr id="64517" name="Text Box 5"/>
          <p:cNvSpPr txBox="1">
            <a:spLocks noChangeArrowheads="1"/>
          </p:cNvSpPr>
          <p:nvPr/>
        </p:nvSpPr>
        <p:spPr bwMode="auto">
          <a:xfrm>
            <a:off x="8382000" y="65452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400"/>
              <a:t>7-8.c</a:t>
            </a:r>
            <a:endParaRPr lang="en-US" altLang="zh-CN" sz="1400"/>
          </a:p>
        </p:txBody>
      </p:sp>
      <p:sp>
        <p:nvSpPr>
          <p:cNvPr id="64518" name="AutoShape 6"/>
          <p:cNvSpPr>
            <a:spLocks noChangeArrowheads="1"/>
          </p:cNvSpPr>
          <p:nvPr/>
        </p:nvSpPr>
        <p:spPr bwMode="auto">
          <a:xfrm>
            <a:off x="6172200" y="2057400"/>
            <a:ext cx="2438400" cy="914400"/>
          </a:xfrm>
          <a:prstGeom prst="wedgeRoundRectCallout">
            <a:avLst>
              <a:gd name="adj1" fmla="val -86199"/>
              <a:gd name="adj2" fmla="val 7725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800" b="1">
                <a:solidFill>
                  <a:schemeClr val="accent2"/>
                </a:solidFill>
              </a:rPr>
              <a:t>逐个判断</a:t>
            </a:r>
            <a:r>
              <a:rPr lang="en-US" altLang="zh-CN" sz="1800" b="1">
                <a:solidFill>
                  <a:schemeClr val="accent2"/>
                </a:solidFill>
              </a:rPr>
              <a:t>string</a:t>
            </a:r>
            <a:r>
              <a:rPr lang="zh-CN" altLang="en-US" sz="1800" b="1">
                <a:solidFill>
                  <a:schemeClr val="accent2"/>
                </a:solidFill>
              </a:rPr>
              <a:t>数组中字符，只要没碰到</a:t>
            </a:r>
            <a:r>
              <a:rPr lang="en-US" altLang="zh-CN" sz="1800" b="1">
                <a:solidFill>
                  <a:schemeClr val="accent2"/>
                </a:solidFill>
              </a:rPr>
              <a:t>\0</a:t>
            </a:r>
            <a:r>
              <a:rPr lang="zh-CN" altLang="en-US" sz="1800" b="1">
                <a:solidFill>
                  <a:schemeClr val="accent2"/>
                </a:solidFill>
              </a:rPr>
              <a:t>结束符就循环。</a:t>
            </a:r>
            <a:endParaRPr lang="zh-CN" altLang="en-US" sz="1800" b="1">
              <a:solidFill>
                <a:schemeClr val="accent2"/>
              </a:solidFill>
            </a:endParaRPr>
          </a:p>
        </p:txBody>
      </p:sp>
      <p:sp>
        <p:nvSpPr>
          <p:cNvPr id="64519" name="AutoShape 7"/>
          <p:cNvSpPr>
            <a:spLocks noChangeArrowheads="1"/>
          </p:cNvSpPr>
          <p:nvPr/>
        </p:nvSpPr>
        <p:spPr bwMode="auto">
          <a:xfrm>
            <a:off x="5562600" y="3276600"/>
            <a:ext cx="3581400" cy="457200"/>
          </a:xfrm>
          <a:prstGeom prst="wedgeRoundRectCallout">
            <a:avLst>
              <a:gd name="adj1" fmla="val -97870"/>
              <a:gd name="adj2" fmla="val 5381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800" b="1">
                <a:solidFill>
                  <a:schemeClr val="accent2"/>
                </a:solidFill>
              </a:rPr>
              <a:t>碰到空格，使单词标志</a:t>
            </a:r>
            <a:r>
              <a:rPr lang="en-US" altLang="zh-CN" sz="1800" b="1">
                <a:solidFill>
                  <a:schemeClr val="accent2"/>
                </a:solidFill>
              </a:rPr>
              <a:t>word=0</a:t>
            </a:r>
            <a:endParaRPr lang="en-US" altLang="zh-CN" sz="1800" b="1">
              <a:solidFill>
                <a:schemeClr val="accent2"/>
              </a:solidFill>
            </a:endParaRPr>
          </a:p>
        </p:txBody>
      </p:sp>
      <p:sp>
        <p:nvSpPr>
          <p:cNvPr id="64520" name="AutoShape 8"/>
          <p:cNvSpPr>
            <a:spLocks noChangeArrowheads="1"/>
          </p:cNvSpPr>
          <p:nvPr/>
        </p:nvSpPr>
        <p:spPr bwMode="auto">
          <a:xfrm>
            <a:off x="4873625" y="3962400"/>
            <a:ext cx="4270375" cy="457200"/>
          </a:xfrm>
          <a:prstGeom prst="wedgeRoundRectCallout">
            <a:avLst>
              <a:gd name="adj1" fmla="val -79329"/>
              <a:gd name="adj2" fmla="val 23264"/>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800" b="1">
                <a:solidFill>
                  <a:schemeClr val="accent2"/>
                </a:solidFill>
              </a:rPr>
              <a:t>单词标志</a:t>
            </a:r>
            <a:r>
              <a:rPr lang="en-US" altLang="zh-CN" sz="1800" b="1">
                <a:solidFill>
                  <a:schemeClr val="accent2"/>
                </a:solidFill>
              </a:rPr>
              <a:t>word=0</a:t>
            </a:r>
            <a:r>
              <a:rPr lang="zh-CN" altLang="en-US" sz="1800" b="1">
                <a:solidFill>
                  <a:schemeClr val="accent2"/>
                </a:solidFill>
              </a:rPr>
              <a:t>，</a:t>
            </a:r>
            <a:r>
              <a:rPr lang="en-US" altLang="zh-CN" sz="1800" b="1">
                <a:solidFill>
                  <a:schemeClr val="accent2"/>
                </a:solidFill>
              </a:rPr>
              <a:t>num++</a:t>
            </a:r>
            <a:r>
              <a:rPr lang="zh-CN" altLang="en-US" sz="1800" b="1">
                <a:solidFill>
                  <a:schemeClr val="accent2"/>
                </a:solidFill>
              </a:rPr>
              <a:t>且</a:t>
            </a:r>
            <a:r>
              <a:rPr lang="en-US" altLang="zh-CN" sz="1800" b="1">
                <a:solidFill>
                  <a:schemeClr val="accent2"/>
                </a:solidFill>
              </a:rPr>
              <a:t>word=1</a:t>
            </a:r>
            <a:endParaRPr lang="en-US" altLang="zh-CN" sz="1800" b="1">
              <a:solidFill>
                <a:schemeClr val="accent2"/>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827088" y="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t>阅读程序，选择答案：</a:t>
            </a:r>
            <a:endParaRPr lang="zh-CN" altLang="en-US" b="1"/>
          </a:p>
        </p:txBody>
      </p:sp>
      <p:sp>
        <p:nvSpPr>
          <p:cNvPr id="65539" name="Text Box 3"/>
          <p:cNvSpPr txBox="1">
            <a:spLocks noChangeArrowheads="1"/>
          </p:cNvSpPr>
          <p:nvPr/>
        </p:nvSpPr>
        <p:spPr bwMode="auto">
          <a:xfrm>
            <a:off x="827088" y="476250"/>
            <a:ext cx="4152900" cy="5218113"/>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10000"/>
              </a:spcBef>
            </a:pPr>
            <a:r>
              <a:rPr lang="en-US" altLang="zh-CN" sz="2800" b="1">
                <a:latin typeface="Tahoma" panose="020B0604030504040204" pitchFamily="34" charset="0"/>
              </a:rPr>
              <a:t>#include &lt;stdio.h&gt;</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main()</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int i,k,a[10],p[3];</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k=5;</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for (i=0;i&lt;10;i++)</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a[i]=i;</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for (i=0;i&lt;3;i++)</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p[i]=a[i*(i+1)];</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for (i=0;i&lt;3;i++)</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k+=p[i]*2;</a:t>
            </a:r>
            <a:endParaRPr lang="en-US" altLang="zh-CN" sz="2800" b="1">
              <a:latin typeface="Tahoma" panose="020B0604030504040204" pitchFamily="34" charset="0"/>
            </a:endParaRPr>
          </a:p>
          <a:p>
            <a:pPr algn="l" eaLnBrk="1" hangingPunct="1">
              <a:spcBef>
                <a:spcPct val="10000"/>
              </a:spcBef>
            </a:pPr>
            <a:r>
              <a:rPr lang="en-US" altLang="zh-CN" sz="2800" b="1">
                <a:latin typeface="Tahoma" panose="020B0604030504040204" pitchFamily="34" charset="0"/>
              </a:rPr>
              <a:t>   printf(“%d\n”,k);}</a:t>
            </a:r>
            <a:endParaRPr lang="en-US" altLang="zh-CN" sz="2800" b="1">
              <a:latin typeface="Tahoma" panose="020B0604030504040204" pitchFamily="34" charset="0"/>
            </a:endParaRPr>
          </a:p>
        </p:txBody>
      </p:sp>
      <p:sp>
        <p:nvSpPr>
          <p:cNvPr id="65540" name="Text Box 4"/>
          <p:cNvSpPr txBox="1">
            <a:spLocks noChangeArrowheads="1"/>
          </p:cNvSpPr>
          <p:nvPr/>
        </p:nvSpPr>
        <p:spPr bwMode="auto">
          <a:xfrm>
            <a:off x="5486400" y="228600"/>
            <a:ext cx="3124200" cy="1674813"/>
          </a:xfrm>
          <a:prstGeom prst="rect">
            <a:avLst/>
          </a:prstGeom>
          <a:solidFill>
            <a:srgbClr val="B7FF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200" b="1">
                <a:latin typeface="Tahoma" panose="020B0604030504040204" pitchFamily="34" charset="0"/>
              </a:rPr>
              <a:t>答案</a:t>
            </a:r>
            <a:endParaRPr lang="zh-CN" altLang="en-US" sz="3200" b="1">
              <a:latin typeface="Tahoma" panose="020B0604030504040204" pitchFamily="34" charset="0"/>
            </a:endParaRPr>
          </a:p>
          <a:p>
            <a:pPr algn="l" eaLnBrk="1" hangingPunct="1">
              <a:spcBef>
                <a:spcPct val="50000"/>
              </a:spcBef>
            </a:pPr>
            <a:r>
              <a:rPr lang="en-US" altLang="zh-CN" b="1">
                <a:latin typeface="Tahoma" panose="020B0604030504040204" pitchFamily="34" charset="0"/>
              </a:rPr>
              <a:t>A</a:t>
            </a:r>
            <a:r>
              <a:rPr lang="zh-CN" altLang="en-US" b="1">
                <a:latin typeface="Tahoma" panose="020B0604030504040204" pitchFamily="34" charset="0"/>
              </a:rPr>
              <a:t>、</a:t>
            </a:r>
            <a:r>
              <a:rPr lang="en-US" altLang="zh-CN" b="1">
                <a:latin typeface="Tahoma" panose="020B0604030504040204" pitchFamily="34" charset="0"/>
              </a:rPr>
              <a:t>20		B</a:t>
            </a:r>
            <a:r>
              <a:rPr lang="zh-CN" altLang="en-US" b="1">
                <a:latin typeface="Tahoma" panose="020B0604030504040204" pitchFamily="34" charset="0"/>
              </a:rPr>
              <a:t>、</a:t>
            </a:r>
            <a:r>
              <a:rPr lang="en-US" altLang="zh-CN" b="1">
                <a:latin typeface="Tahoma" panose="020B0604030504040204" pitchFamily="34" charset="0"/>
              </a:rPr>
              <a:t>21</a:t>
            </a:r>
            <a:endParaRPr lang="en-US" altLang="zh-CN" b="1">
              <a:latin typeface="Tahoma" panose="020B0604030504040204" pitchFamily="34" charset="0"/>
            </a:endParaRPr>
          </a:p>
          <a:p>
            <a:pPr algn="l" eaLnBrk="1" hangingPunct="1">
              <a:spcBef>
                <a:spcPct val="50000"/>
              </a:spcBef>
            </a:pPr>
            <a:r>
              <a:rPr lang="en-US" altLang="zh-CN" b="1">
                <a:latin typeface="Tahoma" panose="020B0604030504040204" pitchFamily="34" charset="0"/>
              </a:rPr>
              <a:t>C</a:t>
            </a:r>
            <a:r>
              <a:rPr lang="zh-CN" altLang="en-US" b="1">
                <a:latin typeface="Tahoma" panose="020B0604030504040204" pitchFamily="34" charset="0"/>
              </a:rPr>
              <a:t>、</a:t>
            </a:r>
            <a:r>
              <a:rPr lang="en-US" altLang="zh-CN" b="1">
                <a:latin typeface="Tahoma" panose="020B0604030504040204" pitchFamily="34" charset="0"/>
              </a:rPr>
              <a:t>22		D</a:t>
            </a:r>
            <a:r>
              <a:rPr lang="zh-CN" altLang="en-US" b="1">
                <a:latin typeface="Tahoma" panose="020B0604030504040204" pitchFamily="34" charset="0"/>
              </a:rPr>
              <a:t>、</a:t>
            </a:r>
            <a:r>
              <a:rPr lang="en-US" altLang="zh-CN" b="1">
                <a:latin typeface="Tahoma" panose="020B0604030504040204" pitchFamily="34" charset="0"/>
              </a:rPr>
              <a:t>23</a:t>
            </a:r>
            <a:endParaRPr lang="en-US" altLang="zh-CN" b="1">
              <a:latin typeface="Tahoma" panose="020B0604030504040204" pitchFamily="34" charset="0"/>
            </a:endParaRPr>
          </a:p>
        </p:txBody>
      </p:sp>
      <p:sp>
        <p:nvSpPr>
          <p:cNvPr id="191493" name="AutoShape 5"/>
          <p:cNvSpPr>
            <a:spLocks noChangeArrowheads="1"/>
          </p:cNvSpPr>
          <p:nvPr/>
        </p:nvSpPr>
        <p:spPr bwMode="auto">
          <a:xfrm>
            <a:off x="5508625" y="2060575"/>
            <a:ext cx="3200400" cy="1390650"/>
          </a:xfrm>
          <a:prstGeom prst="wedgeRoundRectCallout">
            <a:avLst>
              <a:gd name="adj1" fmla="val -85713"/>
              <a:gd name="adj2" fmla="val 81505"/>
              <a:gd name="adj3" fmla="val 1666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b="1">
                <a:latin typeface="Tahoma" panose="020B0604030504040204" pitchFamily="34" charset="0"/>
              </a:rPr>
              <a:t>P[0]=a[0]=0</a:t>
            </a:r>
            <a:endParaRPr lang="en-US" altLang="zh-CN" b="1">
              <a:latin typeface="Tahoma" panose="020B0604030504040204" pitchFamily="34" charset="0"/>
            </a:endParaRPr>
          </a:p>
          <a:p>
            <a:pPr eaLnBrk="1" hangingPunct="1"/>
            <a:r>
              <a:rPr lang="en-US" altLang="zh-CN" b="1">
                <a:latin typeface="Tahoma" panose="020B0604030504040204" pitchFamily="34" charset="0"/>
              </a:rPr>
              <a:t>P[1]=a[2]=2</a:t>
            </a:r>
            <a:endParaRPr lang="en-US" altLang="zh-CN" b="1">
              <a:latin typeface="Tahoma" panose="020B0604030504040204" pitchFamily="34" charset="0"/>
            </a:endParaRPr>
          </a:p>
          <a:p>
            <a:pPr eaLnBrk="1" hangingPunct="1"/>
            <a:r>
              <a:rPr lang="en-US" altLang="zh-CN" b="1">
                <a:latin typeface="Tahoma" panose="020B0604030504040204" pitchFamily="34" charset="0"/>
              </a:rPr>
              <a:t>P[2]=a[6]=6</a:t>
            </a:r>
            <a:endParaRPr lang="en-US" altLang="zh-CN" b="1">
              <a:latin typeface="Tahoma" panose="020B0604030504040204" pitchFamily="34" charset="0"/>
            </a:endParaRPr>
          </a:p>
        </p:txBody>
      </p:sp>
      <p:sp>
        <p:nvSpPr>
          <p:cNvPr id="191494" name="AutoShape 6"/>
          <p:cNvSpPr>
            <a:spLocks noChangeArrowheads="1"/>
          </p:cNvSpPr>
          <p:nvPr/>
        </p:nvSpPr>
        <p:spPr bwMode="auto">
          <a:xfrm>
            <a:off x="5508625" y="3789363"/>
            <a:ext cx="3297238" cy="1390650"/>
          </a:xfrm>
          <a:prstGeom prst="wedgeRoundRectCallout">
            <a:avLst>
              <a:gd name="adj1" fmla="val -106667"/>
              <a:gd name="adj2" fmla="val 37671"/>
              <a:gd name="adj3" fmla="val 16667"/>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en-US" altLang="zh-CN" b="1">
                <a:latin typeface="Tahoma" panose="020B0604030504040204" pitchFamily="34" charset="0"/>
              </a:rPr>
              <a:t>K=5+P[0]×2=5</a:t>
            </a:r>
            <a:endParaRPr lang="en-US" altLang="zh-CN" b="1">
              <a:latin typeface="Tahoma" panose="020B0604030504040204" pitchFamily="34" charset="0"/>
            </a:endParaRPr>
          </a:p>
          <a:p>
            <a:pPr algn="l" eaLnBrk="1" hangingPunct="1"/>
            <a:r>
              <a:rPr lang="en-US" altLang="zh-CN" b="1">
                <a:latin typeface="Tahoma" panose="020B0604030504040204" pitchFamily="34" charset="0"/>
              </a:rPr>
              <a:t>K=5+P[1]×2=9</a:t>
            </a:r>
            <a:endParaRPr lang="en-US" altLang="zh-CN" b="1">
              <a:latin typeface="Tahoma" panose="020B0604030504040204" pitchFamily="34" charset="0"/>
            </a:endParaRPr>
          </a:p>
          <a:p>
            <a:pPr algn="l" eaLnBrk="1" hangingPunct="1"/>
            <a:r>
              <a:rPr lang="en-US" altLang="zh-CN" b="1">
                <a:latin typeface="Tahoma" panose="020B0604030504040204" pitchFamily="34" charset="0"/>
              </a:rPr>
              <a:t>K=9+P[2]×2=21</a:t>
            </a:r>
            <a:endParaRPr lang="en-US" altLang="zh-CN" b="1">
              <a:latin typeface="Tahoma" panose="020B0604030504040204" pitchFamily="34" charset="0"/>
            </a:endParaRPr>
          </a:p>
        </p:txBody>
      </p:sp>
      <p:pic>
        <p:nvPicPr>
          <p:cNvPr id="65543" name="Picture 7"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3995738" y="6392863"/>
            <a:ext cx="6858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8"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6375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ppt_x"/>
                                          </p:val>
                                        </p:tav>
                                        <p:tav tm="100000">
                                          <p:val>
                                            <p:strVal val="#ppt_x"/>
                                          </p:val>
                                        </p:tav>
                                      </p:tavLst>
                                    </p:anim>
                                    <p:anim calcmode="lin" valueType="num">
                                      <p:cBhvr additive="base">
                                        <p:cTn id="8" dur="500" fill="hold"/>
                                        <p:tgtEl>
                                          <p:spTgt spid="1914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91494"/>
                                        </p:tgtEl>
                                        <p:attrNameLst>
                                          <p:attrName>style.visibility</p:attrName>
                                        </p:attrNameLst>
                                      </p:cBhvr>
                                      <p:to>
                                        <p:strVal val="visible"/>
                                      </p:to>
                                    </p:set>
                                    <p:anim calcmode="lin" valueType="num">
                                      <p:cBhvr>
                                        <p:cTn id="13" dur="1000" fill="hold"/>
                                        <p:tgtEl>
                                          <p:spTgt spid="191494"/>
                                        </p:tgtEl>
                                        <p:attrNameLst>
                                          <p:attrName>ppt_w</p:attrName>
                                        </p:attrNameLst>
                                      </p:cBhvr>
                                      <p:tavLst>
                                        <p:tav tm="0">
                                          <p:val>
                                            <p:fltVal val="0"/>
                                          </p:val>
                                        </p:tav>
                                        <p:tav tm="100000">
                                          <p:val>
                                            <p:strVal val="#ppt_w"/>
                                          </p:val>
                                        </p:tav>
                                      </p:tavLst>
                                    </p:anim>
                                    <p:anim calcmode="lin" valueType="num">
                                      <p:cBhvr>
                                        <p:cTn id="14" dur="1000" fill="hold"/>
                                        <p:tgtEl>
                                          <p:spTgt spid="191494"/>
                                        </p:tgtEl>
                                        <p:attrNameLst>
                                          <p:attrName>ppt_h</p:attrName>
                                        </p:attrNameLst>
                                      </p:cBhvr>
                                      <p:tavLst>
                                        <p:tav tm="0">
                                          <p:val>
                                            <p:fltVal val="0"/>
                                          </p:val>
                                        </p:tav>
                                        <p:tav tm="100000">
                                          <p:val>
                                            <p:strVal val="#ppt_h"/>
                                          </p:val>
                                        </p:tav>
                                      </p:tavLst>
                                    </p:anim>
                                    <p:anim calcmode="lin" valueType="num">
                                      <p:cBhvr>
                                        <p:cTn id="15" dur="1000" fill="hold"/>
                                        <p:tgtEl>
                                          <p:spTgt spid="19149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9149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nimBg="1" autoUpdateAnimBg="0"/>
      <p:bldP spid="19149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9750" y="981075"/>
            <a:ext cx="8208963"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a:latin typeface="Tahoma" panose="020B0604030504040204" pitchFamily="34" charset="0"/>
                <a:ea typeface="黑体" panose="02010609060101010101" pitchFamily="2" charset="-122"/>
              </a:rPr>
              <a:t>       数组元素是组成数组的基本单元</a:t>
            </a:r>
            <a:r>
              <a:rPr lang="en-US" altLang="zh-CN" sz="2600" b="1">
                <a:latin typeface="Tahoma" panose="020B0604030504040204" pitchFamily="34" charset="0"/>
                <a:ea typeface="黑体" panose="02010609060101010101" pitchFamily="2" charset="-122"/>
              </a:rPr>
              <a:t>,</a:t>
            </a:r>
            <a:r>
              <a:rPr lang="zh-CN" altLang="en-US" sz="2600" b="1">
                <a:solidFill>
                  <a:srgbClr val="CC0000"/>
                </a:solidFill>
                <a:latin typeface="Tahoma" panose="020B0604030504040204" pitchFamily="34" charset="0"/>
                <a:ea typeface="黑体" panose="02010609060101010101" pitchFamily="2" charset="-122"/>
              </a:rPr>
              <a:t>数组元素</a:t>
            </a:r>
            <a:r>
              <a:rPr lang="zh-CN" altLang="en-US" sz="2600" b="1">
                <a:latin typeface="Tahoma" panose="020B0604030504040204" pitchFamily="34" charset="0"/>
                <a:ea typeface="黑体" panose="02010609060101010101" pitchFamily="2" charset="-122"/>
              </a:rPr>
              <a:t>也是一种变量称为</a:t>
            </a:r>
            <a:r>
              <a:rPr lang="zh-CN" altLang="en-US" sz="2600" b="1">
                <a:solidFill>
                  <a:srgbClr val="CC0000"/>
                </a:solidFill>
                <a:latin typeface="Tahoma" panose="020B0604030504040204" pitchFamily="34" charset="0"/>
                <a:ea typeface="黑体" panose="02010609060101010101" pitchFamily="2" charset="-122"/>
              </a:rPr>
              <a:t>下标变量。</a:t>
            </a:r>
            <a:r>
              <a:rPr lang="zh-CN" altLang="en-US" sz="2600" b="1">
                <a:latin typeface="Tahoma" panose="020B0604030504040204" pitchFamily="34" charset="0"/>
                <a:ea typeface="黑体" panose="02010609060101010101" pitchFamily="2" charset="-122"/>
              </a:rPr>
              <a:t>其引用格式如下：</a:t>
            </a:r>
            <a:endParaRPr lang="zh-CN" altLang="en-US" sz="2600" b="1">
              <a:latin typeface="Tahoma" panose="020B0604030504040204" pitchFamily="34" charset="0"/>
              <a:ea typeface="黑体" panose="02010609060101010101" pitchFamily="2" charset="-122"/>
            </a:endParaRPr>
          </a:p>
          <a:p>
            <a:pPr eaLnBrk="1" hangingPunct="1">
              <a:spcBef>
                <a:spcPct val="50000"/>
              </a:spcBef>
            </a:pPr>
            <a:r>
              <a:rPr lang="zh-CN" altLang="en-US" sz="2600" b="1">
                <a:solidFill>
                  <a:srgbClr val="FF3399"/>
                </a:solidFill>
                <a:latin typeface="Tahoma" panose="020B0604030504040204" pitchFamily="34" charset="0"/>
                <a:ea typeface="黑体" panose="02010609060101010101" pitchFamily="2" charset="-122"/>
              </a:rPr>
              <a:t>数组名</a:t>
            </a:r>
            <a:r>
              <a:rPr lang="en-US" altLang="zh-CN" sz="2600" b="1">
                <a:solidFill>
                  <a:srgbClr val="FF3399"/>
                </a:solidFill>
                <a:latin typeface="Tahoma" panose="020B0604030504040204" pitchFamily="34" charset="0"/>
                <a:ea typeface="黑体" panose="02010609060101010101" pitchFamily="2" charset="-122"/>
              </a:rPr>
              <a:t>[</a:t>
            </a:r>
            <a:r>
              <a:rPr lang="zh-CN" altLang="en-US" sz="2600" b="1">
                <a:solidFill>
                  <a:srgbClr val="FF3399"/>
                </a:solidFill>
                <a:latin typeface="Tahoma" panose="020B0604030504040204" pitchFamily="34" charset="0"/>
                <a:ea typeface="黑体" panose="02010609060101010101" pitchFamily="2" charset="-122"/>
              </a:rPr>
              <a:t>下标表达式</a:t>
            </a:r>
            <a:r>
              <a:rPr lang="en-US" altLang="zh-CN" sz="2600" b="1">
                <a:solidFill>
                  <a:srgbClr val="FF3399"/>
                </a:solidFill>
                <a:latin typeface="Tahoma" panose="020B0604030504040204" pitchFamily="34" charset="0"/>
                <a:ea typeface="黑体" panose="02010609060101010101" pitchFamily="2" charset="-122"/>
              </a:rPr>
              <a:t>]</a:t>
            </a:r>
            <a:endParaRPr lang="en-US" altLang="zh-CN" sz="2600" b="1">
              <a:solidFill>
                <a:srgbClr val="FF3399"/>
              </a:solidFill>
              <a:latin typeface="Tahoma" panose="020B0604030504040204" pitchFamily="34" charset="0"/>
              <a:ea typeface="黑体" panose="02010609060101010101" pitchFamily="2" charset="-122"/>
            </a:endParaRPr>
          </a:p>
          <a:p>
            <a:pPr algn="just" eaLnBrk="1" hangingPunct="1">
              <a:spcBef>
                <a:spcPct val="50000"/>
              </a:spcBef>
            </a:pPr>
            <a:r>
              <a:rPr lang="en-US" altLang="zh-CN" sz="2600" b="1">
                <a:latin typeface="Tahoma" panose="020B0604030504040204" pitchFamily="34" charset="0"/>
                <a:ea typeface="黑体" panose="02010609060101010101" pitchFamily="2" charset="-122"/>
              </a:rPr>
              <a:t>       C</a:t>
            </a:r>
            <a:r>
              <a:rPr lang="zh-CN" altLang="en-US" sz="2600" b="1">
                <a:latin typeface="Tahoma" panose="020B0604030504040204" pitchFamily="34" charset="0"/>
                <a:ea typeface="黑体" panose="02010609060101010101" pitchFamily="2" charset="-122"/>
              </a:rPr>
              <a:t>语言规定</a:t>
            </a:r>
            <a:r>
              <a:rPr lang="zh-CN" altLang="en-US" sz="2600" b="1">
                <a:solidFill>
                  <a:schemeClr val="accent2"/>
                </a:solidFill>
                <a:latin typeface="Tahoma" panose="020B0604030504040204" pitchFamily="34" charset="0"/>
                <a:ea typeface="黑体" panose="02010609060101010101" pitchFamily="2" charset="-122"/>
              </a:rPr>
              <a:t>只能逐个引用数组元素</a:t>
            </a:r>
            <a:r>
              <a:rPr lang="zh-CN" altLang="en-US" sz="2600" b="1">
                <a:latin typeface="Tahoma" panose="020B0604030504040204" pitchFamily="34" charset="0"/>
                <a:ea typeface="黑体" panose="02010609060101010101" pitchFamily="2" charset="-122"/>
              </a:rPr>
              <a:t>，而不能一次引用整个数组。</a:t>
            </a:r>
            <a:endParaRPr lang="zh-CN" altLang="en-US" sz="2600" b="1">
              <a:latin typeface="Tahoma" panose="020B0604030504040204" pitchFamily="34" charset="0"/>
              <a:ea typeface="黑体" panose="02010609060101010101" pitchFamily="2" charset="-122"/>
            </a:endParaRPr>
          </a:p>
          <a:p>
            <a:pPr algn="just" eaLnBrk="1" hangingPunct="1">
              <a:spcBef>
                <a:spcPct val="50000"/>
              </a:spcBef>
            </a:pPr>
            <a:r>
              <a:rPr lang="zh-CN" altLang="en-US" sz="2600" b="1">
                <a:latin typeface="Tahoma" panose="020B0604030504040204" pitchFamily="34" charset="0"/>
                <a:ea typeface="黑体" panose="02010609060101010101" pitchFamily="2" charset="-122"/>
              </a:rPr>
              <a:t>      数组元素的</a:t>
            </a:r>
            <a:r>
              <a:rPr lang="zh-CN" altLang="en-US" sz="2600" b="1">
                <a:solidFill>
                  <a:srgbClr val="FF0000"/>
                </a:solidFill>
                <a:latin typeface="Tahoma" panose="020B0604030504040204" pitchFamily="34" charset="0"/>
                <a:ea typeface="黑体" panose="02010609060101010101" pitchFamily="2" charset="-122"/>
              </a:rPr>
              <a:t>下标</a:t>
            </a:r>
            <a:r>
              <a:rPr lang="zh-CN" altLang="en-US" sz="2600" b="1">
                <a:latin typeface="Tahoma" panose="020B0604030504040204" pitchFamily="34" charset="0"/>
                <a:ea typeface="黑体" panose="02010609060101010101" pitchFamily="2" charset="-122"/>
              </a:rPr>
              <a:t>只能是</a:t>
            </a:r>
            <a:r>
              <a:rPr lang="zh-CN" altLang="en-US" sz="2600" b="1">
                <a:solidFill>
                  <a:srgbClr val="FF0000"/>
                </a:solidFill>
                <a:latin typeface="Tahoma" panose="020B0604030504040204" pitchFamily="34" charset="0"/>
                <a:ea typeface="黑体" panose="02010609060101010101" pitchFamily="2" charset="-122"/>
              </a:rPr>
              <a:t>整型常量</a:t>
            </a:r>
            <a:r>
              <a:rPr lang="zh-CN" altLang="en-US" sz="2600" b="1">
                <a:latin typeface="Tahoma" panose="020B0604030504040204" pitchFamily="34" charset="0"/>
                <a:ea typeface="黑体" panose="02010609060101010101" pitchFamily="2" charset="-122"/>
              </a:rPr>
              <a:t>或</a:t>
            </a:r>
            <a:r>
              <a:rPr lang="zh-CN" altLang="en-US" sz="2600" b="1">
                <a:solidFill>
                  <a:srgbClr val="FF0000"/>
                </a:solidFill>
                <a:latin typeface="Tahoma" panose="020B0604030504040204" pitchFamily="34" charset="0"/>
                <a:ea typeface="黑体" panose="02010609060101010101" pitchFamily="2" charset="-122"/>
              </a:rPr>
              <a:t>整型表达式</a:t>
            </a:r>
            <a:r>
              <a:rPr lang="zh-CN" altLang="en-US" sz="2600" b="1">
                <a:latin typeface="Tahoma" panose="020B0604030504040204" pitchFamily="34" charset="0"/>
                <a:ea typeface="黑体" panose="02010609060101010101" pitchFamily="2" charset="-122"/>
              </a:rPr>
              <a:t>。</a:t>
            </a:r>
            <a:endParaRPr lang="zh-CN" altLang="en-US" sz="2600" b="1">
              <a:latin typeface="Tahoma" panose="020B0604030504040204" pitchFamily="34" charset="0"/>
              <a:ea typeface="黑体" panose="02010609060101010101" pitchFamily="2" charset="-122"/>
            </a:endParaRPr>
          </a:p>
          <a:p>
            <a:pPr algn="just" eaLnBrk="1" hangingPunct="1">
              <a:spcBef>
                <a:spcPct val="50000"/>
              </a:spcBef>
            </a:pPr>
            <a:r>
              <a:rPr lang="zh-CN" altLang="en-US" sz="2600" b="1">
                <a:latin typeface="Tahoma" panose="020B0604030504040204" pitchFamily="34" charset="0"/>
                <a:ea typeface="黑体" panose="02010609060101010101" pitchFamily="2" charset="-122"/>
              </a:rPr>
              <a:t>例如，</a:t>
            </a:r>
            <a:r>
              <a:rPr lang="en-US" altLang="zh-CN" sz="2600" b="1">
                <a:latin typeface="Tahoma" panose="020B0604030504040204" pitchFamily="34" charset="0"/>
                <a:ea typeface="黑体" panose="02010609060101010101" pitchFamily="2" charset="-122"/>
              </a:rPr>
              <a:t>       </a:t>
            </a:r>
            <a:r>
              <a:rPr lang="en-US" altLang="zh-CN" sz="2600" b="1">
                <a:solidFill>
                  <a:srgbClr val="3333FF"/>
                </a:solidFill>
                <a:latin typeface="Tahoma" panose="020B0604030504040204" pitchFamily="34" charset="0"/>
                <a:ea typeface="黑体" panose="02010609060101010101" pitchFamily="2" charset="-122"/>
              </a:rPr>
              <a:t>a[5]</a:t>
            </a:r>
            <a:r>
              <a:rPr lang="zh-CN" altLang="en-US" sz="2600" b="1">
                <a:solidFill>
                  <a:srgbClr val="3333FF"/>
                </a:solidFill>
                <a:latin typeface="Tahoma" panose="020B0604030504040204" pitchFamily="34" charset="0"/>
                <a:ea typeface="黑体" panose="02010609060101010101" pitchFamily="2" charset="-122"/>
              </a:rPr>
              <a:t>，</a:t>
            </a:r>
            <a:r>
              <a:rPr lang="en-US" altLang="zh-CN" sz="2600" b="1">
                <a:solidFill>
                  <a:srgbClr val="3333FF"/>
                </a:solidFill>
                <a:latin typeface="Tahoma" panose="020B0604030504040204" pitchFamily="34" charset="0"/>
                <a:ea typeface="黑体" panose="02010609060101010101" pitchFamily="2" charset="-122"/>
              </a:rPr>
              <a:t>a[i+j]</a:t>
            </a:r>
            <a:r>
              <a:rPr lang="zh-CN" altLang="en-US" sz="2600" b="1">
                <a:solidFill>
                  <a:srgbClr val="3333FF"/>
                </a:solidFill>
                <a:latin typeface="Tahoma" panose="020B0604030504040204" pitchFamily="34" charset="0"/>
                <a:ea typeface="黑体" panose="02010609060101010101" pitchFamily="2" charset="-122"/>
              </a:rPr>
              <a:t>，</a:t>
            </a:r>
            <a:r>
              <a:rPr lang="en-US" altLang="zh-CN" sz="2600" b="1">
                <a:solidFill>
                  <a:srgbClr val="3333FF"/>
                </a:solidFill>
                <a:latin typeface="Tahoma" panose="020B0604030504040204" pitchFamily="34" charset="0"/>
                <a:ea typeface="黑体" panose="02010609060101010101" pitchFamily="2" charset="-122"/>
              </a:rPr>
              <a:t>a[i++]</a:t>
            </a:r>
            <a:r>
              <a:rPr lang="zh-CN" altLang="en-US" sz="2600" b="1">
                <a:solidFill>
                  <a:srgbClr val="3333FF"/>
                </a:solidFill>
                <a:latin typeface="Tahoma" panose="020B0604030504040204" pitchFamily="34" charset="0"/>
                <a:ea typeface="黑体" panose="02010609060101010101" pitchFamily="2" charset="-122"/>
              </a:rPr>
              <a:t>，</a:t>
            </a:r>
            <a:r>
              <a:rPr lang="en-US" altLang="zh-CN" sz="2600" b="1">
                <a:solidFill>
                  <a:srgbClr val="3333FF"/>
                </a:solidFill>
                <a:latin typeface="Tahoma" panose="020B0604030504040204" pitchFamily="34" charset="0"/>
                <a:ea typeface="黑体" panose="02010609060101010101" pitchFamily="2" charset="-122"/>
              </a:rPr>
              <a:t>a[2*3]</a:t>
            </a:r>
            <a:endParaRPr lang="en-US" altLang="zh-CN" sz="2600" b="1">
              <a:solidFill>
                <a:srgbClr val="3333FF"/>
              </a:solidFill>
              <a:latin typeface="Tahoma" panose="020B0604030504040204" pitchFamily="34" charset="0"/>
              <a:ea typeface="黑体" panose="02010609060101010101" pitchFamily="2" charset="-122"/>
            </a:endParaRPr>
          </a:p>
          <a:p>
            <a:pPr algn="just" eaLnBrk="1" hangingPunct="1">
              <a:spcBef>
                <a:spcPct val="50000"/>
              </a:spcBef>
            </a:pPr>
            <a:r>
              <a:rPr lang="zh-CN" altLang="en-US" sz="2600" b="1">
                <a:latin typeface="Tahoma" panose="020B0604030504040204" pitchFamily="34" charset="0"/>
                <a:ea typeface="黑体" panose="02010609060101010101" pitchFamily="2" charset="-122"/>
              </a:rPr>
              <a:t>都是合法的数组元素</a:t>
            </a:r>
            <a:endParaRPr lang="zh-CN" altLang="en-US" sz="2600" b="1">
              <a:latin typeface="Tahoma" panose="020B0604030504040204" pitchFamily="34" charset="0"/>
              <a:ea typeface="黑体" panose="02010609060101010101" pitchFamily="2" charset="-122"/>
            </a:endParaRPr>
          </a:p>
        </p:txBody>
      </p:sp>
      <p:sp>
        <p:nvSpPr>
          <p:cNvPr id="8195" name="Rectangle 3"/>
          <p:cNvSpPr>
            <a:spLocks noChangeArrowheads="1"/>
          </p:cNvSpPr>
          <p:nvPr/>
        </p:nvSpPr>
        <p:spPr bwMode="auto">
          <a:xfrm>
            <a:off x="1763713" y="260350"/>
            <a:ext cx="5921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600" b="1">
                <a:solidFill>
                  <a:srgbClr val="CC0000"/>
                </a:solidFill>
                <a:latin typeface="黑体" panose="02010609060101010101" pitchFamily="2" charset="-122"/>
                <a:ea typeface="黑体" panose="02010609060101010101" pitchFamily="2" charset="-122"/>
              </a:rPr>
              <a:t>6.1.2</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a:t>
            </a:r>
            <a:r>
              <a:rPr lang="zh-CN" altLang="en-US" sz="3600" b="1">
                <a:solidFill>
                  <a:schemeClr val="hlink"/>
                </a:solidFill>
              </a:rPr>
              <a:t>元素</a:t>
            </a:r>
            <a:r>
              <a:rPr lang="zh-CN" altLang="en-US" sz="3600" b="1">
                <a:solidFill>
                  <a:srgbClr val="CC0000"/>
                </a:solidFill>
                <a:latin typeface="黑体" panose="02010609060101010101" pitchFamily="2" charset="-122"/>
                <a:ea typeface="黑体" panose="02010609060101010101" pitchFamily="2" charset="-122"/>
              </a:rPr>
              <a:t>的引用</a:t>
            </a:r>
            <a:endParaRPr lang="zh-CN" altLang="en-US" sz="3600" b="1">
              <a:solidFill>
                <a:srgbClr val="CC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23850" y="981075"/>
            <a:ext cx="882015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20000"/>
              </a:lnSpc>
            </a:pPr>
            <a:r>
              <a:rPr lang="zh-CN" altLang="en-US" sz="2600" b="1">
                <a:solidFill>
                  <a:schemeClr val="accent2"/>
                </a:solidFill>
                <a:latin typeface="黑体" panose="02010609060101010101" pitchFamily="2" charset="-122"/>
                <a:ea typeface="黑体" panose="02010609060101010101" pitchFamily="2" charset="-122"/>
              </a:rPr>
              <a:t>例</a:t>
            </a:r>
            <a:r>
              <a:rPr lang="en-US" altLang="zh-CN" sz="2600" b="1">
                <a:solidFill>
                  <a:schemeClr val="accent2"/>
                </a:solidFill>
                <a:latin typeface="黑体" panose="02010609060101010101" pitchFamily="2" charset="-122"/>
                <a:ea typeface="黑体" panose="02010609060101010101" pitchFamily="2" charset="-122"/>
              </a:rPr>
              <a:t>6.1</a:t>
            </a:r>
            <a:r>
              <a:rPr lang="zh-CN" altLang="en-US" sz="2600" b="1">
                <a:solidFill>
                  <a:schemeClr val="accent2"/>
                </a:solidFill>
                <a:latin typeface="黑体" panose="02010609060101010101" pitchFamily="2" charset="-122"/>
                <a:ea typeface="黑体" panose="02010609060101010101" pitchFamily="2" charset="-122"/>
              </a:rPr>
              <a:t>运行如下程序，观察比较输出结果。</a:t>
            </a:r>
            <a:endParaRPr lang="zh-CN" altLang="en-US" sz="2600" b="1">
              <a:solidFill>
                <a:schemeClr val="accent2"/>
              </a:solidFill>
              <a:latin typeface="黑体" panose="02010609060101010101" pitchFamily="2" charset="-122"/>
              <a:ea typeface="黑体" panose="02010609060101010101" pitchFamily="2" charset="-122"/>
            </a:endParaRPr>
          </a:p>
          <a:p>
            <a:pPr algn="l">
              <a:lnSpc>
                <a:spcPct val="120000"/>
              </a:lnSpc>
            </a:pPr>
            <a:r>
              <a:rPr lang="en-US" altLang="zh-CN" sz="2600" b="1">
                <a:latin typeface="Tahoma" panose="020B0604030504040204" pitchFamily="34" charset="0"/>
              </a:rPr>
              <a:t>#include &lt;stdio.h&gt;</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void main()</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 int i,a[5];</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   </a:t>
            </a:r>
            <a:r>
              <a:rPr lang="en-US" altLang="zh-CN" sz="2600" b="1">
                <a:solidFill>
                  <a:srgbClr val="660066"/>
                </a:solidFill>
                <a:latin typeface="Tahoma" panose="020B0604030504040204" pitchFamily="34" charset="0"/>
              </a:rPr>
              <a:t>for</a:t>
            </a:r>
            <a:r>
              <a:rPr lang="en-US" altLang="zh-CN" sz="2600" b="1">
                <a:latin typeface="Tahoma" panose="020B0604030504040204" pitchFamily="34" charset="0"/>
              </a:rPr>
              <a:t>(i=0;i&lt;5;)</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      a[</a:t>
            </a:r>
            <a:r>
              <a:rPr lang="en-US" altLang="zh-CN" sz="2600" b="1">
                <a:solidFill>
                  <a:srgbClr val="FF0000"/>
                </a:solidFill>
                <a:latin typeface="Tahoma" panose="020B0604030504040204" pitchFamily="34" charset="0"/>
              </a:rPr>
              <a:t>i++</a:t>
            </a:r>
            <a:r>
              <a:rPr lang="en-US" altLang="zh-CN" sz="2600" b="1">
                <a:latin typeface="Tahoma" panose="020B0604030504040204" pitchFamily="34" charset="0"/>
              </a:rPr>
              <a:t>]=2*i+1; -</a:t>
            </a:r>
            <a:r>
              <a:rPr lang="en-US" altLang="zh-CN" sz="2600" b="1">
                <a:latin typeface="Tahoma" panose="020B0604030504040204" pitchFamily="34" charset="0"/>
                <a:ea typeface="黑体" panose="02010609060101010101" pitchFamily="2" charset="-122"/>
              </a:rPr>
              <a:t>-</a:t>
            </a:r>
            <a:r>
              <a:rPr lang="zh-CN" altLang="en-US" sz="2600" b="1">
                <a:solidFill>
                  <a:schemeClr val="hlink"/>
                </a:solidFill>
                <a:latin typeface="Tahoma" panose="020B0604030504040204" pitchFamily="34" charset="0"/>
                <a:ea typeface="黑体" panose="02010609060101010101" pitchFamily="2" charset="-122"/>
              </a:rPr>
              <a:t>此句可用：</a:t>
            </a:r>
            <a:r>
              <a:rPr lang="en-US" altLang="zh-CN" sz="2600" b="1">
                <a:solidFill>
                  <a:schemeClr val="hlink"/>
                </a:solidFill>
                <a:latin typeface="Tahoma" panose="020B0604030504040204" pitchFamily="34" charset="0"/>
                <a:ea typeface="黑体" panose="02010609060101010101" pitchFamily="2" charset="-122"/>
              </a:rPr>
              <a:t>scanf(“%d”,&amp;a[i]);</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   </a:t>
            </a:r>
            <a:r>
              <a:rPr lang="en-US" altLang="zh-CN" sz="2600" b="1">
                <a:solidFill>
                  <a:srgbClr val="FF00FF"/>
                </a:solidFill>
                <a:latin typeface="Tahoma" panose="020B0604030504040204" pitchFamily="34" charset="0"/>
              </a:rPr>
              <a:t>for</a:t>
            </a:r>
            <a:r>
              <a:rPr lang="en-US" altLang="zh-CN" sz="2600" b="1">
                <a:latin typeface="Tahoma" panose="020B0604030504040204" pitchFamily="34" charset="0"/>
              </a:rPr>
              <a:t>(i=4;i&gt;=0;i--)</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      printf("%d",a[i]);</a:t>
            </a:r>
            <a:endParaRPr lang="en-US" altLang="zh-CN" sz="2600" b="1">
              <a:latin typeface="Tahoma" panose="020B0604030504040204" pitchFamily="34" charset="0"/>
            </a:endParaRPr>
          </a:p>
          <a:p>
            <a:pPr algn="l">
              <a:lnSpc>
                <a:spcPct val="120000"/>
              </a:lnSpc>
            </a:pPr>
            <a:r>
              <a:rPr lang="en-US" altLang="zh-CN" sz="2600" b="1">
                <a:latin typeface="Tahoma" panose="020B0604030504040204" pitchFamily="34" charset="0"/>
              </a:rPr>
              <a:t>}</a:t>
            </a:r>
            <a:endParaRPr lang="en-US" altLang="zh-CN" sz="2600" b="1">
              <a:latin typeface="Tahoma" panose="020B0604030504040204" pitchFamily="34" charset="0"/>
            </a:endParaRPr>
          </a:p>
        </p:txBody>
      </p:sp>
      <p:sp>
        <p:nvSpPr>
          <p:cNvPr id="226307" name="AutoShape 3"/>
          <p:cNvSpPr>
            <a:spLocks noChangeArrowheads="1"/>
          </p:cNvSpPr>
          <p:nvPr/>
        </p:nvSpPr>
        <p:spPr bwMode="auto">
          <a:xfrm>
            <a:off x="5795963" y="4076700"/>
            <a:ext cx="2376487" cy="1008063"/>
          </a:xfrm>
          <a:prstGeom prst="wedgeRectCallout">
            <a:avLst>
              <a:gd name="adj1" fmla="val -137574"/>
              <a:gd name="adj2" fmla="val 4329"/>
            </a:avLst>
          </a:prstGeom>
          <a:solidFill>
            <a:srgbClr val="FF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2800" b="1">
                <a:solidFill>
                  <a:srgbClr val="000000"/>
                </a:solidFill>
                <a:latin typeface="Tahoma" panose="020B0604030504040204" pitchFamily="34" charset="0"/>
                <a:ea typeface="黑体" panose="02010609060101010101" pitchFamily="2" charset="-122"/>
              </a:rPr>
              <a:t>输出结果是：</a:t>
            </a:r>
            <a:r>
              <a:rPr lang="en-US" altLang="zh-CN" sz="2800" b="1">
                <a:solidFill>
                  <a:srgbClr val="000000"/>
                </a:solidFill>
                <a:latin typeface="Tahoma" panose="020B0604030504040204" pitchFamily="34" charset="0"/>
                <a:ea typeface="黑体" panose="02010609060101010101" pitchFamily="2" charset="-122"/>
              </a:rPr>
              <a:t>97531</a:t>
            </a:r>
            <a:endParaRPr lang="en-US" altLang="zh-CN" sz="2800" b="1">
              <a:solidFill>
                <a:srgbClr val="000000"/>
              </a:solidFill>
              <a:latin typeface="Tahoma" panose="020B0604030504040204" pitchFamily="34" charset="0"/>
              <a:ea typeface="黑体" panose="02010609060101010101" pitchFamily="2" charset="-122"/>
            </a:endParaRPr>
          </a:p>
          <a:p>
            <a:pPr algn="l" eaLnBrk="1" hangingPunct="1"/>
            <a:endParaRPr lang="en-US" altLang="zh-CN" sz="2800" b="1">
              <a:solidFill>
                <a:srgbClr val="000000"/>
              </a:solidFill>
              <a:latin typeface="Tahoma" panose="020B0604030504040204" pitchFamily="34" charset="0"/>
              <a:ea typeface="黑体" panose="02010609060101010101" pitchFamily="2" charset="-122"/>
            </a:endParaRPr>
          </a:p>
        </p:txBody>
      </p:sp>
      <p:sp>
        <p:nvSpPr>
          <p:cNvPr id="226308" name="AutoShape 4"/>
          <p:cNvSpPr>
            <a:spLocks noChangeArrowheads="1"/>
          </p:cNvSpPr>
          <p:nvPr/>
        </p:nvSpPr>
        <p:spPr bwMode="auto">
          <a:xfrm>
            <a:off x="2987675" y="2205038"/>
            <a:ext cx="5543550" cy="533400"/>
          </a:xfrm>
          <a:prstGeom prst="wedgeRectCallout">
            <a:avLst>
              <a:gd name="adj1" fmla="val -48426"/>
              <a:gd name="adj2" fmla="val 150296"/>
            </a:avLst>
          </a:prstGeom>
          <a:solidFill>
            <a:srgbClr val="B7FFE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000000"/>
                </a:solidFill>
                <a:ea typeface="黑体" panose="02010609060101010101" pitchFamily="2" charset="-122"/>
              </a:rPr>
              <a:t>使用一重循环输入一维数组中各元素！</a:t>
            </a:r>
            <a:endParaRPr lang="zh-CN" altLang="en-US" b="1">
              <a:solidFill>
                <a:srgbClr val="000000"/>
              </a:solidFill>
              <a:ea typeface="黑体" panose="02010609060101010101" pitchFamily="2" charset="-122"/>
            </a:endParaRPr>
          </a:p>
        </p:txBody>
      </p:sp>
      <p:sp>
        <p:nvSpPr>
          <p:cNvPr id="9221" name="Rectangle 5"/>
          <p:cNvSpPr>
            <a:spLocks noChangeArrowheads="1"/>
          </p:cNvSpPr>
          <p:nvPr/>
        </p:nvSpPr>
        <p:spPr bwMode="auto">
          <a:xfrm>
            <a:off x="827088" y="260350"/>
            <a:ext cx="7634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3200" b="1">
                <a:solidFill>
                  <a:srgbClr val="CC0000"/>
                </a:solidFill>
                <a:ea typeface="黑体" panose="02010609060101010101" pitchFamily="2" charset="-122"/>
              </a:rPr>
              <a:t>对数组元素的操作多配合循环语句来实现</a:t>
            </a:r>
            <a:endParaRPr lang="zh-CN" altLang="en-US" sz="3200" b="1">
              <a:solidFill>
                <a:srgbClr val="CC00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1" nodeType="click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p:cTn id="7" dur="1000" fill="hold"/>
                                        <p:tgtEl>
                                          <p:spTgt spid="226307"/>
                                        </p:tgtEl>
                                        <p:attrNameLst>
                                          <p:attrName>ppt_x</p:attrName>
                                        </p:attrNameLst>
                                      </p:cBhvr>
                                      <p:tavLst>
                                        <p:tav tm="0">
                                          <p:val>
                                            <p:strVal val="#ppt_x-.2"/>
                                          </p:val>
                                        </p:tav>
                                        <p:tav tm="100000">
                                          <p:val>
                                            <p:strVal val="#ppt_x"/>
                                          </p:val>
                                        </p:tav>
                                      </p:tavLst>
                                    </p:anim>
                                    <p:anim calcmode="lin" valueType="num">
                                      <p:cBhvr>
                                        <p:cTn id="8" dur="1000" fill="hold"/>
                                        <p:tgtEl>
                                          <p:spTgt spid="22630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630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630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26308"/>
                                        </p:tgtEl>
                                        <p:attrNameLst>
                                          <p:attrName>style.visibility</p:attrName>
                                        </p:attrNameLst>
                                      </p:cBhvr>
                                      <p:to>
                                        <p:strVal val="visible"/>
                                      </p:to>
                                    </p:set>
                                    <p:animEffect transition="in" filter="barn(inHorizontal)">
                                      <p:cBhvr>
                                        <p:cTn id="18" dur="5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nimBg="1"/>
      <p:bldP spid="226307" grpId="1" animBg="1"/>
      <p:bldP spid="2263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50825" y="765175"/>
            <a:ext cx="86106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zh-CN" altLang="en-US" sz="2600" b="1">
                <a:latin typeface="黑体" panose="02010609060101010101" pitchFamily="2" charset="-122"/>
                <a:ea typeface="黑体" panose="02010609060101010101" pitchFamily="2" charset="-122"/>
              </a:rPr>
              <a:t>　　为数组元素赋值的方法：</a:t>
            </a:r>
            <a:endParaRPr lang="zh-CN" altLang="en-US" sz="2600" b="1">
              <a:latin typeface="黑体" panose="02010609060101010101" pitchFamily="2" charset="-122"/>
              <a:ea typeface="黑体" panose="02010609060101010101" pitchFamily="2" charset="-122"/>
            </a:endParaRPr>
          </a:p>
          <a:p>
            <a:pPr algn="just" eaLnBrk="1" hangingPunct="1">
              <a:spcBef>
                <a:spcPct val="20000"/>
              </a:spcBef>
            </a:pPr>
            <a:r>
              <a:rPr lang="zh-CN" altLang="en-US" sz="2600" b="1">
                <a:latin typeface="黑体" panose="02010609060101010101" pitchFamily="2" charset="-122"/>
                <a:ea typeface="黑体" panose="02010609060101010101" pitchFamily="2" charset="-122"/>
              </a:rPr>
              <a:t>  （</a:t>
            </a:r>
            <a:r>
              <a:rPr lang="en-US" altLang="zh-CN" sz="2600" b="1">
                <a:latin typeface="黑体" panose="02010609060101010101" pitchFamily="2" charset="-122"/>
                <a:ea typeface="黑体" panose="02010609060101010101" pitchFamily="2" charset="-122"/>
              </a:rPr>
              <a:t>1</a:t>
            </a:r>
            <a:r>
              <a:rPr lang="zh-CN" altLang="en-US" sz="2600" b="1">
                <a:latin typeface="黑体" panose="02010609060101010101" pitchFamily="2" charset="-122"/>
                <a:ea typeface="黑体" panose="02010609060101010101" pitchFamily="2" charset="-122"/>
              </a:rPr>
              <a:t>）用</a:t>
            </a:r>
            <a:r>
              <a:rPr lang="zh-CN" altLang="en-US" sz="2600" b="1">
                <a:solidFill>
                  <a:srgbClr val="CC3300"/>
                </a:solidFill>
                <a:latin typeface="黑体" panose="02010609060101010101" pitchFamily="2" charset="-122"/>
                <a:ea typeface="黑体" panose="02010609060101010101" pitchFamily="2" charset="-122"/>
              </a:rPr>
              <a:t>赋值语句</a:t>
            </a:r>
            <a:r>
              <a:rPr lang="zh-CN" altLang="en-US" sz="2600" b="1">
                <a:latin typeface="黑体" panose="02010609060101010101" pitchFamily="2" charset="-122"/>
                <a:ea typeface="黑体" panose="02010609060101010101" pitchFamily="2" charset="-122"/>
              </a:rPr>
              <a:t>给数组元素逐个赋值；</a:t>
            </a:r>
            <a:endParaRPr lang="zh-CN" altLang="en-US" sz="2600" b="1">
              <a:latin typeface="黑体" panose="02010609060101010101" pitchFamily="2" charset="-122"/>
              <a:ea typeface="黑体" panose="02010609060101010101" pitchFamily="2" charset="-122"/>
            </a:endParaRPr>
          </a:p>
          <a:p>
            <a:pPr algn="just" eaLnBrk="1" hangingPunct="1">
              <a:spcBef>
                <a:spcPct val="20000"/>
              </a:spcBef>
            </a:pPr>
            <a:r>
              <a:rPr lang="zh-CN" altLang="en-US" sz="2600" b="1">
                <a:latin typeface="黑体" panose="02010609060101010101" pitchFamily="2" charset="-122"/>
                <a:ea typeface="黑体" panose="02010609060101010101" pitchFamily="2" charset="-122"/>
              </a:rPr>
              <a:t>       例如，</a:t>
            </a:r>
            <a:r>
              <a:rPr lang="en-US" altLang="zh-CN" sz="2600" b="1">
                <a:latin typeface="黑体" panose="02010609060101010101" pitchFamily="2" charset="-122"/>
                <a:ea typeface="黑体" panose="02010609060101010101" pitchFamily="2" charset="-122"/>
              </a:rPr>
              <a:t> </a:t>
            </a:r>
            <a:r>
              <a:rPr lang="en-US" altLang="zh-CN" sz="2200" b="1">
                <a:latin typeface="Tahoma" panose="020B0604030504040204" pitchFamily="34" charset="0"/>
              </a:rPr>
              <a:t>a[0]=0</a:t>
            </a:r>
            <a:r>
              <a:rPr lang="zh-CN" altLang="en-US" sz="2200" b="1">
                <a:latin typeface="Tahoma" panose="020B0604030504040204" pitchFamily="34" charset="0"/>
              </a:rPr>
              <a:t>，</a:t>
            </a:r>
            <a:r>
              <a:rPr lang="en-US" altLang="zh-CN" sz="2200" b="1">
                <a:latin typeface="Tahoma" panose="020B0604030504040204" pitchFamily="34" charset="0"/>
              </a:rPr>
              <a:t>a[1]=1</a:t>
            </a:r>
            <a:endParaRPr lang="zh-CN" altLang="en-US" sz="2600" b="1">
              <a:latin typeface="黑体" panose="02010609060101010101" pitchFamily="2" charset="-122"/>
              <a:ea typeface="黑体" panose="02010609060101010101" pitchFamily="2" charset="-122"/>
            </a:endParaRPr>
          </a:p>
          <a:p>
            <a:pPr algn="just" eaLnBrk="1" hangingPunct="1">
              <a:spcBef>
                <a:spcPct val="20000"/>
              </a:spcBef>
            </a:pPr>
            <a:r>
              <a:rPr lang="zh-CN" altLang="en-US" sz="2600" b="1">
                <a:latin typeface="黑体" panose="02010609060101010101" pitchFamily="2" charset="-122"/>
                <a:ea typeface="黑体" panose="02010609060101010101" pitchFamily="2" charset="-122"/>
              </a:rPr>
              <a:t>  （</a:t>
            </a:r>
            <a:r>
              <a:rPr lang="en-US" altLang="zh-CN" sz="2600" b="1">
                <a:latin typeface="黑体" panose="02010609060101010101" pitchFamily="2" charset="-122"/>
                <a:ea typeface="黑体" panose="02010609060101010101" pitchFamily="2" charset="-122"/>
              </a:rPr>
              <a:t>2</a:t>
            </a:r>
            <a:r>
              <a:rPr lang="zh-CN" altLang="en-US" sz="2600" b="1">
                <a:latin typeface="黑体" panose="02010609060101010101" pitchFamily="2" charset="-122"/>
                <a:ea typeface="黑体" panose="02010609060101010101" pitchFamily="2" charset="-122"/>
              </a:rPr>
              <a:t>）用</a:t>
            </a:r>
            <a:r>
              <a:rPr lang="zh-CN" altLang="en-US" sz="2600" b="1">
                <a:solidFill>
                  <a:srgbClr val="3333FF"/>
                </a:solidFill>
                <a:latin typeface="黑体" panose="02010609060101010101" pitchFamily="2" charset="-122"/>
                <a:ea typeface="黑体" panose="02010609060101010101" pitchFamily="2" charset="-122"/>
              </a:rPr>
              <a:t>循环语句</a:t>
            </a:r>
            <a:r>
              <a:rPr lang="zh-CN" altLang="en-US" sz="2600" b="1">
                <a:latin typeface="黑体" panose="02010609060101010101" pitchFamily="2" charset="-122"/>
                <a:ea typeface="黑体" panose="02010609060101010101" pitchFamily="2" charset="-122"/>
              </a:rPr>
              <a:t>配合</a:t>
            </a:r>
            <a:r>
              <a:rPr lang="en-US" altLang="zh-CN" sz="2600" b="1">
                <a:solidFill>
                  <a:srgbClr val="3333FF"/>
                </a:solidFill>
                <a:latin typeface="黑体" panose="02010609060101010101" pitchFamily="2" charset="-122"/>
                <a:ea typeface="黑体" panose="02010609060101010101" pitchFamily="2" charset="-122"/>
              </a:rPr>
              <a:t>scanf</a:t>
            </a:r>
            <a:r>
              <a:rPr lang="zh-CN" altLang="en-US" sz="2600" b="1">
                <a:solidFill>
                  <a:srgbClr val="3333FF"/>
                </a:solidFill>
                <a:latin typeface="黑体" panose="02010609060101010101" pitchFamily="2" charset="-122"/>
                <a:ea typeface="黑体" panose="02010609060101010101" pitchFamily="2" charset="-122"/>
              </a:rPr>
              <a:t>函数</a:t>
            </a:r>
            <a:r>
              <a:rPr lang="zh-CN" altLang="en-US" sz="2600" b="1">
                <a:latin typeface="黑体" panose="02010609060101010101" pitchFamily="2" charset="-122"/>
                <a:ea typeface="黑体" panose="02010609060101010101" pitchFamily="2" charset="-122"/>
              </a:rPr>
              <a:t>逐一对数组元素赋值；</a:t>
            </a:r>
            <a:endParaRPr lang="zh-CN" altLang="en-US" sz="2600" b="1">
              <a:latin typeface="黑体" panose="02010609060101010101" pitchFamily="2" charset="-122"/>
              <a:ea typeface="黑体" panose="02010609060101010101" pitchFamily="2" charset="-122"/>
            </a:endParaRPr>
          </a:p>
          <a:p>
            <a:pPr algn="just" eaLnBrk="1" hangingPunct="1">
              <a:spcBef>
                <a:spcPct val="20000"/>
              </a:spcBef>
            </a:pPr>
            <a:r>
              <a:rPr lang="zh-CN" altLang="en-US" sz="2600" b="1">
                <a:solidFill>
                  <a:srgbClr val="CC3300"/>
                </a:solidFill>
                <a:latin typeface="黑体" panose="02010609060101010101" pitchFamily="2" charset="-122"/>
                <a:ea typeface="黑体" panose="02010609060101010101" pitchFamily="2" charset="-122"/>
              </a:rPr>
              <a:t>  （</a:t>
            </a:r>
            <a:r>
              <a:rPr lang="en-US" altLang="zh-CN" sz="2600" b="1">
                <a:solidFill>
                  <a:srgbClr val="CC3300"/>
                </a:solidFill>
                <a:latin typeface="黑体" panose="02010609060101010101" pitchFamily="2" charset="-122"/>
                <a:ea typeface="黑体" panose="02010609060101010101" pitchFamily="2" charset="-122"/>
              </a:rPr>
              <a:t>3</a:t>
            </a:r>
            <a:r>
              <a:rPr lang="zh-CN" altLang="en-US" sz="2600" b="1">
                <a:solidFill>
                  <a:srgbClr val="CC3300"/>
                </a:solidFill>
                <a:latin typeface="黑体" panose="02010609060101010101" pitchFamily="2" charset="-122"/>
                <a:ea typeface="黑体" panose="02010609060101010101" pitchFamily="2" charset="-122"/>
              </a:rPr>
              <a:t>）初始化赋值</a:t>
            </a:r>
            <a:endParaRPr lang="zh-CN" altLang="en-US" sz="2600" b="1">
              <a:solidFill>
                <a:srgbClr val="CC3300"/>
              </a:solidFill>
              <a:latin typeface="黑体" panose="02010609060101010101" pitchFamily="2" charset="-122"/>
              <a:ea typeface="黑体" panose="02010609060101010101" pitchFamily="2" charset="-122"/>
            </a:endParaRPr>
          </a:p>
          <a:p>
            <a:pPr algn="just" eaLnBrk="1" hangingPunct="1">
              <a:spcBef>
                <a:spcPct val="20000"/>
              </a:spcBef>
            </a:pPr>
            <a:r>
              <a:rPr lang="zh-CN" altLang="en-US" sz="2600" b="1">
                <a:solidFill>
                  <a:srgbClr val="CC3300"/>
                </a:solidFill>
                <a:latin typeface="黑体" panose="02010609060101010101" pitchFamily="2" charset="-122"/>
                <a:ea typeface="黑体" panose="02010609060101010101" pitchFamily="2" charset="-122"/>
              </a:rPr>
              <a:t>      </a:t>
            </a:r>
            <a:r>
              <a:rPr lang="zh-CN" altLang="en-US" sz="2600" b="1">
                <a:latin typeface="黑体" panose="02010609060101010101" pitchFamily="2" charset="-122"/>
                <a:ea typeface="黑体" panose="02010609060101010101" pitchFamily="2" charset="-122"/>
              </a:rPr>
              <a:t>其</a:t>
            </a:r>
            <a:r>
              <a:rPr lang="zh-CN" altLang="zh-CN" sz="2600" b="1">
                <a:latin typeface="黑体" panose="02010609060101010101" pitchFamily="2" charset="-122"/>
                <a:ea typeface="黑体" panose="02010609060101010101" pitchFamily="2" charset="-122"/>
              </a:rPr>
              <a:t>一般形式为：</a:t>
            </a:r>
            <a:endParaRPr lang="zh-CN" altLang="zh-CN" sz="2600" b="1">
              <a:latin typeface="黑体" panose="02010609060101010101" pitchFamily="2" charset="-122"/>
              <a:ea typeface="黑体" panose="02010609060101010101" pitchFamily="2" charset="-122"/>
            </a:endParaRPr>
          </a:p>
          <a:p>
            <a:pPr algn="l" eaLnBrk="1" hangingPunct="1">
              <a:spcBef>
                <a:spcPct val="40000"/>
              </a:spcBef>
              <a:spcAft>
                <a:spcPct val="40000"/>
              </a:spcAft>
            </a:pPr>
            <a:r>
              <a:rPr lang="zh-CN" altLang="en-US" sz="2600" b="1">
                <a:solidFill>
                  <a:srgbClr val="CC3300"/>
                </a:solidFill>
                <a:latin typeface="黑体" panose="02010609060101010101" pitchFamily="2" charset="-122"/>
                <a:ea typeface="黑体" panose="02010609060101010101" pitchFamily="2" charset="-122"/>
              </a:rPr>
              <a:t> </a:t>
            </a:r>
            <a:r>
              <a:rPr lang="zh-CN" altLang="zh-CN" sz="2600" b="1">
                <a:solidFill>
                  <a:srgbClr val="CC3300"/>
                </a:solidFill>
                <a:latin typeface="黑体" panose="02010609060101010101" pitchFamily="2" charset="-122"/>
                <a:ea typeface="黑体" panose="02010609060101010101" pitchFamily="2" charset="-122"/>
              </a:rPr>
              <a:t>类型说明符 数组名</a:t>
            </a:r>
            <a:r>
              <a:rPr lang="en-US" altLang="zh-CN" sz="2600" b="1">
                <a:solidFill>
                  <a:srgbClr val="CC3300"/>
                </a:solidFill>
                <a:latin typeface="黑体" panose="02010609060101010101" pitchFamily="2" charset="-122"/>
                <a:ea typeface="黑体" panose="02010609060101010101" pitchFamily="2" charset="-122"/>
              </a:rPr>
              <a:t>[</a:t>
            </a:r>
            <a:r>
              <a:rPr lang="zh-CN" altLang="en-US" sz="2600" b="1">
                <a:solidFill>
                  <a:srgbClr val="CC3300"/>
                </a:solidFill>
                <a:latin typeface="黑体" panose="02010609060101010101" pitchFamily="2" charset="-122"/>
                <a:ea typeface="黑体" panose="02010609060101010101" pitchFamily="2" charset="-122"/>
              </a:rPr>
              <a:t>常量</a:t>
            </a:r>
            <a:r>
              <a:rPr lang="en-US" altLang="zh-CN" sz="2600" b="1">
                <a:solidFill>
                  <a:srgbClr val="CC3300"/>
                </a:solidFill>
                <a:latin typeface="黑体" panose="02010609060101010101" pitchFamily="2" charset="-122"/>
                <a:ea typeface="黑体" panose="02010609060101010101" pitchFamily="2" charset="-122"/>
              </a:rPr>
              <a:t>]={</a:t>
            </a:r>
            <a:r>
              <a:rPr lang="zh-CN" altLang="en-US" sz="2600" b="1">
                <a:solidFill>
                  <a:srgbClr val="CC3300"/>
                </a:solidFill>
                <a:latin typeface="黑体" panose="02010609060101010101" pitchFamily="2" charset="-122"/>
                <a:ea typeface="黑体" panose="02010609060101010101" pitchFamily="2" charset="-122"/>
              </a:rPr>
              <a:t>值</a:t>
            </a:r>
            <a:r>
              <a:rPr lang="en-US" altLang="zh-CN" sz="2600" b="1">
                <a:solidFill>
                  <a:srgbClr val="CC3300"/>
                </a:solidFill>
                <a:latin typeface="黑体" panose="02010609060101010101" pitchFamily="2" charset="-122"/>
                <a:ea typeface="黑体" panose="02010609060101010101" pitchFamily="2" charset="-122"/>
              </a:rPr>
              <a:t>1</a:t>
            </a:r>
            <a:r>
              <a:rPr lang="zh-CN" altLang="en-US" sz="2600" b="1">
                <a:solidFill>
                  <a:srgbClr val="CC3300"/>
                </a:solidFill>
                <a:latin typeface="黑体" panose="02010609060101010101" pitchFamily="2" charset="-122"/>
                <a:ea typeface="黑体" panose="02010609060101010101" pitchFamily="2" charset="-122"/>
              </a:rPr>
              <a:t>，值</a:t>
            </a:r>
            <a:r>
              <a:rPr lang="en-US" altLang="zh-CN" sz="2600" b="1">
                <a:solidFill>
                  <a:srgbClr val="CC3300"/>
                </a:solidFill>
                <a:latin typeface="黑体" panose="02010609060101010101" pitchFamily="2" charset="-122"/>
                <a:ea typeface="黑体" panose="02010609060101010101" pitchFamily="2" charset="-122"/>
              </a:rPr>
              <a:t>2</a:t>
            </a:r>
            <a:r>
              <a:rPr lang="en-US" altLang="zh-CN" sz="2600" b="1">
                <a:solidFill>
                  <a:srgbClr val="CC3300"/>
                </a:solidFill>
                <a:ea typeface="黑体" panose="02010609060101010101" pitchFamily="2" charset="-122"/>
              </a:rPr>
              <a:t>……</a:t>
            </a:r>
            <a:r>
              <a:rPr lang="zh-CN" altLang="en-US" sz="2600" b="1">
                <a:solidFill>
                  <a:srgbClr val="CC3300"/>
                </a:solidFill>
                <a:latin typeface="黑体" panose="02010609060101010101" pitchFamily="2" charset="-122"/>
                <a:ea typeface="黑体" panose="02010609060101010101" pitchFamily="2" charset="-122"/>
              </a:rPr>
              <a:t>值</a:t>
            </a:r>
            <a:r>
              <a:rPr lang="en-US" altLang="zh-CN" sz="2600" b="1">
                <a:solidFill>
                  <a:srgbClr val="CC3300"/>
                </a:solidFill>
                <a:latin typeface="黑体" panose="02010609060101010101" pitchFamily="2" charset="-122"/>
                <a:ea typeface="黑体" panose="02010609060101010101" pitchFamily="2" charset="-122"/>
              </a:rPr>
              <a:t>n}</a:t>
            </a:r>
            <a:r>
              <a:rPr lang="zh-CN" altLang="en-US" sz="2600" b="1">
                <a:solidFill>
                  <a:srgbClr val="CC3300"/>
                </a:solidFill>
                <a:latin typeface="黑体" panose="02010609060101010101" pitchFamily="2" charset="-122"/>
                <a:ea typeface="黑体" panose="02010609060101010101" pitchFamily="2" charset="-122"/>
              </a:rPr>
              <a:t>；</a:t>
            </a:r>
            <a:endParaRPr lang="zh-CN" altLang="en-US" sz="2600" b="1">
              <a:solidFill>
                <a:srgbClr val="CC3300"/>
              </a:solidFill>
              <a:latin typeface="黑体" panose="02010609060101010101" pitchFamily="2" charset="-122"/>
              <a:ea typeface="黑体" panose="02010609060101010101" pitchFamily="2" charset="-122"/>
            </a:endParaRPr>
          </a:p>
          <a:p>
            <a:pPr algn="l" eaLnBrk="1" hangingPunct="1">
              <a:spcBef>
                <a:spcPct val="20000"/>
              </a:spcBef>
            </a:pPr>
            <a:r>
              <a:rPr lang="en-US" altLang="zh-CN" b="1">
                <a:solidFill>
                  <a:srgbClr val="3333FF"/>
                </a:solidFill>
                <a:latin typeface="Tahoma" panose="020B0604030504040204" pitchFamily="34" charset="0"/>
              </a:rPr>
              <a:t>             </a:t>
            </a:r>
            <a:r>
              <a:rPr lang="en-US" altLang="zh-CN" sz="2600" b="1">
                <a:solidFill>
                  <a:srgbClr val="3333FF"/>
                </a:solidFill>
                <a:latin typeface="Tahoma" panose="020B0604030504040204" pitchFamily="34" charset="0"/>
              </a:rPr>
              <a:t>int a[6]={0,1,2,3,4,5};</a:t>
            </a:r>
            <a:r>
              <a:rPr lang="en-US" altLang="zh-CN" b="1">
                <a:solidFill>
                  <a:srgbClr val="3333FF"/>
                </a:solidFill>
              </a:rPr>
              <a:t> </a:t>
            </a:r>
            <a:endParaRPr lang="zh-CN" altLang="en-US" sz="2600" b="1">
              <a:solidFill>
                <a:srgbClr val="CC3300"/>
              </a:solidFill>
              <a:latin typeface="黑体" panose="02010609060101010101" pitchFamily="2" charset="-122"/>
              <a:ea typeface="黑体" panose="02010609060101010101" pitchFamily="2" charset="-122"/>
            </a:endParaRPr>
          </a:p>
          <a:p>
            <a:pPr algn="l" eaLnBrk="1" hangingPunct="1">
              <a:spcBef>
                <a:spcPct val="20000"/>
              </a:spcBef>
            </a:pPr>
            <a:r>
              <a:rPr lang="zh-CN" altLang="en-US" sz="2600" b="1">
                <a:solidFill>
                  <a:srgbClr val="CC3300"/>
                </a:solidFill>
                <a:latin typeface="黑体" panose="02010609060101010101" pitchFamily="2" charset="-122"/>
                <a:ea typeface="黑体" panose="02010609060101010101" pitchFamily="2" charset="-122"/>
              </a:rPr>
              <a:t>    </a:t>
            </a:r>
            <a:r>
              <a:rPr lang="zh-CN" altLang="en-US" sz="2600" b="1">
                <a:latin typeface="黑体" panose="02010609060101010101" pitchFamily="2" charset="-122"/>
                <a:ea typeface="黑体" panose="02010609060101010101" pitchFamily="2" charset="-122"/>
              </a:rPr>
              <a:t>数组初始化是在编译阶段进行的。这样将减少运行时间，提高效率。</a:t>
            </a:r>
            <a:r>
              <a:rPr lang="zh-CN" altLang="en-US" sz="2600" b="1">
                <a:solidFill>
                  <a:srgbClr val="CC3300"/>
                </a:solidFill>
                <a:latin typeface="黑体" panose="02010609060101010101" pitchFamily="2" charset="-122"/>
                <a:ea typeface="黑体" panose="02010609060101010101" pitchFamily="2" charset="-122"/>
              </a:rPr>
              <a:t>       </a:t>
            </a:r>
            <a:endParaRPr lang="zh-CN" altLang="en-US" sz="2600" b="1">
              <a:solidFill>
                <a:srgbClr val="CC3300"/>
              </a:solidFill>
              <a:latin typeface="黑体" panose="02010609060101010101" pitchFamily="2" charset="-122"/>
              <a:ea typeface="黑体" panose="02010609060101010101" pitchFamily="2" charset="-122"/>
            </a:endParaRPr>
          </a:p>
        </p:txBody>
      </p:sp>
      <p:sp>
        <p:nvSpPr>
          <p:cNvPr id="10243" name="Rectangle 6"/>
          <p:cNvSpPr>
            <a:spLocks noChangeArrowheads="1"/>
          </p:cNvSpPr>
          <p:nvPr/>
        </p:nvSpPr>
        <p:spPr bwMode="auto">
          <a:xfrm>
            <a:off x="1979613" y="0"/>
            <a:ext cx="546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600" b="1">
                <a:solidFill>
                  <a:srgbClr val="CC0000"/>
                </a:solidFill>
                <a:latin typeface="黑体" panose="02010609060101010101" pitchFamily="2" charset="-122"/>
                <a:ea typeface="黑体" panose="02010609060101010101" pitchFamily="2" charset="-122"/>
              </a:rPr>
              <a:t>6.1.3</a:t>
            </a:r>
            <a:r>
              <a:rPr lang="en-US" altLang="zh-CN" sz="3600" b="1">
                <a:solidFill>
                  <a:srgbClr val="CC0000"/>
                </a:solidFill>
                <a:ea typeface="黑体" panose="02010609060101010101" pitchFamily="2" charset="-122"/>
              </a:rPr>
              <a:t>    </a:t>
            </a:r>
            <a:r>
              <a:rPr lang="zh-CN" altLang="en-US" sz="3600" b="1">
                <a:solidFill>
                  <a:srgbClr val="CC0000"/>
                </a:solidFill>
                <a:latin typeface="黑体" panose="02010609060101010101" pitchFamily="2" charset="-122"/>
                <a:ea typeface="黑体" panose="02010609060101010101" pitchFamily="2" charset="-122"/>
              </a:rPr>
              <a:t>一维数组的初始化</a:t>
            </a:r>
            <a:endParaRPr lang="zh-CN" altLang="en-US" sz="3600" b="1">
              <a:solidFill>
                <a:srgbClr val="CC0000"/>
              </a:solidFill>
              <a:latin typeface="黑体" panose="02010609060101010101" pitchFamily="2" charset="-122"/>
              <a:ea typeface="黑体" panose="02010609060101010101" pitchFamily="2" charset="-122"/>
            </a:endParaRPr>
          </a:p>
        </p:txBody>
      </p:sp>
      <p:sp>
        <p:nvSpPr>
          <p:cNvPr id="11270" name="Rectangle 6"/>
          <p:cNvSpPr>
            <a:spLocks noChangeArrowheads="1"/>
          </p:cNvSpPr>
          <p:nvPr/>
        </p:nvSpPr>
        <p:spPr bwMode="auto">
          <a:xfrm>
            <a:off x="827088" y="1268413"/>
            <a:ext cx="6192837" cy="8953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20000"/>
              </a:spcBef>
            </a:pPr>
            <a:r>
              <a:rPr lang="en-US" altLang="zh-CN" b="1">
                <a:latin typeface="Tahoma" panose="020B0604030504040204" pitchFamily="34" charset="0"/>
              </a:rPr>
              <a:t>for(i=0;i&lt;6;i++)</a:t>
            </a:r>
            <a:endParaRPr lang="en-US" altLang="zh-CN" b="1">
              <a:latin typeface="Tahoma" panose="020B0604030504040204" pitchFamily="34" charset="0"/>
            </a:endParaRPr>
          </a:p>
          <a:p>
            <a:pPr algn="l" eaLnBrk="1" hangingPunct="1">
              <a:spcBef>
                <a:spcPct val="20000"/>
              </a:spcBef>
            </a:pPr>
            <a:r>
              <a:rPr lang="en-US" altLang="zh-CN" b="1">
                <a:latin typeface="Tahoma" panose="020B0604030504040204" pitchFamily="34" charset="0"/>
              </a:rPr>
              <a:t>      scanf(“%d”,&amp;a[i]);</a:t>
            </a:r>
            <a:endParaRPr lang="zh-CN" altLang="en-US" b="1">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2514"/>
                                        </p:tgtEl>
                                        <p:attrNameLst>
                                          <p:attrName>style.visibility</p:attrName>
                                        </p:attrNameLst>
                                      </p:cBhvr>
                                      <p:to>
                                        <p:strVal val="visible"/>
                                      </p:to>
                                    </p:set>
                                    <p:anim calcmode="discrete" valueType="clr">
                                      <p:cBhvr override="childStyle">
                                        <p:cTn id="7" dur="80"/>
                                        <p:tgtEl>
                                          <p:spTgt spid="1925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2514"/>
                                        </p:tgtEl>
                                        <p:attrNameLst>
                                          <p:attrName>fillcolor</p:attrName>
                                        </p:attrNameLst>
                                      </p:cBhvr>
                                      <p:tavLst>
                                        <p:tav tm="0">
                                          <p:val>
                                            <p:clrVal>
                                              <a:schemeClr val="accent2"/>
                                            </p:clrVal>
                                          </p:val>
                                        </p:tav>
                                        <p:tav tm="50000">
                                          <p:val>
                                            <p:clrVal>
                                              <a:schemeClr val="hlink"/>
                                            </p:clrVal>
                                          </p:val>
                                        </p:tav>
                                      </p:tavLst>
                                    </p:anim>
                                    <p:set>
                                      <p:cBhvr>
                                        <p:cTn id="9" dur="80"/>
                                        <p:tgtEl>
                                          <p:spTgt spid="19251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1270"/>
                                        </p:tgtEl>
                                        <p:attrNameLst>
                                          <p:attrName>style.visibility</p:attrName>
                                        </p:attrNameLst>
                                      </p:cBhvr>
                                      <p:to>
                                        <p:strVal val="visible"/>
                                      </p:to>
                                    </p:set>
                                    <p:animEffect transition="in" filter="checkerboard(across)">
                                      <p:cBhvr>
                                        <p:cTn id="14"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1270" grpId="0" animBg="1"/>
    </p:bldLst>
  </p:timing>
</p:sld>
</file>

<file path=ppt/theme/theme1.xml><?xml version="1.0" encoding="utf-8"?>
<a:theme xmlns:a="http://schemas.openxmlformats.org/drawingml/2006/main" name="模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FF"/>
      </a:hlink>
      <a:folHlink>
        <a:srgbClr val="666699"/>
      </a:folHlink>
    </a:clrScheme>
    <a:fontScheme name="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Settings\Owner.FIRST\Application Data\Microsoft\Templates\模板.pot</Template>
  <TotalTime>0</TotalTime>
  <Words>18529</Words>
  <Application>WPS 演示</Application>
  <PresentationFormat>全屏显示(4:3)</PresentationFormat>
  <Paragraphs>1167</Paragraphs>
  <Slides>63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9" baseType="lpstr">
      <vt:lpstr>Arial</vt:lpstr>
      <vt:lpstr>宋体</vt:lpstr>
      <vt:lpstr>Wingdings</vt:lpstr>
      <vt:lpstr>Times New Roman</vt:lpstr>
      <vt:lpstr>华文行楷</vt:lpstr>
      <vt:lpstr>楷体_GB2312</vt:lpstr>
      <vt:lpstr>新宋体</vt:lpstr>
      <vt:lpstr>黑体</vt:lpstr>
      <vt:lpstr>Tahoma</vt:lpstr>
      <vt:lpstr>微软雅黑</vt:lpstr>
      <vt:lpstr>Arial Unicode MS</vt:lpstr>
      <vt:lpstr>_x000B__x000C_</vt:lpstr>
      <vt:lpstr>Segoe Print</vt:lpstr>
      <vt:lpstr>Lucida Console</vt:lpstr>
      <vt:lpstr>模板</vt:lpstr>
      <vt:lpstr>MS_ClipArt_Gallery.2</vt:lpstr>
      <vt:lpstr>C程序设计语言</vt:lpstr>
      <vt:lpstr>第6章   数  组</vt:lpstr>
      <vt:lpstr>PowerPoint 演示文稿</vt:lpstr>
      <vt:lpstr>第六章   数组</vt:lpstr>
      <vt:lpstr>PowerPoint 演示文稿</vt:lpstr>
      <vt:lpstr>PowerPoint 演示文稿</vt:lpstr>
      <vt:lpstr>PowerPoint 演示文稿</vt:lpstr>
      <vt:lpstr>PowerPoint 演示文稿</vt:lpstr>
      <vt:lpstr>PowerPoint 演示文稿</vt:lpstr>
      <vt:lpstr>6.1.3    一维数组的初始化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二维数组</vt:lpstr>
      <vt:lpstr>PowerPoint 演示文稿</vt:lpstr>
      <vt:lpstr>例6.7 某学习小组6人，选修3门课，求全组各科平均成绩和每个人的平均成绩。</vt:lpstr>
      <vt:lpstr>PowerPoint 演示文稿</vt:lpstr>
      <vt:lpstr>PowerPoint 演示文稿</vt:lpstr>
      <vt:lpstr>6.2.3二维数组的初始化</vt:lpstr>
      <vt:lpstr>6.2.4二维数组的应用</vt:lpstr>
      <vt:lpstr>PowerPoint 演示文稿</vt:lpstr>
      <vt:lpstr>二维数组下标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本章主要内容</vt:lpstr>
      <vt:lpstr>PowerPoint 演示文稿</vt:lpstr>
      <vt:lpstr>PowerPoint 演示文稿</vt:lpstr>
      <vt:lpstr>PowerPoint 演示文稿</vt:lpstr>
    </vt:vector>
  </TitlesOfParts>
  <Company>jszx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控制结构</dc:title>
  <dc:creator>liuyx</dc:creator>
  <cp:lastModifiedBy>ASUS</cp:lastModifiedBy>
  <cp:revision>105</cp:revision>
  <dcterms:created xsi:type="dcterms:W3CDTF">2004-03-09T02:51:00Z</dcterms:created>
  <dcterms:modified xsi:type="dcterms:W3CDTF">2020-06-02T10:46:16Z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