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355" r:id="rId2"/>
    <p:sldId id="356" r:id="rId3"/>
    <p:sldId id="357" r:id="rId4"/>
    <p:sldId id="358" r:id="rId5"/>
    <p:sldId id="359" r:id="rId6"/>
    <p:sldId id="430" r:id="rId7"/>
    <p:sldId id="360" r:id="rId8"/>
    <p:sldId id="361" r:id="rId9"/>
    <p:sldId id="362" r:id="rId10"/>
    <p:sldId id="435" r:id="rId11"/>
    <p:sldId id="363" r:id="rId12"/>
    <p:sldId id="364" r:id="rId13"/>
    <p:sldId id="440" r:id="rId14"/>
    <p:sldId id="365" r:id="rId15"/>
    <p:sldId id="366" r:id="rId16"/>
    <p:sldId id="367" r:id="rId17"/>
    <p:sldId id="368" r:id="rId18"/>
    <p:sldId id="369" r:id="rId19"/>
    <p:sldId id="433" r:id="rId20"/>
    <p:sldId id="370" r:id="rId21"/>
    <p:sldId id="371" r:id="rId22"/>
    <p:sldId id="422" r:id="rId23"/>
    <p:sldId id="372" r:id="rId24"/>
    <p:sldId id="373" r:id="rId25"/>
    <p:sldId id="374" r:id="rId26"/>
    <p:sldId id="375" r:id="rId27"/>
    <p:sldId id="423" r:id="rId28"/>
    <p:sldId id="376" r:id="rId29"/>
    <p:sldId id="377" r:id="rId30"/>
    <p:sldId id="387" r:id="rId31"/>
    <p:sldId id="378" r:id="rId32"/>
    <p:sldId id="379" r:id="rId33"/>
    <p:sldId id="380" r:id="rId34"/>
    <p:sldId id="381" r:id="rId35"/>
    <p:sldId id="382" r:id="rId36"/>
    <p:sldId id="424" r:id="rId37"/>
    <p:sldId id="383" r:id="rId38"/>
    <p:sldId id="384" r:id="rId39"/>
    <p:sldId id="385" r:id="rId40"/>
    <p:sldId id="386" r:id="rId41"/>
    <p:sldId id="388" r:id="rId42"/>
    <p:sldId id="389" r:id="rId43"/>
    <p:sldId id="437" r:id="rId44"/>
    <p:sldId id="391" r:id="rId45"/>
    <p:sldId id="392" r:id="rId46"/>
    <p:sldId id="393" r:id="rId47"/>
    <p:sldId id="394" r:id="rId48"/>
    <p:sldId id="395" r:id="rId49"/>
    <p:sldId id="396" r:id="rId50"/>
    <p:sldId id="397" r:id="rId51"/>
    <p:sldId id="398" r:id="rId52"/>
    <p:sldId id="425" r:id="rId53"/>
    <p:sldId id="399" r:id="rId54"/>
    <p:sldId id="400" r:id="rId55"/>
    <p:sldId id="401" r:id="rId56"/>
    <p:sldId id="402" r:id="rId57"/>
    <p:sldId id="426" r:id="rId58"/>
    <p:sldId id="403" r:id="rId59"/>
    <p:sldId id="427" r:id="rId60"/>
    <p:sldId id="404" r:id="rId61"/>
    <p:sldId id="405" r:id="rId62"/>
    <p:sldId id="406" r:id="rId63"/>
    <p:sldId id="407" r:id="rId64"/>
    <p:sldId id="408" r:id="rId65"/>
    <p:sldId id="409" r:id="rId66"/>
    <p:sldId id="428" r:id="rId67"/>
    <p:sldId id="410" r:id="rId68"/>
    <p:sldId id="411" r:id="rId69"/>
    <p:sldId id="412" r:id="rId70"/>
    <p:sldId id="413" r:id="rId71"/>
    <p:sldId id="414" r:id="rId72"/>
    <p:sldId id="415" r:id="rId73"/>
    <p:sldId id="416" r:id="rId74"/>
    <p:sldId id="417" r:id="rId75"/>
    <p:sldId id="418" r:id="rId76"/>
    <p:sldId id="419" r:id="rId77"/>
    <p:sldId id="420" r:id="rId78"/>
    <p:sldId id="421" r:id="rId79"/>
    <p:sldId id="438" r:id="rId80"/>
    <p:sldId id="439" r:id="rId8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99FF66"/>
    <a:srgbClr val="D60093"/>
    <a:srgbClr val="FFCCFF"/>
    <a:srgbClr val="FF3399"/>
    <a:srgbClr val="66FF99"/>
    <a:srgbClr val="E0EE58"/>
    <a:srgbClr val="8B9432"/>
    <a:srgbClr val="640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3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08452-F24C-4E8F-AB80-FBC5343CD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469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8712D-148F-4FE6-8932-67A44820A5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957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D92BF-703D-4AC2-BCF5-02E1775005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1515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6AF28-C0DF-4150-A328-AE3617C216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532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EC595-9B82-46FC-83B7-6B787F91A2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428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469FB-2C62-4576-BA90-4BE758C174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61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2C80F-FA37-4182-B186-5F1F553D67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692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980D9-465D-41D8-91BD-8FC2E7C673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75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3D13F-71B8-4B11-A69D-C7B8A5C121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834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E726C-473A-482F-8453-AAB6547922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977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0F76B-3419-47B4-86A0-F48DF7DADD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905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FAD55-9733-4078-B0B1-41FC697613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531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b-17(4-2) "/>
          <p:cNvPicPr>
            <a:picLocks noChangeAspect="1" noChangeArrowheads="1"/>
          </p:cNvPicPr>
          <p:nvPr/>
        </p:nvPicPr>
        <p:blipFill>
          <a:blip r:embed="rId14">
            <a:lum bright="12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b="0">
                <a:ea typeface="宋体" pitchFamily="2" charset="-122"/>
              </a:defRPr>
            </a:lvl1pPr>
          </a:lstStyle>
          <a:p>
            <a:pPr>
              <a:defRPr/>
            </a:pPr>
            <a:fld id="{954023C0-B579-4D76-97C8-C0F1F3CBD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02638" y="6497638"/>
            <a:ext cx="360362" cy="360362"/>
          </a:xfrm>
          <a:prstGeom prst="actionButtonForwardNex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042275" y="6497638"/>
            <a:ext cx="360363" cy="360362"/>
          </a:xfrm>
          <a:prstGeom prst="actionButtonHom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661275" y="6497638"/>
            <a:ext cx="360363" cy="360362"/>
          </a:xfrm>
          <a:prstGeom prst="actionButtonBackPreviou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" name="AutoShape 11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783638" y="6497638"/>
            <a:ext cx="360362" cy="360362"/>
          </a:xfrm>
          <a:prstGeom prst="actionButtonEnd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188913"/>
            <a:ext cx="7772400" cy="1196975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solidFill>
                  <a:srgbClr val="3333FF"/>
                </a:solidFill>
                <a:latin typeface="黑体" pitchFamily="2" charset="-122"/>
              </a:rPr>
              <a:t>第七章 函数</a:t>
            </a: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900113" y="1557338"/>
            <a:ext cx="7488237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>
                <a:solidFill>
                  <a:schemeClr val="tx2"/>
                </a:solidFill>
                <a:latin typeface="黑体" pitchFamily="2" charset="-122"/>
              </a:rPr>
              <a:t>7.1  </a:t>
            </a:r>
            <a:r>
              <a:rPr lang="zh-CN" altLang="en-US">
                <a:solidFill>
                  <a:schemeClr val="tx2"/>
                </a:solidFill>
                <a:latin typeface="黑体" pitchFamily="2" charset="-122"/>
              </a:rPr>
              <a:t>函数概述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黑体" pitchFamily="2" charset="-122"/>
              </a:rPr>
              <a:t>7.2  </a:t>
            </a:r>
            <a:r>
              <a:rPr lang="zh-CN" altLang="en-US">
                <a:latin typeface="黑体" pitchFamily="2" charset="-122"/>
              </a:rPr>
              <a:t>函数的定义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黑体" pitchFamily="2" charset="-122"/>
              </a:rPr>
              <a:t>7.3  </a:t>
            </a:r>
            <a:r>
              <a:rPr lang="zh-CN" altLang="en-US">
                <a:latin typeface="黑体" pitchFamily="2" charset="-122"/>
              </a:rPr>
              <a:t>函数的调用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黑体" pitchFamily="2" charset="-122"/>
              </a:rPr>
              <a:t>7.4  </a:t>
            </a:r>
            <a:r>
              <a:rPr lang="zh-CN" altLang="en-US">
                <a:latin typeface="黑体" pitchFamily="2" charset="-122"/>
              </a:rPr>
              <a:t>函数参数传递和函数的值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黑体" pitchFamily="2" charset="-122"/>
              </a:rPr>
              <a:t>7.5  </a:t>
            </a:r>
            <a:r>
              <a:rPr lang="zh-CN" altLang="en-US">
                <a:latin typeface="黑体" pitchFamily="2" charset="-122"/>
              </a:rPr>
              <a:t>数组参数的传递 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黑体" pitchFamily="2" charset="-122"/>
              </a:rPr>
              <a:t>7.6  </a:t>
            </a:r>
            <a:r>
              <a:rPr lang="zh-CN" altLang="en-US">
                <a:latin typeface="黑体" pitchFamily="2" charset="-122"/>
              </a:rPr>
              <a:t>函数的嵌套调用和递归调用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黑体" pitchFamily="2" charset="-122"/>
              </a:rPr>
              <a:t>7.7  </a:t>
            </a:r>
            <a:r>
              <a:rPr lang="zh-CN" altLang="en-US">
                <a:latin typeface="黑体" pitchFamily="2" charset="-122"/>
              </a:rPr>
              <a:t>变量的作用域与存储类别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黑体" pitchFamily="2" charset="-122"/>
              </a:rPr>
              <a:t>7.8  </a:t>
            </a:r>
            <a:r>
              <a:rPr lang="zh-CN" altLang="en-US">
                <a:latin typeface="黑体" pitchFamily="2" charset="-122"/>
              </a:rPr>
              <a:t>编译预处理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黑体" pitchFamily="2" charset="-122"/>
              </a:rPr>
              <a:t>7.9  </a:t>
            </a:r>
            <a:r>
              <a:rPr lang="zh-CN" altLang="en-US">
                <a:latin typeface="黑体" pitchFamily="2" charset="-122"/>
              </a:rPr>
              <a:t>综合应用</a:t>
            </a:r>
            <a:endParaRPr lang="zh-CN" altLang="en-US">
              <a:solidFill>
                <a:schemeClr val="tx2"/>
              </a:solidFill>
              <a:latin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640763" cy="647700"/>
          </a:xfrm>
          <a:solidFill>
            <a:srgbClr val="E0EE58"/>
          </a:solidFill>
        </p:spPr>
        <p:txBody>
          <a:bodyPr/>
          <a:lstStyle/>
          <a:p>
            <a:pPr eaLnBrk="1" hangingPunct="1"/>
            <a:r>
              <a:rPr lang="zh-CN" altLang="en-US" sz="2800" smtClean="0">
                <a:latin typeface="黑体" pitchFamily="2" charset="-122"/>
              </a:rPr>
              <a:t>何为嵌套定义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713788" cy="43910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>
                <a:latin typeface="Tahoma" pitchFamily="34" charset="0"/>
              </a:rPr>
              <a:t>#include &lt;stdio.h&gt;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>
                <a:solidFill>
                  <a:srgbClr val="FF0000"/>
                </a:solidFill>
                <a:latin typeface="Tahoma" pitchFamily="34" charset="0"/>
              </a:rPr>
              <a:t>void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>
                <a:solidFill>
                  <a:srgbClr val="FF0000"/>
                </a:solidFill>
                <a:latin typeface="Tahoma" pitchFamily="34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>
                <a:solidFill>
                  <a:srgbClr val="FF0000"/>
                </a:solidFill>
                <a:latin typeface="Tahoma" pitchFamily="34" charset="0"/>
              </a:rPr>
              <a:t>      int x=6,y=3,z;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>
                <a:latin typeface="Tahoma" pitchFamily="34" charset="0"/>
              </a:rPr>
              <a:t>      int max(int a,int b)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latin typeface="Tahoma" pitchFamily="34" charset="0"/>
                <a:ea typeface="宋体" charset="-122"/>
              </a:rPr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latin typeface="Tahoma" pitchFamily="34" charset="0"/>
                <a:ea typeface="宋体" charset="-122"/>
              </a:rPr>
              <a:t>       int c;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latin typeface="Tahoma" pitchFamily="34" charset="0"/>
                <a:ea typeface="宋体" charset="-122"/>
              </a:rPr>
              <a:t>       if(a&gt;b) c=a; else c=b;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latin typeface="Tahoma" pitchFamily="34" charset="0"/>
                <a:ea typeface="宋体" charset="-122"/>
              </a:rPr>
              <a:t>       return (c);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latin typeface="Tahoma" pitchFamily="34" charset="0"/>
                <a:ea typeface="宋体" charset="-122"/>
              </a:rPr>
              <a:t>}           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>
                <a:solidFill>
                  <a:srgbClr val="3333FF"/>
                </a:solidFill>
                <a:latin typeface="Tahoma" pitchFamily="34" charset="0"/>
              </a:rPr>
              <a:t>      z=max(x,y); </a:t>
            </a:r>
            <a:r>
              <a:rPr lang="en-US" altLang="zh-CN" sz="2400" smtClean="0">
                <a:solidFill>
                  <a:srgbClr val="FF0000"/>
                </a:solidFill>
                <a:latin typeface="Tahoma" pitchFamily="34" charset="0"/>
              </a:rPr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>
                <a:solidFill>
                  <a:srgbClr val="FF0000"/>
                </a:solidFill>
                <a:latin typeface="Tahoma" pitchFamily="34" charset="0"/>
              </a:rPr>
              <a:t>      </a:t>
            </a:r>
            <a:r>
              <a:rPr lang="en-US" altLang="zh-CN" sz="2400" smtClean="0">
                <a:solidFill>
                  <a:srgbClr val="3333FF"/>
                </a:solidFill>
                <a:latin typeface="Tahoma" pitchFamily="34" charset="0"/>
              </a:rPr>
              <a:t>printf("max is %d\n",z);  </a:t>
            </a:r>
            <a:r>
              <a:rPr lang="en-US" altLang="zh-CN" sz="2400" smtClean="0">
                <a:solidFill>
                  <a:srgbClr val="FF0000"/>
                </a:solidFill>
                <a:latin typeface="Tahoma" pitchFamily="34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>
                <a:solidFill>
                  <a:srgbClr val="FF0000"/>
                </a:solidFill>
                <a:latin typeface="Tahoma" pitchFamily="34" charset="0"/>
              </a:rPr>
              <a:t>} 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>
                <a:latin typeface="Tahoma" pitchFamily="34" charset="0"/>
              </a:rPr>
              <a:t> </a:t>
            </a:r>
          </a:p>
        </p:txBody>
      </p:sp>
      <p:sp>
        <p:nvSpPr>
          <p:cNvPr id="11269" name="右大括号 2"/>
          <p:cNvSpPr>
            <a:spLocks/>
          </p:cNvSpPr>
          <p:nvPr/>
        </p:nvSpPr>
        <p:spPr bwMode="auto">
          <a:xfrm>
            <a:off x="5076825" y="2636838"/>
            <a:ext cx="1079500" cy="2016125"/>
          </a:xfrm>
          <a:prstGeom prst="rightBrace">
            <a:avLst>
              <a:gd name="adj1" fmla="val 8335"/>
              <a:gd name="adj2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TextBox 3"/>
          <p:cNvSpPr txBox="1">
            <a:spLocks noChangeArrowheads="1"/>
          </p:cNvSpPr>
          <p:nvPr/>
        </p:nvSpPr>
        <p:spPr bwMode="auto">
          <a:xfrm>
            <a:off x="6300788" y="2781300"/>
            <a:ext cx="2232025" cy="1570038"/>
          </a:xfrm>
          <a:prstGeom prst="rec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/>
              <a:t>把一个函数的定义嵌套到另一个函数定义中</a:t>
            </a: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 animBg="1"/>
      <p:bldP spid="1198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765175"/>
          </a:xfrm>
        </p:spPr>
        <p:txBody>
          <a:bodyPr/>
          <a:lstStyle/>
          <a:p>
            <a:pPr eaLnBrk="1" hangingPunct="1"/>
            <a:r>
              <a:rPr lang="en-US" altLang="zh-CN" smtClean="0"/>
              <a:t>7.2.2  </a:t>
            </a:r>
            <a:r>
              <a:rPr lang="zh-CN" altLang="en-US" smtClean="0"/>
              <a:t>函数的说明（声明）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468313" y="836613"/>
            <a:ext cx="8207375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altLang="zh-CN" dirty="0" smtClean="0">
                <a:latin typeface="黑体" pitchFamily="2" charset="-122"/>
              </a:rPr>
              <a:t>    </a:t>
            </a:r>
            <a:r>
              <a:rPr lang="zh-CN" altLang="en-US" dirty="0" smtClean="0">
                <a:latin typeface="黑体" pitchFamily="2" charset="-122"/>
              </a:rPr>
              <a:t>在调用函数时，不仅要在</a:t>
            </a:r>
            <a:r>
              <a:rPr lang="zh-CN" altLang="en-US" dirty="0" smtClean="0">
                <a:solidFill>
                  <a:srgbClr val="3333FF"/>
                </a:solidFill>
                <a:latin typeface="黑体" pitchFamily="2" charset="-122"/>
              </a:rPr>
              <a:t>程序中定义函数本身</a:t>
            </a:r>
            <a:r>
              <a:rPr lang="zh-CN" altLang="en-US" dirty="0" smtClean="0">
                <a:latin typeface="黑体" pitchFamily="2" charset="-122"/>
              </a:rPr>
              <a:t>，而且还要在</a:t>
            </a:r>
            <a:r>
              <a:rPr lang="zh-CN" altLang="en-US" dirty="0" smtClean="0">
                <a:solidFill>
                  <a:srgbClr val="3333FF"/>
                </a:solidFill>
                <a:latin typeface="黑体" pitchFamily="2" charset="-122"/>
              </a:rPr>
              <a:t>主调函数中对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</a:rPr>
              <a:t>被调函数进行说明</a:t>
            </a:r>
            <a:r>
              <a:rPr lang="zh-CN" altLang="en-US" dirty="0" smtClean="0">
                <a:latin typeface="黑体" pitchFamily="2" charset="-122"/>
              </a:rPr>
              <a:t>，然后才可以调用。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latin typeface="黑体" pitchFamily="2" charset="-122"/>
              </a:rPr>
              <a:t>函数说明格式：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200" dirty="0" smtClean="0">
                <a:solidFill>
                  <a:schemeClr val="accent2"/>
                </a:solidFill>
                <a:latin typeface="+mn-ea"/>
                <a:ea typeface="+mn-ea"/>
              </a:rPr>
              <a:t>类型符</a:t>
            </a:r>
            <a:r>
              <a:rPr lang="zh-CN" altLang="en-US" sz="2200" dirty="0" smtClean="0">
                <a:latin typeface="+mn-ea"/>
                <a:ea typeface="+mn-ea"/>
              </a:rPr>
              <a:t> </a:t>
            </a:r>
            <a:r>
              <a:rPr lang="zh-CN" altLang="en-US" sz="2200" dirty="0" smtClean="0">
                <a:solidFill>
                  <a:srgbClr val="FF0000"/>
                </a:solidFill>
                <a:latin typeface="+mn-ea"/>
                <a:ea typeface="+mn-ea"/>
              </a:rPr>
              <a:t>被调函数名</a:t>
            </a:r>
            <a:r>
              <a:rPr lang="en-US" altLang="zh-CN" sz="2200" dirty="0" smtClean="0">
                <a:latin typeface="+mn-ea"/>
                <a:ea typeface="+mn-ea"/>
              </a:rPr>
              <a:t>(</a:t>
            </a:r>
            <a:r>
              <a:rPr lang="zh-CN" altLang="en-US" sz="2200" dirty="0" smtClean="0">
                <a:solidFill>
                  <a:srgbClr val="3333FF"/>
                </a:solidFill>
                <a:latin typeface="+mn-ea"/>
                <a:ea typeface="+mn-ea"/>
              </a:rPr>
              <a:t>类型符</a:t>
            </a:r>
            <a:r>
              <a:rPr lang="en-US" altLang="zh-CN" sz="2200" dirty="0" smtClean="0">
                <a:solidFill>
                  <a:srgbClr val="3333FF"/>
                </a:solidFill>
                <a:latin typeface="+mn-ea"/>
                <a:ea typeface="+mn-ea"/>
              </a:rPr>
              <a:t>1</a:t>
            </a:r>
            <a:r>
              <a:rPr lang="en-US" altLang="zh-CN" sz="2200" dirty="0" smtClean="0">
                <a:latin typeface="+mn-ea"/>
                <a:ea typeface="+mn-ea"/>
              </a:rPr>
              <a:t> [</a:t>
            </a:r>
            <a:r>
              <a:rPr lang="zh-CN" altLang="en-US" sz="2200" dirty="0" smtClean="0">
                <a:solidFill>
                  <a:srgbClr val="FF3399"/>
                </a:solidFill>
                <a:latin typeface="+mn-ea"/>
                <a:ea typeface="+mn-ea"/>
              </a:rPr>
              <a:t>形参</a:t>
            </a:r>
            <a:r>
              <a:rPr lang="en-US" altLang="zh-CN" sz="2200" dirty="0" smtClean="0">
                <a:solidFill>
                  <a:srgbClr val="FF3399"/>
                </a:solidFill>
                <a:latin typeface="+mn-ea"/>
                <a:ea typeface="+mn-ea"/>
              </a:rPr>
              <a:t>1</a:t>
            </a:r>
            <a:r>
              <a:rPr lang="en-US" altLang="zh-CN" sz="2200" dirty="0" smtClean="0">
                <a:latin typeface="+mn-ea"/>
                <a:ea typeface="+mn-ea"/>
              </a:rPr>
              <a:t>]</a:t>
            </a:r>
            <a:r>
              <a:rPr lang="zh-CN" altLang="en-US" sz="2200" dirty="0" smtClean="0">
                <a:latin typeface="+mn-ea"/>
                <a:ea typeface="+mn-ea"/>
              </a:rPr>
              <a:t>，</a:t>
            </a:r>
            <a:r>
              <a:rPr lang="zh-CN" altLang="en-US" sz="2200" dirty="0" smtClean="0">
                <a:solidFill>
                  <a:srgbClr val="3333FF"/>
                </a:solidFill>
                <a:latin typeface="+mn-ea"/>
                <a:ea typeface="+mn-ea"/>
              </a:rPr>
              <a:t>类型符</a:t>
            </a:r>
            <a:r>
              <a:rPr lang="en-US" altLang="zh-CN" sz="2200" dirty="0" smtClean="0">
                <a:solidFill>
                  <a:srgbClr val="3333FF"/>
                </a:solidFill>
                <a:latin typeface="+mn-ea"/>
                <a:ea typeface="+mn-ea"/>
              </a:rPr>
              <a:t>2</a:t>
            </a:r>
            <a:r>
              <a:rPr lang="en-US" altLang="zh-CN" sz="2200" dirty="0" smtClean="0">
                <a:latin typeface="+mn-ea"/>
                <a:ea typeface="+mn-ea"/>
              </a:rPr>
              <a:t>  [</a:t>
            </a:r>
            <a:r>
              <a:rPr lang="zh-CN" altLang="en-US" sz="2200" dirty="0" smtClean="0">
                <a:solidFill>
                  <a:srgbClr val="FF3399"/>
                </a:solidFill>
                <a:latin typeface="+mn-ea"/>
                <a:ea typeface="+mn-ea"/>
              </a:rPr>
              <a:t>形参</a:t>
            </a:r>
            <a:r>
              <a:rPr lang="en-US" altLang="zh-CN" sz="2200" dirty="0" smtClean="0">
                <a:solidFill>
                  <a:srgbClr val="FF3399"/>
                </a:solidFill>
                <a:latin typeface="+mn-ea"/>
                <a:ea typeface="+mn-ea"/>
              </a:rPr>
              <a:t>2</a:t>
            </a:r>
            <a:r>
              <a:rPr lang="en-US" altLang="zh-CN" sz="2200" dirty="0" smtClean="0">
                <a:latin typeface="+mn-ea"/>
                <a:ea typeface="+mn-ea"/>
              </a:rPr>
              <a:t>] …)</a:t>
            </a:r>
            <a:r>
              <a:rPr lang="zh-CN" altLang="en-US" sz="2200" dirty="0" smtClean="0">
                <a:latin typeface="+mn-ea"/>
                <a:ea typeface="+mn-ea"/>
              </a:rPr>
              <a:t>；</a:t>
            </a:r>
          </a:p>
          <a:p>
            <a:pPr>
              <a:lnSpc>
                <a:spcPct val="150000"/>
              </a:lnSpc>
              <a:spcBef>
                <a:spcPts val="1800"/>
              </a:spcBef>
              <a:defRPr/>
            </a:pPr>
            <a:r>
              <a:rPr lang="zh-CN" altLang="en-US" dirty="0" smtClean="0">
                <a:latin typeface="黑体" pitchFamily="2" charset="-122"/>
              </a:rPr>
              <a:t>例如，例</a:t>
            </a:r>
            <a:r>
              <a:rPr lang="en-US" altLang="zh-CN" dirty="0" smtClean="0">
                <a:latin typeface="黑体" pitchFamily="2" charset="-122"/>
              </a:rPr>
              <a:t>7.1</a:t>
            </a:r>
            <a:r>
              <a:rPr lang="zh-CN" altLang="en-US" dirty="0" smtClean="0">
                <a:latin typeface="黑体" pitchFamily="2" charset="-122"/>
              </a:rPr>
              <a:t>中对</a:t>
            </a:r>
            <a:r>
              <a:rPr lang="en-US" altLang="zh-CN" dirty="0" smtClean="0">
                <a:latin typeface="黑体" pitchFamily="2" charset="-122"/>
              </a:rPr>
              <a:t>max</a:t>
            </a:r>
            <a:r>
              <a:rPr lang="zh-CN" altLang="en-US" dirty="0" smtClean="0">
                <a:latin typeface="黑体" pitchFamily="2" charset="-122"/>
              </a:rPr>
              <a:t>函数的说明可写为：</a:t>
            </a:r>
            <a:endParaRPr lang="en-US" altLang="zh-CN" dirty="0" smtClean="0">
              <a:latin typeface="黑体" pitchFamily="2" charset="-122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zh-CN" dirty="0" err="1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max(</a:t>
            </a:r>
            <a:r>
              <a:rPr lang="en-US" altLang="zh-CN" dirty="0" err="1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int,int</a:t>
            </a:r>
            <a:r>
              <a:rPr lang="en-US" altLang="zh-CN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)</a:t>
            </a:r>
            <a:r>
              <a:rPr lang="zh-CN" altLang="en-US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；   </a:t>
            </a:r>
            <a:r>
              <a:rPr lang="en-US" altLang="zh-CN" dirty="0" smtClean="0">
                <a:solidFill>
                  <a:srgbClr val="FF3399"/>
                </a:solidFill>
                <a:latin typeface="Tahoma" pitchFamily="34" charset="0"/>
                <a:cs typeface="Tahoma" pitchFamily="34" charset="0"/>
              </a:rPr>
              <a:t>/*</a:t>
            </a:r>
            <a:r>
              <a:rPr lang="zh-CN" altLang="en-US" dirty="0" smtClean="0">
                <a:solidFill>
                  <a:srgbClr val="FF3399"/>
                </a:solidFill>
                <a:latin typeface="Tahoma" pitchFamily="34" charset="0"/>
                <a:cs typeface="Tahoma" pitchFamily="34" charset="0"/>
              </a:rPr>
              <a:t>一般我们写为此种格式*</a:t>
            </a:r>
            <a:r>
              <a:rPr lang="en-US" altLang="zh-CN" dirty="0" smtClean="0">
                <a:solidFill>
                  <a:srgbClr val="FF3399"/>
                </a:solidFill>
                <a:latin typeface="Tahoma" pitchFamily="34" charset="0"/>
                <a:cs typeface="Tahoma" pitchFamily="34" charset="0"/>
              </a:rPr>
              <a:t>/</a:t>
            </a:r>
          </a:p>
          <a:p>
            <a:pPr lvl="2">
              <a:lnSpc>
                <a:spcPct val="150000"/>
              </a:lnSpc>
              <a:defRPr/>
            </a:pPr>
            <a:r>
              <a:rPr lang="zh-CN" altLang="en-US" dirty="0" smtClean="0">
                <a:latin typeface="Tahoma" pitchFamily="34" charset="0"/>
                <a:cs typeface="Tahoma" pitchFamily="34" charset="0"/>
              </a:rPr>
              <a:t>也可写为：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zh-CN" dirty="0" err="1" smtClean="0">
                <a:solidFill>
                  <a:srgbClr val="640F99"/>
                </a:solidFill>
                <a:latin typeface="Tahoma" pitchFamily="34" charset="0"/>
                <a:cs typeface="Tahoma" pitchFamily="34" charset="0"/>
              </a:rPr>
              <a:t>int</a:t>
            </a:r>
            <a:r>
              <a:rPr lang="en-US" altLang="zh-CN" dirty="0" smtClean="0">
                <a:solidFill>
                  <a:srgbClr val="640F99"/>
                </a:solidFill>
                <a:latin typeface="Tahoma" pitchFamily="34" charset="0"/>
                <a:cs typeface="Tahoma" pitchFamily="34" charset="0"/>
              </a:rPr>
              <a:t> max(</a:t>
            </a:r>
            <a:r>
              <a:rPr lang="en-US" altLang="zh-CN" dirty="0" err="1" smtClean="0">
                <a:solidFill>
                  <a:srgbClr val="640F99"/>
                </a:solidFill>
                <a:latin typeface="Tahoma" pitchFamily="34" charset="0"/>
                <a:cs typeface="Tahoma" pitchFamily="34" charset="0"/>
              </a:rPr>
              <a:t>int</a:t>
            </a:r>
            <a:r>
              <a:rPr lang="en-US" altLang="zh-CN" dirty="0" smtClean="0">
                <a:solidFill>
                  <a:srgbClr val="640F99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zh-CN" dirty="0" err="1" smtClean="0">
                <a:solidFill>
                  <a:srgbClr val="640F99"/>
                </a:solidFill>
                <a:latin typeface="Tahoma" pitchFamily="34" charset="0"/>
                <a:cs typeface="Tahoma" pitchFamily="34" charset="0"/>
              </a:rPr>
              <a:t>a,int</a:t>
            </a:r>
            <a:r>
              <a:rPr lang="en-US" altLang="zh-CN" dirty="0" smtClean="0">
                <a:solidFill>
                  <a:srgbClr val="640F99"/>
                </a:solidFill>
                <a:latin typeface="Tahoma" pitchFamily="34" charset="0"/>
                <a:cs typeface="Tahoma" pitchFamily="34" charset="0"/>
              </a:rPr>
              <a:t> b</a:t>
            </a:r>
            <a:r>
              <a:rPr lang="en-US" altLang="zh-CN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);  //VC++6.0</a:t>
            </a:r>
            <a:r>
              <a:rPr lang="zh-CN" altLang="en-US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不支持</a:t>
            </a:r>
            <a:endParaRPr lang="en-US" altLang="zh-CN" dirty="0" smtClean="0">
              <a:solidFill>
                <a:srgbClr val="00B050"/>
              </a:solidFill>
              <a:latin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defRPr/>
            </a:pPr>
            <a:endParaRPr lang="zh-CN" altLang="en-US" dirty="0" smtClean="0">
              <a:latin typeface="黑体" pitchFamily="2" charset="-122"/>
            </a:endParaRPr>
          </a:p>
        </p:txBody>
      </p:sp>
      <p:sp>
        <p:nvSpPr>
          <p:cNvPr id="12292" name="动作按钮: 后退或前一项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651500" y="5876925"/>
            <a:ext cx="865188" cy="431800"/>
          </a:xfrm>
          <a:prstGeom prst="actionButtonBackPreviou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772400" cy="442912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solidFill>
                  <a:srgbClr val="3333FF"/>
                </a:solidFill>
              </a:rPr>
              <a:t>7.2.2  </a:t>
            </a:r>
            <a:r>
              <a:rPr lang="zh-CN" altLang="en-US" sz="2400" smtClean="0">
                <a:solidFill>
                  <a:srgbClr val="3333FF"/>
                </a:solidFill>
              </a:rPr>
              <a:t>函数的说明（续）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8569325" cy="532923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200" smtClean="0"/>
              <a:t>关于是否对被调函数进行说明的几种情况：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200" smtClean="0"/>
              <a:t>（</a:t>
            </a:r>
            <a:r>
              <a:rPr lang="en-US" altLang="zh-CN" sz="2200" smtClean="0"/>
              <a:t>1</a:t>
            </a:r>
            <a:r>
              <a:rPr lang="zh-CN" altLang="en-US" sz="2200" smtClean="0"/>
              <a:t>）如果</a:t>
            </a:r>
            <a:r>
              <a:rPr lang="zh-CN" altLang="en-US" sz="2200" smtClean="0">
                <a:solidFill>
                  <a:srgbClr val="3333FF"/>
                </a:solidFill>
              </a:rPr>
              <a:t>被调函数的定义是在主调函数之后</a:t>
            </a:r>
            <a:r>
              <a:rPr lang="zh-CN" altLang="en-US" sz="2200" smtClean="0"/>
              <a:t>，则</a:t>
            </a:r>
            <a:r>
              <a:rPr lang="zh-CN" altLang="en-US" sz="2200" smtClean="0">
                <a:solidFill>
                  <a:srgbClr val="FF3399"/>
                </a:solidFill>
              </a:rPr>
              <a:t>必须</a:t>
            </a:r>
            <a:r>
              <a:rPr lang="zh-CN" altLang="en-US" sz="2200" smtClean="0"/>
              <a:t>在调用该</a:t>
            </a:r>
            <a:r>
              <a:rPr lang="zh-CN" altLang="en-US" sz="2200" smtClean="0">
                <a:solidFill>
                  <a:srgbClr val="FF3399"/>
                </a:solidFill>
              </a:rPr>
              <a:t>被调函数之前对该被调函数进行说明</a:t>
            </a:r>
            <a:r>
              <a:rPr lang="zh-CN" altLang="en-US" sz="2200" smtClean="0"/>
              <a:t>，例如，例</a:t>
            </a:r>
            <a:r>
              <a:rPr lang="en-US" altLang="zh-CN" sz="2200" smtClean="0"/>
              <a:t>7.1</a:t>
            </a:r>
            <a:r>
              <a:rPr lang="zh-CN" altLang="en-US" sz="2200" smtClean="0"/>
              <a:t>中 在主函数</a:t>
            </a:r>
            <a:r>
              <a:rPr lang="en-US" altLang="zh-CN" sz="2200" smtClean="0">
                <a:hlinkClick r:id="rId2" action="ppaction://hlinksldjump"/>
              </a:rPr>
              <a:t>main()</a:t>
            </a:r>
            <a:r>
              <a:rPr lang="zh-CN" altLang="en-US" sz="2200" smtClean="0"/>
              <a:t>内部，对</a:t>
            </a:r>
            <a:r>
              <a:rPr lang="en-US" altLang="zh-CN" sz="2200" smtClean="0"/>
              <a:t>max</a:t>
            </a:r>
            <a:r>
              <a:rPr lang="zh-CN" altLang="en-US" sz="2200" smtClean="0"/>
              <a:t>函数的说明。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200" smtClean="0"/>
              <a:t>（</a:t>
            </a:r>
            <a:r>
              <a:rPr lang="en-US" altLang="zh-CN" sz="2200" smtClean="0"/>
              <a:t>2</a:t>
            </a:r>
            <a:r>
              <a:rPr lang="zh-CN" altLang="en-US" sz="2200" smtClean="0"/>
              <a:t>）若</a:t>
            </a:r>
            <a:r>
              <a:rPr lang="zh-CN" altLang="en-US" sz="2200" smtClean="0">
                <a:solidFill>
                  <a:schemeClr val="accent2"/>
                </a:solidFill>
              </a:rPr>
              <a:t>被调函数的定义在主调函数之前</a:t>
            </a:r>
            <a:r>
              <a:rPr lang="zh-CN" altLang="en-US" sz="2200" smtClean="0"/>
              <a:t>，则</a:t>
            </a:r>
            <a:r>
              <a:rPr lang="zh-CN" altLang="en-US" sz="2200" smtClean="0">
                <a:solidFill>
                  <a:srgbClr val="FF3399"/>
                </a:solidFill>
              </a:rPr>
              <a:t>可省略</a:t>
            </a:r>
            <a:r>
              <a:rPr lang="zh-CN" altLang="en-US" sz="2200" smtClean="0"/>
              <a:t>对该被调函数进行说明，例如，例</a:t>
            </a:r>
            <a:r>
              <a:rPr lang="en-US" altLang="zh-CN" sz="2200" smtClean="0"/>
              <a:t>7.1</a:t>
            </a:r>
            <a:r>
              <a:rPr lang="zh-CN" altLang="en-US" sz="2200" smtClean="0"/>
              <a:t>中 的</a:t>
            </a:r>
            <a:r>
              <a:rPr lang="en-US" altLang="zh-CN" sz="2200" smtClean="0">
                <a:hlinkClick r:id="rId2" action="ppaction://hlinksldjump"/>
              </a:rPr>
              <a:t>star()</a:t>
            </a:r>
            <a:r>
              <a:rPr lang="zh-CN" altLang="en-US" sz="2200" smtClean="0"/>
              <a:t>。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200" smtClean="0"/>
              <a:t>（</a:t>
            </a:r>
            <a:r>
              <a:rPr lang="en-US" altLang="zh-CN" sz="2200" smtClean="0"/>
              <a:t>3</a:t>
            </a:r>
            <a:r>
              <a:rPr lang="zh-CN" altLang="en-US" sz="2200" smtClean="0"/>
              <a:t>）如</a:t>
            </a:r>
            <a:r>
              <a:rPr lang="zh-CN" altLang="en-US" sz="2200" smtClean="0">
                <a:solidFill>
                  <a:schemeClr val="accent2"/>
                </a:solidFill>
              </a:rPr>
              <a:t>在所有函数定义之前</a:t>
            </a:r>
            <a:r>
              <a:rPr lang="zh-CN" altLang="en-US" sz="2200" smtClean="0"/>
              <a:t>，在函数外预先说明了各个函数的类型，则</a:t>
            </a:r>
            <a:r>
              <a:rPr lang="zh-CN" altLang="en-US" sz="2200" smtClean="0">
                <a:solidFill>
                  <a:srgbClr val="FF3399"/>
                </a:solidFill>
              </a:rPr>
              <a:t>在以后的各主调函数中，可不再</a:t>
            </a:r>
            <a:r>
              <a:rPr lang="zh-CN" altLang="en-US" sz="2200" smtClean="0"/>
              <a:t>对被调函数进行说明。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200" smtClean="0"/>
              <a:t>（</a:t>
            </a:r>
            <a:r>
              <a:rPr lang="en-US" altLang="zh-CN" sz="2200" smtClean="0"/>
              <a:t>4</a:t>
            </a:r>
            <a:r>
              <a:rPr lang="zh-CN" altLang="en-US" sz="2200" smtClean="0"/>
              <a:t>）</a:t>
            </a:r>
            <a:r>
              <a:rPr lang="zh-CN" altLang="en-US" sz="2200" smtClean="0">
                <a:solidFill>
                  <a:srgbClr val="00B050"/>
                </a:solidFill>
              </a:rPr>
              <a:t>对库函数</a:t>
            </a:r>
            <a:r>
              <a:rPr lang="zh-CN" altLang="en-US" sz="2200" smtClean="0"/>
              <a:t>的调用不需要再做说明，但必须把该函数的头文件用</a:t>
            </a:r>
            <a:r>
              <a:rPr lang="en-US" altLang="zh-CN" sz="2200" smtClean="0">
                <a:solidFill>
                  <a:srgbClr val="FF3399"/>
                </a:solidFill>
              </a:rPr>
              <a:t>#include</a:t>
            </a:r>
            <a:r>
              <a:rPr lang="zh-CN" altLang="en-US" sz="2200" smtClean="0"/>
              <a:t>命令包含在源文件前部，即是对相应函数库中的所有函数进行了说明。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altLang="zh-CN" sz="2200" smtClean="0"/>
          </a:p>
        </p:txBody>
      </p:sp>
      <p:sp>
        <p:nvSpPr>
          <p:cNvPr id="13316" name="动作按钮: 前进或下一项 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372225" y="5300663"/>
            <a:ext cx="720725" cy="360362"/>
          </a:xfrm>
          <a:prstGeom prst="actionButtonForwardNex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640763" cy="1143000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latin typeface="黑体" pitchFamily="2" charset="-122"/>
              </a:rPr>
              <a:t>例</a:t>
            </a:r>
            <a:r>
              <a:rPr lang="en-US" altLang="zh-CN" sz="2400" smtClean="0">
                <a:latin typeface="黑体" pitchFamily="2" charset="-122"/>
              </a:rPr>
              <a:t>7.1</a:t>
            </a:r>
            <a:r>
              <a:rPr lang="zh-CN" altLang="en-US" sz="2400" smtClean="0">
                <a:latin typeface="黑体" pitchFamily="2" charset="-122"/>
              </a:rPr>
              <a:t>：通过编程求两个数中的最大值，并且输出的最大值上下分别有一行星号。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713788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latin typeface="Tahoma" pitchFamily="34" charset="0"/>
              </a:rPr>
              <a:t>#include &lt;</a:t>
            </a:r>
            <a:r>
              <a:rPr lang="en-US" altLang="zh-CN" sz="2000" dirty="0" err="1" smtClean="0">
                <a:latin typeface="Tahoma" pitchFamily="34" charset="0"/>
              </a:rPr>
              <a:t>stdio.h</a:t>
            </a:r>
            <a:r>
              <a:rPr lang="en-US" altLang="zh-CN" sz="2000" dirty="0" smtClean="0">
                <a:latin typeface="Tahoma" pitchFamily="34" charset="0"/>
              </a:rPr>
              <a:t>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Tahoma" pitchFamily="34" charset="0"/>
              </a:rPr>
              <a:t>                                     /*</a:t>
            </a:r>
            <a:r>
              <a:rPr lang="zh-CN" altLang="en-US" sz="2000" dirty="0">
                <a:solidFill>
                  <a:srgbClr val="FF0000"/>
                </a:solidFill>
                <a:latin typeface="Tahoma" pitchFamily="34" charset="0"/>
              </a:rPr>
              <a:t>对</a:t>
            </a:r>
            <a:r>
              <a:rPr lang="en-US" altLang="zh-CN" sz="2000" dirty="0">
                <a:solidFill>
                  <a:srgbClr val="FF0000"/>
                </a:solidFill>
                <a:latin typeface="Tahoma" pitchFamily="34" charset="0"/>
              </a:rPr>
              <a:t>max</a:t>
            </a:r>
            <a:r>
              <a:rPr lang="zh-CN" altLang="en-US" sz="2000" dirty="0">
                <a:solidFill>
                  <a:srgbClr val="FF0000"/>
                </a:solidFill>
                <a:latin typeface="Tahoma" pitchFamily="34" charset="0"/>
              </a:rPr>
              <a:t>函数进行说明*</a:t>
            </a:r>
            <a:r>
              <a:rPr lang="en-US" altLang="zh-CN" sz="2000" dirty="0">
                <a:solidFill>
                  <a:srgbClr val="FF0000"/>
                </a:solidFill>
                <a:latin typeface="Tahoma" pitchFamily="34" charset="0"/>
              </a:rPr>
              <a:t>/ </a:t>
            </a:r>
            <a:endParaRPr lang="en-US" altLang="zh-CN" sz="2000" dirty="0" smtClean="0">
              <a:latin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solidFill>
                  <a:schemeClr val="accent2"/>
                </a:solidFill>
                <a:latin typeface="Tahoma" pitchFamily="34" charset="0"/>
              </a:rPr>
              <a:t>void star()             	/* star</a:t>
            </a:r>
            <a:r>
              <a:rPr lang="zh-CN" altLang="en-US" sz="2000" dirty="0" smtClean="0">
                <a:solidFill>
                  <a:schemeClr val="accent2"/>
                </a:solidFill>
                <a:latin typeface="Tahoma" pitchFamily="34" charset="0"/>
              </a:rPr>
              <a:t>为输出一行星号函数*</a:t>
            </a:r>
            <a:r>
              <a:rPr lang="en-US" altLang="zh-CN" sz="2000" dirty="0" smtClean="0">
                <a:solidFill>
                  <a:schemeClr val="accent2"/>
                </a:solidFill>
                <a:latin typeface="Tahoma" pitchFamily="34" charset="0"/>
              </a:rPr>
              <a:t>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solidFill>
                  <a:schemeClr val="accent2"/>
                </a:solidFill>
                <a:latin typeface="Tahoma" pitchFamily="34" charset="0"/>
              </a:rPr>
              <a:t>{</a:t>
            </a:r>
            <a:r>
              <a:rPr lang="en-US" altLang="zh-CN" sz="2000" dirty="0" err="1" smtClean="0">
                <a:solidFill>
                  <a:schemeClr val="accent2"/>
                </a:solidFill>
                <a:latin typeface="Tahoma" pitchFamily="34" charset="0"/>
              </a:rPr>
              <a:t>printf</a:t>
            </a:r>
            <a:r>
              <a:rPr lang="en-US" altLang="zh-CN" sz="2000" dirty="0" smtClean="0">
                <a:solidFill>
                  <a:schemeClr val="accent2"/>
                </a:solidFill>
                <a:latin typeface="Tahoma" pitchFamily="34" charset="0"/>
              </a:rPr>
              <a:t>("*************\n"); }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Tahoma" pitchFamily="34" charset="0"/>
              </a:rPr>
              <a:t>void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Tahoma" pitchFamily="34" charset="0"/>
              </a:rPr>
              <a:t>{</a:t>
            </a:r>
            <a:r>
              <a:rPr lang="en-US" altLang="zh-CN" sz="2000" dirty="0" err="1" smtClean="0">
                <a:solidFill>
                  <a:srgbClr val="FF0000"/>
                </a:solidFill>
                <a:latin typeface="Tahoma" pitchFamily="34" charset="0"/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  <a:latin typeface="Tahoma" pitchFamily="34" charset="0"/>
              </a:rPr>
              <a:t> x=6,y=3,z;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altLang="zh-CN" sz="2000" dirty="0" smtClean="0">
                <a:solidFill>
                  <a:srgbClr val="3333FF"/>
                </a:solidFill>
                <a:latin typeface="Tahoma" pitchFamily="34" charset="0"/>
              </a:rPr>
              <a:t>z=max(</a:t>
            </a:r>
            <a:r>
              <a:rPr lang="en-US" altLang="zh-CN" sz="2000" dirty="0" err="1" smtClean="0">
                <a:solidFill>
                  <a:srgbClr val="3333FF"/>
                </a:solidFill>
                <a:latin typeface="Tahoma" pitchFamily="34" charset="0"/>
              </a:rPr>
              <a:t>x,y</a:t>
            </a:r>
            <a:r>
              <a:rPr lang="en-US" altLang="zh-CN" sz="2000" dirty="0" smtClean="0">
                <a:solidFill>
                  <a:srgbClr val="3333FF"/>
                </a:solidFill>
                <a:latin typeface="Tahoma" pitchFamily="34" charset="0"/>
              </a:rPr>
              <a:t>);                   </a:t>
            </a:r>
            <a:r>
              <a:rPr lang="en-US" altLang="zh-CN" sz="2000" dirty="0" smtClean="0">
                <a:solidFill>
                  <a:srgbClr val="FF0000"/>
                </a:solidFill>
                <a:latin typeface="Tahoma" pitchFamily="34" charset="0"/>
              </a:rPr>
              <a:t>/*</a:t>
            </a:r>
            <a:r>
              <a:rPr lang="zh-CN" altLang="en-US" sz="1600" dirty="0" smtClean="0">
                <a:solidFill>
                  <a:srgbClr val="FF0000"/>
                </a:solidFill>
                <a:latin typeface="Tahoma" pitchFamily="34" charset="0"/>
              </a:rPr>
              <a:t>调用</a:t>
            </a:r>
            <a:r>
              <a:rPr lang="en-US" altLang="zh-CN" sz="1600" dirty="0" smtClean="0">
                <a:solidFill>
                  <a:srgbClr val="FF0000"/>
                </a:solidFill>
                <a:latin typeface="Tahoma" pitchFamily="34" charset="0"/>
              </a:rPr>
              <a:t>max</a:t>
            </a:r>
            <a:r>
              <a:rPr lang="zh-CN" altLang="en-US" sz="1600" dirty="0" smtClean="0">
                <a:solidFill>
                  <a:srgbClr val="FF0000"/>
                </a:solidFill>
                <a:latin typeface="Tahoma" pitchFamily="34" charset="0"/>
              </a:rPr>
              <a:t>函数，将返回的最大值赋给</a:t>
            </a:r>
            <a:r>
              <a:rPr lang="en-US" altLang="zh-CN" sz="1600" dirty="0" smtClean="0">
                <a:solidFill>
                  <a:srgbClr val="FF0000"/>
                </a:solidFill>
                <a:latin typeface="Tahoma" pitchFamily="34" charset="0"/>
              </a:rPr>
              <a:t>z</a:t>
            </a:r>
            <a:r>
              <a:rPr lang="en-US" altLang="zh-CN" sz="2000" dirty="0" smtClean="0">
                <a:solidFill>
                  <a:srgbClr val="FF0000"/>
                </a:solidFill>
                <a:latin typeface="Tahoma" pitchFamily="34" charset="0"/>
              </a:rPr>
              <a:t>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Tahoma" pitchFamily="34" charset="0"/>
              </a:rPr>
              <a:t> star();                		 /*</a:t>
            </a:r>
            <a:r>
              <a:rPr lang="zh-CN" altLang="en-US" sz="2000" dirty="0" smtClean="0">
                <a:solidFill>
                  <a:srgbClr val="FF0000"/>
                </a:solidFill>
                <a:latin typeface="Tahoma" pitchFamily="34" charset="0"/>
              </a:rPr>
              <a:t>调用</a:t>
            </a:r>
            <a:r>
              <a:rPr lang="en-US" altLang="zh-CN" sz="2000" dirty="0" smtClean="0">
                <a:solidFill>
                  <a:srgbClr val="FF0000"/>
                </a:solidFill>
                <a:latin typeface="Tahoma" pitchFamily="34" charset="0"/>
              </a:rPr>
              <a:t>star</a:t>
            </a:r>
            <a:r>
              <a:rPr lang="zh-CN" altLang="en-US" sz="2000" dirty="0" smtClean="0">
                <a:solidFill>
                  <a:srgbClr val="FF0000"/>
                </a:solidFill>
                <a:latin typeface="Tahoma" pitchFamily="34" charset="0"/>
              </a:rPr>
              <a:t>函数，输出一行星号*</a:t>
            </a:r>
            <a:r>
              <a:rPr lang="en-US" altLang="zh-CN" sz="2000" dirty="0" smtClean="0">
                <a:solidFill>
                  <a:srgbClr val="FF0000"/>
                </a:solidFill>
                <a:latin typeface="Tahoma" pitchFamily="34" charset="0"/>
              </a:rPr>
              <a:t>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altLang="zh-CN" sz="2000" dirty="0" err="1" smtClean="0">
                <a:solidFill>
                  <a:srgbClr val="3333FF"/>
                </a:solidFill>
                <a:latin typeface="Tahoma" pitchFamily="34" charset="0"/>
              </a:rPr>
              <a:t>printf</a:t>
            </a:r>
            <a:r>
              <a:rPr lang="en-US" altLang="zh-CN" sz="2000" dirty="0" smtClean="0">
                <a:solidFill>
                  <a:srgbClr val="3333FF"/>
                </a:solidFill>
                <a:latin typeface="Tahoma" pitchFamily="34" charset="0"/>
              </a:rPr>
              <a:t>("max is %d\</a:t>
            </a:r>
            <a:r>
              <a:rPr lang="en-US" altLang="zh-CN" sz="2000" dirty="0" err="1" smtClean="0">
                <a:solidFill>
                  <a:srgbClr val="3333FF"/>
                </a:solidFill>
                <a:latin typeface="Tahoma" pitchFamily="34" charset="0"/>
              </a:rPr>
              <a:t>n",z</a:t>
            </a:r>
            <a:r>
              <a:rPr lang="en-US" altLang="zh-CN" sz="2000" dirty="0" smtClean="0">
                <a:solidFill>
                  <a:srgbClr val="3333FF"/>
                </a:solidFill>
                <a:latin typeface="Tahoma" pitchFamily="34" charset="0"/>
              </a:rPr>
              <a:t>);  </a:t>
            </a:r>
            <a:r>
              <a:rPr lang="en-US" altLang="zh-CN" sz="2000" dirty="0" smtClean="0">
                <a:solidFill>
                  <a:srgbClr val="FF0000"/>
                </a:solidFill>
                <a:latin typeface="Tahoma" pitchFamily="34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Tahoma" pitchFamily="34" charset="0"/>
              </a:rPr>
              <a:t> star(); } 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latin typeface="Tahoma" pitchFamily="34" charset="0"/>
              </a:rPr>
              <a:t> </a:t>
            </a:r>
            <a:r>
              <a:rPr lang="en-US" altLang="zh-CN" sz="2000" dirty="0" err="1" smtClean="0">
                <a:latin typeface="Tahoma" pitchFamily="34" charset="0"/>
              </a:rPr>
              <a:t>int</a:t>
            </a:r>
            <a:r>
              <a:rPr lang="en-US" altLang="zh-CN" sz="2000" dirty="0" smtClean="0">
                <a:latin typeface="Tahoma" pitchFamily="34" charset="0"/>
              </a:rPr>
              <a:t> max(</a:t>
            </a:r>
            <a:r>
              <a:rPr lang="en-US" altLang="zh-CN" sz="2000" dirty="0" err="1" smtClean="0">
                <a:latin typeface="Tahoma" pitchFamily="34" charset="0"/>
              </a:rPr>
              <a:t>int</a:t>
            </a:r>
            <a:r>
              <a:rPr lang="en-US" altLang="zh-CN" sz="2000" dirty="0" smtClean="0">
                <a:latin typeface="Tahoma" pitchFamily="34" charset="0"/>
              </a:rPr>
              <a:t> </a:t>
            </a:r>
            <a:r>
              <a:rPr lang="en-US" altLang="zh-CN" sz="2000" dirty="0" err="1" smtClean="0">
                <a:latin typeface="Tahoma" pitchFamily="34" charset="0"/>
              </a:rPr>
              <a:t>a,int</a:t>
            </a:r>
            <a:r>
              <a:rPr lang="en-US" altLang="zh-CN" sz="2000" dirty="0" smtClean="0">
                <a:latin typeface="Tahoma" pitchFamily="34" charset="0"/>
              </a:rPr>
              <a:t> b)   /* max</a:t>
            </a:r>
            <a:r>
              <a:rPr lang="zh-CN" altLang="en-US" sz="2000" dirty="0" smtClean="0">
                <a:latin typeface="Tahoma" pitchFamily="34" charset="0"/>
              </a:rPr>
              <a:t>为求最大值函数</a:t>
            </a:r>
            <a:r>
              <a:rPr lang="en-US" altLang="zh-CN" sz="2000" dirty="0" smtClean="0">
                <a:latin typeface="Tahoma" pitchFamily="34" charset="0"/>
              </a:rPr>
              <a:t>,</a:t>
            </a:r>
            <a:r>
              <a:rPr lang="en-US" altLang="zh-CN" sz="2000" dirty="0" err="1" smtClean="0">
                <a:latin typeface="Tahoma" pitchFamily="34" charset="0"/>
              </a:rPr>
              <a:t>a,b</a:t>
            </a:r>
            <a:r>
              <a:rPr lang="zh-CN" altLang="en-US" sz="2000" dirty="0" smtClean="0">
                <a:latin typeface="Tahoma" pitchFamily="34" charset="0"/>
              </a:rPr>
              <a:t>为形式参数*</a:t>
            </a:r>
            <a:r>
              <a:rPr lang="en-US" altLang="zh-CN" sz="2000" dirty="0" smtClean="0">
                <a:latin typeface="Tahoma" pitchFamily="34" charset="0"/>
              </a:rPr>
              <a:t>/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latin typeface="Tahoma" pitchFamily="34" charset="0"/>
              </a:rPr>
              <a:t>{</a:t>
            </a:r>
            <a:r>
              <a:rPr lang="en-US" altLang="zh-CN" sz="2000" dirty="0" err="1" smtClean="0">
                <a:latin typeface="Tahoma" pitchFamily="34" charset="0"/>
              </a:rPr>
              <a:t>int</a:t>
            </a:r>
            <a:r>
              <a:rPr lang="en-US" altLang="zh-CN" sz="2000" dirty="0" smtClean="0">
                <a:latin typeface="Tahoma" pitchFamily="34" charset="0"/>
              </a:rPr>
              <a:t> c;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latin typeface="Tahoma" pitchFamily="34" charset="0"/>
              </a:rPr>
              <a:t> if(a&gt;b) c=a; else c=b;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latin typeface="Tahoma" pitchFamily="34" charset="0"/>
              </a:rPr>
              <a:t> return (c); }           	/*</a:t>
            </a:r>
            <a:r>
              <a:rPr lang="zh-CN" altLang="en-US" sz="2000" dirty="0" smtClean="0">
                <a:latin typeface="Tahoma" pitchFamily="34" charset="0"/>
              </a:rPr>
              <a:t>将最大值</a:t>
            </a:r>
            <a:r>
              <a:rPr lang="en-US" altLang="zh-CN" sz="2000" dirty="0" smtClean="0">
                <a:latin typeface="Tahoma" pitchFamily="34" charset="0"/>
              </a:rPr>
              <a:t>c</a:t>
            </a:r>
            <a:r>
              <a:rPr lang="zh-CN" altLang="en-US" sz="2000" dirty="0" smtClean="0">
                <a:latin typeface="Tahoma" pitchFamily="34" charset="0"/>
              </a:rPr>
              <a:t>返回</a:t>
            </a:r>
            <a:r>
              <a:rPr lang="en-US" altLang="zh-CN" sz="2000" dirty="0" smtClean="0">
                <a:latin typeface="Tahoma" pitchFamily="34" charset="0"/>
              </a:rPr>
              <a:t>main</a:t>
            </a:r>
            <a:r>
              <a:rPr lang="zh-CN" altLang="en-US" sz="2000" dirty="0" smtClean="0">
                <a:latin typeface="Tahoma" pitchFamily="34" charset="0"/>
              </a:rPr>
              <a:t>主函数*</a:t>
            </a:r>
            <a:r>
              <a:rPr lang="en-US" altLang="zh-CN" sz="2000" dirty="0" smtClean="0">
                <a:latin typeface="Tahoma" pitchFamily="34" charset="0"/>
              </a:rPr>
              <a:t>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dirty="0" smtClean="0">
              <a:latin typeface="Tahoma" pitchFamily="34" charset="0"/>
            </a:endParaRPr>
          </a:p>
        </p:txBody>
      </p:sp>
      <p:sp>
        <p:nvSpPr>
          <p:cNvPr id="4102" name="动作按钮: 前进或下一项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924300" y="5859463"/>
            <a:ext cx="719138" cy="360362"/>
          </a:xfrm>
          <a:prstGeom prst="actionButtonForwardNex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330200" y="1412875"/>
            <a:ext cx="2592388" cy="360363"/>
          </a:xfrm>
          <a:prstGeom prst="rect">
            <a:avLst/>
          </a:prstGeom>
          <a:solidFill>
            <a:srgbClr val="FFCCFF"/>
          </a:solidFill>
          <a:ln w="9525" algn="ctr">
            <a:solidFill>
              <a:schemeClr val="tx1"/>
            </a:solidFill>
            <a:miter lim="800000"/>
            <a:headEnd/>
            <a:tailEnd type="stealth" w="med" len="lg"/>
          </a:ln>
        </p:spPr>
        <p:txBody>
          <a:bodyPr wrap="none" anchor="ctr"/>
          <a:lstStyle/>
          <a:p>
            <a:r>
              <a:rPr lang="en-US" altLang="zh-CN"/>
              <a:t>int max(int,int)</a:t>
            </a:r>
            <a:r>
              <a:rPr lang="zh-CN" altLang="en-US"/>
              <a:t>； </a:t>
            </a:r>
          </a:p>
        </p:txBody>
      </p:sp>
    </p:spTree>
    <p:extLst>
      <p:ext uri="{BB962C8B-B14F-4D97-AF65-F5344CB8AC3E}">
        <p14:creationId xmlns:p14="http://schemas.microsoft.com/office/powerpoint/2010/main" val="2499476442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/>
      <p:bldP spid="119811" grpId="0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836613"/>
          </a:xfrm>
        </p:spPr>
        <p:txBody>
          <a:bodyPr/>
          <a:lstStyle/>
          <a:p>
            <a:pPr eaLnBrk="1" hangingPunct="1"/>
            <a:r>
              <a:rPr lang="en-US" altLang="zh-CN" smtClean="0"/>
              <a:t>7.3  </a:t>
            </a:r>
            <a:r>
              <a:rPr lang="zh-CN" altLang="en-US" smtClean="0"/>
              <a:t>函数的调用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250825" y="836613"/>
            <a:ext cx="8713788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>
                <a:latin typeface="黑体" pitchFamily="2" charset="-122"/>
              </a:rPr>
              <a:t>概述：</a:t>
            </a:r>
          </a:p>
          <a:p>
            <a:pPr algn="just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>
                <a:latin typeface="黑体" pitchFamily="2" charset="-122"/>
              </a:rPr>
              <a:t>    当函数定义及函数说明过以后，就可以调用该函数来执行函数体，完成相应的功能。</a:t>
            </a:r>
          </a:p>
          <a:p>
            <a:pPr algn="just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>
                <a:latin typeface="黑体" pitchFamily="2" charset="-122"/>
              </a:rPr>
              <a:t>    函数虽然</a:t>
            </a:r>
            <a:r>
              <a:rPr lang="zh-CN" altLang="en-US">
                <a:solidFill>
                  <a:srgbClr val="FF3399"/>
                </a:solidFill>
                <a:latin typeface="黑体" pitchFamily="2" charset="-122"/>
                <a:hlinkClick r:id="rId2" action="ppaction://hlinksldjump"/>
              </a:rPr>
              <a:t>不能嵌套定义</a:t>
            </a:r>
            <a:r>
              <a:rPr lang="zh-CN" altLang="en-US">
                <a:latin typeface="黑体" pitchFamily="2" charset="-122"/>
              </a:rPr>
              <a:t>，但是函数之间</a:t>
            </a:r>
            <a:r>
              <a:rPr lang="zh-CN" altLang="en-US">
                <a:solidFill>
                  <a:srgbClr val="FF3399"/>
                </a:solidFill>
                <a:latin typeface="黑体" pitchFamily="2" charset="-122"/>
              </a:rPr>
              <a:t>允许相互调用</a:t>
            </a:r>
            <a:r>
              <a:rPr lang="zh-CN" altLang="en-US">
                <a:latin typeface="黑体" pitchFamily="2" charset="-122"/>
              </a:rPr>
              <a:t>，也</a:t>
            </a:r>
            <a:r>
              <a:rPr lang="zh-CN" altLang="en-US">
                <a:solidFill>
                  <a:srgbClr val="FF3399"/>
                </a:solidFill>
                <a:latin typeface="黑体" pitchFamily="2" charset="-122"/>
              </a:rPr>
              <a:t>允许嵌套调用</a:t>
            </a:r>
            <a:r>
              <a:rPr lang="zh-CN" altLang="en-US">
                <a:latin typeface="黑体" pitchFamily="2" charset="-122"/>
              </a:rPr>
              <a:t>。习惯上把调用者称为</a:t>
            </a:r>
            <a:r>
              <a:rPr lang="zh-CN" altLang="en-US">
                <a:solidFill>
                  <a:schemeClr val="accent2"/>
                </a:solidFill>
                <a:latin typeface="黑体" pitchFamily="2" charset="-122"/>
              </a:rPr>
              <a:t>主调函数</a:t>
            </a:r>
            <a:r>
              <a:rPr lang="zh-CN" altLang="en-US">
                <a:latin typeface="黑体" pitchFamily="2" charset="-122"/>
              </a:rPr>
              <a:t>，把被调用者称为</a:t>
            </a:r>
            <a:r>
              <a:rPr lang="zh-CN" altLang="en-US">
                <a:solidFill>
                  <a:schemeClr val="accent2"/>
                </a:solidFill>
                <a:latin typeface="黑体" pitchFamily="2" charset="-122"/>
              </a:rPr>
              <a:t>被调函数</a:t>
            </a:r>
            <a:r>
              <a:rPr lang="zh-CN" altLang="en-US">
                <a:latin typeface="黑体" pitchFamily="2" charset="-122"/>
              </a:rPr>
              <a:t>。函数还可以</a:t>
            </a:r>
            <a:r>
              <a:rPr lang="zh-CN" altLang="en-US">
                <a:solidFill>
                  <a:srgbClr val="FF3399"/>
                </a:solidFill>
                <a:latin typeface="黑体" pitchFamily="2" charset="-122"/>
              </a:rPr>
              <a:t>自己调用自己</a:t>
            </a:r>
            <a:r>
              <a:rPr lang="zh-CN" altLang="en-US">
                <a:latin typeface="黑体" pitchFamily="2" charset="-122"/>
              </a:rPr>
              <a:t>，称为</a:t>
            </a:r>
            <a:r>
              <a:rPr lang="zh-CN" altLang="en-US">
                <a:solidFill>
                  <a:schemeClr val="accent2"/>
                </a:solidFill>
                <a:latin typeface="黑体" pitchFamily="2" charset="-122"/>
              </a:rPr>
              <a:t>递归调用</a:t>
            </a:r>
            <a:r>
              <a:rPr lang="zh-CN" altLang="en-US">
                <a:latin typeface="黑体" pitchFamily="2" charset="-122"/>
              </a:rPr>
              <a:t>。</a:t>
            </a:r>
          </a:p>
          <a:p>
            <a:pPr algn="just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>
                <a:latin typeface="黑体" pitchFamily="2" charset="-122"/>
              </a:rPr>
              <a:t>    </a:t>
            </a:r>
            <a:r>
              <a:rPr lang="en-US" altLang="zh-CN">
                <a:latin typeface="黑体" pitchFamily="2" charset="-122"/>
              </a:rPr>
              <a:t>main</a:t>
            </a:r>
            <a:r>
              <a:rPr lang="zh-CN" altLang="en-US">
                <a:latin typeface="黑体" pitchFamily="2" charset="-122"/>
              </a:rPr>
              <a:t>函数是主函数，它可以调用其他函数，而不允许被其他函数调用。因此，Ｃ程序的执行总是</a:t>
            </a:r>
            <a:r>
              <a:rPr lang="zh-CN" altLang="en-US">
                <a:solidFill>
                  <a:srgbClr val="FF0000"/>
                </a:solidFill>
                <a:latin typeface="黑体" pitchFamily="2" charset="-122"/>
              </a:rPr>
              <a:t>从</a:t>
            </a:r>
            <a:r>
              <a:rPr lang="en-US" altLang="zh-CN">
                <a:solidFill>
                  <a:srgbClr val="FF0000"/>
                </a:solidFill>
                <a:latin typeface="黑体" pitchFamily="2" charset="-122"/>
              </a:rPr>
              <a:t>main</a:t>
            </a:r>
            <a:r>
              <a:rPr lang="zh-CN" altLang="en-US">
                <a:solidFill>
                  <a:srgbClr val="FF0000"/>
                </a:solidFill>
                <a:latin typeface="黑体" pitchFamily="2" charset="-122"/>
              </a:rPr>
              <a:t>函数开始</a:t>
            </a:r>
            <a:r>
              <a:rPr lang="zh-CN" altLang="en-US">
                <a:latin typeface="黑体" pitchFamily="2" charset="-122"/>
              </a:rPr>
              <a:t>，完成对其他函数的调用后再返回到</a:t>
            </a:r>
            <a:r>
              <a:rPr lang="en-US" altLang="zh-CN">
                <a:latin typeface="黑体" pitchFamily="2" charset="-122"/>
              </a:rPr>
              <a:t>main</a:t>
            </a:r>
            <a:r>
              <a:rPr lang="zh-CN" altLang="en-US">
                <a:latin typeface="黑体" pitchFamily="2" charset="-122"/>
              </a:rPr>
              <a:t>函数，最后</a:t>
            </a:r>
            <a:r>
              <a:rPr lang="zh-CN" altLang="en-US">
                <a:solidFill>
                  <a:srgbClr val="FF0000"/>
                </a:solidFill>
                <a:latin typeface="黑体" pitchFamily="2" charset="-122"/>
              </a:rPr>
              <a:t>由</a:t>
            </a:r>
            <a:r>
              <a:rPr lang="en-US" altLang="zh-CN">
                <a:solidFill>
                  <a:srgbClr val="FF0000"/>
                </a:solidFill>
                <a:latin typeface="黑体" pitchFamily="2" charset="-122"/>
              </a:rPr>
              <a:t>main</a:t>
            </a:r>
            <a:r>
              <a:rPr lang="zh-CN" altLang="en-US">
                <a:solidFill>
                  <a:srgbClr val="FF0000"/>
                </a:solidFill>
                <a:latin typeface="黑体" pitchFamily="2" charset="-122"/>
              </a:rPr>
              <a:t>函数结束</a:t>
            </a:r>
            <a:r>
              <a:rPr lang="zh-CN" altLang="en-US">
                <a:latin typeface="黑体" pitchFamily="2" charset="-122"/>
              </a:rPr>
              <a:t>整个程序。</a:t>
            </a:r>
            <a:r>
              <a:rPr lang="zh-CN" altLang="en-US">
                <a:solidFill>
                  <a:srgbClr val="CC6600"/>
                </a:solidFill>
                <a:latin typeface="黑体" pitchFamily="2" charset="-122"/>
              </a:rPr>
              <a:t>一个Ｃ源程序必须有也只能有一个主函数</a:t>
            </a:r>
            <a:r>
              <a:rPr lang="en-US" altLang="zh-CN">
                <a:solidFill>
                  <a:srgbClr val="CC6600"/>
                </a:solidFill>
                <a:latin typeface="黑体" pitchFamily="2" charset="-122"/>
              </a:rPr>
              <a:t>main</a:t>
            </a:r>
            <a:r>
              <a:rPr lang="zh-CN" altLang="en-US">
                <a:solidFill>
                  <a:srgbClr val="CC6600"/>
                </a:solidFill>
                <a:latin typeface="黑体" pitchFamily="2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731838"/>
          </a:xfrm>
        </p:spPr>
        <p:txBody>
          <a:bodyPr/>
          <a:lstStyle/>
          <a:p>
            <a:pPr eaLnBrk="1" hangingPunct="1"/>
            <a:r>
              <a:rPr lang="en-US" altLang="zh-CN" smtClean="0"/>
              <a:t>7.3.1  </a:t>
            </a:r>
            <a:r>
              <a:rPr lang="zh-CN" altLang="en-US" smtClean="0"/>
              <a:t>函数调用的格式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351837" cy="4176712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zh-CN" altLang="en-US" dirty="0" smtClean="0"/>
              <a:t>格式：</a:t>
            </a:r>
          </a:p>
          <a:p>
            <a:pPr eaLnBrk="1" hangingPunct="1">
              <a:buFontTx/>
              <a:buNone/>
              <a:defRPr/>
            </a:pPr>
            <a:r>
              <a:rPr lang="zh-CN" altLang="en-US" dirty="0" smtClean="0"/>
              <a:t>                      </a:t>
            </a:r>
            <a:r>
              <a:rPr lang="zh-CN" altLang="en-US" dirty="0" smtClean="0">
                <a:solidFill>
                  <a:schemeClr val="accent6"/>
                </a:solidFill>
              </a:rPr>
              <a:t>函数名</a:t>
            </a:r>
            <a:r>
              <a:rPr lang="en-US" altLang="zh-CN" dirty="0" smtClean="0"/>
              <a:t>([</a:t>
            </a:r>
            <a:r>
              <a:rPr lang="zh-CN" altLang="en-US" dirty="0" smtClean="0">
                <a:solidFill>
                  <a:srgbClr val="FF0000"/>
                </a:solidFill>
              </a:rPr>
              <a:t>实际</a:t>
            </a:r>
            <a:r>
              <a:rPr lang="zh-CN" altLang="en-US" dirty="0" smtClean="0"/>
              <a:t>参数表</a:t>
            </a:r>
            <a:r>
              <a:rPr lang="en-US" altLang="zh-CN" dirty="0" smtClean="0"/>
              <a:t>]) </a:t>
            </a:r>
          </a:p>
          <a:p>
            <a:pPr eaLnBrk="1" hangingPunct="1">
              <a:buFontTx/>
              <a:buNone/>
              <a:defRPr/>
            </a:pPr>
            <a:r>
              <a:rPr lang="zh-CN" altLang="en-US" dirty="0" smtClean="0"/>
              <a:t>例如，</a:t>
            </a:r>
            <a:r>
              <a:rPr lang="en-US" altLang="zh-CN" dirty="0" smtClean="0"/>
              <a:t>c=</a:t>
            </a:r>
            <a:r>
              <a:rPr lang="en-US" altLang="zh-CN" dirty="0" smtClean="0">
                <a:solidFill>
                  <a:schemeClr val="accent6"/>
                </a:solidFill>
              </a:rPr>
              <a:t>max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a,b</a:t>
            </a:r>
            <a:r>
              <a:rPr lang="en-US" altLang="zh-CN" dirty="0" smtClean="0"/>
              <a:t>);</a:t>
            </a:r>
          </a:p>
          <a:p>
            <a:pPr eaLnBrk="1" hangingPunct="1">
              <a:buFontTx/>
              <a:buNone/>
              <a:defRPr/>
            </a:pPr>
            <a:r>
              <a:rPr lang="zh-CN" altLang="en-US" dirty="0" smtClean="0"/>
              <a:t>说明：</a:t>
            </a:r>
          </a:p>
          <a:p>
            <a:pPr eaLnBrk="1" hangingPunct="1">
              <a:buFontTx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）实际参数简称</a:t>
            </a:r>
            <a:r>
              <a:rPr lang="zh-CN" altLang="en-US" dirty="0" smtClean="0">
                <a:solidFill>
                  <a:srgbClr val="FF0000"/>
                </a:solidFill>
              </a:rPr>
              <a:t>实参</a:t>
            </a:r>
            <a:r>
              <a:rPr lang="zh-CN" altLang="en-US" dirty="0" smtClean="0"/>
              <a:t>，省略实际参数表为无参函数调用。</a:t>
            </a:r>
          </a:p>
          <a:p>
            <a:pPr eaLnBrk="1" hangingPunct="1">
              <a:buFontTx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）实际参数表中的参数可以是</a:t>
            </a:r>
            <a:r>
              <a:rPr lang="zh-CN" altLang="en-US" dirty="0" smtClean="0">
                <a:solidFill>
                  <a:srgbClr val="FF0000"/>
                </a:solidFill>
              </a:rPr>
              <a:t>常数、变量或其他构造类型数据及表达式。</a:t>
            </a:r>
            <a:r>
              <a:rPr lang="zh-CN" altLang="en-US" dirty="0" smtClean="0"/>
              <a:t>各实参之间用</a:t>
            </a:r>
            <a:r>
              <a:rPr lang="zh-CN" altLang="en-US" dirty="0" smtClean="0">
                <a:solidFill>
                  <a:schemeClr val="hlink"/>
                </a:solidFill>
              </a:rPr>
              <a:t>逗号</a:t>
            </a:r>
            <a:r>
              <a:rPr lang="zh-CN" altLang="en-US" dirty="0" smtClean="0"/>
              <a:t>分隔。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7772400" cy="658812"/>
          </a:xfrm>
        </p:spPr>
        <p:txBody>
          <a:bodyPr/>
          <a:lstStyle/>
          <a:p>
            <a:pPr eaLnBrk="1" hangingPunct="1"/>
            <a:r>
              <a:rPr lang="en-US" altLang="zh-CN" smtClean="0"/>
              <a:t>7.3.2  </a:t>
            </a:r>
            <a:r>
              <a:rPr lang="zh-CN" altLang="en-US" smtClean="0"/>
              <a:t>函数调用的方式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08050"/>
            <a:ext cx="8569325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200" dirty="0" smtClean="0"/>
              <a:t>1</a:t>
            </a:r>
            <a:r>
              <a:rPr lang="zh-CN" altLang="en-US" sz="2200" dirty="0" smtClean="0"/>
              <a:t>．</a:t>
            </a:r>
            <a:r>
              <a:rPr lang="zh-CN" altLang="en-US" sz="2200" dirty="0" smtClean="0">
                <a:solidFill>
                  <a:srgbClr val="FF0000"/>
                </a:solidFill>
              </a:rPr>
              <a:t>函数表达式</a:t>
            </a:r>
            <a:r>
              <a:rPr lang="zh-CN" altLang="en-US" sz="2200" dirty="0" smtClean="0"/>
              <a:t>：函数作为表达式中的一项出现在表达式中，该方式要求函数是</a:t>
            </a:r>
            <a:r>
              <a:rPr lang="zh-CN" altLang="en-US" sz="2200" dirty="0" smtClean="0">
                <a:solidFill>
                  <a:srgbClr val="FF3399"/>
                </a:solidFill>
              </a:rPr>
              <a:t>有返回值</a:t>
            </a:r>
            <a:r>
              <a:rPr lang="zh-CN" altLang="en-US" sz="2200" dirty="0" smtClean="0"/>
              <a:t>的。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200" dirty="0" smtClean="0"/>
              <a:t>                            </a:t>
            </a:r>
            <a:r>
              <a:rPr lang="zh-CN" altLang="en-US" sz="2200" dirty="0" smtClean="0">
                <a:solidFill>
                  <a:schemeClr val="hlink"/>
                </a:solidFill>
              </a:rPr>
              <a:t>变量</a:t>
            </a:r>
            <a:r>
              <a:rPr lang="en-US" altLang="zh-CN" sz="2200" dirty="0" smtClean="0">
                <a:solidFill>
                  <a:schemeClr val="hlink"/>
                </a:solidFill>
              </a:rPr>
              <a:t>=</a:t>
            </a:r>
            <a:r>
              <a:rPr lang="zh-CN" altLang="en-US" sz="2200" dirty="0" smtClean="0">
                <a:solidFill>
                  <a:schemeClr val="hlink"/>
                </a:solidFill>
              </a:rPr>
              <a:t>带有函数</a:t>
            </a:r>
            <a:r>
              <a:rPr lang="en-US" altLang="zh-CN" sz="2200" dirty="0" smtClean="0">
                <a:solidFill>
                  <a:schemeClr val="hlink"/>
                </a:solidFill>
              </a:rPr>
              <a:t>(</a:t>
            </a:r>
            <a:r>
              <a:rPr lang="zh-CN" altLang="en-US" sz="2200" dirty="0" smtClean="0">
                <a:solidFill>
                  <a:schemeClr val="hlink"/>
                </a:solidFill>
              </a:rPr>
              <a:t>参数</a:t>
            </a:r>
            <a:r>
              <a:rPr lang="en-US" altLang="zh-CN" sz="2200" dirty="0" smtClean="0">
                <a:solidFill>
                  <a:schemeClr val="hlink"/>
                </a:solidFill>
              </a:rPr>
              <a:t>)</a:t>
            </a:r>
            <a:r>
              <a:rPr lang="zh-CN" altLang="en-US" sz="2200" dirty="0" smtClean="0">
                <a:solidFill>
                  <a:schemeClr val="hlink"/>
                </a:solidFill>
              </a:rPr>
              <a:t>项的表达式；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200" dirty="0" smtClean="0"/>
              <a:t>     例如， </a:t>
            </a:r>
            <a:r>
              <a:rPr lang="en-US" altLang="zh-CN" sz="2200" dirty="0" smtClean="0">
                <a:solidFill>
                  <a:srgbClr val="D60093"/>
                </a:solidFill>
              </a:rPr>
              <a:t> z=max(</a:t>
            </a:r>
            <a:r>
              <a:rPr lang="en-US" altLang="zh-CN" sz="2200" dirty="0" err="1" smtClean="0">
                <a:solidFill>
                  <a:srgbClr val="D60093"/>
                </a:solidFill>
              </a:rPr>
              <a:t>x,y</a:t>
            </a:r>
            <a:r>
              <a:rPr lang="en-US" altLang="zh-CN" sz="2200" dirty="0" smtClean="0">
                <a:solidFill>
                  <a:srgbClr val="D60093"/>
                </a:solidFill>
              </a:rPr>
              <a:t>),      y=sin(x)+23</a:t>
            </a:r>
            <a:r>
              <a:rPr lang="zh-CN" altLang="en-US" sz="2200" dirty="0" smtClean="0"/>
              <a:t>语句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200" dirty="0" smtClean="0"/>
              <a:t>2</a:t>
            </a:r>
            <a:r>
              <a:rPr lang="zh-CN" altLang="en-US" sz="2200" dirty="0" smtClean="0"/>
              <a:t>．</a:t>
            </a:r>
            <a:r>
              <a:rPr lang="zh-CN" altLang="en-US" sz="2200" dirty="0" smtClean="0">
                <a:solidFill>
                  <a:srgbClr val="FF0000"/>
                </a:solidFill>
              </a:rPr>
              <a:t>函数语句</a:t>
            </a:r>
            <a:r>
              <a:rPr lang="zh-CN" altLang="en-US" sz="2200" dirty="0" smtClean="0"/>
              <a:t>：函数调用语句加上分号即可 ，该方式要求函数是</a:t>
            </a:r>
            <a:r>
              <a:rPr lang="zh-CN" altLang="en-US" sz="2200" dirty="0" smtClean="0">
                <a:solidFill>
                  <a:srgbClr val="FF3399"/>
                </a:solidFill>
              </a:rPr>
              <a:t>无返回值的。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200" dirty="0" smtClean="0"/>
              <a:t>                            </a:t>
            </a:r>
            <a:r>
              <a:rPr lang="zh-CN" altLang="en-US" sz="2200" dirty="0" smtClean="0">
                <a:solidFill>
                  <a:schemeClr val="hlink"/>
                </a:solidFill>
              </a:rPr>
              <a:t>函数（参数）；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200" dirty="0" smtClean="0"/>
              <a:t>      例如例</a:t>
            </a:r>
            <a:r>
              <a:rPr lang="en-US" altLang="zh-CN" sz="2200" dirty="0" smtClean="0"/>
              <a:t>7.1</a:t>
            </a:r>
            <a:r>
              <a:rPr lang="zh-CN" altLang="en-US" sz="2200" dirty="0" smtClean="0"/>
              <a:t>中的  </a:t>
            </a:r>
            <a:r>
              <a:rPr lang="en-US" altLang="zh-CN" sz="2200" dirty="0" smtClean="0">
                <a:solidFill>
                  <a:srgbClr val="C00000"/>
                </a:solidFill>
              </a:rPr>
              <a:t>star();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200" dirty="0" smtClean="0"/>
              <a:t>3</a:t>
            </a:r>
            <a:r>
              <a:rPr lang="zh-CN" altLang="en-US" sz="2200" dirty="0" smtClean="0"/>
              <a:t>．</a:t>
            </a:r>
            <a:r>
              <a:rPr lang="zh-CN" altLang="en-US" sz="2200" dirty="0" smtClean="0">
                <a:solidFill>
                  <a:srgbClr val="FF0000"/>
                </a:solidFill>
              </a:rPr>
              <a:t>函数实参</a:t>
            </a:r>
            <a:r>
              <a:rPr lang="zh-CN" altLang="en-US" sz="2200" dirty="0" smtClean="0"/>
              <a:t>：函数作为另一个函数调用的实际参数出现，要求该函数必须是</a:t>
            </a:r>
            <a:r>
              <a:rPr lang="zh-CN" altLang="en-US" sz="2200" dirty="0" smtClean="0">
                <a:solidFill>
                  <a:srgbClr val="FF3399"/>
                </a:solidFill>
              </a:rPr>
              <a:t>有返回值的</a:t>
            </a:r>
            <a:r>
              <a:rPr lang="zh-CN" altLang="en-US" sz="2200" dirty="0" smtClean="0"/>
              <a:t>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200" dirty="0" smtClean="0"/>
              <a:t>     例如在例</a:t>
            </a:r>
            <a:r>
              <a:rPr lang="en-US" altLang="zh-CN" sz="2200" dirty="0" smtClean="0"/>
              <a:t>7.1</a:t>
            </a:r>
            <a:r>
              <a:rPr lang="zh-CN" altLang="en-US" sz="2200" dirty="0" smtClean="0"/>
              <a:t>中可以如此操作</a:t>
            </a:r>
            <a:r>
              <a:rPr lang="en-US" altLang="zh-CN" sz="2200" dirty="0" smtClean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200" dirty="0" smtClean="0"/>
              <a:t>      z=max(</a:t>
            </a:r>
            <a:r>
              <a:rPr lang="en-US" altLang="zh-CN" sz="2200" dirty="0" err="1" smtClean="0"/>
              <a:t>x,y</a:t>
            </a:r>
            <a:r>
              <a:rPr lang="en-US" altLang="zh-CN" sz="2200" dirty="0" smtClean="0"/>
              <a:t>);          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200" dirty="0" smtClean="0"/>
              <a:t>      </a:t>
            </a:r>
            <a:r>
              <a:rPr lang="en-US" altLang="zh-CN" sz="2200" dirty="0" err="1" smtClean="0"/>
              <a:t>printf</a:t>
            </a:r>
            <a:r>
              <a:rPr lang="en-US" altLang="zh-CN" sz="2200" dirty="0" smtClean="0"/>
              <a:t>("max is %</a:t>
            </a:r>
            <a:r>
              <a:rPr lang="en-US" altLang="zh-CN" sz="2200" dirty="0" err="1" smtClean="0"/>
              <a:t>d",z</a:t>
            </a:r>
            <a:r>
              <a:rPr lang="en-US" altLang="zh-CN" sz="2200" dirty="0" smtClean="0"/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200" dirty="0" smtClean="0"/>
              <a:t> 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3851275" y="4868863"/>
            <a:ext cx="50768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200" dirty="0">
                <a:ea typeface="宋体" charset="-122"/>
              </a:rPr>
              <a:t>简化为：</a:t>
            </a:r>
            <a:r>
              <a:rPr lang="en-US" altLang="zh-CN" sz="2200" dirty="0" err="1">
                <a:solidFill>
                  <a:schemeClr val="hlink"/>
                </a:solidFill>
                <a:ea typeface="宋体" charset="-122"/>
              </a:rPr>
              <a:t>printf</a:t>
            </a:r>
            <a:r>
              <a:rPr lang="en-US" altLang="zh-CN" sz="2200" dirty="0">
                <a:solidFill>
                  <a:schemeClr val="hlink"/>
                </a:solidFill>
                <a:ea typeface="宋体" charset="-122"/>
              </a:rPr>
              <a:t>(“max is %</a:t>
            </a:r>
            <a:r>
              <a:rPr lang="en-US" altLang="zh-CN" sz="2200" dirty="0" err="1">
                <a:solidFill>
                  <a:schemeClr val="hlink"/>
                </a:solidFill>
                <a:ea typeface="宋体" charset="-122"/>
              </a:rPr>
              <a:t>d”,max</a:t>
            </a:r>
            <a:r>
              <a:rPr lang="en-US" altLang="zh-CN" sz="2200" dirty="0">
                <a:solidFill>
                  <a:schemeClr val="hlink"/>
                </a:solidFill>
                <a:ea typeface="宋体" charset="-122"/>
              </a:rPr>
              <a:t>(</a:t>
            </a:r>
            <a:r>
              <a:rPr lang="en-US" altLang="zh-CN" sz="2200" dirty="0" err="1">
                <a:solidFill>
                  <a:schemeClr val="hlink"/>
                </a:solidFill>
                <a:ea typeface="宋体" charset="-122"/>
              </a:rPr>
              <a:t>x,y</a:t>
            </a:r>
            <a:r>
              <a:rPr lang="en-US" altLang="zh-CN" sz="2200" dirty="0">
                <a:solidFill>
                  <a:schemeClr val="hlink"/>
                </a:solidFill>
                <a:ea typeface="宋体" charset="-122"/>
              </a:rPr>
              <a:t>));</a:t>
            </a:r>
          </a:p>
        </p:txBody>
      </p:sp>
      <p:sp>
        <p:nvSpPr>
          <p:cNvPr id="16389" name="AutoShape 6"/>
          <p:cNvSpPr>
            <a:spLocks/>
          </p:cNvSpPr>
          <p:nvPr/>
        </p:nvSpPr>
        <p:spPr bwMode="auto">
          <a:xfrm>
            <a:off x="3708400" y="4868863"/>
            <a:ext cx="215900" cy="504825"/>
          </a:xfrm>
          <a:prstGeom prst="rightBrace">
            <a:avLst>
              <a:gd name="adj1" fmla="val 19485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0" y="1196975"/>
            <a:ext cx="4211638" cy="447357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#include &lt;stdio.h&gt;</a:t>
            </a:r>
          </a:p>
          <a:p>
            <a:r>
              <a:rPr lang="en-US" altLang="zh-CN"/>
              <a:t>void star()                 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printf("*************\n");</a:t>
            </a:r>
          </a:p>
          <a:p>
            <a:r>
              <a:rPr lang="en-US" altLang="zh-CN"/>
              <a:t>}</a:t>
            </a:r>
          </a:p>
          <a:p>
            <a:r>
              <a:rPr lang="en-US" altLang="zh-CN"/>
              <a:t>int max(int a,int b)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 if(a&gt;b)</a:t>
            </a:r>
          </a:p>
          <a:p>
            <a:r>
              <a:rPr lang="en-US" altLang="zh-CN"/>
              <a:t>   return a;   	</a:t>
            </a:r>
          </a:p>
          <a:p>
            <a:r>
              <a:rPr lang="en-US" altLang="zh-CN"/>
              <a:t> else</a:t>
            </a:r>
          </a:p>
          <a:p>
            <a:r>
              <a:rPr lang="en-US" altLang="zh-CN"/>
              <a:t>   return b;   	</a:t>
            </a:r>
          </a:p>
          <a:p>
            <a:r>
              <a:rPr lang="en-US" altLang="zh-CN"/>
              <a:t>}</a:t>
            </a:r>
            <a:endParaRPr lang="en-US" altLang="zh-CN" sz="2200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424862" cy="1143000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solidFill>
                  <a:schemeClr val="hlink"/>
                </a:solidFill>
              </a:rPr>
              <a:t>例</a:t>
            </a:r>
            <a:r>
              <a:rPr lang="en-US" altLang="zh-CN" sz="2800" smtClean="0">
                <a:solidFill>
                  <a:schemeClr val="hlink"/>
                </a:solidFill>
              </a:rPr>
              <a:t>7.3</a:t>
            </a:r>
            <a:r>
              <a:rPr lang="en-US" altLang="zh-CN" sz="2800" smtClean="0"/>
              <a:t> </a:t>
            </a:r>
            <a:r>
              <a:rPr lang="zh-CN" altLang="en-US" sz="2800" smtClean="0"/>
              <a:t>在例</a:t>
            </a:r>
            <a:r>
              <a:rPr lang="en-US" altLang="zh-CN" sz="2800" smtClean="0"/>
              <a:t>7.1</a:t>
            </a:r>
            <a:r>
              <a:rPr lang="zh-CN" altLang="en-US" sz="2800" smtClean="0"/>
              <a:t>基础上，编程求任意</a:t>
            </a:r>
            <a:r>
              <a:rPr lang="en-US" altLang="zh-CN" sz="2800" smtClean="0"/>
              <a:t>3</a:t>
            </a:r>
            <a:r>
              <a:rPr lang="zh-CN" altLang="en-US" sz="2800" smtClean="0"/>
              <a:t>个数的最大值，并输出最大值。 </a:t>
            </a:r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4067175" y="1196975"/>
            <a:ext cx="5076825" cy="444658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200">
                <a:ea typeface="宋体" charset="-122"/>
              </a:rPr>
              <a:t>void main()</a:t>
            </a:r>
          </a:p>
          <a:p>
            <a:r>
              <a:rPr lang="en-US" altLang="zh-CN" sz="2200">
                <a:ea typeface="宋体" charset="-122"/>
              </a:rPr>
              <a:t>{int x,y,z;</a:t>
            </a:r>
          </a:p>
          <a:p>
            <a:r>
              <a:rPr lang="en-US" altLang="zh-CN" sz="2200">
                <a:ea typeface="宋体" charset="-122"/>
              </a:rPr>
              <a:t> printf("input number x:\n");</a:t>
            </a:r>
          </a:p>
          <a:p>
            <a:r>
              <a:rPr lang="en-US" altLang="zh-CN" sz="2200">
                <a:ea typeface="宋体" charset="-122"/>
              </a:rPr>
              <a:t> scanf("%d",&amp;x);</a:t>
            </a:r>
          </a:p>
          <a:p>
            <a:r>
              <a:rPr lang="en-US" altLang="zh-CN" sz="2200">
                <a:ea typeface="宋体" charset="-122"/>
              </a:rPr>
              <a:t> printf("input number y:\n");</a:t>
            </a:r>
          </a:p>
          <a:p>
            <a:r>
              <a:rPr lang="en-US" altLang="zh-CN" sz="2200">
                <a:ea typeface="宋体" charset="-122"/>
              </a:rPr>
              <a:t> scanf("%d",&amp;y);</a:t>
            </a:r>
          </a:p>
          <a:p>
            <a:r>
              <a:rPr lang="en-US" altLang="zh-CN" sz="2200">
                <a:ea typeface="宋体" charset="-122"/>
              </a:rPr>
              <a:t> printf("input number z:\n");</a:t>
            </a:r>
          </a:p>
          <a:p>
            <a:r>
              <a:rPr lang="en-US" altLang="zh-CN" sz="2200">
                <a:ea typeface="宋体" charset="-122"/>
              </a:rPr>
              <a:t> scanf("%d",&amp;z);</a:t>
            </a:r>
          </a:p>
          <a:p>
            <a:r>
              <a:rPr lang="en-US" altLang="zh-CN" sz="2200">
                <a:ea typeface="宋体" charset="-122"/>
              </a:rPr>
              <a:t> star();</a:t>
            </a:r>
          </a:p>
          <a:p>
            <a:r>
              <a:rPr lang="en-US" altLang="zh-CN" sz="2200">
                <a:ea typeface="宋体" charset="-122"/>
              </a:rPr>
              <a:t> printf("max is %d\n",max(</a:t>
            </a:r>
            <a:r>
              <a:rPr lang="en-US" altLang="zh-CN" sz="2200">
                <a:solidFill>
                  <a:srgbClr val="FF0000"/>
                </a:solidFill>
                <a:ea typeface="宋体" charset="-122"/>
              </a:rPr>
              <a:t>max(x,y)</a:t>
            </a:r>
            <a:r>
              <a:rPr lang="en-US" altLang="zh-CN" sz="2200">
                <a:ea typeface="宋体" charset="-122"/>
              </a:rPr>
              <a:t>,z));  </a:t>
            </a:r>
          </a:p>
          <a:p>
            <a:r>
              <a:rPr lang="en-US" altLang="zh-CN" sz="2200">
                <a:solidFill>
                  <a:srgbClr val="CC3300"/>
                </a:solidFill>
                <a:ea typeface="宋体" charset="-122"/>
              </a:rPr>
              <a:t>/*</a:t>
            </a:r>
            <a:r>
              <a:rPr lang="zh-CN" altLang="en-US" sz="2200">
                <a:solidFill>
                  <a:srgbClr val="CC3300"/>
                </a:solidFill>
                <a:ea typeface="宋体" charset="-122"/>
              </a:rPr>
              <a:t>函数</a:t>
            </a:r>
            <a:r>
              <a:rPr lang="en-US" altLang="zh-CN" sz="2200">
                <a:solidFill>
                  <a:srgbClr val="CC3300"/>
                </a:solidFill>
                <a:ea typeface="宋体" charset="-122"/>
              </a:rPr>
              <a:t>max(x,y)</a:t>
            </a:r>
            <a:r>
              <a:rPr lang="zh-CN" altLang="en-US" sz="2200">
                <a:solidFill>
                  <a:srgbClr val="CC3300"/>
                </a:solidFill>
                <a:ea typeface="宋体" charset="-122"/>
              </a:rPr>
              <a:t>为一个实际参数*</a:t>
            </a:r>
            <a:r>
              <a:rPr lang="en-US" altLang="zh-CN" sz="2200">
                <a:solidFill>
                  <a:srgbClr val="CC3300"/>
                </a:solidFill>
                <a:ea typeface="宋体" charset="-122"/>
              </a:rPr>
              <a:t>/</a:t>
            </a:r>
          </a:p>
          <a:p>
            <a:r>
              <a:rPr lang="en-US" altLang="zh-CN" sz="2200">
                <a:ea typeface="宋体" charset="-122"/>
              </a:rPr>
              <a:t> star();</a:t>
            </a:r>
          </a:p>
          <a:p>
            <a:r>
              <a:rPr lang="en-US" altLang="zh-CN" sz="2200">
                <a:ea typeface="宋体" charset="-122"/>
              </a:rPr>
              <a:t>}</a:t>
            </a:r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auto">
          <a:xfrm>
            <a:off x="1908175" y="1412875"/>
            <a:ext cx="5761038" cy="3743325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程序运行过程与结果为：</a:t>
            </a:r>
          </a:p>
          <a:p>
            <a:r>
              <a:rPr lang="en-US" altLang="zh-CN"/>
              <a:t>input number x:</a:t>
            </a:r>
          </a:p>
          <a:p>
            <a:r>
              <a:rPr lang="en-US" altLang="zh-CN"/>
              <a:t>5↙</a:t>
            </a:r>
          </a:p>
          <a:p>
            <a:r>
              <a:rPr lang="en-US" altLang="zh-CN"/>
              <a:t>input number y:</a:t>
            </a:r>
          </a:p>
          <a:p>
            <a:r>
              <a:rPr lang="en-US" altLang="zh-CN"/>
              <a:t>9↙</a:t>
            </a:r>
          </a:p>
          <a:p>
            <a:r>
              <a:rPr lang="en-US" altLang="zh-CN"/>
              <a:t>input number z:</a:t>
            </a:r>
          </a:p>
          <a:p>
            <a:r>
              <a:rPr lang="en-US" altLang="zh-CN"/>
              <a:t>3↙</a:t>
            </a:r>
          </a:p>
          <a:p>
            <a:r>
              <a:rPr lang="en-US" altLang="zh-CN"/>
              <a:t>"*************</a:t>
            </a:r>
          </a:p>
          <a:p>
            <a:r>
              <a:rPr lang="en-US" altLang="zh-CN"/>
              <a:t>max is 9</a:t>
            </a:r>
          </a:p>
          <a:p>
            <a:r>
              <a:rPr lang="en-US" altLang="zh-CN"/>
              <a:t>"*************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13107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8" grpId="0" animBg="1"/>
      <p:bldP spid="131074" grpId="0"/>
      <p:bldP spid="131079" grpId="0" animBg="1"/>
      <p:bldP spid="13107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908050"/>
          </a:xfrm>
        </p:spPr>
        <p:txBody>
          <a:bodyPr/>
          <a:lstStyle/>
          <a:p>
            <a:pPr eaLnBrk="1" hangingPunct="1"/>
            <a:r>
              <a:rPr lang="en-US" altLang="zh-CN" smtClean="0"/>
              <a:t>7.4  </a:t>
            </a:r>
            <a:r>
              <a:rPr lang="zh-CN" altLang="en-US" smtClean="0"/>
              <a:t>函数参数传递和函数的值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424863" cy="51847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dirty="0" smtClean="0"/>
              <a:t>函数的参数分为形参和实参两种。</a:t>
            </a:r>
            <a:endParaRPr lang="en-US" altLang="zh-CN" sz="2400" dirty="0" smtClean="0"/>
          </a:p>
          <a:p>
            <a:pPr marL="857250" lvl="1" indent="-457200" eaLnBrk="1" hangingPunct="1">
              <a:lnSpc>
                <a:spcPct val="120000"/>
              </a:lnSpc>
              <a:buFont typeface="+mj-ea"/>
              <a:buAutoNum type="circleNumDbPlain"/>
              <a:defRPr/>
            </a:pPr>
            <a:r>
              <a:rPr lang="zh-CN" altLang="en-US" sz="2400" b="1" dirty="0" smtClean="0">
                <a:latin typeface="+mn-ea"/>
                <a:ea typeface="+mn-ea"/>
              </a:rPr>
              <a:t>形参出现在</a:t>
            </a:r>
            <a:r>
              <a:rPr lang="zh-CN" altLang="en-US" sz="2400" b="1" dirty="0" smtClean="0">
                <a:solidFill>
                  <a:srgbClr val="00B050"/>
                </a:solidFill>
                <a:latin typeface="+mn-ea"/>
                <a:ea typeface="+mn-ea"/>
              </a:rPr>
              <a:t>被调函数的</a:t>
            </a:r>
            <a:r>
              <a:rPr lang="zh-CN" altLang="en-US" sz="2400" b="1" dirty="0" smtClean="0">
                <a:latin typeface="+mn-ea"/>
                <a:ea typeface="+mn-ea"/>
              </a:rPr>
              <a:t>定义中，</a:t>
            </a:r>
            <a:r>
              <a:rPr lang="zh-CN" altLang="en-US" sz="2400" b="1" dirty="0" smtClean="0">
                <a:solidFill>
                  <a:srgbClr val="CC3300"/>
                </a:solidFill>
                <a:latin typeface="+mn-ea"/>
                <a:ea typeface="+mn-ea"/>
              </a:rPr>
              <a:t>在整个</a:t>
            </a:r>
            <a:r>
              <a:rPr lang="zh-CN" altLang="en-US" sz="2400" b="1" dirty="0" smtClean="0">
                <a:solidFill>
                  <a:srgbClr val="00B050"/>
                </a:solidFill>
                <a:latin typeface="+mn-ea"/>
                <a:ea typeface="+mn-ea"/>
              </a:rPr>
              <a:t>被调</a:t>
            </a:r>
            <a:r>
              <a:rPr lang="zh-CN" altLang="en-US" sz="2400" b="1" dirty="0" smtClean="0">
                <a:solidFill>
                  <a:srgbClr val="CC3300"/>
                </a:solidFill>
                <a:latin typeface="+mn-ea"/>
                <a:ea typeface="+mn-ea"/>
              </a:rPr>
              <a:t>函数体内都可以使用</a:t>
            </a:r>
            <a:r>
              <a:rPr lang="zh-CN" altLang="en-US" sz="2400" b="1" dirty="0" smtClean="0">
                <a:latin typeface="+mn-ea"/>
                <a:ea typeface="+mn-ea"/>
              </a:rPr>
              <a:t>，</a:t>
            </a:r>
            <a:r>
              <a:rPr lang="zh-CN" altLang="en-US" sz="2400" b="1" dirty="0" smtClean="0">
                <a:solidFill>
                  <a:schemeClr val="hlink"/>
                </a:solidFill>
                <a:latin typeface="+mn-ea"/>
                <a:ea typeface="+mn-ea"/>
              </a:rPr>
              <a:t>离开该函数则不能使用</a:t>
            </a:r>
            <a:r>
              <a:rPr lang="zh-CN" altLang="en-US" sz="2400" b="1" dirty="0" smtClean="0">
                <a:latin typeface="+mn-ea"/>
                <a:ea typeface="+mn-ea"/>
              </a:rPr>
              <a:t>。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marL="857250" lvl="1" indent="-457200" eaLnBrk="1" hangingPunct="1">
              <a:lnSpc>
                <a:spcPct val="120000"/>
              </a:lnSpc>
              <a:buFont typeface="+mj-ea"/>
              <a:buAutoNum type="circleNumDbPlain"/>
              <a:defRPr/>
            </a:pPr>
            <a:r>
              <a:rPr lang="zh-CN" altLang="en-US" sz="2400" b="1" dirty="0" smtClean="0">
                <a:latin typeface="+mn-ea"/>
                <a:ea typeface="+mn-ea"/>
              </a:rPr>
              <a:t>实参出现在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主调函数</a:t>
            </a:r>
            <a:r>
              <a:rPr lang="zh-CN" altLang="en-US" sz="2400" b="1" dirty="0" smtClean="0">
                <a:latin typeface="+mn-ea"/>
                <a:ea typeface="+mn-ea"/>
              </a:rPr>
              <a:t>中，</a:t>
            </a:r>
            <a:r>
              <a:rPr lang="zh-CN" altLang="en-US" sz="2400" b="1" dirty="0" smtClean="0">
                <a:solidFill>
                  <a:schemeClr val="hlink"/>
                </a:solidFill>
                <a:latin typeface="+mn-ea"/>
                <a:ea typeface="+mn-ea"/>
              </a:rPr>
              <a:t>进入</a:t>
            </a:r>
            <a:r>
              <a:rPr lang="zh-CN" altLang="en-US" sz="2400" b="1" dirty="0" smtClean="0">
                <a:solidFill>
                  <a:srgbClr val="00B050"/>
                </a:solidFill>
                <a:latin typeface="+mn-ea"/>
                <a:ea typeface="+mn-ea"/>
              </a:rPr>
              <a:t>被调函数</a:t>
            </a:r>
            <a:r>
              <a:rPr lang="zh-CN" altLang="en-US" sz="2400" b="1" dirty="0" smtClean="0">
                <a:solidFill>
                  <a:schemeClr val="hlink"/>
                </a:solidFill>
                <a:latin typeface="+mn-ea"/>
                <a:ea typeface="+mn-ea"/>
              </a:rPr>
              <a:t>后，实参变量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也不能使用。 </a:t>
            </a:r>
          </a:p>
          <a:p>
            <a:pPr eaLnBrk="1" hangingPunct="1">
              <a:lnSpc>
                <a:spcPct val="120000"/>
              </a:lnSpc>
              <a:spcBef>
                <a:spcPts val="1800"/>
              </a:spcBef>
              <a:defRPr/>
            </a:pPr>
            <a:r>
              <a:rPr lang="zh-CN" altLang="en-US" sz="2400" dirty="0" smtClean="0"/>
              <a:t>形参和实参的功能是传送数据。当发生函数调用时，</a:t>
            </a:r>
            <a:r>
              <a:rPr lang="zh-CN" altLang="en-US" sz="2400" dirty="0" smtClean="0">
                <a:solidFill>
                  <a:srgbClr val="FF0000"/>
                </a:solidFill>
              </a:rPr>
              <a:t>主调函数</a:t>
            </a:r>
            <a:r>
              <a:rPr lang="zh-CN" altLang="en-US" sz="2400" dirty="0" smtClean="0">
                <a:solidFill>
                  <a:schemeClr val="hlink"/>
                </a:solidFill>
              </a:rPr>
              <a:t>把实参</a:t>
            </a:r>
            <a:r>
              <a:rPr lang="zh-CN" altLang="en-US" sz="2400" dirty="0" smtClean="0"/>
              <a:t>的值传送给</a:t>
            </a:r>
            <a:r>
              <a:rPr lang="zh-CN" altLang="en-US" sz="2400" dirty="0" smtClean="0">
                <a:solidFill>
                  <a:srgbClr val="00B050"/>
                </a:solidFill>
              </a:rPr>
              <a:t>被调函数</a:t>
            </a:r>
            <a:r>
              <a:rPr lang="zh-CN" altLang="en-US" sz="2400" dirty="0" smtClean="0">
                <a:solidFill>
                  <a:schemeClr val="hlink"/>
                </a:solidFill>
              </a:rPr>
              <a:t>的形参，从而实现</a:t>
            </a:r>
            <a:r>
              <a:rPr lang="zh-CN" altLang="en-US" sz="2400" dirty="0" smtClean="0">
                <a:solidFill>
                  <a:srgbClr val="FF0000"/>
                </a:solidFill>
              </a:rPr>
              <a:t>主调函数</a:t>
            </a:r>
            <a:r>
              <a:rPr lang="zh-CN" altLang="en-US" sz="2400" dirty="0" smtClean="0">
                <a:solidFill>
                  <a:schemeClr val="hlink"/>
                </a:solidFill>
              </a:rPr>
              <a:t>向</a:t>
            </a:r>
            <a:r>
              <a:rPr lang="zh-CN" altLang="en-US" sz="2400" dirty="0" smtClean="0">
                <a:solidFill>
                  <a:srgbClr val="00B050"/>
                </a:solidFill>
              </a:rPr>
              <a:t>被调函数</a:t>
            </a:r>
            <a:r>
              <a:rPr lang="zh-CN" altLang="en-US" sz="2400" dirty="0" smtClean="0">
                <a:solidFill>
                  <a:schemeClr val="hlink"/>
                </a:solidFill>
              </a:rPr>
              <a:t>的数据传送。</a:t>
            </a:r>
            <a:r>
              <a:rPr lang="zh-CN" altLang="en-US" sz="2400" dirty="0" smtClean="0"/>
              <a:t>这样的参数传递方式叫做“</a:t>
            </a:r>
            <a:r>
              <a:rPr lang="zh-CN" altLang="en-US" sz="2400" dirty="0" smtClean="0">
                <a:solidFill>
                  <a:srgbClr val="CC3300"/>
                </a:solidFill>
              </a:rPr>
              <a:t>数值传递”，简称“值传递</a:t>
            </a:r>
            <a:r>
              <a:rPr lang="zh-CN" altLang="en-US" sz="2400" dirty="0" smtClean="0"/>
              <a:t>”。 </a:t>
            </a:r>
          </a:p>
        </p:txBody>
      </p:sp>
      <p:sp>
        <p:nvSpPr>
          <p:cNvPr id="4" name="圆角矩形标注 3"/>
          <p:cNvSpPr>
            <a:spLocks noChangeArrowheads="1"/>
          </p:cNvSpPr>
          <p:nvPr/>
        </p:nvSpPr>
        <p:spPr bwMode="auto">
          <a:xfrm>
            <a:off x="5940425" y="38100"/>
            <a:ext cx="2643188" cy="1328738"/>
          </a:xfrm>
          <a:prstGeom prst="wedgeRoundRectCallout">
            <a:avLst>
              <a:gd name="adj1" fmla="val -72301"/>
              <a:gd name="adj2" fmla="val 54704"/>
              <a:gd name="adj3" fmla="val 16667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 type="stealth" w="med" len="lg"/>
          </a:ln>
        </p:spPr>
        <p:txBody>
          <a:bodyPr anchor="ctr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</a:rPr>
              <a:t>形参和实参这样的变量称为</a:t>
            </a:r>
            <a:r>
              <a:rPr lang="zh-CN" altLang="en-US">
                <a:solidFill>
                  <a:srgbClr val="FF0000"/>
                </a:solidFill>
              </a:rPr>
              <a:t>局部变量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640763" cy="647700"/>
          </a:xfrm>
          <a:solidFill>
            <a:srgbClr val="E0EE58"/>
          </a:solidFill>
        </p:spPr>
        <p:txBody>
          <a:bodyPr/>
          <a:lstStyle/>
          <a:p>
            <a:pPr eaLnBrk="1" hangingPunct="1"/>
            <a:r>
              <a:rPr lang="zh-CN" altLang="en-US" sz="2800" smtClean="0">
                <a:latin typeface="黑体" pitchFamily="2" charset="-122"/>
              </a:rPr>
              <a:t>形参与实参的位置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908050"/>
            <a:ext cx="4537075" cy="2447925"/>
          </a:xfrm>
          <a:solidFill>
            <a:srgbClr val="66FF99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>
                <a:latin typeface="Tahoma" pitchFamily="34" charset="0"/>
              </a:rPr>
              <a:t>#include &lt;stdio.h&gt;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>
                <a:latin typeface="Tahoma" pitchFamily="34" charset="0"/>
              </a:rPr>
              <a:t>int max(int a,int b)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>
                <a:latin typeface="Tahoma" pitchFamily="34" charset="0"/>
              </a:rPr>
              <a:t>{    </a:t>
            </a:r>
            <a:r>
              <a:rPr lang="en-US" altLang="zh-CN" sz="2400" smtClean="0">
                <a:solidFill>
                  <a:srgbClr val="3333FF"/>
                </a:solidFill>
                <a:latin typeface="Tahoma" pitchFamily="34" charset="0"/>
              </a:rPr>
              <a:t>int c;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smtClean="0">
                <a:solidFill>
                  <a:srgbClr val="3333FF"/>
                </a:solidFill>
                <a:latin typeface="Tahoma" pitchFamily="34" charset="0"/>
              </a:rPr>
              <a:t>       if(a&gt;b) c=a; else c=b;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smtClean="0">
                <a:solidFill>
                  <a:srgbClr val="3333FF"/>
                </a:solidFill>
                <a:latin typeface="Tahoma" pitchFamily="34" charset="0"/>
              </a:rPr>
              <a:t>       return (c);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>
                <a:latin typeface="Tahoma" pitchFamily="34" charset="0"/>
              </a:rPr>
              <a:t>}           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400" smtClean="0">
              <a:latin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>
                <a:latin typeface="Tahoma" pitchFamily="34" charset="0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684213" y="3357563"/>
            <a:ext cx="4535487" cy="2233612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rgbClr val="FF0000"/>
                </a:solidFill>
                <a:latin typeface="Tahoma" pitchFamily="34" charset="0"/>
                <a:ea typeface="黑体"/>
              </a:rPr>
              <a:t>void main()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rgbClr val="FF0000"/>
                </a:solidFill>
                <a:latin typeface="Tahoma" pitchFamily="34" charset="0"/>
                <a:ea typeface="黑体"/>
              </a:rPr>
              <a:t>{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rgbClr val="FF0000"/>
                </a:solidFill>
                <a:latin typeface="Tahoma" pitchFamily="34" charset="0"/>
                <a:ea typeface="黑体"/>
              </a:rPr>
              <a:t>      </a:t>
            </a:r>
            <a:r>
              <a:rPr lang="en-US" altLang="zh-CN" kern="0" dirty="0" err="1">
                <a:solidFill>
                  <a:srgbClr val="FF0000"/>
                </a:solidFill>
                <a:latin typeface="Tahoma" pitchFamily="34" charset="0"/>
                <a:ea typeface="黑体"/>
              </a:rPr>
              <a:t>int</a:t>
            </a:r>
            <a:r>
              <a:rPr lang="en-US" altLang="zh-CN" kern="0" dirty="0">
                <a:solidFill>
                  <a:srgbClr val="FF0000"/>
                </a:solidFill>
                <a:latin typeface="Tahoma" pitchFamily="34" charset="0"/>
                <a:ea typeface="黑体"/>
              </a:rPr>
              <a:t> x=6,y=3,z;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rgbClr val="3333FF"/>
                </a:solidFill>
                <a:latin typeface="Tahoma" pitchFamily="34" charset="0"/>
                <a:ea typeface="黑体"/>
              </a:rPr>
              <a:t>      </a:t>
            </a:r>
            <a:r>
              <a:rPr lang="en-US" altLang="zh-CN" kern="0" dirty="0">
                <a:solidFill>
                  <a:srgbClr val="FFFF00"/>
                </a:solidFill>
                <a:latin typeface="Tahoma" pitchFamily="34" charset="0"/>
                <a:ea typeface="黑体"/>
              </a:rPr>
              <a:t>z=max(</a:t>
            </a:r>
            <a:r>
              <a:rPr lang="en-US" altLang="zh-CN" kern="0" dirty="0" err="1">
                <a:solidFill>
                  <a:srgbClr val="FFFF00"/>
                </a:solidFill>
                <a:latin typeface="Tahoma" pitchFamily="34" charset="0"/>
                <a:ea typeface="黑体"/>
              </a:rPr>
              <a:t>x,y</a:t>
            </a:r>
            <a:r>
              <a:rPr lang="en-US" altLang="zh-CN" kern="0" dirty="0">
                <a:solidFill>
                  <a:srgbClr val="FFFF00"/>
                </a:solidFill>
                <a:latin typeface="Tahoma" pitchFamily="34" charset="0"/>
                <a:ea typeface="黑体"/>
              </a:rPr>
              <a:t>); 		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rgbClr val="FFFF00"/>
                </a:solidFill>
                <a:latin typeface="Tahoma" pitchFamily="34" charset="0"/>
                <a:ea typeface="黑体"/>
              </a:rPr>
              <a:t>      </a:t>
            </a:r>
            <a:r>
              <a:rPr lang="en-US" altLang="zh-CN" kern="0" dirty="0" err="1">
                <a:solidFill>
                  <a:srgbClr val="FFFF00"/>
                </a:solidFill>
                <a:latin typeface="Tahoma" pitchFamily="34" charset="0"/>
                <a:ea typeface="黑体"/>
              </a:rPr>
              <a:t>printf</a:t>
            </a:r>
            <a:r>
              <a:rPr lang="en-US" altLang="zh-CN" kern="0" dirty="0">
                <a:solidFill>
                  <a:srgbClr val="FFFF00"/>
                </a:solidFill>
                <a:latin typeface="Tahoma" pitchFamily="34" charset="0"/>
                <a:ea typeface="黑体"/>
              </a:rPr>
              <a:t>("max is %d\</a:t>
            </a:r>
            <a:r>
              <a:rPr lang="en-US" altLang="zh-CN" kern="0" dirty="0" err="1">
                <a:solidFill>
                  <a:srgbClr val="FFFF00"/>
                </a:solidFill>
                <a:latin typeface="Tahoma" pitchFamily="34" charset="0"/>
                <a:ea typeface="黑体"/>
              </a:rPr>
              <a:t>n",z</a:t>
            </a:r>
            <a:r>
              <a:rPr lang="en-US" altLang="zh-CN" kern="0" dirty="0">
                <a:solidFill>
                  <a:srgbClr val="FFFF00"/>
                </a:solidFill>
                <a:latin typeface="Tahoma" pitchFamily="34" charset="0"/>
                <a:ea typeface="黑体"/>
              </a:rPr>
              <a:t>); 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rgbClr val="FF0000"/>
                </a:solidFill>
                <a:latin typeface="Tahoma" pitchFamily="34" charset="0"/>
                <a:ea typeface="黑体"/>
              </a:rPr>
              <a:t>} 		</a:t>
            </a:r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5186363" y="904875"/>
            <a:ext cx="3346450" cy="1736725"/>
          </a:xfrm>
          <a:prstGeom prst="wedgeRoundRectCallout">
            <a:avLst>
              <a:gd name="adj1" fmla="val -89347"/>
              <a:gd name="adj2" fmla="val -18986"/>
              <a:gd name="adj3" fmla="val 16667"/>
            </a:avLst>
          </a:prstGeom>
          <a:solidFill>
            <a:srgbClr val="FFCCFF"/>
          </a:solidFill>
          <a:ln w="9525" algn="ctr">
            <a:solidFill>
              <a:schemeClr val="tx1"/>
            </a:solidFill>
            <a:miter lim="800000"/>
            <a:headEnd/>
            <a:tailEnd type="stealth" w="med" len="lg"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>
                <a:solidFill>
                  <a:srgbClr val="00B050"/>
                </a:solidFill>
              </a:rPr>
              <a:t>max </a:t>
            </a:r>
            <a:r>
              <a:rPr lang="zh-CN" altLang="en-US">
                <a:solidFill>
                  <a:srgbClr val="00B050"/>
                </a:solidFill>
              </a:rPr>
              <a:t>为被调函数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/>
              <a:t>a,b</a:t>
            </a:r>
            <a:r>
              <a:rPr lang="zh-CN" altLang="en-US"/>
              <a:t>为形参，</a:t>
            </a:r>
            <a:r>
              <a:rPr lang="zh-CN" altLang="en-US">
                <a:solidFill>
                  <a:srgbClr val="FF0000"/>
                </a:solidFill>
              </a:rPr>
              <a:t>无值</a:t>
            </a:r>
            <a:r>
              <a:rPr lang="zh-CN" altLang="en-US"/>
              <a:t>，</a:t>
            </a:r>
            <a:endParaRPr lang="en-US" altLang="zh-CN"/>
          </a:p>
          <a:p>
            <a:r>
              <a:rPr lang="zh-CN" altLang="en-US"/>
              <a:t>被调用时</a:t>
            </a:r>
            <a:r>
              <a:rPr lang="zh-CN" altLang="en-US">
                <a:solidFill>
                  <a:srgbClr val="C00000"/>
                </a:solidFill>
              </a:rPr>
              <a:t>才有值</a:t>
            </a:r>
            <a:r>
              <a:rPr lang="en-US" altLang="zh-CN"/>
              <a:t>,</a:t>
            </a:r>
            <a:r>
              <a:rPr lang="zh-CN" altLang="en-US"/>
              <a:t>并且只在函数</a:t>
            </a:r>
            <a:r>
              <a:rPr lang="en-US" altLang="zh-CN">
                <a:solidFill>
                  <a:srgbClr val="00B050"/>
                </a:solidFill>
              </a:rPr>
              <a:t>max</a:t>
            </a:r>
            <a:r>
              <a:rPr lang="zh-CN" altLang="en-US"/>
              <a:t>中有效</a:t>
            </a:r>
            <a:endParaRPr lang="en-US" altLang="zh-CN"/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5224463" y="3810000"/>
            <a:ext cx="3311525" cy="1328738"/>
          </a:xfrm>
          <a:prstGeom prst="wedgeRoundRectCallout">
            <a:avLst>
              <a:gd name="adj1" fmla="val -111310"/>
              <a:gd name="adj2" fmla="val 11847"/>
              <a:gd name="adj3" fmla="val 16667"/>
            </a:avLst>
          </a:prstGeom>
          <a:solidFill>
            <a:srgbClr val="FFCCFF"/>
          </a:solidFill>
          <a:ln w="9525" algn="ctr">
            <a:solidFill>
              <a:schemeClr val="tx1"/>
            </a:solidFill>
            <a:miter lim="800000"/>
            <a:headEnd/>
            <a:tailEnd type="stealth" w="med" len="lg"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>
                <a:solidFill>
                  <a:srgbClr val="00B050"/>
                </a:solidFill>
              </a:rPr>
              <a:t>main</a:t>
            </a:r>
            <a:r>
              <a:rPr lang="zh-CN" altLang="en-US">
                <a:solidFill>
                  <a:srgbClr val="00B050"/>
                </a:solidFill>
              </a:rPr>
              <a:t>为主调函数</a:t>
            </a:r>
          </a:p>
          <a:p>
            <a:r>
              <a:rPr lang="en-US" altLang="zh-CN"/>
              <a:t>x,y</a:t>
            </a:r>
            <a:r>
              <a:rPr lang="zh-CN" altLang="en-US"/>
              <a:t>为实参，</a:t>
            </a:r>
            <a:r>
              <a:rPr lang="zh-CN" altLang="en-US">
                <a:solidFill>
                  <a:srgbClr val="FF0000"/>
                </a:solidFill>
              </a:rPr>
              <a:t>有值</a:t>
            </a:r>
            <a:r>
              <a:rPr lang="zh-CN" altLang="en-US"/>
              <a:t>并且只在函数</a:t>
            </a:r>
            <a:r>
              <a:rPr lang="en-US" altLang="zh-CN">
                <a:solidFill>
                  <a:srgbClr val="00B050"/>
                </a:solidFill>
              </a:rPr>
              <a:t>main</a:t>
            </a:r>
            <a:r>
              <a:rPr lang="zh-CN" altLang="en-US"/>
              <a:t>中有效</a:t>
            </a:r>
            <a:endParaRPr lang="en-US" altLang="zh-CN"/>
          </a:p>
        </p:txBody>
      </p:sp>
      <p:sp>
        <p:nvSpPr>
          <p:cNvPr id="6" name="上下箭头 5"/>
          <p:cNvSpPr>
            <a:spLocks noChangeArrowheads="1"/>
          </p:cNvSpPr>
          <p:nvPr/>
        </p:nvSpPr>
        <p:spPr bwMode="auto">
          <a:xfrm>
            <a:off x="5224463" y="2638425"/>
            <a:ext cx="3311525" cy="1171575"/>
          </a:xfrm>
          <a:prstGeom prst="upDownArrow">
            <a:avLst>
              <a:gd name="adj1" fmla="val 9963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C00000"/>
                </a:solidFill>
              </a:rPr>
              <a:t>a,b,x,y</a:t>
            </a:r>
            <a:r>
              <a:rPr lang="zh-CN" altLang="en-US">
                <a:solidFill>
                  <a:srgbClr val="C00000"/>
                </a:solidFill>
              </a:rPr>
              <a:t>称局部变量</a:t>
            </a: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 animBg="1"/>
      <p:bldP spid="119811" grpId="0" animBg="1"/>
      <p:bldP spid="2" grpId="0" animBg="1"/>
      <p:bldP spid="5" grpId="0" animBg="1"/>
      <p:bldP spid="9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0" smtClean="0">
                <a:latin typeface="黑体" pitchFamily="2" charset="-122"/>
              </a:rPr>
              <a:t>7.1  </a:t>
            </a:r>
            <a:r>
              <a:rPr lang="zh-CN" altLang="en-US" b="0" smtClean="0">
                <a:latin typeface="黑体" pitchFamily="2" charset="-122"/>
              </a:rPr>
              <a:t>函数概述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052513"/>
            <a:ext cx="8785225" cy="4754562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</a:rPr>
              <a:t>C</a:t>
            </a:r>
            <a:r>
              <a:rPr lang="zh-CN" altLang="en-US" smtClean="0">
                <a:latin typeface="黑体" pitchFamily="2" charset="-122"/>
              </a:rPr>
              <a:t>语言是结构化程序设计语言。一个</a:t>
            </a:r>
            <a:r>
              <a:rPr lang="en-US" altLang="zh-CN" smtClean="0">
                <a:latin typeface="黑体" pitchFamily="2" charset="-122"/>
              </a:rPr>
              <a:t>C</a:t>
            </a:r>
            <a:r>
              <a:rPr lang="zh-CN" altLang="en-US" smtClean="0">
                <a:latin typeface="黑体" pitchFamily="2" charset="-122"/>
              </a:rPr>
              <a:t>程序可由</a:t>
            </a:r>
            <a:r>
              <a:rPr lang="zh-CN" altLang="en-US" smtClean="0">
                <a:solidFill>
                  <a:srgbClr val="FF0000"/>
                </a:solidFill>
                <a:latin typeface="黑体" pitchFamily="2" charset="-122"/>
              </a:rPr>
              <a:t>一个主函数</a:t>
            </a:r>
            <a:r>
              <a:rPr lang="en-US" altLang="zh-CN" smtClean="0">
                <a:solidFill>
                  <a:srgbClr val="FF0000"/>
                </a:solidFill>
                <a:latin typeface="黑体" pitchFamily="2" charset="-122"/>
              </a:rPr>
              <a:t>main()</a:t>
            </a:r>
            <a:r>
              <a:rPr lang="zh-CN" altLang="en-US" smtClean="0">
                <a:latin typeface="黑体" pitchFamily="2" charset="-122"/>
              </a:rPr>
              <a:t>和</a:t>
            </a:r>
            <a:r>
              <a:rPr lang="zh-CN" altLang="en-US" smtClean="0">
                <a:solidFill>
                  <a:srgbClr val="FF00FF"/>
                </a:solidFill>
                <a:latin typeface="黑体" pitchFamily="2" charset="-122"/>
              </a:rPr>
              <a:t>若干个其他函数</a:t>
            </a:r>
            <a:r>
              <a:rPr lang="zh-CN" altLang="en-US" smtClean="0">
                <a:latin typeface="黑体" pitchFamily="2" charset="-122"/>
              </a:rPr>
              <a:t>组成，每个函数（模块）用来实现一个特定的功能。主函数可以调用其他函数，其他函数之间也可相互调用。 </a:t>
            </a:r>
          </a:p>
        </p:txBody>
      </p: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1403350" y="2997200"/>
            <a:ext cx="5867400" cy="2667000"/>
            <a:chOff x="930" y="1706"/>
            <a:chExt cx="3696" cy="1680"/>
          </a:xfrm>
        </p:grpSpPr>
        <p:sp>
          <p:nvSpPr>
            <p:cNvPr id="3078" name="Rectangle 5"/>
            <p:cNvSpPr>
              <a:spLocks noChangeArrowheads="1"/>
            </p:cNvSpPr>
            <p:nvPr/>
          </p:nvSpPr>
          <p:spPr bwMode="auto">
            <a:xfrm>
              <a:off x="2178" y="1706"/>
              <a:ext cx="76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ea typeface="宋体" charset="-122"/>
                </a:rPr>
                <a:t>main</a:t>
              </a:r>
            </a:p>
          </p:txBody>
        </p:sp>
        <p:sp>
          <p:nvSpPr>
            <p:cNvPr id="3079" name="Rectangle 6"/>
            <p:cNvSpPr>
              <a:spLocks noChangeArrowheads="1"/>
            </p:cNvSpPr>
            <p:nvPr/>
          </p:nvSpPr>
          <p:spPr bwMode="auto">
            <a:xfrm>
              <a:off x="1122" y="2330"/>
              <a:ext cx="336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ea typeface="宋体" charset="-122"/>
                </a:rPr>
                <a:t>a</a:t>
              </a:r>
            </a:p>
          </p:txBody>
        </p:sp>
        <p:sp>
          <p:nvSpPr>
            <p:cNvPr id="3080" name="Rectangle 7"/>
            <p:cNvSpPr>
              <a:spLocks noChangeArrowheads="1"/>
            </p:cNvSpPr>
            <p:nvPr/>
          </p:nvSpPr>
          <p:spPr bwMode="auto">
            <a:xfrm>
              <a:off x="2370" y="2330"/>
              <a:ext cx="336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ea typeface="宋体" charset="-122"/>
                </a:rPr>
                <a:t>b</a:t>
              </a:r>
            </a:p>
          </p:txBody>
        </p:sp>
        <p:sp>
          <p:nvSpPr>
            <p:cNvPr id="3081" name="Rectangle 8"/>
            <p:cNvSpPr>
              <a:spLocks noChangeArrowheads="1"/>
            </p:cNvSpPr>
            <p:nvPr/>
          </p:nvSpPr>
          <p:spPr bwMode="auto">
            <a:xfrm>
              <a:off x="930" y="305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ea typeface="宋体" charset="-122"/>
                </a:rPr>
                <a:t>d</a:t>
              </a:r>
            </a:p>
          </p:txBody>
        </p:sp>
        <p:sp>
          <p:nvSpPr>
            <p:cNvPr id="3082" name="Rectangle 9"/>
            <p:cNvSpPr>
              <a:spLocks noChangeArrowheads="1"/>
            </p:cNvSpPr>
            <p:nvPr/>
          </p:nvSpPr>
          <p:spPr bwMode="auto">
            <a:xfrm>
              <a:off x="1362" y="305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ea typeface="宋体" charset="-122"/>
                </a:rPr>
                <a:t>e</a:t>
              </a:r>
            </a:p>
          </p:txBody>
        </p:sp>
        <p:sp>
          <p:nvSpPr>
            <p:cNvPr id="3083" name="Rectangle 10"/>
            <p:cNvSpPr>
              <a:spLocks noChangeArrowheads="1"/>
            </p:cNvSpPr>
            <p:nvPr/>
          </p:nvSpPr>
          <p:spPr bwMode="auto">
            <a:xfrm>
              <a:off x="2130" y="305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ea typeface="宋体" charset="-122"/>
                </a:rPr>
                <a:t>a</a:t>
              </a:r>
            </a:p>
          </p:txBody>
        </p:sp>
        <p:sp>
          <p:nvSpPr>
            <p:cNvPr id="3084" name="Rectangle 11"/>
            <p:cNvSpPr>
              <a:spLocks noChangeArrowheads="1"/>
            </p:cNvSpPr>
            <p:nvPr/>
          </p:nvSpPr>
          <p:spPr bwMode="auto">
            <a:xfrm>
              <a:off x="2514" y="305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ea typeface="宋体" charset="-122"/>
                </a:rPr>
                <a:t>h</a:t>
              </a:r>
            </a:p>
          </p:txBody>
        </p:sp>
        <p:sp>
          <p:nvSpPr>
            <p:cNvPr id="3085" name="Rectangle 12"/>
            <p:cNvSpPr>
              <a:spLocks noChangeArrowheads="1"/>
            </p:cNvSpPr>
            <p:nvPr/>
          </p:nvSpPr>
          <p:spPr bwMode="auto">
            <a:xfrm>
              <a:off x="2898" y="305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0" lang="en-US" altLang="zh-CN">
                  <a:ea typeface="宋体" charset="-122"/>
                </a:rPr>
                <a:t>d</a:t>
              </a:r>
              <a:endParaRPr lang="en-US" altLang="zh-CN">
                <a:ea typeface="宋体" charset="-122"/>
              </a:endParaRPr>
            </a:p>
          </p:txBody>
        </p:sp>
        <p:sp>
          <p:nvSpPr>
            <p:cNvPr id="3086" name="Line 13"/>
            <p:cNvSpPr>
              <a:spLocks noChangeShapeType="1"/>
            </p:cNvSpPr>
            <p:nvPr/>
          </p:nvSpPr>
          <p:spPr bwMode="auto">
            <a:xfrm flipH="1">
              <a:off x="1074" y="276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7" name="Line 14"/>
            <p:cNvSpPr>
              <a:spLocks noChangeShapeType="1"/>
            </p:cNvSpPr>
            <p:nvPr/>
          </p:nvSpPr>
          <p:spPr bwMode="auto">
            <a:xfrm>
              <a:off x="1266" y="276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8" name="Line 15"/>
            <p:cNvSpPr>
              <a:spLocks noChangeShapeType="1"/>
            </p:cNvSpPr>
            <p:nvPr/>
          </p:nvSpPr>
          <p:spPr bwMode="auto">
            <a:xfrm flipH="1">
              <a:off x="2274" y="276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9" name="Line 16"/>
            <p:cNvSpPr>
              <a:spLocks noChangeShapeType="1"/>
            </p:cNvSpPr>
            <p:nvPr/>
          </p:nvSpPr>
          <p:spPr bwMode="auto">
            <a:xfrm>
              <a:off x="2514" y="276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0" name="Line 17"/>
            <p:cNvSpPr>
              <a:spLocks noChangeShapeType="1"/>
            </p:cNvSpPr>
            <p:nvPr/>
          </p:nvSpPr>
          <p:spPr bwMode="auto">
            <a:xfrm>
              <a:off x="2514" y="2762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1" name="Rectangle 18"/>
            <p:cNvSpPr>
              <a:spLocks noChangeArrowheads="1"/>
            </p:cNvSpPr>
            <p:nvPr/>
          </p:nvSpPr>
          <p:spPr bwMode="auto">
            <a:xfrm>
              <a:off x="3714" y="2330"/>
              <a:ext cx="336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ea typeface="宋体" charset="-122"/>
                </a:rPr>
                <a:t>c</a:t>
              </a:r>
            </a:p>
          </p:txBody>
        </p:sp>
        <p:sp>
          <p:nvSpPr>
            <p:cNvPr id="3092" name="Rectangle 19"/>
            <p:cNvSpPr>
              <a:spLocks noChangeArrowheads="1"/>
            </p:cNvSpPr>
            <p:nvPr/>
          </p:nvSpPr>
          <p:spPr bwMode="auto">
            <a:xfrm>
              <a:off x="3570" y="309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ea typeface="宋体" charset="-122"/>
                </a:rPr>
                <a:t>b</a:t>
              </a:r>
            </a:p>
          </p:txBody>
        </p:sp>
        <p:sp>
          <p:nvSpPr>
            <p:cNvPr id="3093" name="Rectangle 20"/>
            <p:cNvSpPr>
              <a:spLocks noChangeArrowheads="1"/>
            </p:cNvSpPr>
            <p:nvPr/>
          </p:nvSpPr>
          <p:spPr bwMode="auto">
            <a:xfrm>
              <a:off x="4338" y="309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ea typeface="宋体" charset="-122"/>
                </a:rPr>
                <a:t>f</a:t>
              </a:r>
            </a:p>
          </p:txBody>
        </p:sp>
        <p:sp>
          <p:nvSpPr>
            <p:cNvPr id="3094" name="Line 21"/>
            <p:cNvSpPr>
              <a:spLocks noChangeShapeType="1"/>
            </p:cNvSpPr>
            <p:nvPr/>
          </p:nvSpPr>
          <p:spPr bwMode="auto">
            <a:xfrm flipH="1">
              <a:off x="3714" y="2762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5" name="Line 22"/>
            <p:cNvSpPr>
              <a:spLocks noChangeShapeType="1"/>
            </p:cNvSpPr>
            <p:nvPr/>
          </p:nvSpPr>
          <p:spPr bwMode="auto">
            <a:xfrm>
              <a:off x="3858" y="2762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6" name="Line 23"/>
            <p:cNvSpPr>
              <a:spLocks noChangeShapeType="1"/>
            </p:cNvSpPr>
            <p:nvPr/>
          </p:nvSpPr>
          <p:spPr bwMode="auto">
            <a:xfrm flipH="1">
              <a:off x="1314" y="2042"/>
              <a:ext cx="120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7" name="Line 24"/>
            <p:cNvSpPr>
              <a:spLocks noChangeShapeType="1"/>
            </p:cNvSpPr>
            <p:nvPr/>
          </p:nvSpPr>
          <p:spPr bwMode="auto">
            <a:xfrm flipV="1">
              <a:off x="2514" y="204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8" name="Line 25"/>
            <p:cNvSpPr>
              <a:spLocks noChangeShapeType="1"/>
            </p:cNvSpPr>
            <p:nvPr/>
          </p:nvSpPr>
          <p:spPr bwMode="auto">
            <a:xfrm>
              <a:off x="2514" y="2042"/>
              <a:ext cx="13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7" name="Text Box 26"/>
          <p:cNvSpPr txBox="1">
            <a:spLocks noChangeArrowheads="1"/>
          </p:cNvSpPr>
          <p:nvPr/>
        </p:nvSpPr>
        <p:spPr bwMode="auto">
          <a:xfrm>
            <a:off x="2238375" y="68024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658813"/>
          </a:xfrm>
        </p:spPr>
        <p:txBody>
          <a:bodyPr/>
          <a:lstStyle/>
          <a:p>
            <a:pPr eaLnBrk="1" hangingPunct="1"/>
            <a:r>
              <a:rPr lang="en-US" altLang="zh-CN" smtClean="0"/>
              <a:t>7.4.1  </a:t>
            </a:r>
            <a:r>
              <a:rPr lang="zh-CN" altLang="en-US" smtClean="0"/>
              <a:t>函数参数传递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4537075" cy="3479800"/>
          </a:xfrm>
          <a:solidFill>
            <a:srgbClr val="FFC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</a:rPr>
              <a:t>例</a:t>
            </a:r>
            <a:r>
              <a:rPr lang="en-US" altLang="zh-CN" sz="2400" smtClean="0">
                <a:solidFill>
                  <a:schemeClr val="hlink"/>
                </a:solidFill>
              </a:rPr>
              <a:t>7.4</a:t>
            </a:r>
            <a:r>
              <a:rPr lang="en-US" altLang="zh-CN" sz="2400" smtClean="0"/>
              <a:t> </a:t>
            </a:r>
            <a:r>
              <a:rPr lang="zh-CN" altLang="en-US" sz="2400" smtClean="0"/>
              <a:t>编程求任意</a:t>
            </a:r>
            <a:r>
              <a:rPr lang="en-US" altLang="zh-CN" sz="2400" smtClean="0"/>
              <a:t>3</a:t>
            </a:r>
            <a:r>
              <a:rPr lang="zh-CN" altLang="en-US" sz="2400" smtClean="0"/>
              <a:t>个数的阶乘和。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#include &lt;stdio.h&gt;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int fact(int n )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    int i,s;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    for(i=1,s=1;i&lt;=n;i++)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     s=s*i;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     return 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400" smtClean="0"/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3708400" y="1268413"/>
            <a:ext cx="4572000" cy="30480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void main()</a:t>
            </a:r>
          </a:p>
          <a:p>
            <a:r>
              <a:rPr lang="en-US" altLang="zh-CN"/>
              <a:t>{int x,y,z;</a:t>
            </a:r>
          </a:p>
          <a:p>
            <a:r>
              <a:rPr lang="en-US" altLang="zh-CN"/>
              <a:t> long ss;</a:t>
            </a:r>
          </a:p>
          <a:p>
            <a:r>
              <a:rPr lang="en-US" altLang="zh-CN"/>
              <a:t>printf("input number x,y,z:\n");</a:t>
            </a:r>
          </a:p>
          <a:p>
            <a:r>
              <a:rPr lang="en-US" altLang="zh-CN"/>
              <a:t> scanf(“%d%d%d”, &amp;x,&amp;y,&amp;z);</a:t>
            </a:r>
          </a:p>
          <a:p>
            <a:r>
              <a:rPr lang="en-US" altLang="zh-CN"/>
              <a:t> </a:t>
            </a:r>
            <a:r>
              <a:rPr lang="en-US" altLang="zh-CN">
                <a:solidFill>
                  <a:srgbClr val="C00000"/>
                </a:solidFill>
              </a:rPr>
              <a:t>ss=fact(x)+fact(y)+fact(z);  </a:t>
            </a:r>
          </a:p>
          <a:p>
            <a:r>
              <a:rPr lang="en-US" altLang="zh-CN"/>
              <a:t>printf("x!+y!+z! is %ld\n",ss);</a:t>
            </a:r>
          </a:p>
          <a:p>
            <a:r>
              <a:rPr lang="en-US" altLang="zh-CN"/>
              <a:t>}</a:t>
            </a:r>
          </a:p>
        </p:txBody>
      </p:sp>
      <p:pic>
        <p:nvPicPr>
          <p:cNvPr id="2048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15" r="14487" b="20685"/>
          <a:stretch>
            <a:fillRect/>
          </a:stretch>
        </p:blipFill>
        <p:spPr bwMode="auto">
          <a:xfrm>
            <a:off x="395288" y="4316413"/>
            <a:ext cx="3706812" cy="126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/>
      <p:bldP spid="133123" grpId="0" build="p" animBg="1"/>
      <p:bldP spid="1331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21508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350"/>
            <a:ext cx="896461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7772400" cy="836613"/>
          </a:xfrm>
        </p:spPr>
        <p:txBody>
          <a:bodyPr/>
          <a:lstStyle/>
          <a:p>
            <a:pPr eaLnBrk="1" hangingPunct="1"/>
            <a:r>
              <a:rPr lang="zh-CN" altLang="en-US" b="0" smtClean="0">
                <a:solidFill>
                  <a:schemeClr val="tx1"/>
                </a:solidFill>
              </a:rPr>
              <a:t>关于函数形参和实参的说明：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23850" y="908050"/>
            <a:ext cx="8281988" cy="416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6700">
              <a:spcBef>
                <a:spcPct val="20000"/>
              </a:spcBef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C00000"/>
                </a:solidFill>
              </a:rPr>
              <a:t>形参</a:t>
            </a:r>
            <a:r>
              <a:rPr lang="zh-CN" altLang="en-US" dirty="0"/>
              <a:t>变量只有</a:t>
            </a:r>
            <a:r>
              <a:rPr lang="zh-CN" altLang="en-US" dirty="0">
                <a:solidFill>
                  <a:srgbClr val="C00000"/>
                </a:solidFill>
              </a:rPr>
              <a:t>在被调用</a:t>
            </a:r>
            <a:r>
              <a:rPr lang="zh-CN" altLang="en-US" dirty="0"/>
              <a:t>时才</a:t>
            </a:r>
            <a:r>
              <a:rPr lang="zh-CN" altLang="en-US" dirty="0">
                <a:solidFill>
                  <a:schemeClr val="accent6"/>
                </a:solidFill>
              </a:rPr>
              <a:t>分配内存单元</a:t>
            </a:r>
            <a:r>
              <a:rPr lang="zh-CN" altLang="en-US" dirty="0"/>
              <a:t>，在调用结束时，即刻</a:t>
            </a:r>
            <a:r>
              <a:rPr lang="zh-CN" altLang="en-US" dirty="0">
                <a:solidFill>
                  <a:schemeClr val="accent6"/>
                </a:solidFill>
              </a:rPr>
              <a:t>释放所分配</a:t>
            </a:r>
            <a:r>
              <a:rPr lang="zh-CN" altLang="en-US" dirty="0"/>
              <a:t>的内存单元。因此，</a:t>
            </a:r>
            <a:r>
              <a:rPr lang="zh-CN" altLang="en-US" dirty="0">
                <a:solidFill>
                  <a:srgbClr val="CC3300"/>
                </a:solidFill>
              </a:rPr>
              <a:t>形参只有在函数内部有效。</a:t>
            </a:r>
            <a:r>
              <a:rPr lang="zh-CN" altLang="en-US" dirty="0"/>
              <a:t>函数调用结束，返回主调函数后，则不能再使用该形参变量。</a:t>
            </a:r>
          </a:p>
          <a:p>
            <a:pPr indent="266700">
              <a:spcBef>
                <a:spcPts val="1200"/>
              </a:spcBef>
              <a:spcAft>
                <a:spcPts val="120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）实参可以是</a:t>
            </a:r>
            <a:r>
              <a:rPr lang="zh-CN" altLang="en-US" dirty="0">
                <a:solidFill>
                  <a:srgbClr val="CC3300"/>
                </a:solidFill>
              </a:rPr>
              <a:t>常量、变量、表达式、函数</a:t>
            </a:r>
            <a:r>
              <a:rPr lang="zh-CN" altLang="en-US" dirty="0"/>
              <a:t>等，无论</a:t>
            </a:r>
            <a:r>
              <a:rPr lang="zh-CN" altLang="en-US" dirty="0">
                <a:solidFill>
                  <a:srgbClr val="FF0000"/>
                </a:solidFill>
              </a:rPr>
              <a:t>实参</a:t>
            </a:r>
            <a:r>
              <a:rPr lang="zh-CN" altLang="en-US" dirty="0"/>
              <a:t>是何种类型的量，在进行函数调用时，它们都必须</a:t>
            </a:r>
            <a:r>
              <a:rPr lang="zh-CN" altLang="en-US" dirty="0">
                <a:solidFill>
                  <a:schemeClr val="accent6"/>
                </a:solidFill>
              </a:rPr>
              <a:t>具有确定的值</a:t>
            </a:r>
            <a:r>
              <a:rPr lang="zh-CN" altLang="en-US" dirty="0"/>
              <a:t>，以便把这些值传送给形参。因此应预先用赋值、输入等办法使实参获得确定值</a:t>
            </a:r>
            <a:endParaRPr lang="en-US" altLang="zh-CN" dirty="0"/>
          </a:p>
          <a:p>
            <a:pPr indent="266700">
              <a:spcBef>
                <a:spcPct val="20000"/>
              </a:spcBef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chemeClr val="hlink"/>
                </a:solidFill>
              </a:rPr>
              <a:t>实参和形参在数量上、类型上、顺序上应严格一致，</a:t>
            </a:r>
            <a:r>
              <a:rPr lang="zh-CN" altLang="en-US" dirty="0"/>
              <a:t>否则会产生“类型不匹配”的错误。</a:t>
            </a:r>
            <a:endParaRPr lang="en-US" altLang="zh-CN" dirty="0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349250" y="1327150"/>
            <a:ext cx="8353425" cy="2678113"/>
            <a:chOff x="323528" y="1543432"/>
            <a:chExt cx="8352927" cy="2677656"/>
          </a:xfrm>
        </p:grpSpPr>
        <p:sp>
          <p:nvSpPr>
            <p:cNvPr id="22533" name="TextBox 1"/>
            <p:cNvSpPr txBox="1">
              <a:spLocks noChangeArrowheads="1"/>
            </p:cNvSpPr>
            <p:nvPr/>
          </p:nvSpPr>
          <p:spPr bwMode="auto">
            <a:xfrm>
              <a:off x="323528" y="1543432"/>
              <a:ext cx="8352927" cy="267765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r>
                <a:rPr lang="en-US" altLang="zh-CN">
                  <a:solidFill>
                    <a:srgbClr val="FFFF00"/>
                  </a:solidFill>
                  <a:latin typeface="Arial" charset="0"/>
                  <a:cs typeface="Arial" charset="0"/>
                </a:rPr>
                <a:t>void main</a:t>
              </a:r>
              <a:r>
                <a:rPr lang="zh-CN" altLang="en-US">
                  <a:solidFill>
                    <a:srgbClr val="FFFF00"/>
                  </a:solidFill>
                  <a:latin typeface="Arial" charset="0"/>
                  <a:cs typeface="Arial" charset="0"/>
                </a:rPr>
                <a:t>（）    </a:t>
              </a:r>
              <a:r>
                <a:rPr lang="en-US" altLang="zh-CN">
                  <a:solidFill>
                    <a:srgbClr val="FFFF00"/>
                  </a:solidFill>
                  <a:latin typeface="Arial" charset="0"/>
                  <a:cs typeface="Arial" charset="0"/>
                </a:rPr>
                <a:t>		</a:t>
              </a:r>
              <a:r>
                <a:rPr lang="zh-CN" altLang="en-US">
                  <a:solidFill>
                    <a:srgbClr val="FFFF00"/>
                  </a:solidFill>
                  <a:latin typeface="Arial" charset="0"/>
                  <a:cs typeface="Arial" charset="0"/>
                </a:rPr>
                <a:t>     </a:t>
              </a:r>
              <a:r>
                <a:rPr lang="zh-CN" altLang="en-US">
                  <a:solidFill>
                    <a:srgbClr val="FF3300"/>
                  </a:solidFill>
                  <a:latin typeface="Arial" charset="0"/>
                  <a:cs typeface="Arial" charset="0"/>
                </a:rPr>
                <a:t> </a:t>
              </a:r>
              <a:r>
                <a:rPr lang="en-US" altLang="zh-CN">
                  <a:solidFill>
                    <a:srgbClr val="FFFF00"/>
                  </a:solidFill>
                  <a:latin typeface="Arial" charset="0"/>
                  <a:cs typeface="Arial" charset="0"/>
                </a:rPr>
                <a:t>int max(</a:t>
              </a:r>
              <a:r>
                <a:rPr lang="en-US" altLang="zh-CN">
                  <a:solidFill>
                    <a:srgbClr val="FF0000"/>
                  </a:solidFill>
                  <a:latin typeface="Arial" charset="0"/>
                  <a:cs typeface="Arial" charset="0"/>
                </a:rPr>
                <a:t>int</a:t>
              </a:r>
              <a:r>
                <a:rPr lang="en-US" altLang="zh-CN">
                  <a:solidFill>
                    <a:srgbClr val="FFFF00"/>
                  </a:solidFill>
                  <a:latin typeface="Arial" charset="0"/>
                  <a:cs typeface="Arial" charset="0"/>
                </a:rPr>
                <a:t> a,</a:t>
              </a:r>
              <a:r>
                <a:rPr lang="en-US" altLang="zh-CN">
                  <a:solidFill>
                    <a:srgbClr val="FF0000"/>
                  </a:solidFill>
                  <a:latin typeface="Arial" charset="0"/>
                  <a:cs typeface="Arial" charset="0"/>
                </a:rPr>
                <a:t>int</a:t>
              </a:r>
              <a:r>
                <a:rPr lang="en-US" altLang="zh-CN">
                  <a:solidFill>
                    <a:srgbClr val="FFFF00"/>
                  </a:solidFill>
                  <a:latin typeface="Arial" charset="0"/>
                  <a:cs typeface="Arial" charset="0"/>
                </a:rPr>
                <a:t> b)</a:t>
              </a:r>
            </a:p>
            <a:p>
              <a:r>
                <a:rPr lang="en-US" altLang="zh-CN">
                  <a:solidFill>
                    <a:srgbClr val="FFFF00"/>
                  </a:solidFill>
                  <a:latin typeface="Arial" charset="0"/>
                  <a:cs typeface="Arial" charset="0"/>
                </a:rPr>
                <a:t>{   ……				{		</a:t>
              </a:r>
            </a:p>
            <a:p>
              <a:r>
                <a:rPr lang="en-US" altLang="zh-CN">
                  <a:solidFill>
                    <a:srgbClr val="FFFF00"/>
                  </a:solidFill>
                  <a:latin typeface="Arial" charset="0"/>
                  <a:cs typeface="Arial" charset="0"/>
                </a:rPr>
                <a:t>   </a:t>
              </a:r>
              <a:r>
                <a:rPr lang="en-US" altLang="zh-CN">
                  <a:solidFill>
                    <a:srgbClr val="FF3300"/>
                  </a:solidFill>
                  <a:latin typeface="Arial" charset="0"/>
                  <a:cs typeface="Arial" charset="0"/>
                </a:rPr>
                <a:t>float </a:t>
              </a:r>
              <a:r>
                <a:rPr lang="en-US" altLang="zh-CN">
                  <a:solidFill>
                    <a:srgbClr val="FFFF00"/>
                  </a:solidFill>
                  <a:latin typeface="Arial" charset="0"/>
                  <a:cs typeface="Arial" charset="0"/>
                </a:rPr>
                <a:t>x,y,z;        		            ……        </a:t>
              </a:r>
            </a:p>
            <a:p>
              <a:r>
                <a:rPr lang="en-US" altLang="zh-CN">
                  <a:solidFill>
                    <a:srgbClr val="FFFF00"/>
                  </a:solidFill>
                  <a:latin typeface="Arial" charset="0"/>
                  <a:cs typeface="Arial" charset="0"/>
                </a:rPr>
                <a:t>   ……			</a:t>
              </a:r>
              <a:r>
                <a:rPr lang="zh-CN" altLang="en-US">
                  <a:solidFill>
                    <a:schemeClr val="bg1"/>
                  </a:solidFill>
                  <a:latin typeface="Arial" charset="0"/>
                  <a:cs typeface="Arial" charset="0"/>
                </a:rPr>
                <a:t>错误！</a:t>
              </a:r>
              <a:r>
                <a:rPr lang="en-US" altLang="zh-CN">
                  <a:solidFill>
                    <a:srgbClr val="FFFF00"/>
                  </a:solidFill>
                  <a:latin typeface="Arial" charset="0"/>
                  <a:cs typeface="Arial" charset="0"/>
                </a:rPr>
                <a:t>	}</a:t>
              </a:r>
            </a:p>
            <a:p>
              <a:r>
                <a:rPr lang="en-US" altLang="zh-CN">
                  <a:solidFill>
                    <a:srgbClr val="FFFF00"/>
                  </a:solidFill>
                  <a:latin typeface="Arial" charset="0"/>
                  <a:cs typeface="Arial" charset="0"/>
                </a:rPr>
                <a:t>   z=max(x,y)</a:t>
              </a:r>
            </a:p>
            <a:p>
              <a:r>
                <a:rPr lang="en-US" altLang="zh-CN">
                  <a:solidFill>
                    <a:srgbClr val="FFFF00"/>
                  </a:solidFill>
                  <a:latin typeface="Arial" charset="0"/>
                  <a:cs typeface="Arial" charset="0"/>
                </a:rPr>
                <a:t>   ……</a:t>
              </a:r>
            </a:p>
            <a:p>
              <a:r>
                <a:rPr lang="en-US" altLang="zh-CN">
                  <a:solidFill>
                    <a:srgbClr val="FFFF00"/>
                  </a:solidFill>
                  <a:latin typeface="Arial" charset="0"/>
                  <a:cs typeface="Arial" charset="0"/>
                </a:rPr>
                <a:t>}</a:t>
              </a:r>
              <a:endParaRPr lang="zh-CN" altLang="en-US">
                <a:solidFill>
                  <a:srgbClr val="FFFF00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22534" name="直接箭头连接符 3"/>
            <p:cNvCxnSpPr>
              <a:cxnSpLocks noChangeShapeType="1"/>
            </p:cNvCxnSpPr>
            <p:nvPr/>
          </p:nvCxnSpPr>
          <p:spPr bwMode="auto">
            <a:xfrm flipV="1">
              <a:off x="1907704" y="1916832"/>
              <a:ext cx="4104456" cy="1075535"/>
            </a:xfrm>
            <a:prstGeom prst="straightConnector1">
              <a:avLst/>
            </a:prstGeom>
            <a:noFill/>
            <a:ln w="38100" algn="ctr">
              <a:solidFill>
                <a:srgbClr val="D60093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7772400" cy="836613"/>
          </a:xfrm>
        </p:spPr>
        <p:txBody>
          <a:bodyPr/>
          <a:lstStyle/>
          <a:p>
            <a:pPr eaLnBrk="1" hangingPunct="1"/>
            <a:r>
              <a:rPr lang="zh-CN" altLang="en-US" b="0" smtClean="0">
                <a:solidFill>
                  <a:schemeClr val="tx1"/>
                </a:solidFill>
              </a:rPr>
              <a:t>关于函数形参和实参的说明：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518137" y="764704"/>
            <a:ext cx="8066088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6700">
              <a:lnSpc>
                <a:spcPct val="120000"/>
              </a:lnSpc>
              <a:spcBef>
                <a:spcPts val="1800"/>
              </a:spcBef>
              <a:spcAft>
                <a:spcPts val="1800"/>
              </a:spcAft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）函数调用中发生的</a:t>
            </a:r>
            <a:r>
              <a:rPr lang="zh-CN" altLang="en-US" dirty="0">
                <a:solidFill>
                  <a:schemeClr val="hlink"/>
                </a:solidFill>
              </a:rPr>
              <a:t>数据传送是单向的</a:t>
            </a:r>
            <a:r>
              <a:rPr lang="zh-CN" altLang="en-US" dirty="0"/>
              <a:t>，即只能把实参的值传送给（赋值给）形参，而不能把形参的值反向地传送给实参，因此在函数调用过程中，若</a:t>
            </a:r>
            <a:r>
              <a:rPr lang="zh-CN" altLang="en-US" dirty="0">
                <a:solidFill>
                  <a:srgbClr val="C00000"/>
                </a:solidFill>
              </a:rPr>
              <a:t>形参的值</a:t>
            </a:r>
            <a:r>
              <a:rPr lang="zh-CN" altLang="en-US" dirty="0"/>
              <a:t>发生</a:t>
            </a:r>
            <a:r>
              <a:rPr lang="zh-CN" altLang="en-US" dirty="0">
                <a:solidFill>
                  <a:srgbClr val="FF0000"/>
                </a:solidFill>
              </a:rPr>
              <a:t>改变</a:t>
            </a:r>
            <a:r>
              <a:rPr lang="zh-CN" altLang="en-US" dirty="0"/>
              <a:t>，则</a:t>
            </a:r>
            <a:r>
              <a:rPr lang="zh-CN" altLang="en-US" dirty="0">
                <a:solidFill>
                  <a:srgbClr val="C00000"/>
                </a:solidFill>
              </a:rPr>
              <a:t>不会影响实参</a:t>
            </a:r>
            <a:r>
              <a:rPr lang="zh-CN" altLang="en-US" dirty="0"/>
              <a:t>中的</a:t>
            </a:r>
            <a:r>
              <a:rPr lang="zh-CN" altLang="en-US" dirty="0">
                <a:solidFill>
                  <a:srgbClr val="FF0000"/>
                </a:solidFill>
              </a:rPr>
              <a:t>值</a:t>
            </a:r>
            <a:r>
              <a:rPr lang="zh-CN" altLang="en-US" dirty="0"/>
              <a:t>发生</a:t>
            </a:r>
            <a:r>
              <a:rPr lang="zh-CN" altLang="en-US" dirty="0">
                <a:solidFill>
                  <a:srgbClr val="FF0000"/>
                </a:solidFill>
              </a:rPr>
              <a:t>变化</a:t>
            </a:r>
            <a:r>
              <a:rPr lang="zh-CN" altLang="en-US" dirty="0"/>
              <a:t>。例</a:t>
            </a:r>
            <a:r>
              <a:rPr lang="en-US" altLang="zh-CN" dirty="0"/>
              <a:t>7.5</a:t>
            </a:r>
            <a:r>
              <a:rPr lang="zh-CN" altLang="en-US" dirty="0"/>
              <a:t>可以说明这个问题。</a:t>
            </a:r>
          </a:p>
          <a:p>
            <a:pPr indent="266700"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）在函数调用时，若存在多个参数的情况，实参表中各</a:t>
            </a:r>
            <a:r>
              <a:rPr lang="zh-CN" altLang="en-US" dirty="0">
                <a:solidFill>
                  <a:schemeClr val="hlink"/>
                </a:solidFill>
              </a:rPr>
              <a:t>参数传递顺序</a:t>
            </a:r>
            <a:r>
              <a:rPr lang="zh-CN" altLang="en-US" dirty="0"/>
              <a:t>是自左至右使用还是自右至左使用，各系统的规定不一定相</a:t>
            </a:r>
            <a:r>
              <a:rPr lang="zh-CN" altLang="en-US" dirty="0" smtClean="0"/>
              <a:t>同。</a:t>
            </a:r>
            <a:r>
              <a:rPr lang="en-US" altLang="zh-CN" dirty="0" smtClean="0">
                <a:solidFill>
                  <a:srgbClr val="FF0000"/>
                </a:solidFill>
              </a:rPr>
              <a:t>VC++6.0  </a:t>
            </a:r>
            <a:r>
              <a:rPr lang="zh-CN" altLang="en-US" dirty="0" smtClean="0">
                <a:solidFill>
                  <a:srgbClr val="FF0000"/>
                </a:solidFill>
              </a:rPr>
              <a:t>中自右至左</a:t>
            </a:r>
            <a:r>
              <a:rPr lang="zh-CN" altLang="en-US" dirty="0" smtClean="0"/>
              <a:t>使用</a:t>
            </a:r>
            <a:r>
              <a:rPr lang="zh-CN" altLang="en-US" dirty="0" smtClean="0">
                <a:solidFill>
                  <a:schemeClr val="hlink"/>
                </a:solidFill>
              </a:rPr>
              <a:t>参数传递顺序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424862" cy="936625"/>
          </a:xfrm>
        </p:spPr>
        <p:txBody>
          <a:bodyPr/>
          <a:lstStyle/>
          <a:p>
            <a:pPr algn="l" eaLnBrk="1" hangingPunct="1"/>
            <a:r>
              <a:rPr lang="zh-CN" altLang="en-US" sz="2400" smtClean="0">
                <a:solidFill>
                  <a:schemeClr val="tx1"/>
                </a:solidFill>
              </a:rPr>
              <a:t>函数调用过程中，若形参的值发生改变，不会影响实参中的值发生变化。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71438" y="836613"/>
            <a:ext cx="8964612" cy="52625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6700"/>
            <a:r>
              <a:rPr lang="en-US" altLang="zh-CN">
                <a:latin typeface="Arial" charset="0"/>
                <a:cs typeface="Arial" charset="0"/>
              </a:rPr>
              <a:t>【</a:t>
            </a:r>
            <a:r>
              <a:rPr lang="zh-CN" altLang="en-US">
                <a:latin typeface="Arial" charset="0"/>
                <a:cs typeface="Arial" charset="0"/>
              </a:rPr>
              <a:t>例</a:t>
            </a:r>
            <a:r>
              <a:rPr lang="en-US" altLang="zh-CN">
                <a:latin typeface="Arial" charset="0"/>
                <a:cs typeface="Arial" charset="0"/>
              </a:rPr>
              <a:t>7.5】</a:t>
            </a:r>
            <a:r>
              <a:rPr lang="zh-CN" altLang="en-US">
                <a:latin typeface="Arial" charset="0"/>
                <a:cs typeface="Arial" charset="0"/>
              </a:rPr>
              <a:t>编程求</a:t>
            </a:r>
            <a:r>
              <a:rPr lang="en-US" altLang="zh-CN" i="1">
                <a:latin typeface="Arial" charset="0"/>
                <a:cs typeface="Arial" charset="0"/>
              </a:rPr>
              <a:t>n</a:t>
            </a:r>
            <a:r>
              <a:rPr lang="en-US" altLang="zh-CN">
                <a:latin typeface="Arial" charset="0"/>
                <a:cs typeface="Arial" charset="0"/>
              </a:rPr>
              <a:t>+(</a:t>
            </a:r>
            <a:r>
              <a:rPr lang="en-US" altLang="zh-CN" i="1">
                <a:latin typeface="Arial" charset="0"/>
                <a:cs typeface="Arial" charset="0"/>
              </a:rPr>
              <a:t>n</a:t>
            </a:r>
            <a:r>
              <a:rPr lang="en-US" altLang="zh-CN">
                <a:latin typeface="Arial" charset="0"/>
                <a:cs typeface="Arial" charset="0"/>
              </a:rPr>
              <a:t>-1)+(</a:t>
            </a:r>
            <a:r>
              <a:rPr lang="en-US" altLang="zh-CN" i="1">
                <a:latin typeface="Arial" charset="0"/>
                <a:cs typeface="Arial" charset="0"/>
              </a:rPr>
              <a:t>n</a:t>
            </a:r>
            <a:r>
              <a:rPr lang="en-US" altLang="zh-CN">
                <a:latin typeface="Arial" charset="0"/>
                <a:cs typeface="Arial" charset="0"/>
              </a:rPr>
              <a:t>-2)+…+1</a:t>
            </a:r>
            <a:r>
              <a:rPr lang="zh-CN" altLang="en-US">
                <a:latin typeface="Arial" charset="0"/>
                <a:cs typeface="Arial" charset="0"/>
              </a:rPr>
              <a:t>的和。</a:t>
            </a:r>
          </a:p>
          <a:p>
            <a:pPr indent="266700"/>
            <a:endParaRPr lang="en-US" altLang="zh-CN">
              <a:latin typeface="Arial" charset="0"/>
              <a:cs typeface="Arial" charset="0"/>
            </a:endParaRPr>
          </a:p>
          <a:p>
            <a:pPr indent="266700"/>
            <a:r>
              <a:rPr lang="en-US" altLang="zh-CN">
                <a:latin typeface="Arial" charset="0"/>
                <a:cs typeface="Arial" charset="0"/>
              </a:rPr>
              <a:t>#include &lt;stdio.h&gt;</a:t>
            </a:r>
          </a:p>
          <a:p>
            <a:pPr indent="266700"/>
            <a:r>
              <a:rPr lang="en-US" altLang="zh-CN">
                <a:latin typeface="Arial" charset="0"/>
                <a:cs typeface="Arial" charset="0"/>
              </a:rPr>
              <a:t>void main()</a:t>
            </a:r>
          </a:p>
          <a:p>
            <a:pPr indent="266700"/>
            <a:r>
              <a:rPr lang="en-US" altLang="zh-CN">
                <a:latin typeface="Arial" charset="0"/>
                <a:cs typeface="Arial" charset="0"/>
              </a:rPr>
              <a:t>{</a:t>
            </a:r>
          </a:p>
          <a:p>
            <a:pPr indent="266700"/>
            <a:endParaRPr lang="en-US" altLang="zh-CN">
              <a:latin typeface="Arial" charset="0"/>
              <a:cs typeface="Arial" charset="0"/>
            </a:endParaRPr>
          </a:p>
          <a:p>
            <a:pPr indent="266700"/>
            <a:r>
              <a:rPr lang="en-US" altLang="zh-CN">
                <a:latin typeface="Arial" charset="0"/>
                <a:cs typeface="Arial" charset="0"/>
              </a:rPr>
              <a:t>	int n;</a:t>
            </a:r>
          </a:p>
          <a:p>
            <a:pPr indent="266700"/>
            <a:r>
              <a:rPr lang="en-US" altLang="zh-CN">
                <a:solidFill>
                  <a:srgbClr val="FF3399"/>
                </a:solidFill>
                <a:latin typeface="Arial" charset="0"/>
                <a:cs typeface="Arial" charset="0"/>
              </a:rPr>
              <a:t>	void s(int);     //</a:t>
            </a:r>
            <a:r>
              <a:rPr lang="zh-CN" altLang="en-US">
                <a:solidFill>
                  <a:srgbClr val="FF3399"/>
                </a:solidFill>
                <a:latin typeface="Arial" charset="0"/>
                <a:cs typeface="Arial" charset="0"/>
              </a:rPr>
              <a:t>调用前，说明函数</a:t>
            </a:r>
            <a:r>
              <a:rPr lang="en-US" altLang="zh-CN">
                <a:solidFill>
                  <a:srgbClr val="FF3399"/>
                </a:solidFill>
                <a:latin typeface="Arial" charset="0"/>
                <a:cs typeface="Arial" charset="0"/>
              </a:rPr>
              <a:t>s</a:t>
            </a:r>
          </a:p>
          <a:p>
            <a:pPr indent="266700"/>
            <a:r>
              <a:rPr lang="en-US" altLang="zh-CN">
                <a:latin typeface="Arial" charset="0"/>
                <a:cs typeface="Arial" charset="0"/>
              </a:rPr>
              <a:t>	printf("input number n=");</a:t>
            </a:r>
          </a:p>
          <a:p>
            <a:pPr indent="266700"/>
            <a:r>
              <a:rPr lang="en-US" altLang="zh-CN">
                <a:latin typeface="Arial" charset="0"/>
                <a:cs typeface="Arial" charset="0"/>
              </a:rPr>
              <a:t>	scanf("%d",&amp;n);</a:t>
            </a:r>
          </a:p>
          <a:p>
            <a:pPr indent="266700"/>
            <a:r>
              <a:rPr lang="en-US" altLang="zh-CN">
                <a:latin typeface="Arial" charset="0"/>
                <a:cs typeface="Arial" charset="0"/>
              </a:rPr>
              <a:t>	printf("\n</a:t>
            </a:r>
            <a:r>
              <a:rPr lang="zh-CN" altLang="en-US">
                <a:latin typeface="Arial" charset="0"/>
                <a:cs typeface="Arial" charset="0"/>
              </a:rPr>
              <a:t>调用函数</a:t>
            </a:r>
            <a:r>
              <a:rPr lang="en-US" altLang="zh-CN">
                <a:latin typeface="Arial" charset="0"/>
                <a:cs typeface="Arial" charset="0"/>
              </a:rPr>
              <a:t>s</a:t>
            </a:r>
            <a:r>
              <a:rPr lang="zh-CN" altLang="en-US">
                <a:latin typeface="Arial" charset="0"/>
                <a:cs typeface="Arial" charset="0"/>
              </a:rPr>
              <a:t>之前，输出实参</a:t>
            </a:r>
            <a:r>
              <a:rPr lang="en-US" altLang="zh-CN">
                <a:latin typeface="Arial" charset="0"/>
                <a:cs typeface="Arial" charset="0"/>
              </a:rPr>
              <a:t>n=%d\n",n); </a:t>
            </a:r>
          </a:p>
          <a:p>
            <a:pPr indent="266700"/>
            <a:r>
              <a:rPr lang="en-US" altLang="zh-CN">
                <a:latin typeface="Arial" charset="0"/>
                <a:cs typeface="Arial" charset="0"/>
              </a:rPr>
              <a:t>	</a:t>
            </a:r>
            <a:r>
              <a:rPr lang="en-US" altLang="zh-CN">
                <a:solidFill>
                  <a:srgbClr val="FF3399"/>
                </a:solidFill>
                <a:latin typeface="Arial" charset="0"/>
                <a:cs typeface="Arial" charset="0"/>
              </a:rPr>
              <a:t>s(n);           //</a:t>
            </a:r>
            <a:r>
              <a:rPr lang="zh-CN" altLang="en-US">
                <a:solidFill>
                  <a:srgbClr val="FF3399"/>
                </a:solidFill>
                <a:latin typeface="Arial" charset="0"/>
                <a:cs typeface="Arial" charset="0"/>
              </a:rPr>
              <a:t>调用函数</a:t>
            </a:r>
            <a:r>
              <a:rPr lang="en-US" altLang="zh-CN">
                <a:solidFill>
                  <a:srgbClr val="FF3399"/>
                </a:solidFill>
                <a:latin typeface="Arial" charset="0"/>
                <a:cs typeface="Arial" charset="0"/>
              </a:rPr>
              <a:t>s</a:t>
            </a:r>
          </a:p>
          <a:p>
            <a:pPr indent="266700"/>
            <a:r>
              <a:rPr lang="en-US" altLang="zh-CN">
                <a:latin typeface="Arial" charset="0"/>
                <a:cs typeface="Arial" charset="0"/>
              </a:rPr>
              <a:t>	printf("\n</a:t>
            </a:r>
            <a:r>
              <a:rPr lang="zh-CN" altLang="en-US">
                <a:latin typeface="Arial" charset="0"/>
                <a:cs typeface="Arial" charset="0"/>
              </a:rPr>
              <a:t>调用函数</a:t>
            </a:r>
            <a:r>
              <a:rPr lang="en-US" altLang="zh-CN">
                <a:latin typeface="Arial" charset="0"/>
                <a:cs typeface="Arial" charset="0"/>
              </a:rPr>
              <a:t>s</a:t>
            </a:r>
            <a:r>
              <a:rPr lang="zh-CN" altLang="en-US">
                <a:latin typeface="Arial" charset="0"/>
                <a:cs typeface="Arial" charset="0"/>
              </a:rPr>
              <a:t>之后，输出实参</a:t>
            </a:r>
            <a:r>
              <a:rPr lang="en-US" altLang="zh-CN">
                <a:latin typeface="Arial" charset="0"/>
                <a:cs typeface="Arial" charset="0"/>
              </a:rPr>
              <a:t>n=%d\n",n);      </a:t>
            </a:r>
          </a:p>
          <a:p>
            <a:pPr indent="266700"/>
            <a:r>
              <a:rPr lang="en-US" altLang="zh-CN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3132138" y="1268413"/>
            <a:ext cx="6011862" cy="190817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Arial" charset="0"/>
                <a:cs typeface="Arial" charset="0"/>
              </a:rPr>
              <a:t>void s(int n)</a:t>
            </a:r>
          </a:p>
          <a:p>
            <a:r>
              <a:rPr lang="en-US" altLang="zh-CN">
                <a:latin typeface="Arial" charset="0"/>
                <a:cs typeface="Arial" charset="0"/>
              </a:rPr>
              <a:t>{    int i;</a:t>
            </a:r>
          </a:p>
          <a:p>
            <a:r>
              <a:rPr lang="en-US" altLang="zh-CN">
                <a:latin typeface="Arial" charset="0"/>
                <a:cs typeface="Arial" charset="0"/>
              </a:rPr>
              <a:t>     for(i=n-1;i&gt;=1;i--)</a:t>
            </a:r>
          </a:p>
          <a:p>
            <a:r>
              <a:rPr lang="en-US" altLang="zh-CN">
                <a:latin typeface="Arial" charset="0"/>
                <a:cs typeface="Arial" charset="0"/>
              </a:rPr>
              <a:t>	n=n+i; </a:t>
            </a:r>
          </a:p>
          <a:p>
            <a:r>
              <a:rPr lang="en-US" altLang="zh-CN" sz="2200">
                <a:latin typeface="Arial" charset="0"/>
                <a:cs typeface="Arial" charset="0"/>
              </a:rPr>
              <a:t>printf("\n</a:t>
            </a:r>
            <a:r>
              <a:rPr lang="zh-CN" altLang="en-US" sz="2200">
                <a:latin typeface="Arial" charset="0"/>
                <a:cs typeface="Arial" charset="0"/>
              </a:rPr>
              <a:t>在函数</a:t>
            </a:r>
            <a:r>
              <a:rPr lang="en-US" altLang="zh-CN" sz="2200">
                <a:latin typeface="Arial" charset="0"/>
                <a:cs typeface="Arial" charset="0"/>
              </a:rPr>
              <a:t>s</a:t>
            </a:r>
            <a:r>
              <a:rPr lang="zh-CN" altLang="en-US" sz="2200">
                <a:latin typeface="Arial" charset="0"/>
                <a:cs typeface="Arial" charset="0"/>
              </a:rPr>
              <a:t>内部</a:t>
            </a:r>
            <a:r>
              <a:rPr lang="en-US" altLang="zh-CN" sz="2200">
                <a:latin typeface="Arial" charset="0"/>
                <a:cs typeface="Arial" charset="0"/>
              </a:rPr>
              <a:t>,</a:t>
            </a:r>
            <a:r>
              <a:rPr lang="zh-CN" altLang="en-US" sz="2200">
                <a:latin typeface="Arial" charset="0"/>
                <a:cs typeface="Arial" charset="0"/>
              </a:rPr>
              <a:t>输出形参</a:t>
            </a:r>
            <a:r>
              <a:rPr lang="en-US" altLang="zh-CN" sz="2200">
                <a:latin typeface="Arial" charset="0"/>
                <a:cs typeface="Arial" charset="0"/>
              </a:rPr>
              <a:t>n=%d\n”,n);} </a:t>
            </a:r>
            <a:endParaRPr lang="en-US" altLang="zh-CN">
              <a:latin typeface="Arial" charset="0"/>
              <a:cs typeface="Arial" charset="0"/>
            </a:endParaRPr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8" r="12383" b="13586"/>
          <a:stretch>
            <a:fillRect/>
          </a:stretch>
        </p:blipFill>
        <p:spPr bwMode="auto">
          <a:xfrm>
            <a:off x="2582863" y="1989138"/>
            <a:ext cx="394335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5940153" y="349012"/>
            <a:ext cx="2664296" cy="919401"/>
          </a:xfrm>
          <a:prstGeom prst="wedgeRoundRectCallout">
            <a:avLst>
              <a:gd name="adj1" fmla="val -53222"/>
              <a:gd name="adj2" fmla="val 222161"/>
              <a:gd name="adj3" fmla="val 16667"/>
            </a:avLst>
          </a:prstGeom>
          <a:solidFill>
            <a:srgbClr val="99FF66"/>
          </a:solidFill>
          <a:ln w="9525" algn="ctr">
            <a:solidFill>
              <a:schemeClr val="tx1"/>
            </a:solidFill>
            <a:miter lim="800000"/>
            <a:headEnd/>
            <a:tailEnd type="stealth" w="med" len="lg"/>
          </a:ln>
        </p:spPr>
        <p:txBody>
          <a:bodyPr wrap="square" anchor="ctr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不同函数内的局部变量可以重名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/>
      <p:bldP spid="136197" grpId="0" animBg="1"/>
      <p:bldP spid="136199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7772400" cy="836613"/>
          </a:xfrm>
        </p:spPr>
        <p:txBody>
          <a:bodyPr/>
          <a:lstStyle/>
          <a:p>
            <a:pPr eaLnBrk="1" hangingPunct="1"/>
            <a:r>
              <a:rPr lang="en-US" altLang="zh-CN" smtClean="0"/>
              <a:t>7.4.2  </a:t>
            </a:r>
            <a:r>
              <a:rPr lang="zh-CN" altLang="en-US" smtClean="0"/>
              <a:t>函数的值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539750" y="908050"/>
            <a:ext cx="8210550" cy="479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600">
                <a:solidFill>
                  <a:srgbClr val="FF3300"/>
                </a:solidFill>
              </a:rPr>
              <a:t>函数的值</a:t>
            </a:r>
            <a:r>
              <a:rPr lang="zh-CN" altLang="en-US" sz="2600"/>
              <a:t>是指函数被调用之后，执行函数体中的程序段所取得的并要返回给主调函数的值。该值通过</a:t>
            </a:r>
            <a:r>
              <a:rPr lang="en-US" altLang="zh-CN" sz="2600"/>
              <a:t>return</a:t>
            </a:r>
            <a:r>
              <a:rPr lang="zh-CN" altLang="en-US" sz="2600"/>
              <a:t>语句将返回值赋值给函数名，由函数名带回主调函数。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zh-CN" altLang="en-US" sz="2600">
                <a:solidFill>
                  <a:schemeClr val="hlink"/>
                </a:solidFill>
              </a:rPr>
              <a:t>关于函数值（或称函数返回值）的说明：</a:t>
            </a:r>
          </a:p>
          <a:p>
            <a:pPr>
              <a:spcBef>
                <a:spcPct val="20000"/>
              </a:spcBef>
            </a:pPr>
            <a:r>
              <a:rPr lang="zh-CN" altLang="en-US" sz="2600"/>
              <a:t>（</a:t>
            </a:r>
            <a:r>
              <a:rPr lang="en-US" altLang="zh-CN" sz="2600"/>
              <a:t>1</a:t>
            </a:r>
            <a:r>
              <a:rPr lang="zh-CN" altLang="en-US" sz="2600"/>
              <a:t>）函数</a:t>
            </a:r>
            <a:r>
              <a:rPr lang="zh-CN" altLang="en-US" sz="2600">
                <a:solidFill>
                  <a:srgbClr val="FF3399"/>
                </a:solidFill>
              </a:rPr>
              <a:t>返回值</a:t>
            </a:r>
            <a:r>
              <a:rPr lang="zh-CN" altLang="en-US" sz="2600"/>
              <a:t>的类型和函数定义中函数的</a:t>
            </a:r>
            <a:r>
              <a:rPr lang="zh-CN" altLang="en-US" sz="2600">
                <a:solidFill>
                  <a:srgbClr val="FF3399"/>
                </a:solidFill>
              </a:rPr>
              <a:t>类型</a:t>
            </a:r>
            <a:r>
              <a:rPr lang="zh-CN" altLang="en-US" sz="2600"/>
              <a:t>应保持</a:t>
            </a:r>
            <a:r>
              <a:rPr lang="zh-CN" altLang="en-US" sz="2600">
                <a:solidFill>
                  <a:srgbClr val="FF3399"/>
                </a:solidFill>
              </a:rPr>
              <a:t>一致</a:t>
            </a:r>
            <a:r>
              <a:rPr lang="zh-CN" altLang="en-US" sz="2600"/>
              <a:t>。如果两者不一致，则</a:t>
            </a:r>
            <a:r>
              <a:rPr lang="zh-CN" altLang="en-US" sz="2600">
                <a:solidFill>
                  <a:schemeClr val="hlink"/>
                </a:solidFill>
              </a:rPr>
              <a:t>以函数类型为准</a:t>
            </a:r>
            <a:r>
              <a:rPr lang="zh-CN" altLang="en-US" sz="2600"/>
              <a:t>，自动进行类型转换。</a:t>
            </a:r>
          </a:p>
          <a:p>
            <a:pPr>
              <a:spcBef>
                <a:spcPct val="20000"/>
              </a:spcBef>
            </a:pPr>
            <a:r>
              <a:rPr lang="zh-CN" altLang="en-US" sz="2600"/>
              <a:t>（</a:t>
            </a:r>
            <a:r>
              <a:rPr lang="en-US" altLang="zh-CN" sz="2600"/>
              <a:t>2</a:t>
            </a:r>
            <a:r>
              <a:rPr lang="zh-CN" altLang="en-US" sz="2600"/>
              <a:t>）如</a:t>
            </a:r>
            <a:r>
              <a:rPr lang="zh-CN" altLang="en-US" sz="2600">
                <a:solidFill>
                  <a:srgbClr val="CC3300"/>
                </a:solidFill>
              </a:rPr>
              <a:t>函数值为整型</a:t>
            </a:r>
            <a:r>
              <a:rPr lang="zh-CN" altLang="en-US" sz="2600"/>
              <a:t>，在函数定义时</a:t>
            </a:r>
            <a:r>
              <a:rPr lang="zh-CN" altLang="en-US" sz="2600">
                <a:solidFill>
                  <a:srgbClr val="CC3300"/>
                </a:solidFill>
              </a:rPr>
              <a:t>可以省去类型说明</a:t>
            </a:r>
            <a:r>
              <a:rPr lang="zh-CN" altLang="en-US" sz="2600"/>
              <a:t>。</a:t>
            </a:r>
          </a:p>
          <a:p>
            <a:pPr>
              <a:spcBef>
                <a:spcPct val="20000"/>
              </a:spcBef>
            </a:pPr>
            <a:endParaRPr lang="en-US" altLang="zh-CN" sz="2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981075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solidFill>
                  <a:schemeClr val="tx1"/>
                </a:solidFill>
              </a:rPr>
              <a:t>【</a:t>
            </a:r>
            <a:r>
              <a:rPr lang="zh-CN" altLang="en-US" sz="2800" smtClean="0">
                <a:solidFill>
                  <a:schemeClr val="tx1"/>
                </a:solidFill>
              </a:rPr>
              <a:t>例</a:t>
            </a:r>
            <a:r>
              <a:rPr lang="en-US" altLang="zh-CN" sz="2800" smtClean="0">
                <a:solidFill>
                  <a:schemeClr val="tx1"/>
                </a:solidFill>
              </a:rPr>
              <a:t>7.7】</a:t>
            </a:r>
            <a:r>
              <a:rPr lang="zh-CN" altLang="en-US" sz="2800" smtClean="0">
                <a:solidFill>
                  <a:schemeClr val="tx1"/>
                </a:solidFill>
              </a:rPr>
              <a:t>有关函数返回值的例子，比较两个字符的大小，并返回不同的值</a:t>
            </a:r>
            <a:r>
              <a:rPr lang="zh-CN" altLang="en-US" sz="2800" smtClean="0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0" y="1108075"/>
            <a:ext cx="4356100" cy="34766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6700" eaLnBrk="1" hangingPunct="1"/>
            <a:r>
              <a:rPr lang="en-US" altLang="zh-CN" sz="2200">
                <a:latin typeface="Tahoma" pitchFamily="34" charset="0"/>
                <a:ea typeface="楷体_GB2312" pitchFamily="49" charset="-122"/>
                <a:cs typeface="Courier New" pitchFamily="49" charset="0"/>
              </a:rPr>
              <a:t>#include "stdio.h"</a:t>
            </a:r>
          </a:p>
          <a:p>
            <a:pPr indent="266700"/>
            <a:r>
              <a:rPr lang="en-US" altLang="zh-CN" sz="2200">
                <a:solidFill>
                  <a:srgbClr val="FF0000"/>
                </a:solidFill>
                <a:latin typeface="Tahoma" pitchFamily="34" charset="0"/>
                <a:ea typeface="楷体_GB2312" pitchFamily="49" charset="-122"/>
                <a:cs typeface="Courier New" pitchFamily="49" charset="0"/>
              </a:rPr>
              <a:t>comp</a:t>
            </a:r>
            <a:r>
              <a:rPr lang="en-US" altLang="zh-CN" sz="2200">
                <a:latin typeface="Tahoma" pitchFamily="34" charset="0"/>
                <a:ea typeface="楷体_GB2312" pitchFamily="49" charset="-122"/>
                <a:cs typeface="Courier New" pitchFamily="49" charset="0"/>
              </a:rPr>
              <a:t>(char c1,char c2)</a:t>
            </a:r>
          </a:p>
          <a:p>
            <a:pPr indent="266700"/>
            <a:r>
              <a:rPr lang="en-US" altLang="zh-CN" sz="2200">
                <a:latin typeface="Tahoma" pitchFamily="34" charset="0"/>
                <a:ea typeface="楷体_GB2312" pitchFamily="49" charset="-122"/>
                <a:cs typeface="Courier New" pitchFamily="49" charset="0"/>
              </a:rPr>
              <a:t>{ </a:t>
            </a:r>
            <a:r>
              <a:rPr lang="en-US" altLang="zh-CN" sz="2200">
                <a:solidFill>
                  <a:srgbClr val="FF3399"/>
                </a:solidFill>
                <a:latin typeface="Tahoma" pitchFamily="34" charset="0"/>
                <a:ea typeface="楷体_GB2312" pitchFamily="49" charset="-122"/>
                <a:cs typeface="Courier New" pitchFamily="49" charset="0"/>
              </a:rPr>
              <a:t>float k;</a:t>
            </a:r>
          </a:p>
          <a:p>
            <a:pPr indent="266700"/>
            <a:r>
              <a:rPr lang="en-US" altLang="zh-CN" sz="2200">
                <a:latin typeface="Tahoma" pitchFamily="34" charset="0"/>
                <a:ea typeface="楷体_GB2312" pitchFamily="49" charset="-122"/>
                <a:cs typeface="Courier New" pitchFamily="49" charset="0"/>
              </a:rPr>
              <a:t>  if(c1&gt;c2) </a:t>
            </a:r>
          </a:p>
          <a:p>
            <a:pPr indent="266700"/>
            <a:r>
              <a:rPr lang="en-US" altLang="zh-CN" sz="2200">
                <a:latin typeface="Tahoma" pitchFamily="34" charset="0"/>
                <a:ea typeface="楷体_GB2312" pitchFamily="49" charset="-122"/>
                <a:cs typeface="Courier New" pitchFamily="49" charset="0"/>
              </a:rPr>
              <a:t>	return k=1.0;</a:t>
            </a:r>
          </a:p>
          <a:p>
            <a:pPr indent="266700"/>
            <a:r>
              <a:rPr lang="en-US" altLang="zh-CN" sz="2200">
                <a:latin typeface="Tahoma" pitchFamily="34" charset="0"/>
                <a:ea typeface="楷体_GB2312" pitchFamily="49" charset="-122"/>
                <a:cs typeface="Courier New" pitchFamily="49" charset="0"/>
              </a:rPr>
              <a:t>  else if(c1&lt;c2)</a:t>
            </a:r>
          </a:p>
          <a:p>
            <a:pPr indent="266700"/>
            <a:r>
              <a:rPr lang="en-US" altLang="zh-CN" sz="2200">
                <a:latin typeface="Tahoma" pitchFamily="34" charset="0"/>
                <a:ea typeface="楷体_GB2312" pitchFamily="49" charset="-122"/>
                <a:cs typeface="Courier New" pitchFamily="49" charset="0"/>
              </a:rPr>
              <a:t>	return k=-1.0;</a:t>
            </a:r>
          </a:p>
          <a:p>
            <a:pPr indent="266700"/>
            <a:r>
              <a:rPr lang="en-US" altLang="zh-CN" sz="2200">
                <a:latin typeface="Tahoma" pitchFamily="34" charset="0"/>
                <a:ea typeface="楷体_GB2312" pitchFamily="49" charset="-122"/>
                <a:cs typeface="Courier New" pitchFamily="49" charset="0"/>
              </a:rPr>
              <a:t>  else </a:t>
            </a:r>
          </a:p>
          <a:p>
            <a:pPr indent="266700"/>
            <a:r>
              <a:rPr lang="en-US" altLang="zh-CN" sz="2200">
                <a:latin typeface="Tahoma" pitchFamily="34" charset="0"/>
                <a:ea typeface="楷体_GB2312" pitchFamily="49" charset="-122"/>
                <a:cs typeface="Courier New" pitchFamily="49" charset="0"/>
              </a:rPr>
              <a:t>	return k=0.0;</a:t>
            </a:r>
          </a:p>
          <a:p>
            <a:pPr indent="266700"/>
            <a:r>
              <a:rPr lang="en-US" altLang="zh-CN" sz="2200">
                <a:latin typeface="Tahoma" pitchFamily="34" charset="0"/>
                <a:ea typeface="楷体_GB2312" pitchFamily="49" charset="-122"/>
                <a:cs typeface="Courier New" pitchFamily="49" charset="0"/>
              </a:rPr>
              <a:t>}</a:t>
            </a:r>
          </a:p>
        </p:txBody>
      </p:sp>
      <p:sp>
        <p:nvSpPr>
          <p:cNvPr id="26628" name="Rectangle 7"/>
          <p:cNvSpPr>
            <a:spLocks noChangeArrowheads="1"/>
          </p:cNvSpPr>
          <p:nvPr/>
        </p:nvSpPr>
        <p:spPr bwMode="auto">
          <a:xfrm>
            <a:off x="4356100" y="1125538"/>
            <a:ext cx="4572000" cy="452437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latin typeface="Tahoma" pitchFamily="34" charset="0"/>
              </a:rPr>
              <a:t>void main()</a:t>
            </a:r>
          </a:p>
          <a:p>
            <a:r>
              <a:rPr lang="en-US" altLang="zh-CN" dirty="0">
                <a:latin typeface="Tahoma" pitchFamily="34" charset="0"/>
              </a:rPr>
              <a:t>{  char s1,s2;</a:t>
            </a:r>
          </a:p>
          <a:p>
            <a:r>
              <a:rPr lang="en-US" altLang="zh-CN" dirty="0">
                <a:latin typeface="Tahoma" pitchFamily="34" charset="0"/>
              </a:rPr>
              <a:t>   </a:t>
            </a:r>
            <a:r>
              <a:rPr lang="en-US" altLang="zh-CN" dirty="0" err="1">
                <a:solidFill>
                  <a:schemeClr val="accent2"/>
                </a:solidFill>
                <a:latin typeface="Tahoma" pitchFamily="34" charset="0"/>
              </a:rPr>
              <a:t>int</a:t>
            </a:r>
            <a:r>
              <a:rPr lang="en-US" altLang="zh-CN" dirty="0">
                <a:solidFill>
                  <a:schemeClr val="accent2"/>
                </a:solidFill>
                <a:latin typeface="Tahoma" pitchFamily="34" charset="0"/>
              </a:rPr>
              <a:t> z</a:t>
            </a:r>
            <a:r>
              <a:rPr lang="en-US" altLang="zh-CN" dirty="0">
                <a:latin typeface="Tahoma" pitchFamily="34" charset="0"/>
              </a:rPr>
              <a:t>;</a:t>
            </a:r>
          </a:p>
          <a:p>
            <a:r>
              <a:rPr lang="en-US" altLang="zh-CN" dirty="0">
                <a:latin typeface="Tahoma" pitchFamily="34" charset="0"/>
              </a:rPr>
              <a:t>   </a:t>
            </a:r>
            <a:r>
              <a:rPr lang="en-US" altLang="zh-CN" dirty="0" err="1">
                <a:latin typeface="Tahoma" pitchFamily="34" charset="0"/>
              </a:rPr>
              <a:t>scanf</a:t>
            </a:r>
            <a:r>
              <a:rPr lang="en-US" altLang="zh-CN" dirty="0">
                <a:latin typeface="Tahoma" pitchFamily="34" charset="0"/>
              </a:rPr>
              <a:t>("%c%c",&amp;s1,&amp;s2);</a:t>
            </a:r>
          </a:p>
          <a:p>
            <a:r>
              <a:rPr lang="en-US" altLang="zh-CN" dirty="0">
                <a:latin typeface="Tahoma" pitchFamily="34" charset="0"/>
              </a:rPr>
              <a:t>   </a:t>
            </a:r>
            <a:r>
              <a:rPr lang="en-US" altLang="zh-CN" dirty="0">
                <a:uFill>
                  <a:solidFill>
                    <a:srgbClr val="FFFF00"/>
                  </a:solidFill>
                </a:uFill>
                <a:latin typeface="Tahoma" pitchFamily="34" charset="0"/>
              </a:rPr>
              <a:t>z=</a:t>
            </a:r>
            <a:r>
              <a:rPr lang="en-US" altLang="zh-CN" dirty="0">
                <a:solidFill>
                  <a:srgbClr val="FF0000"/>
                </a:solidFill>
                <a:uFill>
                  <a:solidFill>
                    <a:srgbClr val="FFFF00"/>
                  </a:solidFill>
                </a:uFill>
                <a:latin typeface="Tahoma" pitchFamily="34" charset="0"/>
              </a:rPr>
              <a:t>comp</a:t>
            </a:r>
            <a:r>
              <a:rPr lang="en-US" altLang="zh-CN" dirty="0">
                <a:uFill>
                  <a:solidFill>
                    <a:srgbClr val="FFFF00"/>
                  </a:solidFill>
                </a:uFill>
                <a:latin typeface="Tahoma" pitchFamily="34" charset="0"/>
              </a:rPr>
              <a:t>(s1,s2);</a:t>
            </a:r>
          </a:p>
          <a:p>
            <a:r>
              <a:rPr lang="en-US" altLang="zh-CN" dirty="0">
                <a:latin typeface="Tahoma" pitchFamily="34" charset="0"/>
              </a:rPr>
              <a:t>   if(z&gt;0)</a:t>
            </a:r>
          </a:p>
          <a:p>
            <a:r>
              <a:rPr lang="en-US" altLang="zh-CN" dirty="0">
                <a:latin typeface="Tahoma" pitchFamily="34" charset="0"/>
              </a:rPr>
              <a:t>	 </a:t>
            </a:r>
            <a:r>
              <a:rPr lang="en-US" altLang="zh-CN" dirty="0" err="1">
                <a:latin typeface="Tahoma" pitchFamily="34" charset="0"/>
              </a:rPr>
              <a:t>printf</a:t>
            </a:r>
            <a:r>
              <a:rPr lang="en-US" altLang="zh-CN" dirty="0">
                <a:latin typeface="Tahoma" pitchFamily="34" charset="0"/>
              </a:rPr>
              <a:t>("s1&gt;s2\n");</a:t>
            </a:r>
          </a:p>
          <a:p>
            <a:r>
              <a:rPr lang="en-US" altLang="zh-CN" dirty="0">
                <a:latin typeface="Tahoma" pitchFamily="34" charset="0"/>
              </a:rPr>
              <a:t>   else if(z&lt;0)</a:t>
            </a:r>
          </a:p>
          <a:p>
            <a:r>
              <a:rPr lang="en-US" altLang="zh-CN" dirty="0">
                <a:latin typeface="Tahoma" pitchFamily="34" charset="0"/>
              </a:rPr>
              <a:t>	 </a:t>
            </a:r>
            <a:r>
              <a:rPr lang="en-US" altLang="zh-CN" dirty="0" err="1">
                <a:latin typeface="Tahoma" pitchFamily="34" charset="0"/>
              </a:rPr>
              <a:t>printf</a:t>
            </a:r>
            <a:r>
              <a:rPr lang="en-US" altLang="zh-CN" dirty="0">
                <a:latin typeface="Tahoma" pitchFamily="34" charset="0"/>
              </a:rPr>
              <a:t>("s1&lt;s2\n");</a:t>
            </a:r>
          </a:p>
          <a:p>
            <a:r>
              <a:rPr lang="en-US" altLang="zh-CN" dirty="0">
                <a:latin typeface="Tahoma" pitchFamily="34" charset="0"/>
              </a:rPr>
              <a:t>   else </a:t>
            </a:r>
          </a:p>
          <a:p>
            <a:r>
              <a:rPr lang="en-US" altLang="zh-CN" dirty="0">
                <a:latin typeface="Tahoma" pitchFamily="34" charset="0"/>
              </a:rPr>
              <a:t>	 </a:t>
            </a:r>
            <a:r>
              <a:rPr lang="en-US" altLang="zh-CN" dirty="0" err="1">
                <a:latin typeface="Tahoma" pitchFamily="34" charset="0"/>
              </a:rPr>
              <a:t>printf</a:t>
            </a:r>
            <a:r>
              <a:rPr lang="en-US" altLang="zh-CN" dirty="0">
                <a:latin typeface="Tahoma" pitchFamily="34" charset="0"/>
              </a:rPr>
              <a:t>("s1=s2\n");</a:t>
            </a:r>
          </a:p>
          <a:p>
            <a:r>
              <a:rPr lang="en-US" altLang="zh-CN" dirty="0">
                <a:latin typeface="Tahoma" pitchFamily="34" charset="0"/>
              </a:rPr>
              <a:t>}</a:t>
            </a:r>
          </a:p>
        </p:txBody>
      </p:sp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06" r="50000" b="26605"/>
          <a:stretch>
            <a:fillRect/>
          </a:stretch>
        </p:blipFill>
        <p:spPr bwMode="auto">
          <a:xfrm>
            <a:off x="179388" y="4584700"/>
            <a:ext cx="2736850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圆角矩形标注 1"/>
          <p:cNvSpPr>
            <a:spLocks noChangeArrowheads="1"/>
          </p:cNvSpPr>
          <p:nvPr/>
        </p:nvSpPr>
        <p:spPr bwMode="auto">
          <a:xfrm>
            <a:off x="3167856" y="177800"/>
            <a:ext cx="2376487" cy="649288"/>
          </a:xfrm>
          <a:prstGeom prst="wedgeRoundRectCallout">
            <a:avLst>
              <a:gd name="adj1" fmla="val -113622"/>
              <a:gd name="adj2" fmla="val 229550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 type="stealth" w="med" len="lg"/>
          </a:ln>
        </p:spPr>
        <p:txBody>
          <a:bodyPr wrap="none" anchor="ctr"/>
          <a:lstStyle/>
          <a:p>
            <a:r>
              <a:rPr lang="zh-CN" altLang="en-US"/>
              <a:t>函数返回值类型</a:t>
            </a:r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792163" y="177800"/>
            <a:ext cx="1511300" cy="647700"/>
          </a:xfrm>
          <a:prstGeom prst="wedgeRoundRectCallout">
            <a:avLst>
              <a:gd name="adj1" fmla="val -54611"/>
              <a:gd name="adj2" fmla="val 163051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 type="stealth" w="med" len="lg"/>
          </a:ln>
        </p:spPr>
        <p:txBody>
          <a:bodyPr wrap="none" anchor="ctr"/>
          <a:lstStyle/>
          <a:p>
            <a:r>
              <a:rPr lang="zh-CN" altLang="en-US"/>
              <a:t>函数类型</a:t>
            </a:r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6156177" y="161642"/>
            <a:ext cx="2016224" cy="919401"/>
          </a:xfrm>
          <a:prstGeom prst="wedgeRoundRectCallout">
            <a:avLst>
              <a:gd name="adj1" fmla="val -114524"/>
              <a:gd name="adj2" fmla="val 228069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 type="stealth" w="med" len="lg"/>
          </a:ln>
        </p:spPr>
        <p:txBody>
          <a:bodyPr wrap="square" anchor="ctr">
            <a:spAutoFit/>
          </a:bodyPr>
          <a:lstStyle/>
          <a:p>
            <a:r>
              <a:rPr lang="zh-CN" altLang="en-US" dirty="0"/>
              <a:t>有</a:t>
            </a:r>
            <a:r>
              <a:rPr lang="zh-CN" altLang="en-US" dirty="0" smtClean="0"/>
              <a:t>返回</a:t>
            </a:r>
            <a:r>
              <a:rPr lang="zh-CN" altLang="en-US" dirty="0"/>
              <a:t>值</a:t>
            </a:r>
            <a:r>
              <a:rPr lang="zh-CN" altLang="en-US" dirty="0" smtClean="0"/>
              <a:t>函数的调用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7772400" cy="836613"/>
          </a:xfrm>
        </p:spPr>
        <p:txBody>
          <a:bodyPr/>
          <a:lstStyle/>
          <a:p>
            <a:pPr eaLnBrk="1" hangingPunct="1"/>
            <a:r>
              <a:rPr lang="en-US" altLang="zh-CN" smtClean="0"/>
              <a:t>7.4.2  </a:t>
            </a:r>
            <a:r>
              <a:rPr lang="zh-CN" altLang="en-US" smtClean="0"/>
              <a:t>函数的值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50825" y="1052513"/>
            <a:ext cx="8713788" cy="439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600"/>
              <a:t>（</a:t>
            </a:r>
            <a:r>
              <a:rPr lang="en-US" altLang="zh-CN" sz="2600"/>
              <a:t>3</a:t>
            </a:r>
            <a:r>
              <a:rPr lang="zh-CN" altLang="en-US" sz="2600"/>
              <a:t>）函数的值只能通过</a:t>
            </a:r>
            <a:r>
              <a:rPr lang="en-US" altLang="zh-CN" sz="2600"/>
              <a:t>return</a:t>
            </a:r>
            <a:r>
              <a:rPr lang="zh-CN" altLang="en-US" sz="2600"/>
              <a:t>语句返回主调函数。在函数中</a:t>
            </a:r>
            <a:r>
              <a:rPr lang="zh-CN" altLang="en-US" sz="2600">
                <a:solidFill>
                  <a:srgbClr val="FF3399"/>
                </a:solidFill>
              </a:rPr>
              <a:t>允许有多个</a:t>
            </a:r>
            <a:r>
              <a:rPr lang="en-US" altLang="zh-CN" sz="2600">
                <a:solidFill>
                  <a:srgbClr val="FF3399"/>
                </a:solidFill>
              </a:rPr>
              <a:t>return</a:t>
            </a:r>
            <a:r>
              <a:rPr lang="zh-CN" altLang="en-US" sz="2600">
                <a:solidFill>
                  <a:srgbClr val="FF3399"/>
                </a:solidFill>
              </a:rPr>
              <a:t>语句，</a:t>
            </a:r>
            <a:r>
              <a:rPr lang="zh-CN" altLang="en-US" sz="2600"/>
              <a:t>但每次调用</a:t>
            </a:r>
            <a:r>
              <a:rPr lang="zh-CN" altLang="en-US" sz="2600">
                <a:solidFill>
                  <a:schemeClr val="hlink"/>
                </a:solidFill>
              </a:rPr>
              <a:t>只能有一个</a:t>
            </a:r>
            <a:r>
              <a:rPr lang="en-US" altLang="zh-CN" sz="2600">
                <a:solidFill>
                  <a:schemeClr val="hlink"/>
                </a:solidFill>
              </a:rPr>
              <a:t>return </a:t>
            </a:r>
            <a:r>
              <a:rPr lang="zh-CN" altLang="en-US" sz="2600">
                <a:solidFill>
                  <a:schemeClr val="hlink"/>
                </a:solidFill>
              </a:rPr>
              <a:t>语句</a:t>
            </a:r>
            <a:r>
              <a:rPr lang="zh-CN" altLang="en-US" sz="2600"/>
              <a:t>被执行，</a:t>
            </a:r>
            <a:r>
              <a:rPr lang="zh-CN" altLang="en-US" sz="2600">
                <a:solidFill>
                  <a:srgbClr val="FF3399"/>
                </a:solidFill>
              </a:rPr>
              <a:t>因此只能返回</a:t>
            </a:r>
            <a:r>
              <a:rPr lang="zh-CN" altLang="en-US" sz="2600">
                <a:solidFill>
                  <a:schemeClr val="hlink"/>
                </a:solidFill>
              </a:rPr>
              <a:t>一个函数值</a:t>
            </a:r>
            <a:r>
              <a:rPr lang="zh-CN" altLang="en-US" sz="2600">
                <a:solidFill>
                  <a:srgbClr val="FF3399"/>
                </a:solidFill>
              </a:rPr>
              <a:t>。</a:t>
            </a:r>
          </a:p>
          <a:p>
            <a:pPr>
              <a:spcBef>
                <a:spcPts val="1800"/>
              </a:spcBef>
            </a:pPr>
            <a:r>
              <a:rPr lang="zh-CN" altLang="en-US" sz="2600"/>
              <a:t>（</a:t>
            </a:r>
            <a:r>
              <a:rPr lang="en-US" altLang="zh-CN" sz="2600"/>
              <a:t>4</a:t>
            </a:r>
            <a:r>
              <a:rPr lang="zh-CN" altLang="en-US" sz="2600"/>
              <a:t>）不返回函数值的函数，可以明确定义为“空类型”，类型说明符为</a:t>
            </a:r>
            <a:r>
              <a:rPr lang="zh-CN" altLang="en-US" sz="2600">
                <a:solidFill>
                  <a:srgbClr val="CC3300"/>
                </a:solidFill>
              </a:rPr>
              <a:t>“</a:t>
            </a:r>
            <a:r>
              <a:rPr lang="en-US" altLang="zh-CN" sz="2600">
                <a:solidFill>
                  <a:srgbClr val="CC3300"/>
                </a:solidFill>
              </a:rPr>
              <a:t>void”</a:t>
            </a:r>
            <a:r>
              <a:rPr lang="zh-CN" altLang="en-US" sz="2600"/>
              <a:t>。</a:t>
            </a:r>
            <a:endParaRPr lang="en-US" altLang="zh-CN" sz="2600"/>
          </a:p>
          <a:p>
            <a:pPr>
              <a:spcBef>
                <a:spcPts val="1800"/>
              </a:spcBef>
            </a:pPr>
            <a:r>
              <a:rPr lang="zh-CN" altLang="en-US" sz="2600"/>
              <a:t>如例</a:t>
            </a:r>
            <a:r>
              <a:rPr lang="en-US" altLang="zh-CN" sz="2600"/>
              <a:t>7.5</a:t>
            </a:r>
            <a:r>
              <a:rPr lang="zh-CN" altLang="en-US" sz="2600"/>
              <a:t>中函数</a:t>
            </a:r>
            <a:r>
              <a:rPr lang="en-US" altLang="zh-CN" sz="2600"/>
              <a:t>s</a:t>
            </a:r>
            <a:r>
              <a:rPr lang="zh-CN" altLang="en-US" sz="2600"/>
              <a:t>可定义为：</a:t>
            </a:r>
            <a:r>
              <a:rPr lang="en-US" altLang="zh-CN" sz="2600">
                <a:latin typeface="Tahoma" pitchFamily="34" charset="0"/>
                <a:cs typeface="Tahoma" pitchFamily="34" charset="0"/>
              </a:rPr>
              <a:t>void s(int n)</a:t>
            </a:r>
          </a:p>
          <a:p>
            <a:pPr lvl="4">
              <a:spcBef>
                <a:spcPct val="20000"/>
              </a:spcBef>
            </a:pPr>
            <a:r>
              <a:rPr lang="en-US" altLang="zh-CN" sz="2600">
                <a:latin typeface="Tahoma" pitchFamily="34" charset="0"/>
                <a:cs typeface="Tahoma" pitchFamily="34" charset="0"/>
              </a:rPr>
              <a:t>		     { </a:t>
            </a:r>
          </a:p>
          <a:p>
            <a:pPr lvl="4">
              <a:spcBef>
                <a:spcPct val="20000"/>
              </a:spcBef>
            </a:pPr>
            <a:r>
              <a:rPr lang="en-US" altLang="zh-CN" sz="2600">
                <a:latin typeface="Tahoma" pitchFamily="34" charset="0"/>
                <a:cs typeface="Tahoma" pitchFamily="34" charset="0"/>
              </a:rPr>
              <a:t>			……</a:t>
            </a:r>
          </a:p>
          <a:p>
            <a:pPr lvl="4">
              <a:spcBef>
                <a:spcPct val="20000"/>
              </a:spcBef>
            </a:pPr>
            <a:r>
              <a:rPr lang="en-US" altLang="zh-CN" sz="2600">
                <a:latin typeface="Tahoma" pitchFamily="34" charset="0"/>
                <a:cs typeface="Tahoma" pitchFamily="34" charset="0"/>
              </a:rPr>
              <a:t>		    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803275"/>
          </a:xfrm>
        </p:spPr>
        <p:txBody>
          <a:bodyPr/>
          <a:lstStyle/>
          <a:p>
            <a:pPr eaLnBrk="1" hangingPunct="1"/>
            <a:r>
              <a:rPr lang="en-US" altLang="zh-CN" smtClean="0"/>
              <a:t>7.5  </a:t>
            </a:r>
            <a:r>
              <a:rPr lang="zh-CN" altLang="en-US" smtClean="0"/>
              <a:t>数组参数的传递 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08050"/>
            <a:ext cx="8497887" cy="4114800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数组用作函数参数有两种形式：一种是把</a:t>
            </a:r>
            <a:r>
              <a:rPr lang="zh-CN" altLang="en-US" sz="2400" smtClean="0">
                <a:solidFill>
                  <a:schemeClr val="hlink"/>
                </a:solidFill>
              </a:rPr>
              <a:t>数组元素</a:t>
            </a:r>
            <a:r>
              <a:rPr lang="zh-CN" altLang="en-US" sz="2400" smtClean="0"/>
              <a:t>（下标变量）作为</a:t>
            </a:r>
            <a:r>
              <a:rPr lang="zh-CN" altLang="en-US" sz="2400" smtClean="0">
                <a:solidFill>
                  <a:srgbClr val="FF3399"/>
                </a:solidFill>
              </a:rPr>
              <a:t>实参</a:t>
            </a:r>
            <a:r>
              <a:rPr lang="zh-CN" altLang="en-US" sz="2400" smtClean="0"/>
              <a:t>使用；另一种是把</a:t>
            </a:r>
            <a:r>
              <a:rPr lang="zh-CN" altLang="en-US" sz="2400" smtClean="0">
                <a:solidFill>
                  <a:schemeClr val="hlink"/>
                </a:solidFill>
              </a:rPr>
              <a:t>数组名</a:t>
            </a:r>
            <a:r>
              <a:rPr lang="zh-CN" altLang="en-US" sz="2400" smtClean="0"/>
              <a:t>作为函数的</a:t>
            </a:r>
            <a:r>
              <a:rPr lang="zh-CN" altLang="en-US" sz="2400" smtClean="0">
                <a:solidFill>
                  <a:srgbClr val="FF3399"/>
                </a:solidFill>
              </a:rPr>
              <a:t>形参和实参</a:t>
            </a:r>
            <a:r>
              <a:rPr lang="zh-CN" altLang="en-US" sz="2400" smtClean="0"/>
              <a:t>使用。</a:t>
            </a:r>
          </a:p>
          <a:p>
            <a:pPr eaLnBrk="1" hangingPunct="1">
              <a:buFontTx/>
              <a:buNone/>
            </a:pPr>
            <a:r>
              <a:rPr lang="en-US" altLang="zh-CN" sz="2400" smtClean="0"/>
              <a:t>1.  </a:t>
            </a:r>
            <a:r>
              <a:rPr lang="zh-CN" altLang="en-US" sz="2400" smtClean="0"/>
              <a:t>数组元素作为函数的实参与普通变量并无区别。请看例题</a:t>
            </a:r>
            <a:r>
              <a:rPr lang="en-US" altLang="zh-CN" sz="2400" smtClean="0"/>
              <a:t>7.8</a:t>
            </a:r>
            <a:r>
              <a:rPr lang="zh-CN" altLang="en-US" sz="2400" smtClean="0"/>
              <a:t>。</a:t>
            </a:r>
          </a:p>
          <a:p>
            <a:pPr eaLnBrk="1" hangingPunct="1">
              <a:buFontTx/>
              <a:buNone/>
            </a:pPr>
            <a:endParaRPr lang="en-US" altLang="zh-CN" sz="2400" smtClean="0"/>
          </a:p>
        </p:txBody>
      </p:sp>
      <p:sp>
        <p:nvSpPr>
          <p:cNvPr id="139272" name="Text Box 8"/>
          <p:cNvSpPr txBox="1">
            <a:spLocks noChangeArrowheads="1"/>
          </p:cNvSpPr>
          <p:nvPr/>
        </p:nvSpPr>
        <p:spPr bwMode="auto">
          <a:xfrm>
            <a:off x="250825" y="765175"/>
            <a:ext cx="8893175" cy="4494213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2200" dirty="0">
                <a:solidFill>
                  <a:schemeClr val="hlink"/>
                </a:solidFill>
              </a:rPr>
              <a:t>例</a:t>
            </a:r>
            <a:r>
              <a:rPr lang="en-US" altLang="zh-CN" sz="2200" dirty="0">
                <a:solidFill>
                  <a:schemeClr val="hlink"/>
                </a:solidFill>
              </a:rPr>
              <a:t>7.8</a:t>
            </a:r>
            <a:r>
              <a:rPr lang="en-US" altLang="zh-CN" sz="2200" dirty="0"/>
              <a:t> </a:t>
            </a:r>
            <a:r>
              <a:rPr lang="zh-CN" altLang="en-US" sz="2200" dirty="0"/>
              <a:t>编程判别一个整数数组中各元素的正负</a:t>
            </a:r>
            <a:r>
              <a:rPr lang="zh-CN" altLang="en-US" sz="2200" dirty="0" smtClean="0"/>
              <a:t>，并</a:t>
            </a:r>
            <a:r>
              <a:rPr lang="zh-CN" altLang="en-US" sz="2200" dirty="0"/>
              <a:t>计算正数的个数，输出数组元素的值及正数的个数。</a:t>
            </a:r>
          </a:p>
          <a:p>
            <a:endParaRPr lang="zh-CN" altLang="en-US" sz="2200" dirty="0"/>
          </a:p>
          <a:p>
            <a:endParaRPr lang="zh-CN" altLang="en-US" sz="2200" dirty="0"/>
          </a:p>
          <a:p>
            <a:endParaRPr lang="zh-CN" altLang="en-US" sz="2200" dirty="0"/>
          </a:p>
          <a:p>
            <a:endParaRPr lang="zh-CN" altLang="en-US" sz="2200" dirty="0"/>
          </a:p>
          <a:p>
            <a:endParaRPr lang="zh-CN" altLang="en-US" sz="2200" dirty="0"/>
          </a:p>
          <a:p>
            <a:endParaRPr lang="zh-CN" altLang="en-US" sz="2200" dirty="0"/>
          </a:p>
          <a:p>
            <a:endParaRPr lang="zh-CN" altLang="en-US" sz="2200" dirty="0"/>
          </a:p>
          <a:p>
            <a:endParaRPr lang="zh-CN" altLang="en-US" sz="2200" dirty="0"/>
          </a:p>
          <a:p>
            <a:endParaRPr lang="zh-CN" altLang="en-US" sz="2200" dirty="0"/>
          </a:p>
          <a:p>
            <a:endParaRPr lang="zh-CN" altLang="en-US" sz="2200" dirty="0"/>
          </a:p>
          <a:p>
            <a:endParaRPr lang="en-US" altLang="zh-CN" sz="2200" b="0" dirty="0"/>
          </a:p>
        </p:txBody>
      </p:sp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198438" y="1471613"/>
            <a:ext cx="4859337" cy="4154984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200" dirty="0">
                <a:latin typeface="Tahoma" pitchFamily="34" charset="0"/>
              </a:rPr>
              <a:t>#include &lt;</a:t>
            </a:r>
            <a:r>
              <a:rPr lang="en-US" altLang="zh-CN" sz="2200" dirty="0" err="1">
                <a:latin typeface="Tahoma" pitchFamily="34" charset="0"/>
              </a:rPr>
              <a:t>stdio.h</a:t>
            </a:r>
            <a:r>
              <a:rPr lang="en-US" altLang="zh-CN" sz="2200" dirty="0">
                <a:latin typeface="Tahoma" pitchFamily="34" charset="0"/>
              </a:rPr>
              <a:t>&gt;</a:t>
            </a:r>
          </a:p>
          <a:p>
            <a:r>
              <a:rPr lang="en-US" altLang="zh-CN" sz="2200" dirty="0" err="1">
                <a:solidFill>
                  <a:srgbClr val="FF3399"/>
                </a:solidFill>
                <a:latin typeface="Tahoma" pitchFamily="34" charset="0"/>
              </a:rPr>
              <a:t>int</a:t>
            </a:r>
            <a:r>
              <a:rPr lang="en-US" altLang="zh-CN" sz="2200" dirty="0">
                <a:solidFill>
                  <a:srgbClr val="FF3399"/>
                </a:solidFill>
                <a:latin typeface="Tahoma" pitchFamily="34" charset="0"/>
              </a:rPr>
              <a:t> k;</a:t>
            </a:r>
          </a:p>
          <a:p>
            <a:r>
              <a:rPr lang="en-US" altLang="zh-CN" sz="2200" dirty="0">
                <a:latin typeface="Tahoma" pitchFamily="34" charset="0"/>
              </a:rPr>
              <a:t>void </a:t>
            </a:r>
            <a:r>
              <a:rPr lang="en-US" altLang="zh-CN" sz="2200" dirty="0" err="1">
                <a:latin typeface="Tahoma" pitchFamily="34" charset="0"/>
              </a:rPr>
              <a:t>nzp</a:t>
            </a:r>
            <a:r>
              <a:rPr lang="en-US" altLang="zh-CN" sz="2200" dirty="0">
                <a:latin typeface="Tahoma" pitchFamily="34" charset="0"/>
              </a:rPr>
              <a:t>(</a:t>
            </a:r>
            <a:r>
              <a:rPr lang="en-US" altLang="zh-CN" sz="2200" dirty="0" err="1">
                <a:latin typeface="Tahoma" pitchFamily="34" charset="0"/>
              </a:rPr>
              <a:t>int</a:t>
            </a:r>
            <a:r>
              <a:rPr lang="en-US" altLang="zh-CN" sz="2200" dirty="0">
                <a:latin typeface="Tahoma" pitchFamily="34" charset="0"/>
              </a:rPr>
              <a:t> x)</a:t>
            </a:r>
          </a:p>
          <a:p>
            <a:r>
              <a:rPr lang="en-US" altLang="zh-CN" sz="2200" dirty="0" smtClean="0">
                <a:latin typeface="Tahoma" pitchFamily="34" charset="0"/>
              </a:rPr>
              <a:t>{</a:t>
            </a:r>
          </a:p>
          <a:p>
            <a:r>
              <a:rPr lang="en-US" altLang="zh-CN" sz="2200" dirty="0">
                <a:latin typeface="Tahoma" pitchFamily="34" charset="0"/>
              </a:rPr>
              <a:t> </a:t>
            </a:r>
            <a:r>
              <a:rPr lang="en-US" altLang="zh-CN" sz="2200" dirty="0" smtClean="0">
                <a:latin typeface="Tahoma" pitchFamily="34" charset="0"/>
              </a:rPr>
              <a:t>  if(x</a:t>
            </a:r>
            <a:r>
              <a:rPr lang="en-US" altLang="zh-CN" sz="2200" dirty="0">
                <a:latin typeface="Tahoma" pitchFamily="34" charset="0"/>
              </a:rPr>
              <a:t>&gt;=0)</a:t>
            </a:r>
          </a:p>
          <a:p>
            <a:r>
              <a:rPr lang="en-US" altLang="zh-CN" sz="2200" dirty="0">
                <a:latin typeface="Tahoma" pitchFamily="34" charset="0"/>
              </a:rPr>
              <a:t>  </a:t>
            </a:r>
            <a:r>
              <a:rPr lang="en-US" altLang="zh-CN" sz="2200" dirty="0" smtClean="0">
                <a:latin typeface="Tahoma" pitchFamily="34" charset="0"/>
              </a:rPr>
              <a:t>   </a:t>
            </a:r>
            <a:r>
              <a:rPr lang="en-US" altLang="zh-CN" sz="2200" dirty="0" smtClean="0">
                <a:solidFill>
                  <a:srgbClr val="FF0000"/>
                </a:solidFill>
                <a:latin typeface="Tahoma" pitchFamily="34" charset="0"/>
              </a:rPr>
              <a:t>{ </a:t>
            </a:r>
            <a:endParaRPr lang="en-US" altLang="zh-CN" sz="2200" dirty="0">
              <a:solidFill>
                <a:srgbClr val="FF0000"/>
              </a:solidFill>
              <a:latin typeface="Tahoma" pitchFamily="34" charset="0"/>
            </a:endParaRPr>
          </a:p>
          <a:p>
            <a:r>
              <a:rPr lang="en-US" altLang="zh-CN" sz="2200" dirty="0">
                <a:latin typeface="Tahoma" pitchFamily="34" charset="0"/>
              </a:rPr>
              <a:t>      </a:t>
            </a:r>
            <a:r>
              <a:rPr lang="en-US" altLang="zh-CN" sz="2200" dirty="0" err="1">
                <a:latin typeface="Tahoma" pitchFamily="34" charset="0"/>
              </a:rPr>
              <a:t>printf</a:t>
            </a:r>
            <a:r>
              <a:rPr lang="en-US" altLang="zh-CN" sz="2200" dirty="0" smtClean="0">
                <a:latin typeface="Tahoma" pitchFamily="34" charset="0"/>
              </a:rPr>
              <a:t>(“</a:t>
            </a:r>
            <a:r>
              <a:rPr lang="zh-CN" altLang="en-US" sz="2200" dirty="0" smtClean="0">
                <a:latin typeface="Tahoma" pitchFamily="34" charset="0"/>
              </a:rPr>
              <a:t>此数</a:t>
            </a:r>
            <a:r>
              <a:rPr lang="en-US" altLang="zh-CN" sz="2200" dirty="0" smtClean="0">
                <a:latin typeface="Tahoma" pitchFamily="34" charset="0"/>
              </a:rPr>
              <a:t>%d</a:t>
            </a:r>
            <a:r>
              <a:rPr lang="zh-CN" altLang="en-US" sz="2200" dirty="0" smtClean="0">
                <a:latin typeface="Tahoma" pitchFamily="34" charset="0"/>
              </a:rPr>
              <a:t>为正</a:t>
            </a:r>
            <a:r>
              <a:rPr lang="en-US" altLang="zh-CN" sz="2200" dirty="0" smtClean="0">
                <a:latin typeface="Tahoma" pitchFamily="34" charset="0"/>
              </a:rPr>
              <a:t>\</a:t>
            </a:r>
            <a:r>
              <a:rPr lang="en-US" altLang="zh-CN" sz="2200" dirty="0" err="1" smtClean="0">
                <a:latin typeface="Tahoma" pitchFamily="34" charset="0"/>
              </a:rPr>
              <a:t>n",x</a:t>
            </a:r>
            <a:r>
              <a:rPr lang="en-US" altLang="zh-CN" sz="2200" dirty="0" smtClean="0">
                <a:latin typeface="Tahoma" pitchFamily="34" charset="0"/>
              </a:rPr>
              <a:t>);</a:t>
            </a:r>
            <a:endParaRPr lang="en-US" altLang="zh-CN" sz="2200" dirty="0">
              <a:latin typeface="Tahoma" pitchFamily="34" charset="0"/>
            </a:endParaRPr>
          </a:p>
          <a:p>
            <a:r>
              <a:rPr lang="en-US" altLang="zh-CN" sz="2200" dirty="0">
                <a:latin typeface="Tahoma" pitchFamily="34" charset="0"/>
              </a:rPr>
              <a:t>      k++; </a:t>
            </a:r>
          </a:p>
          <a:p>
            <a:r>
              <a:rPr lang="en-US" altLang="zh-CN" sz="2200" dirty="0">
                <a:latin typeface="Tahoma" pitchFamily="34" charset="0"/>
              </a:rPr>
              <a:t> </a:t>
            </a:r>
            <a:r>
              <a:rPr lang="en-US" altLang="zh-CN" sz="2200" dirty="0" smtClean="0">
                <a:latin typeface="Tahoma" pitchFamily="34" charset="0"/>
              </a:rPr>
              <a:t>    </a:t>
            </a:r>
            <a:r>
              <a:rPr lang="en-US" altLang="zh-CN" sz="2200" dirty="0" smtClean="0">
                <a:solidFill>
                  <a:srgbClr val="FF0000"/>
                </a:solidFill>
                <a:latin typeface="Tahoma" pitchFamily="34" charset="0"/>
              </a:rPr>
              <a:t>}</a:t>
            </a:r>
            <a:endParaRPr lang="en-US" altLang="zh-CN" sz="2200" dirty="0">
              <a:solidFill>
                <a:srgbClr val="FF0000"/>
              </a:solidFill>
              <a:latin typeface="Tahoma" pitchFamily="34" charset="0"/>
            </a:endParaRPr>
          </a:p>
          <a:p>
            <a:r>
              <a:rPr lang="en-US" altLang="zh-CN" sz="2200" dirty="0">
                <a:latin typeface="Tahoma" pitchFamily="34" charset="0"/>
              </a:rPr>
              <a:t>  else</a:t>
            </a:r>
          </a:p>
          <a:p>
            <a:r>
              <a:rPr lang="en-US" altLang="zh-CN" sz="2200" dirty="0">
                <a:latin typeface="Tahoma" pitchFamily="34" charset="0"/>
              </a:rPr>
              <a:t>      </a:t>
            </a:r>
            <a:r>
              <a:rPr lang="en-US" altLang="zh-CN" sz="2200" dirty="0" err="1">
                <a:latin typeface="Tahoma" pitchFamily="34" charset="0"/>
              </a:rPr>
              <a:t>printf</a:t>
            </a:r>
            <a:r>
              <a:rPr lang="en-US" altLang="zh-CN" sz="2200" dirty="0" smtClean="0">
                <a:latin typeface="Tahoma" pitchFamily="34" charset="0"/>
              </a:rPr>
              <a:t>(“</a:t>
            </a:r>
            <a:r>
              <a:rPr lang="zh-CN" altLang="en-US" sz="2200" dirty="0">
                <a:latin typeface="Tahoma" pitchFamily="34" charset="0"/>
              </a:rPr>
              <a:t>此数</a:t>
            </a:r>
            <a:r>
              <a:rPr lang="en-US" altLang="zh-CN" sz="2200" dirty="0" smtClean="0">
                <a:latin typeface="Tahoma" pitchFamily="34" charset="0"/>
              </a:rPr>
              <a:t>%d</a:t>
            </a:r>
            <a:r>
              <a:rPr lang="zh-CN" altLang="en-US" sz="2200" dirty="0" smtClean="0">
                <a:latin typeface="Tahoma" pitchFamily="34" charset="0"/>
              </a:rPr>
              <a:t>为负</a:t>
            </a:r>
            <a:r>
              <a:rPr lang="en-US" altLang="zh-CN" sz="2200" dirty="0" smtClean="0">
                <a:latin typeface="Tahoma" pitchFamily="34" charset="0"/>
              </a:rPr>
              <a:t>\</a:t>
            </a:r>
            <a:r>
              <a:rPr lang="en-US" altLang="zh-CN" sz="2200" dirty="0" err="1" smtClean="0">
                <a:latin typeface="Tahoma" pitchFamily="34" charset="0"/>
              </a:rPr>
              <a:t>n",x</a:t>
            </a:r>
            <a:r>
              <a:rPr lang="en-US" altLang="zh-CN" sz="2200" dirty="0" smtClean="0">
                <a:latin typeface="Tahoma" pitchFamily="34" charset="0"/>
              </a:rPr>
              <a:t>);</a:t>
            </a:r>
            <a:endParaRPr lang="en-US" altLang="zh-CN" sz="2200" dirty="0">
              <a:latin typeface="Tahoma" pitchFamily="34" charset="0"/>
            </a:endParaRPr>
          </a:p>
          <a:p>
            <a:r>
              <a:rPr lang="en-US" altLang="zh-CN" sz="2200" dirty="0">
                <a:latin typeface="Tahoma" pitchFamily="34" charset="0"/>
              </a:rPr>
              <a:t>}</a:t>
            </a:r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4427984" y="1484313"/>
            <a:ext cx="4607817" cy="3139321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200" dirty="0">
                <a:latin typeface="Tahoma" pitchFamily="34" charset="0"/>
              </a:rPr>
              <a:t>main()</a:t>
            </a:r>
          </a:p>
          <a:p>
            <a:r>
              <a:rPr lang="en-US" altLang="zh-CN" sz="2200" dirty="0">
                <a:latin typeface="Tahoma" pitchFamily="34" charset="0"/>
              </a:rPr>
              <a:t>{  </a:t>
            </a:r>
            <a:r>
              <a:rPr lang="en-US" altLang="zh-CN" sz="2200" dirty="0" err="1">
                <a:latin typeface="Tahoma" pitchFamily="34" charset="0"/>
              </a:rPr>
              <a:t>int</a:t>
            </a:r>
            <a:r>
              <a:rPr lang="en-US" altLang="zh-CN" sz="2200" dirty="0">
                <a:latin typeface="Tahoma" pitchFamily="34" charset="0"/>
              </a:rPr>
              <a:t> a[5],i;</a:t>
            </a:r>
          </a:p>
          <a:p>
            <a:r>
              <a:rPr lang="en-US" altLang="zh-CN" sz="2200" dirty="0">
                <a:latin typeface="Tahoma" pitchFamily="34" charset="0"/>
              </a:rPr>
              <a:t>  </a:t>
            </a:r>
            <a:r>
              <a:rPr lang="en-US" altLang="zh-CN" sz="2200" dirty="0" err="1">
                <a:latin typeface="Tahoma" pitchFamily="34" charset="0"/>
              </a:rPr>
              <a:t>printf</a:t>
            </a:r>
            <a:r>
              <a:rPr lang="en-US" altLang="zh-CN" sz="2200" dirty="0">
                <a:latin typeface="Tahoma" pitchFamily="34" charset="0"/>
              </a:rPr>
              <a:t>(“</a:t>
            </a:r>
            <a:r>
              <a:rPr lang="zh-CN" altLang="en-US" sz="2200" dirty="0">
                <a:latin typeface="Tahoma" pitchFamily="34" charset="0"/>
              </a:rPr>
              <a:t>请输入</a:t>
            </a:r>
            <a:r>
              <a:rPr lang="en-US" altLang="zh-CN" sz="2200" dirty="0">
                <a:latin typeface="Tahoma" pitchFamily="34" charset="0"/>
              </a:rPr>
              <a:t> 5</a:t>
            </a:r>
            <a:r>
              <a:rPr lang="zh-CN" altLang="en-US" sz="2200" dirty="0">
                <a:latin typeface="Tahoma" pitchFamily="34" charset="0"/>
              </a:rPr>
              <a:t>个数</a:t>
            </a:r>
            <a:r>
              <a:rPr lang="en-US" altLang="zh-CN" sz="2200" dirty="0">
                <a:latin typeface="Tahoma" pitchFamily="34" charset="0"/>
              </a:rPr>
              <a:t>:\n");</a:t>
            </a:r>
          </a:p>
          <a:p>
            <a:r>
              <a:rPr lang="en-US" altLang="zh-CN" sz="2200" dirty="0">
                <a:latin typeface="Tahoma" pitchFamily="34" charset="0"/>
              </a:rPr>
              <a:t>  for(i=0;i&lt;5;i++)</a:t>
            </a:r>
          </a:p>
          <a:p>
            <a:r>
              <a:rPr lang="en-US" altLang="zh-CN" sz="2200" dirty="0">
                <a:latin typeface="Tahoma" pitchFamily="34" charset="0"/>
              </a:rPr>
              <a:t>  {    </a:t>
            </a:r>
            <a:r>
              <a:rPr lang="en-US" altLang="zh-CN" sz="2200" dirty="0" err="1">
                <a:latin typeface="Tahoma" pitchFamily="34" charset="0"/>
              </a:rPr>
              <a:t>scanf</a:t>
            </a:r>
            <a:r>
              <a:rPr lang="en-US" altLang="zh-CN" sz="2200" dirty="0">
                <a:latin typeface="Tahoma" pitchFamily="34" charset="0"/>
              </a:rPr>
              <a:t>("%</a:t>
            </a:r>
            <a:r>
              <a:rPr lang="en-US" altLang="zh-CN" sz="2200" dirty="0" err="1">
                <a:latin typeface="Tahoma" pitchFamily="34" charset="0"/>
              </a:rPr>
              <a:t>d",&amp;a</a:t>
            </a:r>
            <a:r>
              <a:rPr lang="en-US" altLang="zh-CN" sz="2200" dirty="0">
                <a:latin typeface="Tahoma" pitchFamily="34" charset="0"/>
              </a:rPr>
              <a:t>[i]);</a:t>
            </a:r>
          </a:p>
          <a:p>
            <a:r>
              <a:rPr lang="en-US" altLang="zh-CN" sz="2200" dirty="0">
                <a:latin typeface="Tahoma" pitchFamily="34" charset="0"/>
              </a:rPr>
              <a:t>        </a:t>
            </a:r>
            <a:r>
              <a:rPr lang="en-US" altLang="zh-CN" sz="2200" dirty="0" err="1">
                <a:latin typeface="Tahoma" pitchFamily="34" charset="0"/>
              </a:rPr>
              <a:t>nzp</a:t>
            </a:r>
            <a:r>
              <a:rPr lang="en-US" altLang="zh-CN" sz="2200" dirty="0">
                <a:latin typeface="Tahoma" pitchFamily="34" charset="0"/>
              </a:rPr>
              <a:t>(a[i]);  </a:t>
            </a:r>
          </a:p>
          <a:p>
            <a:r>
              <a:rPr lang="en-US" altLang="zh-CN" sz="2200" dirty="0">
                <a:latin typeface="Tahoma" pitchFamily="34" charset="0"/>
              </a:rPr>
              <a:t>   } </a:t>
            </a:r>
          </a:p>
          <a:p>
            <a:r>
              <a:rPr lang="en-US" altLang="zh-CN" sz="2200" dirty="0" err="1" smtClean="0">
                <a:latin typeface="Tahoma" pitchFamily="34" charset="0"/>
              </a:rPr>
              <a:t>printf</a:t>
            </a:r>
            <a:r>
              <a:rPr lang="en-US" altLang="zh-CN" sz="2200" dirty="0">
                <a:latin typeface="Tahoma" pitchFamily="34" charset="0"/>
              </a:rPr>
              <a:t>(“\</a:t>
            </a:r>
            <a:r>
              <a:rPr lang="en-US" altLang="zh-CN" sz="2200" dirty="0" smtClean="0">
                <a:latin typeface="Tahoma" pitchFamily="34" charset="0"/>
              </a:rPr>
              <a:t>n</a:t>
            </a:r>
            <a:r>
              <a:rPr lang="zh-CN" altLang="en-US" sz="2200" dirty="0" smtClean="0">
                <a:latin typeface="Tahoma" pitchFamily="34" charset="0"/>
              </a:rPr>
              <a:t>正数</a:t>
            </a:r>
            <a:r>
              <a:rPr lang="zh-CN" altLang="en-US" sz="2200" dirty="0">
                <a:latin typeface="Tahoma" pitchFamily="34" charset="0"/>
              </a:rPr>
              <a:t>的个数</a:t>
            </a:r>
            <a:r>
              <a:rPr lang="en-US" altLang="zh-CN" sz="2200" dirty="0">
                <a:latin typeface="Tahoma" pitchFamily="34" charset="0"/>
              </a:rPr>
              <a:t>:%d\</a:t>
            </a:r>
            <a:r>
              <a:rPr lang="en-US" altLang="zh-CN" sz="2200" dirty="0" err="1">
                <a:latin typeface="Tahoma" pitchFamily="34" charset="0"/>
              </a:rPr>
              <a:t>n",k</a:t>
            </a:r>
            <a:r>
              <a:rPr lang="en-US" altLang="zh-CN" sz="2200" dirty="0">
                <a:latin typeface="Tahoma" pitchFamily="34" charset="0"/>
              </a:rPr>
              <a:t>);</a:t>
            </a:r>
          </a:p>
          <a:p>
            <a:r>
              <a:rPr lang="en-US" altLang="zh-CN" sz="2200" dirty="0">
                <a:latin typeface="Tahoma" pitchFamily="34" charset="0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53" r="13571" b="14951"/>
          <a:stretch/>
        </p:blipFill>
        <p:spPr bwMode="auto">
          <a:xfrm>
            <a:off x="2483768" y="1471613"/>
            <a:ext cx="3888432" cy="3660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/>
      <p:bldP spid="139267" grpId="0" build="p"/>
      <p:bldP spid="139272" grpId="0" animBg="1"/>
      <p:bldP spid="139269" grpId="0" animBg="1"/>
      <p:bldP spid="13927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7772400" cy="836613"/>
          </a:xfrm>
        </p:spPr>
        <p:txBody>
          <a:bodyPr/>
          <a:lstStyle/>
          <a:p>
            <a:pPr eaLnBrk="1" hangingPunct="1"/>
            <a:r>
              <a:rPr lang="en-US" altLang="zh-CN" smtClean="0"/>
              <a:t>7.5.2  </a:t>
            </a:r>
            <a:r>
              <a:rPr lang="zh-CN" altLang="en-US" smtClean="0"/>
              <a:t>数组名作为函数参数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964612" cy="5400675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zh-CN" altLang="en-US" sz="2200" smtClean="0"/>
              <a:t>用数组元素作实参时，对数组元素的处理是按普通变量对待的，实参向形参传递的方式是</a:t>
            </a:r>
            <a:r>
              <a:rPr lang="zh-CN" altLang="en-US" sz="2200" smtClean="0">
                <a:solidFill>
                  <a:schemeClr val="hlink"/>
                </a:solidFill>
              </a:rPr>
              <a:t>单向的</a:t>
            </a:r>
            <a:r>
              <a:rPr lang="zh-CN" altLang="en-US" sz="2200" smtClean="0">
                <a:solidFill>
                  <a:srgbClr val="FF3399"/>
                </a:solidFill>
              </a:rPr>
              <a:t>“数值传递”。</a:t>
            </a:r>
            <a:r>
              <a:rPr lang="zh-CN" altLang="en-US" sz="2200" smtClean="0"/>
              <a:t>用数组名作函数参数时，不是采用的“数值传递”方式，而是</a:t>
            </a:r>
            <a:r>
              <a:rPr lang="zh-CN" altLang="en-US" sz="2200" smtClean="0">
                <a:solidFill>
                  <a:srgbClr val="FF3399"/>
                </a:solidFill>
              </a:rPr>
              <a:t>“地址传递”</a:t>
            </a:r>
            <a:r>
              <a:rPr lang="zh-CN" altLang="en-US" sz="2200" smtClean="0"/>
              <a:t>方式。</a:t>
            </a:r>
          </a:p>
          <a:p>
            <a:pPr eaLnBrk="1" hangingPunct="1">
              <a:spcBef>
                <a:spcPct val="40000"/>
              </a:spcBef>
              <a:spcAft>
                <a:spcPct val="20000"/>
              </a:spcAft>
              <a:buFontTx/>
              <a:buNone/>
            </a:pPr>
            <a:r>
              <a:rPr lang="en-US" altLang="zh-CN" sz="2200" smtClean="0">
                <a:solidFill>
                  <a:schemeClr val="hlink"/>
                </a:solidFill>
              </a:rPr>
              <a:t>1</a:t>
            </a:r>
            <a:r>
              <a:rPr lang="zh-CN" altLang="en-US" sz="2200" smtClean="0">
                <a:solidFill>
                  <a:schemeClr val="hlink"/>
                </a:solidFill>
              </a:rPr>
              <a:t>．“数值传递”方式与“地址传递”方式的比较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sz="2200" smtClean="0">
                <a:solidFill>
                  <a:srgbClr val="CC3300"/>
                </a:solidFill>
              </a:rPr>
              <a:t>“数值传递”方式：</a:t>
            </a:r>
            <a:r>
              <a:rPr lang="zh-CN" altLang="en-US" sz="2200" smtClean="0"/>
              <a:t>形参变量是</a:t>
            </a:r>
            <a:r>
              <a:rPr lang="zh-CN" altLang="en-US" sz="2200" smtClean="0">
                <a:solidFill>
                  <a:srgbClr val="3333FF"/>
                </a:solidFill>
              </a:rPr>
              <a:t>普通变量</a:t>
            </a:r>
            <a:r>
              <a:rPr lang="zh-CN" altLang="en-US" sz="2200" smtClean="0"/>
              <a:t>，实参可以是</a:t>
            </a:r>
            <a:r>
              <a:rPr lang="zh-CN" altLang="en-US" sz="2200" smtClean="0">
                <a:solidFill>
                  <a:srgbClr val="CC3300"/>
                </a:solidFill>
              </a:rPr>
              <a:t>常量、变量、表达式、函数</a:t>
            </a:r>
            <a:r>
              <a:rPr lang="zh-CN" altLang="en-US" sz="2200" smtClean="0"/>
              <a:t>等。在函数调用时发生的值传递是把实参变量的</a:t>
            </a:r>
            <a:r>
              <a:rPr lang="zh-CN" altLang="en-US" sz="2200" smtClean="0">
                <a:solidFill>
                  <a:srgbClr val="FF0000"/>
                </a:solidFill>
              </a:rPr>
              <a:t>值赋给形参变量</a:t>
            </a:r>
            <a:r>
              <a:rPr lang="zh-CN" altLang="en-US" sz="2200" smtClean="0"/>
              <a:t>。数值传递的特点是</a:t>
            </a:r>
            <a:r>
              <a:rPr lang="zh-CN" altLang="en-US" sz="2200" smtClean="0">
                <a:solidFill>
                  <a:srgbClr val="3333FF"/>
                </a:solidFill>
              </a:rPr>
              <a:t>形参的变化不能改变实参的变化</a:t>
            </a:r>
            <a:r>
              <a:rPr lang="zh-CN" altLang="en-US" sz="2200" smtClean="0"/>
              <a:t>。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sz="2200" smtClean="0">
                <a:solidFill>
                  <a:srgbClr val="CC3300"/>
                </a:solidFill>
              </a:rPr>
              <a:t>“地址传递”方式：</a:t>
            </a:r>
            <a:r>
              <a:rPr lang="zh-CN" altLang="en-US" sz="2200" smtClean="0"/>
              <a:t>形参变量和实参变量都是</a:t>
            </a:r>
            <a:r>
              <a:rPr lang="zh-CN" altLang="en-US" sz="2200" smtClean="0">
                <a:solidFill>
                  <a:srgbClr val="3333FF"/>
                </a:solidFill>
              </a:rPr>
              <a:t>地址型的变量或数组名</a:t>
            </a:r>
            <a:r>
              <a:rPr lang="zh-CN" altLang="en-US" sz="2200" smtClean="0"/>
              <a:t>，在函数调用时发生的地址传递是把实参</a:t>
            </a:r>
            <a:r>
              <a:rPr lang="en-US" altLang="zh-CN" sz="2200" smtClean="0">
                <a:solidFill>
                  <a:srgbClr val="FF0000"/>
                </a:solidFill>
              </a:rPr>
              <a:t>(</a:t>
            </a:r>
            <a:r>
              <a:rPr lang="zh-CN" altLang="en-US" sz="2200" smtClean="0">
                <a:solidFill>
                  <a:srgbClr val="FF0000"/>
                </a:solidFill>
              </a:rPr>
              <a:t>地址</a:t>
            </a:r>
            <a:r>
              <a:rPr lang="en-US" altLang="zh-CN" sz="2200" smtClean="0">
                <a:solidFill>
                  <a:srgbClr val="FF0000"/>
                </a:solidFill>
              </a:rPr>
              <a:t>)</a:t>
            </a:r>
            <a:r>
              <a:rPr lang="zh-CN" altLang="en-US" sz="2200" smtClean="0"/>
              <a:t>赋值给形参变量。</a:t>
            </a:r>
            <a:endParaRPr lang="en-US" altLang="zh-CN" sz="2200" smtClean="0"/>
          </a:p>
          <a:p>
            <a:pPr eaLnBrk="1" hangingPunct="1">
              <a:spcBef>
                <a:spcPct val="40000"/>
              </a:spcBef>
            </a:pPr>
            <a:r>
              <a:rPr lang="zh-CN" altLang="en-US" sz="2200" smtClean="0">
                <a:solidFill>
                  <a:srgbClr val="3333FF"/>
                </a:solidFill>
              </a:rPr>
              <a:t>地址传递的特点是：</a:t>
            </a:r>
            <a:r>
              <a:rPr lang="zh-CN" altLang="en-US" sz="2200" smtClean="0">
                <a:solidFill>
                  <a:srgbClr val="FF0000"/>
                </a:solidFill>
              </a:rPr>
              <a:t>实参变量</a:t>
            </a:r>
            <a:r>
              <a:rPr lang="en-US" altLang="zh-CN" sz="2200" smtClean="0">
                <a:solidFill>
                  <a:srgbClr val="3333FF"/>
                </a:solidFill>
              </a:rPr>
              <a:t>(</a:t>
            </a:r>
            <a:r>
              <a:rPr lang="zh-CN" altLang="en-US" sz="2200" smtClean="0">
                <a:solidFill>
                  <a:srgbClr val="3333FF"/>
                </a:solidFill>
              </a:rPr>
              <a:t>地址</a:t>
            </a:r>
            <a:r>
              <a:rPr lang="en-US" altLang="zh-CN" sz="2200" smtClean="0">
                <a:solidFill>
                  <a:srgbClr val="3333FF"/>
                </a:solidFill>
              </a:rPr>
              <a:t>)</a:t>
            </a:r>
            <a:r>
              <a:rPr lang="zh-CN" altLang="en-US" sz="2200" smtClean="0">
                <a:solidFill>
                  <a:srgbClr val="3333FF"/>
                </a:solidFill>
              </a:rPr>
              <a:t>和</a:t>
            </a:r>
            <a:r>
              <a:rPr lang="zh-CN" altLang="en-US" sz="2200" smtClean="0">
                <a:solidFill>
                  <a:srgbClr val="FF0000"/>
                </a:solidFill>
              </a:rPr>
              <a:t>形参变量</a:t>
            </a:r>
            <a:r>
              <a:rPr lang="en-US" altLang="zh-CN" sz="2200" smtClean="0">
                <a:solidFill>
                  <a:srgbClr val="3333FF"/>
                </a:solidFill>
              </a:rPr>
              <a:t>(</a:t>
            </a:r>
            <a:r>
              <a:rPr lang="zh-CN" altLang="en-US" sz="2200" smtClean="0">
                <a:solidFill>
                  <a:srgbClr val="3333FF"/>
                </a:solidFill>
              </a:rPr>
              <a:t>地址</a:t>
            </a:r>
            <a:r>
              <a:rPr lang="en-US" altLang="zh-CN" sz="2200" smtClean="0">
                <a:solidFill>
                  <a:srgbClr val="3333FF"/>
                </a:solidFill>
              </a:rPr>
              <a:t>)</a:t>
            </a:r>
            <a:r>
              <a:rPr lang="zh-CN" altLang="en-US" sz="2200" smtClean="0">
                <a:solidFill>
                  <a:srgbClr val="3333FF"/>
                </a:solidFill>
              </a:rPr>
              <a:t>所指向的是同一个</a:t>
            </a:r>
            <a:r>
              <a:rPr lang="zh-CN" altLang="en-US" sz="2200" smtClean="0">
                <a:solidFill>
                  <a:srgbClr val="FF0000"/>
                </a:solidFill>
              </a:rPr>
              <a:t>内存单元，</a:t>
            </a:r>
            <a:r>
              <a:rPr lang="zh-CN" altLang="en-US" sz="2200" smtClean="0">
                <a:solidFill>
                  <a:srgbClr val="3333FF"/>
                </a:solidFill>
              </a:rPr>
              <a:t>所以内存单元中</a:t>
            </a:r>
            <a:r>
              <a:rPr lang="zh-CN" altLang="en-US" sz="2200" smtClean="0">
                <a:solidFill>
                  <a:srgbClr val="FF0000"/>
                </a:solidFill>
              </a:rPr>
              <a:t>数值</a:t>
            </a:r>
            <a:r>
              <a:rPr lang="zh-CN" altLang="en-US" sz="2200" smtClean="0">
                <a:solidFill>
                  <a:srgbClr val="3333FF"/>
                </a:solidFill>
              </a:rPr>
              <a:t>的变化会影响形参和实参。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640763" cy="1143000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latin typeface="黑体" pitchFamily="2" charset="-122"/>
              </a:rPr>
              <a:t>例</a:t>
            </a:r>
            <a:r>
              <a:rPr lang="en-US" altLang="zh-CN" sz="2400" smtClean="0">
                <a:latin typeface="黑体" pitchFamily="2" charset="-122"/>
              </a:rPr>
              <a:t>7.1</a:t>
            </a:r>
            <a:r>
              <a:rPr lang="zh-CN" altLang="en-US" sz="2400" smtClean="0">
                <a:latin typeface="黑体" pitchFamily="2" charset="-122"/>
              </a:rPr>
              <a:t>：通过编程求两个数中的最大值，并且输出的最大值上下分别有一行星号。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713788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latin typeface="Tahoma" pitchFamily="34" charset="0"/>
              </a:rPr>
              <a:t>#include &lt;</a:t>
            </a:r>
            <a:r>
              <a:rPr lang="en-US" altLang="zh-CN" sz="2000" dirty="0" err="1" smtClean="0">
                <a:latin typeface="Tahoma" pitchFamily="34" charset="0"/>
              </a:rPr>
              <a:t>stdio.h</a:t>
            </a:r>
            <a:r>
              <a:rPr lang="en-US" altLang="zh-CN" sz="2000" dirty="0" smtClean="0">
                <a:latin typeface="Tahoma" pitchFamily="34" charset="0"/>
              </a:rPr>
              <a:t>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solidFill>
                  <a:schemeClr val="accent2"/>
                </a:solidFill>
                <a:latin typeface="Tahoma" pitchFamily="34" charset="0"/>
              </a:rPr>
              <a:t>void star()             	/* star</a:t>
            </a:r>
            <a:r>
              <a:rPr lang="zh-CN" altLang="en-US" sz="2000" dirty="0" smtClean="0">
                <a:solidFill>
                  <a:schemeClr val="accent2"/>
                </a:solidFill>
                <a:latin typeface="Tahoma" pitchFamily="34" charset="0"/>
              </a:rPr>
              <a:t>为输出一行星号函数*</a:t>
            </a:r>
            <a:r>
              <a:rPr lang="en-US" altLang="zh-CN" sz="2000" dirty="0" smtClean="0">
                <a:solidFill>
                  <a:schemeClr val="accent2"/>
                </a:solidFill>
                <a:latin typeface="Tahoma" pitchFamily="34" charset="0"/>
              </a:rPr>
              <a:t>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solidFill>
                  <a:schemeClr val="accent2"/>
                </a:solidFill>
                <a:latin typeface="Tahoma" pitchFamily="34" charset="0"/>
              </a:rPr>
              <a:t>{</a:t>
            </a:r>
            <a:r>
              <a:rPr lang="en-US" altLang="zh-CN" sz="2000" dirty="0" err="1" smtClean="0">
                <a:solidFill>
                  <a:schemeClr val="accent2"/>
                </a:solidFill>
                <a:latin typeface="Tahoma" pitchFamily="34" charset="0"/>
              </a:rPr>
              <a:t>printf</a:t>
            </a:r>
            <a:r>
              <a:rPr lang="en-US" altLang="zh-CN" sz="2000" dirty="0" smtClean="0">
                <a:solidFill>
                  <a:schemeClr val="accent2"/>
                </a:solidFill>
                <a:latin typeface="Tahoma" pitchFamily="34" charset="0"/>
              </a:rPr>
              <a:t>("*************\n"); }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Tahoma" pitchFamily="34" charset="0"/>
              </a:rPr>
              <a:t>void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Tahoma" pitchFamily="34" charset="0"/>
              </a:rPr>
              <a:t>{</a:t>
            </a:r>
            <a:r>
              <a:rPr lang="en-US" altLang="zh-CN" sz="2000" dirty="0" err="1" smtClean="0">
                <a:solidFill>
                  <a:srgbClr val="FF0000"/>
                </a:solidFill>
                <a:latin typeface="Tahoma" pitchFamily="34" charset="0"/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  <a:latin typeface="Tahoma" pitchFamily="34" charset="0"/>
              </a:rPr>
              <a:t> x=6,y=3,z;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Tahoma" pitchFamily="34" charset="0"/>
              </a:rPr>
              <a:t>  </a:t>
            </a:r>
            <a:r>
              <a:rPr lang="en-US" altLang="zh-CN" sz="2000" dirty="0" err="1" smtClean="0">
                <a:solidFill>
                  <a:srgbClr val="3333FF"/>
                </a:solidFill>
                <a:latin typeface="Tahoma" pitchFamily="34" charset="0"/>
              </a:rPr>
              <a:t>int</a:t>
            </a:r>
            <a:r>
              <a:rPr lang="en-US" altLang="zh-CN" sz="2000" dirty="0" smtClean="0">
                <a:solidFill>
                  <a:srgbClr val="3333FF"/>
                </a:solidFill>
                <a:latin typeface="Tahoma" pitchFamily="34" charset="0"/>
              </a:rPr>
              <a:t> max(</a:t>
            </a:r>
            <a:r>
              <a:rPr lang="en-US" altLang="zh-CN" sz="2000" dirty="0" err="1" smtClean="0">
                <a:solidFill>
                  <a:srgbClr val="3333FF"/>
                </a:solidFill>
                <a:latin typeface="Tahoma" pitchFamily="34" charset="0"/>
              </a:rPr>
              <a:t>int,int</a:t>
            </a:r>
            <a:r>
              <a:rPr lang="en-US" altLang="zh-CN" sz="2000" dirty="0" smtClean="0">
                <a:solidFill>
                  <a:srgbClr val="3333FF"/>
                </a:solidFill>
                <a:latin typeface="Tahoma" pitchFamily="34" charset="0"/>
              </a:rPr>
              <a:t>)</a:t>
            </a:r>
            <a:r>
              <a:rPr lang="zh-CN" altLang="en-US" sz="2000" dirty="0" smtClean="0">
                <a:solidFill>
                  <a:srgbClr val="3333FF"/>
                </a:solidFill>
                <a:latin typeface="Tahoma" pitchFamily="34" charset="0"/>
              </a:rPr>
              <a:t>；       </a:t>
            </a:r>
            <a:r>
              <a:rPr lang="zh-CN" altLang="en-US" sz="2000" dirty="0" smtClean="0">
                <a:solidFill>
                  <a:srgbClr val="FF0000"/>
                </a:solidFill>
                <a:latin typeface="Tahoma" pitchFamily="34" charset="0"/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Tahoma" pitchFamily="34" charset="0"/>
              </a:rPr>
              <a:t>/*</a:t>
            </a:r>
            <a:r>
              <a:rPr lang="zh-CN" altLang="en-US" sz="2000" dirty="0" smtClean="0">
                <a:solidFill>
                  <a:srgbClr val="FF0000"/>
                </a:solidFill>
                <a:latin typeface="Tahoma" pitchFamily="34" charset="0"/>
              </a:rPr>
              <a:t>对</a:t>
            </a:r>
            <a:r>
              <a:rPr lang="en-US" altLang="zh-CN" sz="2000" dirty="0" smtClean="0">
                <a:solidFill>
                  <a:srgbClr val="FF0000"/>
                </a:solidFill>
                <a:latin typeface="Tahoma" pitchFamily="34" charset="0"/>
              </a:rPr>
              <a:t>max</a:t>
            </a:r>
            <a:r>
              <a:rPr lang="zh-CN" altLang="en-US" sz="2000" dirty="0" smtClean="0">
                <a:solidFill>
                  <a:srgbClr val="FF0000"/>
                </a:solidFill>
                <a:latin typeface="Tahoma" pitchFamily="34" charset="0"/>
              </a:rPr>
              <a:t>函数进行说明*</a:t>
            </a:r>
            <a:r>
              <a:rPr lang="en-US" altLang="zh-CN" sz="2000" dirty="0" smtClean="0">
                <a:solidFill>
                  <a:srgbClr val="FF0000"/>
                </a:solidFill>
                <a:latin typeface="Tahoma" pitchFamily="34" charset="0"/>
              </a:rPr>
              <a:t>/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altLang="zh-CN" sz="2000" dirty="0" smtClean="0">
                <a:solidFill>
                  <a:srgbClr val="3333FF"/>
                </a:solidFill>
                <a:latin typeface="Tahoma" pitchFamily="34" charset="0"/>
              </a:rPr>
              <a:t>z=max(</a:t>
            </a:r>
            <a:r>
              <a:rPr lang="en-US" altLang="zh-CN" sz="2000" dirty="0" err="1" smtClean="0">
                <a:solidFill>
                  <a:srgbClr val="3333FF"/>
                </a:solidFill>
                <a:latin typeface="Tahoma" pitchFamily="34" charset="0"/>
              </a:rPr>
              <a:t>x,y</a:t>
            </a:r>
            <a:r>
              <a:rPr lang="en-US" altLang="zh-CN" sz="2000" dirty="0" smtClean="0">
                <a:solidFill>
                  <a:srgbClr val="3333FF"/>
                </a:solidFill>
                <a:latin typeface="Tahoma" pitchFamily="34" charset="0"/>
              </a:rPr>
              <a:t>);                   </a:t>
            </a:r>
            <a:r>
              <a:rPr lang="en-US" altLang="zh-CN" sz="2000" dirty="0" smtClean="0">
                <a:solidFill>
                  <a:srgbClr val="FF0000"/>
                </a:solidFill>
                <a:latin typeface="Tahoma" pitchFamily="34" charset="0"/>
              </a:rPr>
              <a:t>/*</a:t>
            </a:r>
            <a:r>
              <a:rPr lang="zh-CN" altLang="en-US" sz="1600" dirty="0" smtClean="0">
                <a:solidFill>
                  <a:srgbClr val="FF0000"/>
                </a:solidFill>
                <a:latin typeface="Tahoma" pitchFamily="34" charset="0"/>
              </a:rPr>
              <a:t>调用</a:t>
            </a:r>
            <a:r>
              <a:rPr lang="en-US" altLang="zh-CN" sz="1600" dirty="0" smtClean="0">
                <a:solidFill>
                  <a:srgbClr val="FF0000"/>
                </a:solidFill>
                <a:latin typeface="Tahoma" pitchFamily="34" charset="0"/>
              </a:rPr>
              <a:t>max</a:t>
            </a:r>
            <a:r>
              <a:rPr lang="zh-CN" altLang="en-US" sz="1600" dirty="0" smtClean="0">
                <a:solidFill>
                  <a:srgbClr val="FF0000"/>
                </a:solidFill>
                <a:latin typeface="Tahoma" pitchFamily="34" charset="0"/>
              </a:rPr>
              <a:t>函数，将返回的最大值赋给</a:t>
            </a:r>
            <a:r>
              <a:rPr lang="en-US" altLang="zh-CN" sz="1600" dirty="0" smtClean="0">
                <a:solidFill>
                  <a:srgbClr val="FF0000"/>
                </a:solidFill>
                <a:latin typeface="Tahoma" pitchFamily="34" charset="0"/>
              </a:rPr>
              <a:t>z</a:t>
            </a:r>
            <a:r>
              <a:rPr lang="en-US" altLang="zh-CN" sz="2000" dirty="0" smtClean="0">
                <a:solidFill>
                  <a:srgbClr val="FF0000"/>
                </a:solidFill>
                <a:latin typeface="Tahoma" pitchFamily="34" charset="0"/>
              </a:rPr>
              <a:t>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Tahoma" pitchFamily="34" charset="0"/>
              </a:rPr>
              <a:t> star();                		 /*</a:t>
            </a:r>
            <a:r>
              <a:rPr lang="zh-CN" altLang="en-US" sz="2000" dirty="0" smtClean="0">
                <a:solidFill>
                  <a:srgbClr val="FF0000"/>
                </a:solidFill>
                <a:latin typeface="Tahoma" pitchFamily="34" charset="0"/>
              </a:rPr>
              <a:t>调用</a:t>
            </a:r>
            <a:r>
              <a:rPr lang="en-US" altLang="zh-CN" sz="2000" dirty="0" smtClean="0">
                <a:solidFill>
                  <a:srgbClr val="FF0000"/>
                </a:solidFill>
                <a:latin typeface="Tahoma" pitchFamily="34" charset="0"/>
              </a:rPr>
              <a:t>star</a:t>
            </a:r>
            <a:r>
              <a:rPr lang="zh-CN" altLang="en-US" sz="2000" dirty="0" smtClean="0">
                <a:solidFill>
                  <a:srgbClr val="FF0000"/>
                </a:solidFill>
                <a:latin typeface="Tahoma" pitchFamily="34" charset="0"/>
              </a:rPr>
              <a:t>函数，输出一行星号*</a:t>
            </a:r>
            <a:r>
              <a:rPr lang="en-US" altLang="zh-CN" sz="2000" dirty="0" smtClean="0">
                <a:solidFill>
                  <a:srgbClr val="FF0000"/>
                </a:solidFill>
                <a:latin typeface="Tahoma" pitchFamily="34" charset="0"/>
              </a:rPr>
              <a:t>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altLang="zh-CN" sz="2000" dirty="0" err="1" smtClean="0">
                <a:solidFill>
                  <a:srgbClr val="3333FF"/>
                </a:solidFill>
                <a:latin typeface="Tahoma" pitchFamily="34" charset="0"/>
              </a:rPr>
              <a:t>printf</a:t>
            </a:r>
            <a:r>
              <a:rPr lang="en-US" altLang="zh-CN" sz="2000" dirty="0" smtClean="0">
                <a:solidFill>
                  <a:srgbClr val="3333FF"/>
                </a:solidFill>
                <a:latin typeface="Tahoma" pitchFamily="34" charset="0"/>
              </a:rPr>
              <a:t>("max is %d\</a:t>
            </a:r>
            <a:r>
              <a:rPr lang="en-US" altLang="zh-CN" sz="2000" dirty="0" err="1" smtClean="0">
                <a:solidFill>
                  <a:srgbClr val="3333FF"/>
                </a:solidFill>
                <a:latin typeface="Tahoma" pitchFamily="34" charset="0"/>
              </a:rPr>
              <a:t>n",z</a:t>
            </a:r>
            <a:r>
              <a:rPr lang="en-US" altLang="zh-CN" sz="2000" dirty="0" smtClean="0">
                <a:solidFill>
                  <a:srgbClr val="3333FF"/>
                </a:solidFill>
                <a:latin typeface="Tahoma" pitchFamily="34" charset="0"/>
              </a:rPr>
              <a:t>);  </a:t>
            </a:r>
            <a:r>
              <a:rPr lang="en-US" altLang="zh-CN" sz="2000" dirty="0" smtClean="0">
                <a:solidFill>
                  <a:srgbClr val="FF0000"/>
                </a:solidFill>
                <a:latin typeface="Tahoma" pitchFamily="34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Tahoma" pitchFamily="34" charset="0"/>
              </a:rPr>
              <a:t> star(); } 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latin typeface="Tahoma" pitchFamily="34" charset="0"/>
              </a:rPr>
              <a:t> </a:t>
            </a:r>
            <a:r>
              <a:rPr lang="en-US" altLang="zh-CN" sz="2000" dirty="0" err="1" smtClean="0">
                <a:latin typeface="Tahoma" pitchFamily="34" charset="0"/>
              </a:rPr>
              <a:t>int</a:t>
            </a:r>
            <a:r>
              <a:rPr lang="en-US" altLang="zh-CN" sz="2000" dirty="0" smtClean="0">
                <a:latin typeface="Tahoma" pitchFamily="34" charset="0"/>
              </a:rPr>
              <a:t> max(</a:t>
            </a:r>
            <a:r>
              <a:rPr lang="en-US" altLang="zh-CN" sz="2000" dirty="0" err="1" smtClean="0">
                <a:latin typeface="Tahoma" pitchFamily="34" charset="0"/>
              </a:rPr>
              <a:t>int</a:t>
            </a:r>
            <a:r>
              <a:rPr lang="en-US" altLang="zh-CN" sz="2000" dirty="0" smtClean="0">
                <a:latin typeface="Tahoma" pitchFamily="34" charset="0"/>
              </a:rPr>
              <a:t> </a:t>
            </a:r>
            <a:r>
              <a:rPr lang="en-US" altLang="zh-CN" sz="2000" dirty="0" err="1" smtClean="0">
                <a:latin typeface="Tahoma" pitchFamily="34" charset="0"/>
              </a:rPr>
              <a:t>a,int</a:t>
            </a:r>
            <a:r>
              <a:rPr lang="en-US" altLang="zh-CN" sz="2000" dirty="0" smtClean="0">
                <a:latin typeface="Tahoma" pitchFamily="34" charset="0"/>
              </a:rPr>
              <a:t> b)   /* max</a:t>
            </a:r>
            <a:r>
              <a:rPr lang="zh-CN" altLang="en-US" sz="2000" dirty="0" smtClean="0">
                <a:latin typeface="Tahoma" pitchFamily="34" charset="0"/>
              </a:rPr>
              <a:t>为求最大值函数</a:t>
            </a:r>
            <a:r>
              <a:rPr lang="en-US" altLang="zh-CN" sz="2000" dirty="0" smtClean="0">
                <a:latin typeface="Tahoma" pitchFamily="34" charset="0"/>
              </a:rPr>
              <a:t>,</a:t>
            </a:r>
            <a:r>
              <a:rPr lang="en-US" altLang="zh-CN" sz="2000" dirty="0" err="1" smtClean="0">
                <a:latin typeface="Tahoma" pitchFamily="34" charset="0"/>
              </a:rPr>
              <a:t>a,b</a:t>
            </a:r>
            <a:r>
              <a:rPr lang="zh-CN" altLang="en-US" sz="2000" dirty="0" smtClean="0">
                <a:latin typeface="Tahoma" pitchFamily="34" charset="0"/>
              </a:rPr>
              <a:t>为形式参数*</a:t>
            </a:r>
            <a:r>
              <a:rPr lang="en-US" altLang="zh-CN" sz="2000" dirty="0" smtClean="0">
                <a:latin typeface="Tahoma" pitchFamily="34" charset="0"/>
              </a:rPr>
              <a:t>/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latin typeface="Tahoma" pitchFamily="34" charset="0"/>
              </a:rPr>
              <a:t>{</a:t>
            </a:r>
            <a:r>
              <a:rPr lang="en-US" altLang="zh-CN" sz="2000" dirty="0" err="1" smtClean="0">
                <a:latin typeface="Tahoma" pitchFamily="34" charset="0"/>
              </a:rPr>
              <a:t>int</a:t>
            </a:r>
            <a:r>
              <a:rPr lang="en-US" altLang="zh-CN" sz="2000" dirty="0" smtClean="0">
                <a:latin typeface="Tahoma" pitchFamily="34" charset="0"/>
              </a:rPr>
              <a:t> c;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latin typeface="Tahoma" pitchFamily="34" charset="0"/>
              </a:rPr>
              <a:t> if(a&gt;b) c=a; else c=b;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latin typeface="Tahoma" pitchFamily="34" charset="0"/>
              </a:rPr>
              <a:t> return (c); }           	/*</a:t>
            </a:r>
            <a:r>
              <a:rPr lang="zh-CN" altLang="en-US" sz="2000" dirty="0" smtClean="0">
                <a:latin typeface="Tahoma" pitchFamily="34" charset="0"/>
              </a:rPr>
              <a:t>将最大值</a:t>
            </a:r>
            <a:r>
              <a:rPr lang="en-US" altLang="zh-CN" sz="2000" dirty="0" smtClean="0">
                <a:latin typeface="Tahoma" pitchFamily="34" charset="0"/>
              </a:rPr>
              <a:t>c</a:t>
            </a:r>
            <a:r>
              <a:rPr lang="zh-CN" altLang="en-US" sz="2000" dirty="0" smtClean="0">
                <a:latin typeface="Tahoma" pitchFamily="34" charset="0"/>
              </a:rPr>
              <a:t>返回</a:t>
            </a:r>
            <a:r>
              <a:rPr lang="en-US" altLang="zh-CN" sz="2000" dirty="0" smtClean="0">
                <a:latin typeface="Tahoma" pitchFamily="34" charset="0"/>
              </a:rPr>
              <a:t>main</a:t>
            </a:r>
            <a:r>
              <a:rPr lang="zh-CN" altLang="en-US" sz="2000" dirty="0" smtClean="0">
                <a:latin typeface="Tahoma" pitchFamily="34" charset="0"/>
              </a:rPr>
              <a:t>主函数*</a:t>
            </a:r>
            <a:r>
              <a:rPr lang="en-US" altLang="zh-CN" sz="2000" dirty="0" smtClean="0">
                <a:latin typeface="Tahoma" pitchFamily="34" charset="0"/>
              </a:rPr>
              <a:t>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dirty="0" smtClean="0">
              <a:latin typeface="Tahoma" pitchFamily="34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844675"/>
            <a:ext cx="3906838" cy="265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动作按钮: 前进或下一项 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04875" y="5853113"/>
            <a:ext cx="720725" cy="360362"/>
          </a:xfrm>
          <a:prstGeom prst="actionButtonForwardNex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" name="动作按钮: 前进或下一项 2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924300" y="5859463"/>
            <a:ext cx="719138" cy="360362"/>
          </a:xfrm>
          <a:prstGeom prst="actionButtonForwardNex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/>
      <p:bldP spid="1198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95288" y="560388"/>
            <a:ext cx="3455987" cy="48387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>
                <a:latin typeface="Tahoma" pitchFamily="34" charset="0"/>
              </a:rPr>
              <a:t>【</a:t>
            </a:r>
            <a:r>
              <a:rPr lang="zh-CN" altLang="en-US">
                <a:latin typeface="Tahoma" pitchFamily="34" charset="0"/>
              </a:rPr>
              <a:t>例</a:t>
            </a:r>
            <a:r>
              <a:rPr lang="en-US" altLang="zh-CN">
                <a:latin typeface="Tahoma" pitchFamily="34" charset="0"/>
              </a:rPr>
              <a:t>7.9】</a:t>
            </a:r>
            <a:r>
              <a:rPr lang="zh-CN" altLang="en-US">
                <a:latin typeface="Tahoma" pitchFamily="34" charset="0"/>
              </a:rPr>
              <a:t>数值传递。</a:t>
            </a:r>
          </a:p>
          <a:p>
            <a:r>
              <a:rPr lang="en-US" altLang="zh-CN">
                <a:latin typeface="Tahoma" pitchFamily="34" charset="0"/>
              </a:rPr>
              <a:t>#include &lt;stdio.h&gt;</a:t>
            </a:r>
          </a:p>
          <a:p>
            <a:r>
              <a:rPr lang="en-US" altLang="zh-CN">
                <a:latin typeface="Tahoma" pitchFamily="34" charset="0"/>
              </a:rPr>
              <a:t>void p(int a)</a:t>
            </a:r>
          </a:p>
          <a:p>
            <a:r>
              <a:rPr lang="en-US" altLang="zh-CN">
                <a:latin typeface="Tahoma" pitchFamily="34" charset="0"/>
              </a:rPr>
              <a:t>{ a=a+5;}</a:t>
            </a:r>
          </a:p>
          <a:p>
            <a:endParaRPr lang="en-US" altLang="zh-CN">
              <a:latin typeface="Tahoma" pitchFamily="34" charset="0"/>
            </a:endParaRPr>
          </a:p>
          <a:p>
            <a:r>
              <a:rPr lang="en-US" altLang="zh-CN">
                <a:latin typeface="Tahoma" pitchFamily="34" charset="0"/>
              </a:rPr>
              <a:t>void main()</a:t>
            </a:r>
          </a:p>
          <a:p>
            <a:r>
              <a:rPr lang="en-US" altLang="zh-CN">
                <a:latin typeface="Tahoma" pitchFamily="34" charset="0"/>
              </a:rPr>
              <a:t>{ int x=10;</a:t>
            </a:r>
          </a:p>
          <a:p>
            <a:r>
              <a:rPr lang="en-US" altLang="zh-CN">
                <a:latin typeface="Tahoma" pitchFamily="34" charset="0"/>
              </a:rPr>
              <a:t>   p(x);</a:t>
            </a:r>
          </a:p>
          <a:p>
            <a:r>
              <a:rPr lang="en-US" altLang="zh-CN">
                <a:latin typeface="Tahoma" pitchFamily="34" charset="0"/>
              </a:rPr>
              <a:t> printf("x=%d\n",x);</a:t>
            </a:r>
          </a:p>
          <a:p>
            <a:r>
              <a:rPr lang="en-US" altLang="zh-CN">
                <a:latin typeface="Tahoma" pitchFamily="34" charset="0"/>
              </a:rPr>
              <a:t>}</a:t>
            </a:r>
          </a:p>
          <a:p>
            <a:endParaRPr lang="en-US" altLang="zh-CN">
              <a:latin typeface="Tahoma" pitchFamily="34" charset="0"/>
            </a:endParaRPr>
          </a:p>
          <a:p>
            <a:r>
              <a:rPr lang="zh-CN" altLang="en-US">
                <a:latin typeface="Tahoma" pitchFamily="34" charset="0"/>
              </a:rPr>
              <a:t>程序运行结果为：</a:t>
            </a:r>
          </a:p>
          <a:p>
            <a:r>
              <a:rPr lang="en-US" altLang="zh-CN">
                <a:latin typeface="Tahoma" pitchFamily="34" charset="0"/>
              </a:rPr>
              <a:t>x=10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563938" y="462370"/>
            <a:ext cx="5400675" cy="5201424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6700" eaLnBrk="1" hangingPunct="1"/>
            <a:r>
              <a:rPr lang="en-US" altLang="zh-CN" dirty="0">
                <a:latin typeface="Tahoma" pitchFamily="34" charset="0"/>
              </a:rPr>
              <a:t>【</a:t>
            </a:r>
            <a:r>
              <a:rPr lang="zh-CN" altLang="en-US" dirty="0">
                <a:latin typeface="Tahoma" pitchFamily="34" charset="0"/>
              </a:rPr>
              <a:t>例</a:t>
            </a:r>
            <a:r>
              <a:rPr lang="en-US" altLang="zh-CN" dirty="0">
                <a:latin typeface="Tahoma" pitchFamily="34" charset="0"/>
                <a:cs typeface="Arial" charset="0"/>
              </a:rPr>
              <a:t>7.10</a:t>
            </a:r>
            <a:r>
              <a:rPr lang="en-US" altLang="zh-CN" dirty="0">
                <a:latin typeface="Tahoma" pitchFamily="34" charset="0"/>
              </a:rPr>
              <a:t>】</a:t>
            </a:r>
            <a:r>
              <a:rPr lang="zh-CN" altLang="en-US" dirty="0">
                <a:latin typeface="Tahoma" pitchFamily="34" charset="0"/>
              </a:rPr>
              <a:t>地址传递。</a:t>
            </a:r>
          </a:p>
          <a:p>
            <a:pPr indent="266700"/>
            <a:r>
              <a:rPr lang="en-US" altLang="zh-CN" dirty="0">
                <a:latin typeface="Tahoma" pitchFamily="34" charset="0"/>
              </a:rPr>
              <a:t>#include &lt;</a:t>
            </a:r>
            <a:r>
              <a:rPr lang="en-US" altLang="zh-CN" dirty="0" err="1">
                <a:latin typeface="Tahoma" pitchFamily="34" charset="0"/>
              </a:rPr>
              <a:t>stdio.h</a:t>
            </a:r>
            <a:r>
              <a:rPr lang="en-US" altLang="zh-CN" dirty="0">
                <a:latin typeface="Tahoma" pitchFamily="34" charset="0"/>
              </a:rPr>
              <a:t>&gt;</a:t>
            </a:r>
          </a:p>
          <a:p>
            <a:pPr indent="266700"/>
            <a:r>
              <a:rPr lang="en-US" altLang="zh-CN" dirty="0">
                <a:latin typeface="Tahoma" pitchFamily="34" charset="0"/>
              </a:rPr>
              <a:t>void p(</a:t>
            </a:r>
            <a:r>
              <a:rPr lang="en-US" altLang="zh-CN" dirty="0" err="1">
                <a:latin typeface="Tahoma" pitchFamily="34" charset="0"/>
              </a:rPr>
              <a:t>int</a:t>
            </a:r>
            <a:r>
              <a:rPr lang="en-US" altLang="zh-CN" dirty="0">
                <a:latin typeface="Tahoma" pitchFamily="34" charset="0"/>
              </a:rPr>
              <a:t> *</a:t>
            </a:r>
            <a:r>
              <a:rPr lang="en-US" altLang="zh-CN" dirty="0" err="1">
                <a:latin typeface="Tahoma" pitchFamily="34" charset="0"/>
              </a:rPr>
              <a:t>px</a:t>
            </a:r>
            <a:r>
              <a:rPr lang="en-US" altLang="zh-CN" dirty="0">
                <a:latin typeface="Tahoma" pitchFamily="34" charset="0"/>
              </a:rPr>
              <a:t>)   </a:t>
            </a:r>
          </a:p>
          <a:p>
            <a:pPr indent="266700"/>
            <a:r>
              <a:rPr lang="en-US" altLang="zh-CN" dirty="0">
                <a:latin typeface="Tahoma" pitchFamily="34" charset="0"/>
              </a:rPr>
              <a:t>                 </a:t>
            </a:r>
            <a:r>
              <a:rPr lang="en-US" altLang="zh-CN" sz="2200" dirty="0" smtClean="0">
                <a:solidFill>
                  <a:srgbClr val="3333FF"/>
                </a:solidFill>
                <a:latin typeface="Tahoma" pitchFamily="34" charset="0"/>
              </a:rPr>
              <a:t>// </a:t>
            </a:r>
            <a:r>
              <a:rPr lang="zh-CN" altLang="en-US" sz="2200" dirty="0">
                <a:solidFill>
                  <a:srgbClr val="3333FF"/>
                </a:solidFill>
                <a:latin typeface="Tahoma" pitchFamily="34" charset="0"/>
              </a:rPr>
              <a:t>定义</a:t>
            </a:r>
            <a:r>
              <a:rPr lang="en-US" altLang="zh-CN" sz="2200" dirty="0" err="1">
                <a:solidFill>
                  <a:srgbClr val="3333FF"/>
                </a:solidFill>
                <a:latin typeface="Tahoma" pitchFamily="34" charset="0"/>
              </a:rPr>
              <a:t>px</a:t>
            </a:r>
            <a:r>
              <a:rPr lang="en-US" altLang="zh-CN" sz="2200" dirty="0">
                <a:solidFill>
                  <a:srgbClr val="3333FF"/>
                </a:solidFill>
                <a:latin typeface="Tahoma" pitchFamily="34" charset="0"/>
              </a:rPr>
              <a:t> </a:t>
            </a:r>
            <a:r>
              <a:rPr lang="zh-CN" altLang="en-US" sz="2200" dirty="0">
                <a:solidFill>
                  <a:srgbClr val="3333FF"/>
                </a:solidFill>
                <a:latin typeface="Tahoma" pitchFamily="34" charset="0"/>
              </a:rPr>
              <a:t>为地址</a:t>
            </a:r>
            <a:r>
              <a:rPr lang="zh-CN" altLang="en-US" sz="2200" dirty="0" smtClean="0">
                <a:solidFill>
                  <a:srgbClr val="3333FF"/>
                </a:solidFill>
                <a:latin typeface="Tahoma" pitchFamily="34" charset="0"/>
              </a:rPr>
              <a:t>变量</a:t>
            </a:r>
            <a:endParaRPr lang="en-US" altLang="zh-CN" sz="2200" dirty="0">
              <a:solidFill>
                <a:srgbClr val="3333FF"/>
              </a:solidFill>
              <a:latin typeface="Tahoma" pitchFamily="34" charset="0"/>
            </a:endParaRPr>
          </a:p>
          <a:p>
            <a:pPr indent="266700"/>
            <a:r>
              <a:rPr lang="en-US" altLang="zh-CN" dirty="0">
                <a:latin typeface="Tahoma" pitchFamily="34" charset="0"/>
              </a:rPr>
              <a:t>{*</a:t>
            </a:r>
            <a:r>
              <a:rPr lang="en-US" altLang="zh-CN" dirty="0" err="1">
                <a:latin typeface="Tahoma" pitchFamily="34" charset="0"/>
              </a:rPr>
              <a:t>px</a:t>
            </a:r>
            <a:r>
              <a:rPr lang="en-US" altLang="zh-CN" dirty="0">
                <a:latin typeface="Tahoma" pitchFamily="34" charset="0"/>
              </a:rPr>
              <a:t>=*px+5; }</a:t>
            </a:r>
            <a:r>
              <a:rPr lang="en-US" altLang="zh-CN" dirty="0">
                <a:solidFill>
                  <a:srgbClr val="3333FF"/>
                </a:solidFill>
                <a:latin typeface="Tahoma" pitchFamily="34" charset="0"/>
              </a:rPr>
              <a:t> </a:t>
            </a:r>
            <a:endParaRPr lang="en-US" altLang="zh-CN" dirty="0">
              <a:latin typeface="Tahoma" pitchFamily="34" charset="0"/>
            </a:endParaRPr>
          </a:p>
          <a:p>
            <a:pPr indent="266700"/>
            <a:r>
              <a:rPr lang="en-US" altLang="zh-CN" sz="2200" dirty="0" smtClean="0">
                <a:solidFill>
                  <a:srgbClr val="3333FF"/>
                </a:solidFill>
                <a:latin typeface="Tahoma" pitchFamily="34" charset="0"/>
              </a:rPr>
              <a:t>      // </a:t>
            </a:r>
            <a:r>
              <a:rPr lang="en-US" altLang="zh-CN" sz="2200" dirty="0">
                <a:solidFill>
                  <a:srgbClr val="FF0000"/>
                </a:solidFill>
                <a:latin typeface="Tahoma" pitchFamily="34" charset="0"/>
              </a:rPr>
              <a:t>*</a:t>
            </a:r>
            <a:r>
              <a:rPr lang="en-US" altLang="zh-CN" sz="2200" dirty="0" err="1">
                <a:solidFill>
                  <a:srgbClr val="FF0000"/>
                </a:solidFill>
                <a:latin typeface="Tahoma" pitchFamily="34" charset="0"/>
              </a:rPr>
              <a:t>px</a:t>
            </a:r>
            <a:r>
              <a:rPr lang="zh-CN" altLang="en-US" sz="2200" dirty="0" smtClean="0">
                <a:solidFill>
                  <a:srgbClr val="3333FF"/>
                </a:solidFill>
                <a:latin typeface="Tahoma" pitchFamily="34" charset="0"/>
              </a:rPr>
              <a:t>表示的是</a:t>
            </a:r>
            <a:r>
              <a:rPr lang="en-US" altLang="zh-CN" sz="2200" dirty="0" smtClean="0">
                <a:solidFill>
                  <a:srgbClr val="3333FF"/>
                </a:solidFill>
                <a:latin typeface="Tahoma" pitchFamily="34" charset="0"/>
              </a:rPr>
              <a:t>x</a:t>
            </a:r>
            <a:r>
              <a:rPr lang="zh-CN" altLang="en-US" sz="2200" dirty="0" smtClean="0">
                <a:solidFill>
                  <a:srgbClr val="3333FF"/>
                </a:solidFill>
                <a:latin typeface="Tahoma" pitchFamily="34" charset="0"/>
              </a:rPr>
              <a:t>的值，</a:t>
            </a:r>
            <a:r>
              <a:rPr lang="en-US" altLang="zh-CN" sz="2200" dirty="0">
                <a:solidFill>
                  <a:srgbClr val="3333FF"/>
                </a:solidFill>
                <a:latin typeface="Tahoma" pitchFamily="34" charset="0"/>
              </a:rPr>
              <a:t>x</a:t>
            </a:r>
            <a:r>
              <a:rPr lang="zh-CN" altLang="en-US" sz="2200" dirty="0" smtClean="0">
                <a:solidFill>
                  <a:srgbClr val="3333FF"/>
                </a:solidFill>
                <a:latin typeface="Tahoma" pitchFamily="34" charset="0"/>
              </a:rPr>
              <a:t> 的</a:t>
            </a:r>
            <a:r>
              <a:rPr lang="zh-CN" altLang="en-US" sz="2200" dirty="0">
                <a:solidFill>
                  <a:srgbClr val="3333FF"/>
                </a:solidFill>
                <a:latin typeface="Tahoma" pitchFamily="34" charset="0"/>
              </a:rPr>
              <a:t>值加</a:t>
            </a:r>
            <a:r>
              <a:rPr lang="en-US" altLang="zh-CN" sz="2200" dirty="0" smtClean="0">
                <a:solidFill>
                  <a:srgbClr val="3333FF"/>
                </a:solidFill>
                <a:latin typeface="Tahoma" pitchFamily="34" charset="0"/>
              </a:rPr>
              <a:t>5</a:t>
            </a:r>
            <a:r>
              <a:rPr lang="en-US" altLang="zh-CN" dirty="0" smtClean="0">
                <a:latin typeface="Tahoma" pitchFamily="34" charset="0"/>
              </a:rPr>
              <a:t> </a:t>
            </a:r>
            <a:r>
              <a:rPr lang="en-US" altLang="zh-CN" dirty="0">
                <a:latin typeface="Tahoma" pitchFamily="34" charset="0"/>
              </a:rPr>
              <a:t>void main()</a:t>
            </a:r>
          </a:p>
          <a:p>
            <a:pPr indent="266700"/>
            <a:r>
              <a:rPr lang="en-US" altLang="zh-CN" dirty="0">
                <a:latin typeface="Tahoma" pitchFamily="34" charset="0"/>
              </a:rPr>
              <a:t>{</a:t>
            </a:r>
            <a:r>
              <a:rPr lang="en-US" altLang="zh-CN" dirty="0" err="1">
                <a:latin typeface="Tahoma" pitchFamily="34" charset="0"/>
              </a:rPr>
              <a:t>int</a:t>
            </a:r>
            <a:r>
              <a:rPr lang="en-US" altLang="zh-CN" dirty="0">
                <a:latin typeface="Tahoma" pitchFamily="34" charset="0"/>
              </a:rPr>
              <a:t> x=10;</a:t>
            </a:r>
          </a:p>
          <a:p>
            <a:pPr indent="266700"/>
            <a:r>
              <a:rPr lang="en-US" altLang="zh-CN" dirty="0">
                <a:latin typeface="Tahoma" pitchFamily="34" charset="0"/>
              </a:rPr>
              <a:t>  p(&amp;x);     </a:t>
            </a:r>
            <a:endParaRPr lang="en-US" altLang="zh-CN" dirty="0" smtClean="0">
              <a:latin typeface="Tahoma" pitchFamily="34" charset="0"/>
            </a:endParaRPr>
          </a:p>
          <a:p>
            <a:pPr indent="266700"/>
            <a:r>
              <a:rPr lang="en-US" altLang="zh-CN" sz="2200" dirty="0" smtClean="0">
                <a:solidFill>
                  <a:srgbClr val="3333FF"/>
                </a:solidFill>
                <a:latin typeface="Tahoma" pitchFamily="34" charset="0"/>
              </a:rPr>
              <a:t>         //</a:t>
            </a:r>
            <a:r>
              <a:rPr lang="zh-CN" altLang="en-US" sz="2200" dirty="0" smtClean="0">
                <a:solidFill>
                  <a:srgbClr val="3333FF"/>
                </a:solidFill>
                <a:latin typeface="Tahoma" pitchFamily="34" charset="0"/>
              </a:rPr>
              <a:t>调用</a:t>
            </a:r>
            <a:r>
              <a:rPr lang="zh-CN" altLang="en-US" sz="2200" dirty="0">
                <a:solidFill>
                  <a:srgbClr val="3333FF"/>
                </a:solidFill>
                <a:latin typeface="Tahoma" pitchFamily="34" charset="0"/>
              </a:rPr>
              <a:t>函数</a:t>
            </a:r>
            <a:r>
              <a:rPr lang="en-US" altLang="zh-CN" sz="2200" dirty="0">
                <a:solidFill>
                  <a:srgbClr val="3333FF"/>
                </a:solidFill>
                <a:latin typeface="Tahoma" pitchFamily="34" charset="0"/>
              </a:rPr>
              <a:t>p</a:t>
            </a:r>
            <a:r>
              <a:rPr lang="zh-CN" altLang="en-US" sz="2200" dirty="0">
                <a:solidFill>
                  <a:srgbClr val="3333FF"/>
                </a:solidFill>
                <a:latin typeface="Tahoma" pitchFamily="34" charset="0"/>
              </a:rPr>
              <a:t>，将</a:t>
            </a:r>
            <a:r>
              <a:rPr lang="en-US" altLang="zh-CN" sz="2200" dirty="0">
                <a:solidFill>
                  <a:srgbClr val="3333FF"/>
                </a:solidFill>
                <a:latin typeface="Tahoma" pitchFamily="34" charset="0"/>
              </a:rPr>
              <a:t>x</a:t>
            </a:r>
            <a:r>
              <a:rPr lang="zh-CN" altLang="en-US" sz="2200" dirty="0">
                <a:solidFill>
                  <a:srgbClr val="3333FF"/>
                </a:solidFill>
                <a:latin typeface="Tahoma" pitchFamily="34" charset="0"/>
              </a:rPr>
              <a:t>的地址传给</a:t>
            </a:r>
            <a:r>
              <a:rPr lang="en-US" altLang="zh-CN" sz="2200" dirty="0" err="1">
                <a:solidFill>
                  <a:srgbClr val="3333FF"/>
                </a:solidFill>
                <a:latin typeface="Tahoma" pitchFamily="34" charset="0"/>
              </a:rPr>
              <a:t>px</a:t>
            </a:r>
            <a:r>
              <a:rPr lang="en-US" altLang="zh-CN" sz="2200" dirty="0">
                <a:solidFill>
                  <a:srgbClr val="3333FF"/>
                </a:solidFill>
                <a:latin typeface="Tahoma" pitchFamily="34" charset="0"/>
              </a:rPr>
              <a:t> </a:t>
            </a:r>
            <a:endParaRPr lang="en-US" altLang="zh-CN" sz="2200" dirty="0" smtClean="0">
              <a:solidFill>
                <a:srgbClr val="3333FF"/>
              </a:solidFill>
              <a:latin typeface="Tahoma" pitchFamily="34" charset="0"/>
            </a:endParaRPr>
          </a:p>
          <a:p>
            <a:pPr indent="266700"/>
            <a:r>
              <a:rPr lang="en-US" altLang="zh-CN" dirty="0" smtClean="0">
                <a:latin typeface="Tahoma" pitchFamily="34" charset="0"/>
              </a:rPr>
              <a:t>  </a:t>
            </a:r>
            <a:r>
              <a:rPr lang="en-US" altLang="zh-CN" dirty="0" err="1">
                <a:latin typeface="Tahoma" pitchFamily="34" charset="0"/>
              </a:rPr>
              <a:t>printf</a:t>
            </a:r>
            <a:r>
              <a:rPr lang="en-US" altLang="zh-CN" dirty="0">
                <a:latin typeface="Tahoma" pitchFamily="34" charset="0"/>
              </a:rPr>
              <a:t>("x=%d\</a:t>
            </a:r>
            <a:r>
              <a:rPr lang="en-US" altLang="zh-CN" dirty="0" err="1">
                <a:latin typeface="Tahoma" pitchFamily="34" charset="0"/>
              </a:rPr>
              <a:t>n",x</a:t>
            </a:r>
            <a:r>
              <a:rPr lang="en-US" altLang="zh-CN" dirty="0">
                <a:latin typeface="Tahoma" pitchFamily="34" charset="0"/>
              </a:rPr>
              <a:t>);</a:t>
            </a:r>
          </a:p>
          <a:p>
            <a:pPr indent="266700"/>
            <a:r>
              <a:rPr lang="en-US" altLang="zh-CN" dirty="0">
                <a:latin typeface="Tahoma" pitchFamily="34" charset="0"/>
              </a:rPr>
              <a:t>}</a:t>
            </a:r>
          </a:p>
          <a:p>
            <a:pPr indent="266700"/>
            <a:r>
              <a:rPr lang="zh-CN" altLang="en-US" dirty="0">
                <a:latin typeface="Tahoma" pitchFamily="34" charset="0"/>
              </a:rPr>
              <a:t>程序运行结果为：</a:t>
            </a:r>
          </a:p>
          <a:p>
            <a:pPr indent="266700"/>
            <a:r>
              <a:rPr lang="en-US" altLang="zh-CN" dirty="0">
                <a:latin typeface="Tahoma" pitchFamily="34" charset="0"/>
              </a:rPr>
              <a:t>x=15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33375"/>
            <a:ext cx="8785225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836613"/>
          </a:xfrm>
        </p:spPr>
        <p:txBody>
          <a:bodyPr/>
          <a:lstStyle/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．数组名作为函数参数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642350" cy="5187950"/>
          </a:xfrm>
        </p:spPr>
        <p:txBody>
          <a:bodyPr/>
          <a:lstStyle/>
          <a:p>
            <a:pPr eaLnBrk="1" hangingPunct="1"/>
            <a:r>
              <a:rPr lang="zh-CN" altLang="en-US" smtClean="0"/>
              <a:t>由数组一章我们知道，</a:t>
            </a:r>
            <a:r>
              <a:rPr lang="zh-CN" altLang="en-US" smtClean="0">
                <a:solidFill>
                  <a:srgbClr val="FF3399"/>
                </a:solidFill>
              </a:rPr>
              <a:t>数组名代表了数组的首地址。</a:t>
            </a:r>
            <a:r>
              <a:rPr lang="zh-CN" altLang="en-US" smtClean="0"/>
              <a:t>在参数传递的时候，实参数组名把实参数组的</a:t>
            </a:r>
            <a:r>
              <a:rPr lang="zh-CN" altLang="en-US" smtClean="0">
                <a:solidFill>
                  <a:srgbClr val="3333FF"/>
                </a:solidFill>
              </a:rPr>
              <a:t>首地址</a:t>
            </a:r>
            <a:r>
              <a:rPr lang="zh-CN" altLang="en-US" smtClean="0"/>
              <a:t>赋值给形参数组名，换句话说，</a:t>
            </a:r>
            <a:r>
              <a:rPr lang="zh-CN" altLang="en-US" smtClean="0">
                <a:solidFill>
                  <a:srgbClr val="3333FF"/>
                </a:solidFill>
              </a:rPr>
              <a:t>形参数组名也代表了实参数组的首地址。</a:t>
            </a:r>
          </a:p>
          <a:p>
            <a:pPr eaLnBrk="1" hangingPunct="1"/>
            <a:r>
              <a:rPr lang="zh-CN" altLang="en-US" smtClean="0"/>
              <a:t>在</a:t>
            </a:r>
            <a:r>
              <a:rPr lang="en-US" altLang="zh-CN" smtClean="0"/>
              <a:t>C</a:t>
            </a:r>
            <a:r>
              <a:rPr lang="zh-CN" altLang="en-US" smtClean="0"/>
              <a:t>语言中，实际上编译系统不为形参数组分配内存，</a:t>
            </a:r>
            <a:r>
              <a:rPr lang="zh-CN" altLang="en-US" smtClean="0">
                <a:solidFill>
                  <a:srgbClr val="3333FF"/>
                </a:solidFill>
              </a:rPr>
              <a:t>形参数组与实参数组</a:t>
            </a:r>
            <a:r>
              <a:rPr lang="zh-CN" altLang="en-US" smtClean="0">
                <a:solidFill>
                  <a:srgbClr val="FF0000"/>
                </a:solidFill>
              </a:rPr>
              <a:t>占用同一段内存空间</a:t>
            </a:r>
            <a:r>
              <a:rPr lang="zh-CN" altLang="en-US" smtClean="0">
                <a:solidFill>
                  <a:srgbClr val="3333FF"/>
                </a:solidFill>
              </a:rPr>
              <a:t>，实参数组的数组值就是形参数组的数组值，就像一个人有两个名字一样。</a:t>
            </a:r>
            <a:r>
              <a:rPr lang="zh-CN" altLang="en-US" smtClean="0">
                <a:solidFill>
                  <a:schemeClr val="tx2"/>
                </a:solidFill>
              </a:rPr>
              <a:t>若</a:t>
            </a:r>
            <a:r>
              <a:rPr lang="zh-CN" altLang="en-US" smtClean="0">
                <a:solidFill>
                  <a:srgbClr val="C00000"/>
                </a:solidFill>
              </a:rPr>
              <a:t>形参数组</a:t>
            </a:r>
            <a:r>
              <a:rPr lang="zh-CN" altLang="en-US" smtClean="0">
                <a:solidFill>
                  <a:schemeClr val="tx2"/>
                </a:solidFill>
              </a:rPr>
              <a:t>的数组</a:t>
            </a:r>
            <a:r>
              <a:rPr lang="zh-CN" altLang="en-US" smtClean="0">
                <a:solidFill>
                  <a:srgbClr val="C00000"/>
                </a:solidFill>
              </a:rPr>
              <a:t>值</a:t>
            </a:r>
            <a:r>
              <a:rPr lang="zh-CN" altLang="en-US" smtClean="0">
                <a:solidFill>
                  <a:schemeClr val="tx2"/>
                </a:solidFill>
              </a:rPr>
              <a:t>发生</a:t>
            </a:r>
            <a:r>
              <a:rPr lang="zh-CN" altLang="en-US" smtClean="0">
                <a:solidFill>
                  <a:srgbClr val="C00000"/>
                </a:solidFill>
              </a:rPr>
              <a:t>变化</a:t>
            </a:r>
            <a:r>
              <a:rPr lang="zh-CN" altLang="en-US" smtClean="0">
                <a:solidFill>
                  <a:schemeClr val="tx2"/>
                </a:solidFill>
              </a:rPr>
              <a:t>，则</a:t>
            </a:r>
            <a:r>
              <a:rPr lang="zh-CN" altLang="en-US" smtClean="0">
                <a:solidFill>
                  <a:srgbClr val="C00000"/>
                </a:solidFill>
              </a:rPr>
              <a:t>实参数组</a:t>
            </a:r>
            <a:r>
              <a:rPr lang="zh-CN" altLang="en-US" smtClean="0">
                <a:solidFill>
                  <a:schemeClr val="tx2"/>
                </a:solidFill>
              </a:rPr>
              <a:t>的数组</a:t>
            </a:r>
            <a:r>
              <a:rPr lang="zh-CN" altLang="en-US" smtClean="0">
                <a:solidFill>
                  <a:srgbClr val="C00000"/>
                </a:solidFill>
              </a:rPr>
              <a:t>值</a:t>
            </a:r>
            <a:r>
              <a:rPr lang="zh-CN" altLang="en-US" smtClean="0">
                <a:solidFill>
                  <a:schemeClr val="tx2"/>
                </a:solidFill>
              </a:rPr>
              <a:t>也要发生</a:t>
            </a:r>
            <a:r>
              <a:rPr lang="zh-CN" altLang="en-US" smtClean="0">
                <a:solidFill>
                  <a:srgbClr val="C00000"/>
                </a:solidFill>
              </a:rPr>
              <a:t>相同变化</a:t>
            </a:r>
            <a:r>
              <a:rPr lang="zh-CN" altLang="en-US" smtClean="0">
                <a:solidFill>
                  <a:schemeClr val="tx2"/>
                </a:solidFill>
              </a:rPr>
              <a:t>，</a:t>
            </a:r>
            <a:r>
              <a:rPr lang="zh-CN" altLang="en-US" smtClean="0"/>
              <a:t>因为实际上他们就是一个数组的两个名字。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062913" cy="1143000"/>
          </a:xfrm>
        </p:spPr>
        <p:txBody>
          <a:bodyPr/>
          <a:lstStyle/>
          <a:p>
            <a:pPr algn="l" eaLnBrk="1" hangingPunct="1"/>
            <a:r>
              <a:rPr lang="zh-CN" altLang="en-US" sz="2800" dirty="0" smtClean="0">
                <a:solidFill>
                  <a:schemeClr val="tx1"/>
                </a:solidFill>
              </a:rPr>
              <a:t>例</a:t>
            </a:r>
            <a:r>
              <a:rPr lang="en-US" altLang="zh-CN" sz="2800" dirty="0" smtClean="0">
                <a:solidFill>
                  <a:schemeClr val="tx1"/>
                </a:solidFill>
              </a:rPr>
              <a:t>7.11 </a:t>
            </a:r>
            <a:r>
              <a:rPr lang="zh-CN" altLang="en-US" sz="2800" dirty="0" smtClean="0">
                <a:solidFill>
                  <a:schemeClr val="tx1"/>
                </a:solidFill>
              </a:rPr>
              <a:t>数组</a:t>
            </a:r>
            <a:r>
              <a:rPr lang="en-US" altLang="zh-CN" sz="2800" dirty="0" smtClean="0">
                <a:solidFill>
                  <a:schemeClr val="tx1"/>
                </a:solidFill>
              </a:rPr>
              <a:t>a</a:t>
            </a:r>
            <a:r>
              <a:rPr lang="zh-CN" altLang="en-US" sz="2800" dirty="0" smtClean="0">
                <a:solidFill>
                  <a:schemeClr val="tx1"/>
                </a:solidFill>
              </a:rPr>
              <a:t>中存放了</a:t>
            </a:r>
            <a:r>
              <a:rPr lang="en-US" altLang="zh-CN" sz="2800" dirty="0" smtClean="0">
                <a:solidFill>
                  <a:schemeClr val="tx1"/>
                </a:solidFill>
              </a:rPr>
              <a:t>10</a:t>
            </a:r>
            <a:r>
              <a:rPr lang="zh-CN" altLang="en-US" sz="2800" dirty="0" smtClean="0">
                <a:solidFill>
                  <a:schemeClr val="tx1"/>
                </a:solidFill>
              </a:rPr>
              <a:t>个数，用选择法对数组</a:t>
            </a:r>
            <a:r>
              <a:rPr lang="en-US" altLang="zh-CN" sz="2800" dirty="0" smtClean="0">
                <a:solidFill>
                  <a:schemeClr val="tx1"/>
                </a:solidFill>
              </a:rPr>
              <a:t>a</a:t>
            </a:r>
            <a:r>
              <a:rPr lang="zh-CN" altLang="en-US" sz="2800" dirty="0" smtClean="0">
                <a:solidFill>
                  <a:schemeClr val="tx1"/>
                </a:solidFill>
              </a:rPr>
              <a:t>中的元素进行升序排序，并输出。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0" y="1125538"/>
            <a:ext cx="4284663" cy="48387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/>
              <a:t>#include &lt;stdio.h&gt;</a:t>
            </a:r>
          </a:p>
          <a:p>
            <a:r>
              <a:rPr lang="en-US" altLang="zh-CN"/>
              <a:t>void sort(int b[],int n)</a:t>
            </a:r>
          </a:p>
          <a:p>
            <a:r>
              <a:rPr lang="en-US" altLang="zh-CN"/>
              <a:t>{ int i,j,t=0,imin;</a:t>
            </a:r>
          </a:p>
          <a:p>
            <a:r>
              <a:rPr lang="en-US" altLang="zh-CN"/>
              <a:t>   for(i=0;i&lt;n-1;i++)</a:t>
            </a:r>
          </a:p>
          <a:p>
            <a:r>
              <a:rPr lang="en-US" altLang="zh-CN"/>
              <a:t>  {</a:t>
            </a:r>
          </a:p>
          <a:p>
            <a:r>
              <a:rPr lang="en-US" altLang="zh-CN"/>
              <a:t>     imin=i;</a:t>
            </a:r>
          </a:p>
          <a:p>
            <a:r>
              <a:rPr lang="en-US" altLang="zh-CN"/>
              <a:t>     for(j=i+1;j&lt;n;j++)</a:t>
            </a:r>
          </a:p>
          <a:p>
            <a:r>
              <a:rPr lang="en-US" altLang="zh-CN"/>
              <a:t>        if(b[j]&lt;b[imin])</a:t>
            </a:r>
          </a:p>
          <a:p>
            <a:r>
              <a:rPr lang="en-US" altLang="zh-CN"/>
              <a:t>	imin=j;</a:t>
            </a:r>
          </a:p>
          <a:p>
            <a:r>
              <a:rPr lang="en-US" altLang="zh-CN"/>
              <a:t>   </a:t>
            </a:r>
            <a:r>
              <a:rPr lang="en-US" altLang="zh-CN">
                <a:solidFill>
                  <a:srgbClr val="3333FF"/>
                </a:solidFill>
              </a:rPr>
              <a:t>t=b[i];b[i]=b[imin];b[imin]=t;</a:t>
            </a:r>
          </a:p>
          <a:p>
            <a:r>
              <a:rPr lang="en-US" altLang="zh-CN"/>
              <a:t>  }</a:t>
            </a:r>
          </a:p>
          <a:p>
            <a:r>
              <a:rPr lang="en-US" altLang="zh-CN"/>
              <a:t>}</a:t>
            </a:r>
          </a:p>
          <a:p>
            <a:endParaRPr lang="en-US" altLang="zh-CN"/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4302125" y="1125538"/>
            <a:ext cx="4841875" cy="48387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void main()</a:t>
            </a:r>
          </a:p>
          <a:p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a[10]={5,67,3,89,8,1,7,23,9,12};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i;</a:t>
            </a:r>
          </a:p>
          <a:p>
            <a:r>
              <a:rPr lang="en-US" altLang="zh-CN" dirty="0"/>
              <a:t>   for(i=0;i&lt;10;i++)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printf</a:t>
            </a:r>
            <a:r>
              <a:rPr lang="en-US" altLang="zh-CN" dirty="0"/>
              <a:t>("%4d",a[i]); </a:t>
            </a:r>
          </a:p>
          <a:p>
            <a:r>
              <a:rPr lang="en-US" altLang="zh-CN" dirty="0"/>
              <a:t>                 </a:t>
            </a:r>
            <a:r>
              <a:rPr lang="en-US" altLang="zh-CN" sz="2000" dirty="0"/>
              <a:t>/*</a:t>
            </a:r>
            <a:r>
              <a:rPr lang="zh-CN" altLang="en-US" sz="2000" dirty="0"/>
              <a:t>排序前输出</a:t>
            </a:r>
            <a:r>
              <a:rPr lang="en-US" altLang="zh-CN" sz="2000" dirty="0"/>
              <a:t>a</a:t>
            </a:r>
            <a:r>
              <a:rPr lang="zh-CN" altLang="en-US" sz="2000" dirty="0"/>
              <a:t>数组元素值*</a:t>
            </a:r>
            <a:r>
              <a:rPr lang="en-US" altLang="zh-CN" sz="2000" dirty="0"/>
              <a:t>/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("\n");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3333FF"/>
                </a:solidFill>
              </a:rPr>
              <a:t>sort(a,10);</a:t>
            </a:r>
          </a:p>
          <a:p>
            <a:r>
              <a:rPr lang="en-US" altLang="zh-CN" dirty="0"/>
              <a:t>   for(i=0;i&lt;10;i++)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("%4d",a[i]); </a:t>
            </a:r>
          </a:p>
          <a:p>
            <a:r>
              <a:rPr lang="en-US" altLang="zh-CN" dirty="0"/>
              <a:t>                  </a:t>
            </a:r>
            <a:r>
              <a:rPr lang="en-US" altLang="zh-CN" sz="2000" dirty="0"/>
              <a:t>/*</a:t>
            </a:r>
            <a:r>
              <a:rPr lang="zh-CN" altLang="en-US" sz="2000" dirty="0"/>
              <a:t>排序后输出</a:t>
            </a:r>
            <a:r>
              <a:rPr lang="en-US" altLang="zh-CN" sz="2000" dirty="0"/>
              <a:t>a</a:t>
            </a:r>
            <a:r>
              <a:rPr lang="zh-CN" altLang="en-US" sz="2000" dirty="0"/>
              <a:t>数组元素值*</a:t>
            </a:r>
            <a:r>
              <a:rPr lang="en-US" altLang="zh-CN" sz="2000" dirty="0"/>
              <a:t>/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("\n");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7" name="AutoShape 646"/>
          <p:cNvSpPr>
            <a:spLocks noChangeArrowheads="1"/>
          </p:cNvSpPr>
          <p:nvPr/>
        </p:nvSpPr>
        <p:spPr bwMode="auto">
          <a:xfrm>
            <a:off x="5867400" y="1125538"/>
            <a:ext cx="3276600" cy="1007318"/>
          </a:xfrm>
          <a:prstGeom prst="wedgeRectCallout">
            <a:avLst>
              <a:gd name="adj1" fmla="val -67454"/>
              <a:gd name="adj2" fmla="val 21876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  <a:effectLst/>
          <a:extLst/>
        </p:spPr>
        <p:txBody>
          <a:bodyPr anchor="ctr"/>
          <a:lstStyle/>
          <a:p>
            <a:pPr algn="ctr"/>
            <a:r>
              <a:rPr lang="zh-CN" altLang="en-US" b="0" dirty="0">
                <a:solidFill>
                  <a:srgbClr val="FFFF00"/>
                </a:solidFill>
              </a:rPr>
              <a:t>调用</a:t>
            </a:r>
            <a:r>
              <a:rPr lang="en-US" altLang="zh-CN" b="0" dirty="0">
                <a:solidFill>
                  <a:srgbClr val="FFFF00"/>
                </a:solidFill>
              </a:rPr>
              <a:t>sort</a:t>
            </a:r>
            <a:r>
              <a:rPr lang="zh-CN" altLang="en-US" b="0" dirty="0" smtClean="0">
                <a:solidFill>
                  <a:srgbClr val="FFFF00"/>
                </a:solidFill>
              </a:rPr>
              <a:t>时</a:t>
            </a:r>
            <a:r>
              <a:rPr lang="zh-CN" altLang="en-US" b="0" dirty="0" smtClean="0">
                <a:solidFill>
                  <a:srgbClr val="FFFF00"/>
                </a:solidFill>
              </a:rPr>
              <a:t>实参</a:t>
            </a:r>
            <a:r>
              <a:rPr lang="zh-CN" altLang="en-US" b="0" dirty="0" smtClean="0">
                <a:solidFill>
                  <a:srgbClr val="FF3300"/>
                </a:solidFill>
              </a:rPr>
              <a:t>只用数组名</a:t>
            </a:r>
            <a:r>
              <a:rPr lang="en-US" altLang="zh-CN" b="0" dirty="0" smtClean="0">
                <a:solidFill>
                  <a:srgbClr val="FF3300"/>
                </a:solidFill>
              </a:rPr>
              <a:t>a</a:t>
            </a:r>
            <a:r>
              <a:rPr lang="zh-CN" altLang="en-US" b="0" dirty="0" smtClean="0">
                <a:solidFill>
                  <a:srgbClr val="FF3300"/>
                </a:solidFill>
              </a:rPr>
              <a:t>，</a:t>
            </a:r>
            <a:r>
              <a:rPr lang="zh-CN" altLang="en-US" b="0" dirty="0" smtClean="0">
                <a:solidFill>
                  <a:schemeClr val="bg1"/>
                </a:solidFill>
              </a:rPr>
              <a:t>不加</a:t>
            </a:r>
            <a:r>
              <a:rPr lang="zh-CN" altLang="en-US" b="0" dirty="0">
                <a:solidFill>
                  <a:schemeClr val="bg1"/>
                </a:solidFill>
              </a:rPr>
              <a:t>中括号</a:t>
            </a:r>
            <a:r>
              <a:rPr lang="en-US" altLang="zh-CN" b="0" dirty="0" smtClean="0">
                <a:solidFill>
                  <a:schemeClr val="bg1"/>
                </a:solidFill>
              </a:rPr>
              <a:t>[]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2016125" y="2300288"/>
            <a:ext cx="4572000" cy="124460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运行结果为：</a:t>
            </a:r>
          </a:p>
          <a:p>
            <a:r>
              <a:rPr lang="en-US" altLang="zh-CN"/>
              <a:t>5  67   3  89   8   1   7   2  39  12</a:t>
            </a:r>
          </a:p>
          <a:p>
            <a:r>
              <a:rPr lang="en-US" altLang="zh-CN"/>
              <a:t>1   3   5   7   8   9  12  23  67  89</a:t>
            </a:r>
          </a:p>
        </p:txBody>
      </p:sp>
      <p:sp>
        <p:nvSpPr>
          <p:cNvPr id="8" name="AutoShape 646"/>
          <p:cNvSpPr>
            <a:spLocks noChangeArrowheads="1"/>
          </p:cNvSpPr>
          <p:nvPr/>
        </p:nvSpPr>
        <p:spPr bwMode="auto">
          <a:xfrm>
            <a:off x="2148051" y="183642"/>
            <a:ext cx="3528392" cy="1296144"/>
          </a:xfrm>
          <a:prstGeom prst="wedgeRectCallout">
            <a:avLst>
              <a:gd name="adj1" fmla="val -57814"/>
              <a:gd name="adj2" fmla="val 59683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  <a:effectLst/>
          <a:extLst/>
        </p:spPr>
        <p:txBody>
          <a:bodyPr anchor="ctr"/>
          <a:lstStyle/>
          <a:p>
            <a:pPr algn="ctr"/>
            <a:r>
              <a:rPr lang="en-US" altLang="zh-CN" b="0" dirty="0" smtClean="0">
                <a:solidFill>
                  <a:srgbClr val="FFFF00"/>
                </a:solidFill>
              </a:rPr>
              <a:t>Sort</a:t>
            </a:r>
            <a:r>
              <a:rPr lang="zh-CN" altLang="en-US" b="0" dirty="0" smtClean="0">
                <a:solidFill>
                  <a:srgbClr val="FFFF00"/>
                </a:solidFill>
              </a:rPr>
              <a:t>函数</a:t>
            </a:r>
            <a:r>
              <a:rPr lang="zh-CN" altLang="en-US" b="0" dirty="0">
                <a:solidFill>
                  <a:srgbClr val="FFFF00"/>
                </a:solidFill>
              </a:rPr>
              <a:t>中</a:t>
            </a:r>
            <a:r>
              <a:rPr lang="zh-CN" altLang="en-US" b="0" dirty="0" smtClean="0">
                <a:solidFill>
                  <a:srgbClr val="FFFF00"/>
                </a:solidFill>
              </a:rPr>
              <a:t>形参</a:t>
            </a:r>
            <a:r>
              <a:rPr lang="zh-CN" altLang="en-US" b="0" dirty="0" smtClean="0">
                <a:solidFill>
                  <a:srgbClr val="FFFF00"/>
                </a:solidFill>
              </a:rPr>
              <a:t>数组名</a:t>
            </a:r>
            <a:r>
              <a:rPr lang="en-US" altLang="zh-CN" b="0" dirty="0" smtClean="0">
                <a:solidFill>
                  <a:srgbClr val="FFFF00"/>
                </a:solidFill>
              </a:rPr>
              <a:t>b</a:t>
            </a:r>
            <a:r>
              <a:rPr lang="zh-CN" altLang="en-US" b="0" dirty="0" smtClean="0">
                <a:solidFill>
                  <a:srgbClr val="FFFF00"/>
                </a:solidFill>
              </a:rPr>
              <a:t>后</a:t>
            </a:r>
            <a:r>
              <a:rPr lang="zh-CN" altLang="en-US" b="0" dirty="0" smtClean="0">
                <a:solidFill>
                  <a:srgbClr val="FF0000"/>
                </a:solidFill>
              </a:rPr>
              <a:t>必加中括号</a:t>
            </a:r>
            <a:r>
              <a:rPr lang="en-US" altLang="zh-CN" b="0" dirty="0" smtClean="0">
                <a:solidFill>
                  <a:srgbClr val="FF0000"/>
                </a:solidFill>
              </a:rPr>
              <a:t>[]</a:t>
            </a:r>
            <a:r>
              <a:rPr lang="zh-CN" altLang="en-US" b="0" dirty="0" smtClean="0">
                <a:solidFill>
                  <a:srgbClr val="FFFF00"/>
                </a:solidFill>
              </a:rPr>
              <a:t>，</a:t>
            </a:r>
            <a:r>
              <a:rPr lang="zh-CN" altLang="en-US" b="0" dirty="0">
                <a:solidFill>
                  <a:srgbClr val="FFFF00"/>
                </a:solidFill>
              </a:rPr>
              <a:t>中括号</a:t>
            </a:r>
            <a:r>
              <a:rPr lang="en-US" altLang="zh-CN" b="0" dirty="0" smtClean="0">
                <a:solidFill>
                  <a:srgbClr val="FFFF00"/>
                </a:solidFill>
              </a:rPr>
              <a:t>[]</a:t>
            </a:r>
            <a:r>
              <a:rPr lang="zh-CN" altLang="en-US" b="0" dirty="0" smtClean="0">
                <a:solidFill>
                  <a:srgbClr val="FFFF00"/>
                </a:solidFill>
              </a:rPr>
              <a:t>内，</a:t>
            </a:r>
            <a:r>
              <a:rPr lang="zh-CN" altLang="en-US" b="0" dirty="0" smtClean="0">
                <a:solidFill>
                  <a:schemeClr val="bg1"/>
                </a:solidFill>
              </a:rPr>
              <a:t>长度可加可不加</a:t>
            </a:r>
            <a:endParaRPr lang="zh-CN" altLang="en-US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10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14336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2" grpId="0"/>
      <p:bldP spid="143365" grpId="0" animBg="1"/>
      <p:bldP spid="143366" grpId="0" animBg="1"/>
      <p:bldP spid="7" grpId="0" animBg="1"/>
      <p:bldP spid="143367" grpId="0" animBg="1"/>
      <p:bldP spid="143367" grpId="1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5"/>
          <p:cNvSpPr txBox="1">
            <a:spLocks noChangeArrowheads="1"/>
          </p:cNvSpPr>
          <p:nvPr/>
        </p:nvSpPr>
        <p:spPr bwMode="auto">
          <a:xfrm>
            <a:off x="2700338" y="260350"/>
            <a:ext cx="32035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黑体" pitchFamily="2" charset="-122"/>
              </a:rPr>
              <a:t>排序前</a:t>
            </a:r>
            <a:r>
              <a:rPr lang="en-US" altLang="zh-CN">
                <a:latin typeface="黑体" pitchFamily="2" charset="-122"/>
              </a:rPr>
              <a:t>a</a:t>
            </a:r>
            <a:r>
              <a:rPr lang="zh-CN" altLang="en-US">
                <a:latin typeface="黑体" pitchFamily="2" charset="-122"/>
              </a:rPr>
              <a:t>数组存储情况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1908175" y="2997200"/>
            <a:ext cx="31321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黑体" pitchFamily="2" charset="-122"/>
              </a:rPr>
              <a:t>排序后</a:t>
            </a:r>
            <a:r>
              <a:rPr lang="en-US" altLang="zh-CN">
                <a:latin typeface="黑体" pitchFamily="2" charset="-122"/>
              </a:rPr>
              <a:t>a</a:t>
            </a:r>
            <a:r>
              <a:rPr lang="zh-CN" altLang="en-US">
                <a:latin typeface="黑体" pitchFamily="2" charset="-122"/>
              </a:rPr>
              <a:t>数组存储情况</a:t>
            </a:r>
          </a:p>
        </p:txBody>
      </p:sp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0" y="1544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0" y="1544638"/>
            <a:ext cx="4508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266700" eaLnBrk="1" hangingPunct="1"/>
            <a:r>
              <a:rPr lang="en-US" altLang="zh-CN" sz="1100" b="0"/>
              <a:t/>
            </a:r>
            <a:br>
              <a:rPr lang="en-US" altLang="zh-CN" sz="1100" b="0"/>
            </a:br>
            <a:endParaRPr lang="en-US" altLang="zh-CN" b="0">
              <a:ea typeface="宋体" charset="-122"/>
            </a:endParaRPr>
          </a:p>
          <a:p>
            <a:pPr indent="266700"/>
            <a:endParaRPr lang="en-US" altLang="zh-CN" b="0">
              <a:ea typeface="宋体" charset="-122"/>
            </a:endParaRPr>
          </a:p>
        </p:txBody>
      </p:sp>
      <p:graphicFrame>
        <p:nvGraphicFramePr>
          <p:cNvPr id="144971" name="Group 587"/>
          <p:cNvGraphicFramePr>
            <a:graphicFrameLocks noGrp="1"/>
          </p:cNvGraphicFramePr>
          <p:nvPr/>
        </p:nvGraphicFramePr>
        <p:xfrm>
          <a:off x="395288" y="836613"/>
          <a:ext cx="8353425" cy="1728786"/>
        </p:xfrm>
        <a:graphic>
          <a:graphicData uri="http://schemas.openxmlformats.org/drawingml/2006/table">
            <a:tbl>
              <a:tblPr/>
              <a:tblGrid>
                <a:gridCol w="835025"/>
                <a:gridCol w="835025"/>
                <a:gridCol w="836612"/>
                <a:gridCol w="835025"/>
                <a:gridCol w="835025"/>
                <a:gridCol w="835025"/>
                <a:gridCol w="835025"/>
                <a:gridCol w="836613"/>
                <a:gridCol w="835025"/>
                <a:gridCol w="835025"/>
              </a:tblGrid>
              <a:tr h="57626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a[0]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a[1]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a[2]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a[3]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a[4]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a[5]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a[6]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a[7]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a[8]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a[9]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7626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7626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34866" name="Rectangle 181"/>
          <p:cNvSpPr>
            <a:spLocks noChangeArrowheads="1"/>
          </p:cNvSpPr>
          <p:nvPr/>
        </p:nvSpPr>
        <p:spPr bwMode="auto">
          <a:xfrm>
            <a:off x="0" y="3444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67" name="Rectangle 182"/>
          <p:cNvSpPr>
            <a:spLocks noChangeArrowheads="1"/>
          </p:cNvSpPr>
          <p:nvPr/>
        </p:nvSpPr>
        <p:spPr bwMode="auto">
          <a:xfrm>
            <a:off x="0" y="3444875"/>
            <a:ext cx="45085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266700" eaLnBrk="1" hangingPunct="1"/>
            <a:endParaRPr lang="en-US" altLang="zh-CN" sz="1100" b="0"/>
          </a:p>
          <a:p>
            <a:pPr indent="266700"/>
            <a:endParaRPr lang="en-US" altLang="zh-CN" b="0">
              <a:ea typeface="宋体" charset="-122"/>
            </a:endParaRPr>
          </a:p>
        </p:txBody>
      </p:sp>
      <p:graphicFrame>
        <p:nvGraphicFramePr>
          <p:cNvPr id="145029" name="Group 645"/>
          <p:cNvGraphicFramePr>
            <a:graphicFrameLocks noGrp="1"/>
          </p:cNvGraphicFramePr>
          <p:nvPr/>
        </p:nvGraphicFramePr>
        <p:xfrm>
          <a:off x="395288" y="3716338"/>
          <a:ext cx="8353425" cy="1685925"/>
        </p:xfrm>
        <a:graphic>
          <a:graphicData uri="http://schemas.openxmlformats.org/drawingml/2006/table">
            <a:tbl>
              <a:tblPr/>
              <a:tblGrid>
                <a:gridCol w="835025"/>
                <a:gridCol w="836612"/>
                <a:gridCol w="833438"/>
                <a:gridCol w="836612"/>
                <a:gridCol w="835025"/>
                <a:gridCol w="835025"/>
                <a:gridCol w="836613"/>
                <a:gridCol w="833437"/>
                <a:gridCol w="836613"/>
                <a:gridCol w="835025"/>
              </a:tblGrid>
              <a:tr h="5619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a[0]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a[1]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a[2]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a[3]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a[4]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a[5]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a[6]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a[7]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a[8]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a[9]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b[0]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b[1]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b[2]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b[3]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b[4]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b[5]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b[6]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b[7]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b[8]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b[9]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oup 587"/>
          <p:cNvGraphicFramePr>
            <a:graphicFrameLocks noGrp="1"/>
          </p:cNvGraphicFramePr>
          <p:nvPr/>
        </p:nvGraphicFramePr>
        <p:xfrm>
          <a:off x="395288" y="855663"/>
          <a:ext cx="8353425" cy="1728786"/>
        </p:xfrm>
        <a:graphic>
          <a:graphicData uri="http://schemas.openxmlformats.org/drawingml/2006/table">
            <a:tbl>
              <a:tblPr/>
              <a:tblGrid>
                <a:gridCol w="835025"/>
                <a:gridCol w="835025"/>
                <a:gridCol w="836612"/>
                <a:gridCol w="835025"/>
                <a:gridCol w="835025"/>
                <a:gridCol w="835025"/>
                <a:gridCol w="835025"/>
                <a:gridCol w="836613"/>
                <a:gridCol w="835025"/>
                <a:gridCol w="835025"/>
              </a:tblGrid>
              <a:tr h="57626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a[0]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a[1]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a[2]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a[3]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a[4]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a[5]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a[6]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a[7]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a[8]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a[9]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7626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7626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b[0]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b[1]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b[2]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b[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b[4]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b[5]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b[6]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b[7]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b[8]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b[9]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34912" name="AutoShape 646"/>
          <p:cNvSpPr>
            <a:spLocks noChangeArrowheads="1"/>
          </p:cNvSpPr>
          <p:nvPr/>
        </p:nvSpPr>
        <p:spPr bwMode="auto">
          <a:xfrm>
            <a:off x="5867400" y="2781300"/>
            <a:ext cx="3276600" cy="1008063"/>
          </a:xfrm>
          <a:prstGeom prst="wedgeEllipseCallout">
            <a:avLst>
              <a:gd name="adj1" fmla="val -23208"/>
              <a:gd name="adj2" fmla="val -805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b="0"/>
              <a:t>调用</a:t>
            </a:r>
            <a:r>
              <a:rPr lang="en-US" altLang="zh-CN" b="0"/>
              <a:t>sort</a:t>
            </a:r>
            <a:r>
              <a:rPr lang="zh-CN" altLang="en-US" b="0"/>
              <a:t>时</a:t>
            </a:r>
            <a:r>
              <a:rPr lang="en-US" altLang="zh-CN" b="0"/>
              <a:t>b</a:t>
            </a:r>
            <a:r>
              <a:rPr lang="zh-CN" altLang="en-US" b="0"/>
              <a:t>数组才存在</a:t>
            </a:r>
          </a:p>
        </p:txBody>
      </p:sp>
      <p:graphicFrame>
        <p:nvGraphicFramePr>
          <p:cNvPr id="13" name="Group 645"/>
          <p:cNvGraphicFramePr>
            <a:graphicFrameLocks noGrp="1"/>
          </p:cNvGraphicFramePr>
          <p:nvPr/>
        </p:nvGraphicFramePr>
        <p:xfrm>
          <a:off x="395288" y="3716338"/>
          <a:ext cx="8353425" cy="1685925"/>
        </p:xfrm>
        <a:graphic>
          <a:graphicData uri="http://schemas.openxmlformats.org/drawingml/2006/table">
            <a:tbl>
              <a:tblPr/>
              <a:tblGrid>
                <a:gridCol w="835025"/>
                <a:gridCol w="836612"/>
                <a:gridCol w="833438"/>
                <a:gridCol w="836612"/>
                <a:gridCol w="835025"/>
                <a:gridCol w="835025"/>
                <a:gridCol w="836613"/>
                <a:gridCol w="833437"/>
                <a:gridCol w="836613"/>
                <a:gridCol w="835025"/>
              </a:tblGrid>
              <a:tr h="5619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a[0]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a[1]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a[2]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a[3]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a[4]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a[5]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a[6]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a[7]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a[8]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a[9]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34913" name="AutoShape 647"/>
          <p:cNvSpPr>
            <a:spLocks noChangeArrowheads="1"/>
          </p:cNvSpPr>
          <p:nvPr/>
        </p:nvSpPr>
        <p:spPr bwMode="auto">
          <a:xfrm>
            <a:off x="3924300" y="5489575"/>
            <a:ext cx="3529013" cy="963613"/>
          </a:xfrm>
          <a:prstGeom prst="wedgeEllipseCallout">
            <a:avLst>
              <a:gd name="adj1" fmla="val -32144"/>
              <a:gd name="adj2" fmla="val -738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b="0"/>
              <a:t>调用</a:t>
            </a:r>
            <a:r>
              <a:rPr lang="en-US" altLang="zh-CN" b="0"/>
              <a:t>sort</a:t>
            </a:r>
            <a:r>
              <a:rPr lang="zh-CN" altLang="en-US" b="0"/>
              <a:t>结束时</a:t>
            </a:r>
            <a:r>
              <a:rPr lang="en-US" altLang="zh-CN" b="0"/>
              <a:t>b</a:t>
            </a:r>
            <a:r>
              <a:rPr lang="zh-CN" altLang="en-US" b="0"/>
              <a:t>数组消失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4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4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/>
      <p:bldP spid="34912" grpId="0" animBg="1"/>
      <p:bldP spid="349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7772400" cy="620713"/>
          </a:xfrm>
        </p:spPr>
        <p:txBody>
          <a:bodyPr/>
          <a:lstStyle/>
          <a:p>
            <a:pPr eaLnBrk="1" hangingPunct="1"/>
            <a:r>
              <a:rPr lang="zh-CN" altLang="en-US" b="0" smtClean="0">
                <a:solidFill>
                  <a:schemeClr val="tx1"/>
                </a:solidFill>
              </a:rPr>
              <a:t>关于数组名作函数参数的说明：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179388" y="869950"/>
            <a:ext cx="8569325" cy="457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6700">
              <a:spcBef>
                <a:spcPct val="50000"/>
              </a:spcBef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）用数组名作函数参数，</a:t>
            </a:r>
            <a:r>
              <a:rPr lang="zh-CN" altLang="en-US" sz="2800" dirty="0">
                <a:solidFill>
                  <a:srgbClr val="CC3300"/>
                </a:solidFill>
              </a:rPr>
              <a:t>必须在</a:t>
            </a:r>
            <a:r>
              <a:rPr lang="zh-CN" altLang="en-US" sz="2800" dirty="0">
                <a:solidFill>
                  <a:srgbClr val="0070C0"/>
                </a:solidFill>
              </a:rPr>
              <a:t>主调函数</a:t>
            </a:r>
            <a:r>
              <a:rPr lang="zh-CN" altLang="en-US" sz="2800" dirty="0">
                <a:solidFill>
                  <a:srgbClr val="CC3300"/>
                </a:solidFill>
              </a:rPr>
              <a:t>和</a:t>
            </a:r>
            <a:r>
              <a:rPr lang="zh-CN" altLang="en-US" sz="2800" dirty="0">
                <a:solidFill>
                  <a:srgbClr val="0070C0"/>
                </a:solidFill>
              </a:rPr>
              <a:t>被调函数</a:t>
            </a:r>
            <a:r>
              <a:rPr lang="zh-CN" altLang="en-US" sz="2800" dirty="0">
                <a:solidFill>
                  <a:srgbClr val="CC3300"/>
                </a:solidFill>
              </a:rPr>
              <a:t>中分别定义</a:t>
            </a:r>
            <a:r>
              <a:rPr lang="zh-CN" altLang="en-US" sz="2800" dirty="0">
                <a:solidFill>
                  <a:srgbClr val="0070C0"/>
                </a:solidFill>
              </a:rPr>
              <a:t>实参数组和形参数组</a:t>
            </a:r>
            <a:r>
              <a:rPr lang="zh-CN" altLang="en-US" sz="2800" dirty="0">
                <a:solidFill>
                  <a:srgbClr val="CC3300"/>
                </a:solidFill>
              </a:rPr>
              <a:t>。</a:t>
            </a:r>
          </a:p>
          <a:p>
            <a:pPr indent="266700">
              <a:spcBef>
                <a:spcPct val="50000"/>
              </a:spcBef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）形参数组和相对应的实参数组</a:t>
            </a:r>
            <a:r>
              <a:rPr lang="zh-CN" altLang="en-US" sz="2800" dirty="0">
                <a:solidFill>
                  <a:srgbClr val="CC3300"/>
                </a:solidFill>
              </a:rPr>
              <a:t>类型、位置必须一一对应，二者不一致时，即会发生错误。</a:t>
            </a:r>
          </a:p>
          <a:p>
            <a:pPr indent="266700">
              <a:spcBef>
                <a:spcPct val="50000"/>
              </a:spcBef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r>
              <a:rPr lang="zh-CN" altLang="en-US" sz="2800" dirty="0">
                <a:solidFill>
                  <a:srgbClr val="3333FF"/>
                </a:solidFill>
              </a:rPr>
              <a:t>定义形参数组时</a:t>
            </a:r>
            <a:r>
              <a:rPr lang="zh-CN" altLang="en-US" sz="2800" dirty="0"/>
              <a:t>，</a:t>
            </a:r>
            <a:r>
              <a:rPr lang="zh-CN" altLang="en-US" sz="2800" dirty="0">
                <a:solidFill>
                  <a:srgbClr val="3333FF"/>
                </a:solidFill>
              </a:rPr>
              <a:t>可以说明数组的大小，也可以不说明数组的大小</a:t>
            </a:r>
            <a:r>
              <a:rPr lang="zh-CN" altLang="en-US" sz="2800" dirty="0"/>
              <a:t>，</a:t>
            </a:r>
            <a:r>
              <a:rPr lang="zh-CN" altLang="en-US" sz="2800" dirty="0">
                <a:solidFill>
                  <a:srgbClr val="FF3399"/>
                </a:solidFill>
              </a:rPr>
              <a:t>但空方括号不能省略。</a:t>
            </a:r>
            <a:r>
              <a:rPr lang="zh-CN" altLang="en-US" sz="2800" dirty="0"/>
              <a:t>若需知道数组的大小，可另设一个参数，传递需处理的数组元素个数，如例</a:t>
            </a:r>
            <a:r>
              <a:rPr lang="en-US" altLang="zh-CN" sz="2800" dirty="0"/>
              <a:t>7.11</a:t>
            </a:r>
            <a:r>
              <a:rPr lang="zh-CN" altLang="en-US" sz="2800" dirty="0"/>
              <a:t>所示。</a:t>
            </a:r>
          </a:p>
          <a:p>
            <a:pPr indent="266700">
              <a:spcBef>
                <a:spcPct val="50000"/>
              </a:spcBef>
            </a:pPr>
            <a:endParaRPr lang="en-US" altLang="zh-CN" sz="28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97030" y="2868144"/>
            <a:ext cx="8353425" cy="2678113"/>
            <a:chOff x="349250" y="1327150"/>
            <a:chExt cx="8353425" cy="2678113"/>
          </a:xfrm>
        </p:grpSpPr>
        <p:sp>
          <p:nvSpPr>
            <p:cNvPr id="5" name="TextBox 1"/>
            <p:cNvSpPr txBox="1">
              <a:spLocks noChangeArrowheads="1"/>
            </p:cNvSpPr>
            <p:nvPr/>
          </p:nvSpPr>
          <p:spPr bwMode="auto">
            <a:xfrm>
              <a:off x="349250" y="1327150"/>
              <a:ext cx="8353425" cy="2678113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FF00"/>
                  </a:solidFill>
                  <a:latin typeface="Arial" charset="0"/>
                  <a:cs typeface="Arial" charset="0"/>
                </a:rPr>
                <a:t>void main</a:t>
              </a:r>
              <a:r>
                <a:rPr lang="zh-CN" altLang="en-US" dirty="0">
                  <a:solidFill>
                    <a:srgbClr val="FFFF00"/>
                  </a:solidFill>
                  <a:latin typeface="Arial" charset="0"/>
                  <a:cs typeface="Arial" charset="0"/>
                </a:rPr>
                <a:t>（）    </a:t>
              </a:r>
              <a:r>
                <a:rPr lang="en-US" altLang="zh-CN" dirty="0">
                  <a:solidFill>
                    <a:srgbClr val="FFFF00"/>
                  </a:solidFill>
                  <a:latin typeface="Arial" charset="0"/>
                  <a:cs typeface="Arial" charset="0"/>
                </a:rPr>
                <a:t>		</a:t>
              </a:r>
              <a:r>
                <a:rPr lang="zh-CN" altLang="en-US" dirty="0">
                  <a:solidFill>
                    <a:srgbClr val="FFFF00"/>
                  </a:solidFill>
                  <a:latin typeface="Arial" charset="0"/>
                  <a:cs typeface="Arial" charset="0"/>
                </a:rPr>
                <a:t>     </a:t>
              </a:r>
              <a:r>
                <a:rPr lang="zh-CN" altLang="en-US" dirty="0">
                  <a:solidFill>
                    <a:srgbClr val="FF3300"/>
                  </a:solidFill>
                  <a:latin typeface="Arial" charset="0"/>
                  <a:cs typeface="Arial" charset="0"/>
                </a:rPr>
                <a:t> </a:t>
              </a:r>
              <a:r>
                <a:rPr lang="en-US" altLang="zh-CN" dirty="0" smtClean="0">
                  <a:solidFill>
                    <a:srgbClr val="FFFF00"/>
                  </a:solidFill>
                  <a:latin typeface="Arial" charset="0"/>
                  <a:cs typeface="Arial" charset="0"/>
                </a:rPr>
                <a:t>void sort(</a:t>
              </a:r>
              <a:r>
                <a:rPr lang="en-US" altLang="zh-CN" dirty="0" err="1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int</a:t>
              </a:r>
              <a:r>
                <a:rPr lang="en-US" altLang="zh-CN" dirty="0" smtClean="0">
                  <a:solidFill>
                    <a:srgbClr val="FFFF00"/>
                  </a:solidFill>
                  <a:latin typeface="Arial" charset="0"/>
                  <a:cs typeface="Arial" charset="0"/>
                </a:rPr>
                <a:t> a[ ],</a:t>
              </a:r>
              <a:r>
                <a:rPr lang="en-US" altLang="zh-CN" dirty="0" err="1">
                  <a:solidFill>
                    <a:srgbClr val="FF0000"/>
                  </a:solidFill>
                  <a:latin typeface="Arial" charset="0"/>
                  <a:cs typeface="Arial" charset="0"/>
                </a:rPr>
                <a:t>int</a:t>
              </a:r>
              <a:r>
                <a:rPr lang="en-US" altLang="zh-CN" dirty="0">
                  <a:solidFill>
                    <a:srgbClr val="FFFF00"/>
                  </a:solidFill>
                  <a:latin typeface="Arial" charset="0"/>
                  <a:cs typeface="Arial" charset="0"/>
                </a:rPr>
                <a:t> b)</a:t>
              </a:r>
            </a:p>
            <a:p>
              <a:r>
                <a:rPr lang="en-US" altLang="zh-CN" dirty="0">
                  <a:solidFill>
                    <a:srgbClr val="FFFF00"/>
                  </a:solidFill>
                  <a:latin typeface="Arial" charset="0"/>
                  <a:cs typeface="Arial" charset="0"/>
                </a:rPr>
                <a:t>{   ……				{		</a:t>
              </a:r>
            </a:p>
            <a:p>
              <a:r>
                <a:rPr lang="en-US" altLang="zh-CN" dirty="0">
                  <a:solidFill>
                    <a:srgbClr val="FFFF00"/>
                  </a:solidFill>
                  <a:latin typeface="Arial" charset="0"/>
                  <a:cs typeface="Arial" charset="0"/>
                </a:rPr>
                <a:t>   </a:t>
              </a:r>
              <a:r>
                <a:rPr lang="en-US" altLang="zh-CN" dirty="0" err="1" smtClean="0">
                  <a:solidFill>
                    <a:srgbClr val="FFFF00"/>
                  </a:solidFill>
                  <a:latin typeface="Arial" charset="0"/>
                  <a:cs typeface="Arial" charset="0"/>
                </a:rPr>
                <a:t>int</a:t>
              </a:r>
              <a:r>
                <a:rPr lang="en-US" altLang="zh-CN" dirty="0" smtClean="0">
                  <a:solidFill>
                    <a:srgbClr val="FF3300"/>
                  </a:solidFill>
                  <a:latin typeface="Arial" charset="0"/>
                  <a:cs typeface="Arial" charset="0"/>
                </a:rPr>
                <a:t> </a:t>
              </a:r>
              <a:r>
                <a:rPr lang="en-US" altLang="zh-CN" dirty="0" smtClean="0">
                  <a:solidFill>
                    <a:srgbClr val="FF3300"/>
                  </a:solidFill>
                  <a:latin typeface="Arial" charset="0"/>
                  <a:cs typeface="Arial" charset="0"/>
                </a:rPr>
                <a:t>a[10]</a:t>
              </a:r>
              <a:r>
                <a:rPr lang="en-US" altLang="zh-CN" dirty="0" smtClean="0">
                  <a:solidFill>
                    <a:srgbClr val="FFFF00"/>
                  </a:solidFill>
                  <a:latin typeface="Arial" charset="0"/>
                  <a:cs typeface="Arial" charset="0"/>
                </a:rPr>
                <a:t>,i;        </a:t>
              </a:r>
              <a:r>
                <a:rPr lang="en-US" altLang="zh-CN" dirty="0">
                  <a:solidFill>
                    <a:srgbClr val="FFFF00"/>
                  </a:solidFill>
                  <a:latin typeface="Arial" charset="0"/>
                  <a:cs typeface="Arial" charset="0"/>
                </a:rPr>
                <a:t>		            ……        </a:t>
              </a:r>
            </a:p>
            <a:p>
              <a:r>
                <a:rPr lang="en-US" altLang="zh-CN" dirty="0">
                  <a:solidFill>
                    <a:srgbClr val="FFFF00"/>
                  </a:solidFill>
                  <a:latin typeface="Arial" charset="0"/>
                  <a:cs typeface="Arial" charset="0"/>
                </a:rPr>
                <a:t>   ……			</a:t>
              </a:r>
              <a:r>
                <a:rPr lang="zh-CN" alt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错误！</a:t>
              </a:r>
              <a:r>
                <a:rPr lang="en-US" altLang="zh-CN" dirty="0">
                  <a:solidFill>
                    <a:srgbClr val="FFFF00"/>
                  </a:solidFill>
                  <a:latin typeface="Arial" charset="0"/>
                  <a:cs typeface="Arial" charset="0"/>
                </a:rPr>
                <a:t>	}</a:t>
              </a:r>
            </a:p>
            <a:p>
              <a:r>
                <a:rPr lang="en-US" altLang="zh-CN" dirty="0" smtClean="0">
                  <a:solidFill>
                    <a:srgbClr val="FFFF00"/>
                  </a:solidFill>
                  <a:latin typeface="Arial" charset="0"/>
                  <a:cs typeface="Arial" charset="0"/>
                </a:rPr>
                <a:t>sort(10,a)</a:t>
              </a:r>
              <a:endParaRPr lang="en-US" altLang="zh-CN" dirty="0">
                <a:solidFill>
                  <a:srgbClr val="FFFF00"/>
                </a:solidFill>
                <a:latin typeface="Arial" charset="0"/>
                <a:cs typeface="Arial" charset="0"/>
              </a:endParaRPr>
            </a:p>
            <a:p>
              <a:r>
                <a:rPr lang="en-US" altLang="zh-CN" dirty="0">
                  <a:solidFill>
                    <a:srgbClr val="FFFF00"/>
                  </a:solidFill>
                  <a:latin typeface="Arial" charset="0"/>
                  <a:cs typeface="Arial" charset="0"/>
                </a:rPr>
                <a:t>   ……</a:t>
              </a:r>
            </a:p>
            <a:p>
              <a:r>
                <a:rPr lang="en-US" altLang="zh-CN" dirty="0">
                  <a:solidFill>
                    <a:srgbClr val="FFFF00"/>
                  </a:solidFill>
                  <a:latin typeface="Arial" charset="0"/>
                  <a:cs typeface="Arial" charset="0"/>
                </a:rPr>
                <a:t>}</a:t>
              </a:r>
              <a:endParaRPr lang="zh-CN" altLang="en-US" dirty="0">
                <a:solidFill>
                  <a:srgbClr val="FFFF00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6" name="直接箭头连接符 3"/>
            <p:cNvCxnSpPr>
              <a:cxnSpLocks noChangeShapeType="1"/>
            </p:cNvCxnSpPr>
            <p:nvPr/>
          </p:nvCxnSpPr>
          <p:spPr bwMode="auto">
            <a:xfrm flipV="1">
              <a:off x="1403648" y="1700615"/>
              <a:ext cx="5256584" cy="1152322"/>
            </a:xfrm>
            <a:prstGeom prst="straightConnector1">
              <a:avLst/>
            </a:prstGeom>
            <a:noFill/>
            <a:ln w="38100" algn="ctr">
              <a:solidFill>
                <a:srgbClr val="D60093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" name="直接箭头连接符 3"/>
            <p:cNvCxnSpPr>
              <a:cxnSpLocks noChangeShapeType="1"/>
            </p:cNvCxnSpPr>
            <p:nvPr/>
          </p:nvCxnSpPr>
          <p:spPr bwMode="auto">
            <a:xfrm flipV="1">
              <a:off x="1691680" y="1700615"/>
              <a:ext cx="5832648" cy="1368539"/>
            </a:xfrm>
            <a:prstGeom prst="straightConnector1">
              <a:avLst/>
            </a:prstGeom>
            <a:noFill/>
            <a:ln w="38100" algn="ctr">
              <a:solidFill>
                <a:srgbClr val="D60093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7772400" cy="620713"/>
          </a:xfrm>
        </p:spPr>
        <p:txBody>
          <a:bodyPr/>
          <a:lstStyle/>
          <a:p>
            <a:pPr eaLnBrk="1" hangingPunct="1"/>
            <a:r>
              <a:rPr lang="zh-CN" altLang="en-US" b="0" smtClean="0">
                <a:solidFill>
                  <a:schemeClr val="tx1"/>
                </a:solidFill>
              </a:rPr>
              <a:t>关于数组名作函数参数的说明：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50825" y="836613"/>
            <a:ext cx="8604250" cy="491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6700">
              <a:spcBef>
                <a:spcPct val="30000"/>
              </a:spcBef>
            </a:pPr>
            <a:r>
              <a:rPr lang="zh-CN" altLang="en-US" sz="2800"/>
              <a:t>（</a:t>
            </a:r>
            <a:r>
              <a:rPr lang="en-US" altLang="zh-CN" sz="2800"/>
              <a:t>4</a:t>
            </a:r>
            <a:r>
              <a:rPr lang="zh-CN" altLang="en-US" sz="2800"/>
              <a:t>）数组名作函数参数时，若形参数组的数组值发生变化，则实参数组的数组值也要发生相同变化。由这点看，似乎参数的传递是双向的，但这是错的。</a:t>
            </a:r>
            <a:r>
              <a:rPr lang="zh-CN" altLang="en-US" sz="2800">
                <a:solidFill>
                  <a:srgbClr val="FF3399"/>
                </a:solidFill>
              </a:rPr>
              <a:t>在</a:t>
            </a:r>
            <a:r>
              <a:rPr lang="en-US" altLang="zh-CN" sz="2800">
                <a:solidFill>
                  <a:srgbClr val="FF3399"/>
                </a:solidFill>
              </a:rPr>
              <a:t>C</a:t>
            </a:r>
            <a:r>
              <a:rPr lang="zh-CN" altLang="en-US" sz="2800">
                <a:solidFill>
                  <a:srgbClr val="FF3399"/>
                </a:solidFill>
              </a:rPr>
              <a:t>语言中，无论是数值传递还是地址传递都是是单向的，只能是由实参数组传递给形参数组，不能反向传递。</a:t>
            </a:r>
          </a:p>
          <a:p>
            <a:pPr indent="266700">
              <a:spcBef>
                <a:spcPct val="30000"/>
              </a:spcBef>
            </a:pPr>
            <a:r>
              <a:rPr lang="zh-CN" altLang="en-US" sz="2800"/>
              <a:t>（</a:t>
            </a:r>
            <a:r>
              <a:rPr lang="en-US" altLang="zh-CN" sz="2800"/>
              <a:t>5</a:t>
            </a:r>
            <a:r>
              <a:rPr lang="zh-CN" altLang="en-US" sz="2800"/>
              <a:t>）</a:t>
            </a:r>
            <a:r>
              <a:rPr lang="zh-CN" altLang="en-US" sz="2800">
                <a:solidFill>
                  <a:srgbClr val="3333FF"/>
                </a:solidFill>
              </a:rPr>
              <a:t>形参数组和实参数组的长度可以不相同，</a:t>
            </a:r>
            <a:r>
              <a:rPr lang="zh-CN" altLang="en-US" sz="2800"/>
              <a:t>因为在调用时，只传送首地址而不检查形参数组的长度。当形参数组的长度与实参数组不一致时，虽不致于出现语法错误（编译能通过），但程序的运行结果将与实际不符，这是应予以注意的。（自学例</a:t>
            </a:r>
            <a:r>
              <a:rPr lang="en-US" altLang="zh-CN" sz="2800"/>
              <a:t>7.12</a:t>
            </a:r>
            <a:r>
              <a:rPr lang="en-US" altLang="zh-CN" sz="2800" b="0"/>
              <a:t> </a:t>
            </a:r>
            <a:r>
              <a:rPr lang="zh-CN" altLang="en-US" sz="2800"/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7772400" cy="809625"/>
          </a:xfrm>
        </p:spPr>
        <p:txBody>
          <a:bodyPr/>
          <a:lstStyle/>
          <a:p>
            <a:pPr eaLnBrk="1" hangingPunct="1"/>
            <a:r>
              <a:rPr lang="zh-CN" altLang="en-US" smtClean="0"/>
              <a:t>多维数组作为函数的参数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7772400" cy="4319588"/>
          </a:xfrm>
        </p:spPr>
        <p:txBody>
          <a:bodyPr/>
          <a:lstStyle/>
          <a:p>
            <a:pPr eaLnBrk="1" hangingPunct="1"/>
            <a:r>
              <a:rPr lang="zh-CN" altLang="en-US" smtClean="0"/>
              <a:t>多维数组名作为函数的参数时，在函数定义时对形参数组</a:t>
            </a:r>
            <a:r>
              <a:rPr lang="zh-CN" altLang="en-US" smtClean="0">
                <a:solidFill>
                  <a:srgbClr val="CC3300"/>
                </a:solidFill>
              </a:rPr>
              <a:t>可以指定每一维的长度，也可省去第一维的长度</a:t>
            </a:r>
            <a:r>
              <a:rPr lang="zh-CN" altLang="en-US" smtClean="0"/>
              <a:t>。以下写法都是合法的。</a:t>
            </a:r>
          </a:p>
          <a:p>
            <a:pPr eaLnBrk="1" hangingPunct="1">
              <a:buFontTx/>
              <a:buNone/>
            </a:pPr>
            <a:r>
              <a:rPr lang="zh-CN" altLang="en-US" sz="3200" b="0" smtClean="0">
                <a:solidFill>
                  <a:srgbClr val="3333FF"/>
                </a:solidFill>
                <a:latin typeface="Tahoma" pitchFamily="34" charset="0"/>
              </a:rPr>
              <a:t>       </a:t>
            </a:r>
            <a:r>
              <a:rPr lang="en-US" altLang="zh-CN" smtClean="0">
                <a:solidFill>
                  <a:srgbClr val="3333FF"/>
                </a:solidFill>
                <a:latin typeface="Tahoma" pitchFamily="34" charset="0"/>
              </a:rPr>
              <a:t>int MA(int a[3][10])</a:t>
            </a:r>
          </a:p>
          <a:p>
            <a:pPr lvl="2" eaLnBrk="1" hangingPunct="1">
              <a:buFontTx/>
              <a:buNone/>
            </a:pPr>
            <a:r>
              <a:rPr lang="zh-CN" altLang="en-US" sz="2800" b="1" smtClean="0">
                <a:ea typeface="宋体" charset="-122"/>
              </a:rPr>
              <a:t>或</a:t>
            </a:r>
          </a:p>
          <a:p>
            <a:pPr lvl="2" eaLnBrk="1" hangingPunct="1">
              <a:buFontTx/>
              <a:buNone/>
            </a:pPr>
            <a:r>
              <a:rPr lang="en-US" altLang="zh-CN" sz="2800" b="1" smtClean="0">
                <a:solidFill>
                  <a:srgbClr val="3333FF"/>
                </a:solidFill>
                <a:latin typeface="Tahoma" pitchFamily="34" charset="0"/>
                <a:ea typeface="宋体" charset="-122"/>
              </a:rPr>
              <a:t>int MA(int a[][10])</a:t>
            </a:r>
          </a:p>
          <a:p>
            <a:pPr eaLnBrk="1" hangingPunct="1"/>
            <a:r>
              <a:rPr lang="zh-CN" altLang="en-US" smtClean="0"/>
              <a:t>字符串可以理解为字符数组，</a:t>
            </a:r>
            <a:r>
              <a:rPr lang="zh-CN" altLang="en-US" smtClean="0">
                <a:solidFill>
                  <a:srgbClr val="CC3300"/>
                </a:solidFill>
              </a:rPr>
              <a:t>字符数组名也可以作为函数的参数。</a:t>
            </a:r>
            <a:r>
              <a:rPr lang="zh-CN" altLang="en-US" smtClean="0"/>
              <a:t>其详细操作见指针一章。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981075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【</a:t>
            </a:r>
            <a:r>
              <a:rPr lang="zh-CN" altLang="en-US" sz="2800" smtClean="0"/>
              <a:t>例</a:t>
            </a:r>
            <a:r>
              <a:rPr lang="en-US" altLang="zh-CN" sz="2800" smtClean="0"/>
              <a:t>7.13】</a:t>
            </a:r>
            <a:r>
              <a:rPr lang="zh-CN" altLang="en-US" sz="2800" smtClean="0"/>
              <a:t>在一个</a:t>
            </a:r>
            <a:r>
              <a:rPr lang="en-US" altLang="zh-CN" sz="2800" smtClean="0"/>
              <a:t>3×3</a:t>
            </a:r>
            <a:r>
              <a:rPr lang="zh-CN" altLang="en-US" sz="2800" smtClean="0"/>
              <a:t>的二维数组中，求所有元素中的最大值。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250825" y="908050"/>
            <a:ext cx="8634413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266700"/>
            <a:r>
              <a:rPr lang="en-US" altLang="zh-CN" dirty="0">
                <a:latin typeface="Tahoma" pitchFamily="34" charset="0"/>
              </a:rPr>
              <a:t>#include &lt;</a:t>
            </a:r>
            <a:r>
              <a:rPr lang="en-US" altLang="zh-CN" dirty="0" err="1">
                <a:latin typeface="Tahoma" pitchFamily="34" charset="0"/>
              </a:rPr>
              <a:t>stdio.h</a:t>
            </a:r>
            <a:r>
              <a:rPr lang="en-US" altLang="zh-CN" dirty="0">
                <a:latin typeface="Tahoma" pitchFamily="34" charset="0"/>
              </a:rPr>
              <a:t>&gt;</a:t>
            </a:r>
          </a:p>
          <a:p>
            <a:pPr indent="266700"/>
            <a:r>
              <a:rPr lang="en-US" altLang="zh-CN" dirty="0" err="1">
                <a:latin typeface="Tahoma" pitchFamily="34" charset="0"/>
              </a:rPr>
              <a:t>int</a:t>
            </a:r>
            <a:r>
              <a:rPr lang="en-US" altLang="zh-CN" dirty="0">
                <a:latin typeface="Tahoma" pitchFamily="34" charset="0"/>
              </a:rPr>
              <a:t> </a:t>
            </a:r>
            <a:r>
              <a:rPr lang="en-US" altLang="zh-CN" dirty="0">
                <a:solidFill>
                  <a:srgbClr val="CC3300"/>
                </a:solidFill>
                <a:latin typeface="Tahoma" pitchFamily="34" charset="0"/>
              </a:rPr>
              <a:t>Max</a:t>
            </a:r>
            <a:r>
              <a:rPr lang="en-US" altLang="zh-CN" dirty="0">
                <a:latin typeface="Tahoma" pitchFamily="34" charset="0"/>
              </a:rPr>
              <a:t> (</a:t>
            </a:r>
            <a:r>
              <a:rPr lang="en-US" altLang="zh-CN" dirty="0" err="1">
                <a:latin typeface="Tahoma" pitchFamily="34" charset="0"/>
              </a:rPr>
              <a:t>int</a:t>
            </a:r>
            <a:r>
              <a:rPr lang="en-US" altLang="zh-CN" dirty="0">
                <a:latin typeface="Tahoma" pitchFamily="34" charset="0"/>
              </a:rPr>
              <a:t> array[ ][3])</a:t>
            </a:r>
          </a:p>
          <a:p>
            <a:pPr indent="266700"/>
            <a:r>
              <a:rPr lang="en-US" altLang="zh-CN" dirty="0">
                <a:latin typeface="Tahoma" pitchFamily="34" charset="0"/>
              </a:rPr>
              <a:t>{   </a:t>
            </a:r>
            <a:r>
              <a:rPr lang="en-US" altLang="zh-CN" dirty="0" err="1">
                <a:latin typeface="Tahoma" pitchFamily="34" charset="0"/>
              </a:rPr>
              <a:t>int</a:t>
            </a:r>
            <a:r>
              <a:rPr lang="en-US" altLang="zh-CN" dirty="0">
                <a:latin typeface="Tahoma" pitchFamily="34" charset="0"/>
              </a:rPr>
              <a:t> i, j, k, </a:t>
            </a:r>
            <a:r>
              <a:rPr lang="en-US" altLang="zh-CN" dirty="0">
                <a:solidFill>
                  <a:schemeClr val="hlink"/>
                </a:solidFill>
                <a:latin typeface="Tahoma" pitchFamily="34" charset="0"/>
              </a:rPr>
              <a:t>max</a:t>
            </a:r>
            <a:r>
              <a:rPr lang="en-US" altLang="zh-CN" dirty="0">
                <a:latin typeface="Tahoma" pitchFamily="34" charset="0"/>
              </a:rPr>
              <a:t>;</a:t>
            </a:r>
          </a:p>
          <a:p>
            <a:pPr indent="266700"/>
            <a:r>
              <a:rPr lang="en-US" altLang="zh-CN" dirty="0">
                <a:latin typeface="Tahoma" pitchFamily="34" charset="0"/>
              </a:rPr>
              <a:t>	    max=array[0][0];</a:t>
            </a:r>
          </a:p>
          <a:p>
            <a:pPr indent="266700"/>
            <a:r>
              <a:rPr lang="en-US" altLang="zh-CN" dirty="0">
                <a:latin typeface="Tahoma" pitchFamily="34" charset="0"/>
              </a:rPr>
              <a:t>	    for (i=0; i&lt;3; i++)</a:t>
            </a:r>
          </a:p>
          <a:p>
            <a:pPr indent="266700"/>
            <a:r>
              <a:rPr lang="en-US" altLang="zh-CN" dirty="0">
                <a:latin typeface="Tahoma" pitchFamily="34" charset="0"/>
              </a:rPr>
              <a:t>		   for (j=0; j&lt;3; j++)</a:t>
            </a:r>
          </a:p>
          <a:p>
            <a:pPr indent="266700"/>
            <a:r>
              <a:rPr lang="en-US" altLang="zh-CN" dirty="0">
                <a:latin typeface="Tahoma" pitchFamily="34" charset="0"/>
              </a:rPr>
              <a:t>			if (array[i][j]&gt;max) max=array[i][j];</a:t>
            </a:r>
          </a:p>
          <a:p>
            <a:pPr indent="266700"/>
            <a:r>
              <a:rPr lang="en-US" altLang="zh-CN" dirty="0">
                <a:latin typeface="Tahoma" pitchFamily="34" charset="0"/>
              </a:rPr>
              <a:t>	    </a:t>
            </a:r>
            <a:r>
              <a:rPr lang="en-US" altLang="zh-CN" dirty="0">
                <a:solidFill>
                  <a:srgbClr val="CC3300"/>
                </a:solidFill>
                <a:latin typeface="Tahoma" pitchFamily="34" charset="0"/>
              </a:rPr>
              <a:t>return </a:t>
            </a:r>
            <a:r>
              <a:rPr lang="en-US" altLang="zh-CN" dirty="0">
                <a:solidFill>
                  <a:schemeClr val="hlink"/>
                </a:solidFill>
                <a:latin typeface="Tahoma" pitchFamily="34" charset="0"/>
              </a:rPr>
              <a:t>max</a:t>
            </a:r>
            <a:r>
              <a:rPr lang="en-US" altLang="zh-CN" dirty="0">
                <a:solidFill>
                  <a:srgbClr val="CC3300"/>
                </a:solidFill>
                <a:latin typeface="Tahoma" pitchFamily="34" charset="0"/>
              </a:rPr>
              <a:t>;</a:t>
            </a:r>
          </a:p>
          <a:p>
            <a:pPr indent="266700"/>
            <a:r>
              <a:rPr lang="en-US" altLang="zh-CN" dirty="0">
                <a:latin typeface="Tahoma" pitchFamily="34" charset="0"/>
              </a:rPr>
              <a:t> }</a:t>
            </a:r>
          </a:p>
          <a:p>
            <a:pPr indent="266700"/>
            <a:r>
              <a:rPr lang="en-US" altLang="zh-CN" dirty="0">
                <a:latin typeface="Tahoma" pitchFamily="34" charset="0"/>
              </a:rPr>
              <a:t> void main()</a:t>
            </a:r>
          </a:p>
          <a:p>
            <a:pPr indent="266700"/>
            <a:r>
              <a:rPr lang="en-US" altLang="zh-CN" dirty="0">
                <a:latin typeface="Tahoma" pitchFamily="34" charset="0"/>
              </a:rPr>
              <a:t> {   </a:t>
            </a:r>
            <a:r>
              <a:rPr lang="en-US" altLang="zh-CN" dirty="0" err="1">
                <a:latin typeface="Tahoma" pitchFamily="34" charset="0"/>
              </a:rPr>
              <a:t>int</a:t>
            </a:r>
            <a:r>
              <a:rPr lang="en-US" altLang="zh-CN" dirty="0">
                <a:latin typeface="Tahoma" pitchFamily="34" charset="0"/>
              </a:rPr>
              <a:t> a[3][3]={{8,3,5}, {1,4,6}, {15, 17, 34}};</a:t>
            </a:r>
          </a:p>
          <a:p>
            <a:pPr indent="266700"/>
            <a:r>
              <a:rPr lang="en-US" altLang="zh-CN" dirty="0">
                <a:latin typeface="Tahoma" pitchFamily="34" charset="0"/>
              </a:rPr>
              <a:t>	     </a:t>
            </a:r>
            <a:r>
              <a:rPr lang="en-US" altLang="zh-CN" dirty="0" err="1">
                <a:latin typeface="Tahoma" pitchFamily="34" charset="0"/>
              </a:rPr>
              <a:t>printf</a:t>
            </a:r>
            <a:r>
              <a:rPr lang="en-US" altLang="zh-CN" dirty="0">
                <a:latin typeface="Tahoma" pitchFamily="34" charset="0"/>
              </a:rPr>
              <a:t>("\n max value is %d\n", </a:t>
            </a:r>
            <a:r>
              <a:rPr lang="en-US" altLang="zh-CN" dirty="0">
                <a:solidFill>
                  <a:srgbClr val="CC3300"/>
                </a:solidFill>
                <a:latin typeface="Tahoma" pitchFamily="34" charset="0"/>
              </a:rPr>
              <a:t>Max(a));</a:t>
            </a:r>
          </a:p>
          <a:p>
            <a:pPr indent="266700"/>
            <a:r>
              <a:rPr lang="en-US" altLang="zh-CN" dirty="0">
                <a:latin typeface="Tahoma" pitchFamily="34" charset="0"/>
              </a:rPr>
              <a:t> }</a:t>
            </a: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6227763" y="981075"/>
            <a:ext cx="2663825" cy="822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运行结果为：</a:t>
            </a:r>
          </a:p>
          <a:p>
            <a:r>
              <a:rPr lang="en-US" altLang="zh-CN"/>
              <a:t>max value is 34</a:t>
            </a:r>
          </a:p>
        </p:txBody>
      </p:sp>
      <p:sp>
        <p:nvSpPr>
          <p:cNvPr id="5" name="AutoShape 646"/>
          <p:cNvSpPr>
            <a:spLocks noChangeArrowheads="1"/>
          </p:cNvSpPr>
          <p:nvPr/>
        </p:nvSpPr>
        <p:spPr bwMode="auto">
          <a:xfrm>
            <a:off x="5436096" y="2396152"/>
            <a:ext cx="3276600" cy="1007318"/>
          </a:xfrm>
          <a:prstGeom prst="wedgeRectCallout">
            <a:avLst>
              <a:gd name="adj1" fmla="val 10686"/>
              <a:gd name="adj2" fmla="val 215556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  <a:effectLst/>
          <a:extLst/>
        </p:spPr>
        <p:txBody>
          <a:bodyPr anchor="ctr"/>
          <a:lstStyle/>
          <a:p>
            <a:pPr algn="ctr"/>
            <a:r>
              <a:rPr lang="zh-CN" altLang="en-US" b="0" dirty="0" smtClean="0">
                <a:solidFill>
                  <a:srgbClr val="FFFF00"/>
                </a:solidFill>
              </a:rPr>
              <a:t>调用</a:t>
            </a:r>
            <a:r>
              <a:rPr lang="en-US" altLang="zh-CN" b="0" dirty="0" smtClean="0">
                <a:solidFill>
                  <a:srgbClr val="FFFF00"/>
                </a:solidFill>
              </a:rPr>
              <a:t>Max</a:t>
            </a:r>
            <a:r>
              <a:rPr lang="zh-CN" altLang="en-US" b="0" dirty="0" smtClean="0">
                <a:solidFill>
                  <a:srgbClr val="FFFF00"/>
                </a:solidFill>
              </a:rPr>
              <a:t>时</a:t>
            </a:r>
            <a:r>
              <a:rPr lang="zh-CN" altLang="en-US" b="0" dirty="0" smtClean="0">
                <a:solidFill>
                  <a:srgbClr val="FFFF00"/>
                </a:solidFill>
              </a:rPr>
              <a:t>实参</a:t>
            </a:r>
            <a:r>
              <a:rPr lang="zh-CN" altLang="en-US" b="0" dirty="0" smtClean="0">
                <a:solidFill>
                  <a:srgbClr val="FF3300"/>
                </a:solidFill>
              </a:rPr>
              <a:t>只用数组名</a:t>
            </a:r>
            <a:r>
              <a:rPr lang="en-US" altLang="zh-CN" b="0" dirty="0" smtClean="0">
                <a:solidFill>
                  <a:srgbClr val="FF3300"/>
                </a:solidFill>
              </a:rPr>
              <a:t>a</a:t>
            </a:r>
            <a:r>
              <a:rPr lang="zh-CN" altLang="en-US" b="0" dirty="0" smtClean="0">
                <a:solidFill>
                  <a:srgbClr val="FF3300"/>
                </a:solidFill>
              </a:rPr>
              <a:t>，</a:t>
            </a:r>
            <a:r>
              <a:rPr lang="zh-CN" altLang="en-US" b="0" dirty="0" smtClean="0">
                <a:solidFill>
                  <a:schemeClr val="bg1"/>
                </a:solidFill>
              </a:rPr>
              <a:t>不加</a:t>
            </a:r>
            <a:r>
              <a:rPr lang="zh-CN" altLang="en-US" b="0" dirty="0">
                <a:solidFill>
                  <a:schemeClr val="bg1"/>
                </a:solidFill>
              </a:rPr>
              <a:t>中括号</a:t>
            </a:r>
            <a:r>
              <a:rPr lang="en-US" altLang="zh-CN" b="0" dirty="0" smtClean="0">
                <a:solidFill>
                  <a:schemeClr val="bg1"/>
                </a:solidFill>
              </a:rPr>
              <a:t>[]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6" name="AutoShape 646"/>
          <p:cNvSpPr>
            <a:spLocks noChangeArrowheads="1"/>
          </p:cNvSpPr>
          <p:nvPr/>
        </p:nvSpPr>
        <p:spPr bwMode="auto">
          <a:xfrm>
            <a:off x="5450149" y="548680"/>
            <a:ext cx="3528392" cy="1512168"/>
          </a:xfrm>
          <a:prstGeom prst="wedgeRectCallout">
            <a:avLst>
              <a:gd name="adj1" fmla="val -86778"/>
              <a:gd name="adj2" fmla="val 14153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  <a:effectLst/>
          <a:extLst/>
        </p:spPr>
        <p:txBody>
          <a:bodyPr anchor="ctr"/>
          <a:lstStyle/>
          <a:p>
            <a:r>
              <a:rPr lang="en-US" altLang="zh-CN" b="0" dirty="0" smtClean="0">
                <a:solidFill>
                  <a:srgbClr val="FFFF00"/>
                </a:solidFill>
              </a:rPr>
              <a:t>Max</a:t>
            </a:r>
            <a:r>
              <a:rPr lang="zh-CN" altLang="en-US" b="0" dirty="0" smtClean="0">
                <a:solidFill>
                  <a:srgbClr val="FFFF00"/>
                </a:solidFill>
              </a:rPr>
              <a:t>中</a:t>
            </a:r>
            <a:r>
              <a:rPr lang="zh-CN" altLang="en-US" b="0" dirty="0" smtClean="0">
                <a:solidFill>
                  <a:srgbClr val="FFFF00"/>
                </a:solidFill>
              </a:rPr>
              <a:t>形参</a:t>
            </a:r>
            <a:r>
              <a:rPr lang="zh-CN" altLang="en-US" b="0" dirty="0" smtClean="0">
                <a:solidFill>
                  <a:srgbClr val="FFFF00"/>
                </a:solidFill>
              </a:rPr>
              <a:t>数组名</a:t>
            </a:r>
            <a:r>
              <a:rPr lang="en-US" altLang="zh-CN" b="0" dirty="0" smtClean="0">
                <a:solidFill>
                  <a:srgbClr val="FFFF00"/>
                </a:solidFill>
              </a:rPr>
              <a:t>array</a:t>
            </a:r>
            <a:r>
              <a:rPr lang="zh-CN" altLang="en-US" b="0" dirty="0" smtClean="0">
                <a:solidFill>
                  <a:srgbClr val="FFFF00"/>
                </a:solidFill>
              </a:rPr>
              <a:t>后</a:t>
            </a:r>
            <a:r>
              <a:rPr lang="zh-CN" altLang="en-US" b="0" dirty="0" smtClean="0">
                <a:solidFill>
                  <a:srgbClr val="FF0000"/>
                </a:solidFill>
              </a:rPr>
              <a:t>必加中括号</a:t>
            </a:r>
            <a:r>
              <a:rPr lang="en-US" altLang="zh-CN" b="0" dirty="0" smtClean="0">
                <a:solidFill>
                  <a:srgbClr val="FF0000"/>
                </a:solidFill>
              </a:rPr>
              <a:t>[]</a:t>
            </a:r>
            <a:r>
              <a:rPr lang="zh-CN" altLang="en-US" b="0" dirty="0" smtClean="0">
                <a:solidFill>
                  <a:srgbClr val="FFFF00"/>
                </a:solidFill>
              </a:rPr>
              <a:t>，第一维</a:t>
            </a:r>
            <a:r>
              <a:rPr lang="zh-CN" altLang="en-US" b="0" dirty="0" smtClean="0">
                <a:solidFill>
                  <a:schemeClr val="bg1"/>
                </a:solidFill>
              </a:rPr>
              <a:t>长度可加可不加，</a:t>
            </a:r>
            <a:r>
              <a:rPr lang="zh-CN" altLang="en-US" b="0" dirty="0" smtClean="0">
                <a:solidFill>
                  <a:srgbClr val="FFFF00"/>
                </a:solidFill>
              </a:rPr>
              <a:t>第二维</a:t>
            </a:r>
            <a:r>
              <a:rPr lang="zh-CN" altLang="en-US" b="0" dirty="0">
                <a:solidFill>
                  <a:srgbClr val="FF0000"/>
                </a:solidFill>
              </a:rPr>
              <a:t>长度</a:t>
            </a:r>
            <a:r>
              <a:rPr lang="zh-CN" altLang="en-US" b="0" dirty="0" smtClean="0">
                <a:solidFill>
                  <a:srgbClr val="FF0000"/>
                </a:solidFill>
              </a:rPr>
              <a:t>必加</a:t>
            </a:r>
            <a:endParaRPr lang="zh-CN" altLang="en-US" b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836613"/>
          </a:xfrm>
        </p:spPr>
        <p:txBody>
          <a:bodyPr/>
          <a:lstStyle/>
          <a:p>
            <a:pPr eaLnBrk="1" hangingPunct="1"/>
            <a:r>
              <a:rPr lang="en-US" altLang="zh-CN" smtClean="0"/>
              <a:t>7.6  </a:t>
            </a:r>
            <a:r>
              <a:rPr lang="zh-CN" altLang="en-US" smtClean="0"/>
              <a:t>函数的嵌套调用和递归调用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642350" cy="1871662"/>
          </a:xfrm>
        </p:spPr>
        <p:txBody>
          <a:bodyPr/>
          <a:lstStyle/>
          <a:p>
            <a:pPr marL="533400" indent="-533400" eaLnBrk="1" hangingPunct="1">
              <a:buFontTx/>
              <a:buAutoNum type="arabicPlain"/>
            </a:pPr>
            <a:r>
              <a:rPr lang="zh-CN" altLang="en-US" smtClean="0"/>
              <a:t>函数的嵌套调用</a:t>
            </a:r>
          </a:p>
          <a:p>
            <a:pPr marL="990600" lvl="1" indent="-533400" eaLnBrk="1" hangingPunct="1">
              <a:buFontTx/>
              <a:buNone/>
            </a:pPr>
            <a:r>
              <a:rPr lang="zh-CN" altLang="en-US" sz="2400" b="1" smtClean="0">
                <a:ea typeface="黑体" pitchFamily="2" charset="-122"/>
              </a:rPr>
              <a:t>Ｃ语言中各函数之间是平行的，不存在相互包含的关系。虽然Ｃ语言不允许函数嵌套定义，但允许函数的嵌套调用。即在调用一个函数的过程中，又调用另一个函数。</a:t>
            </a:r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1403350" y="2997200"/>
            <a:ext cx="6985000" cy="2376488"/>
            <a:chOff x="2975" y="11257"/>
            <a:chExt cx="5509" cy="2378"/>
          </a:xfrm>
        </p:grpSpPr>
        <p:grpSp>
          <p:nvGrpSpPr>
            <p:cNvPr id="39943" name="Group 5"/>
            <p:cNvGrpSpPr>
              <a:grpSpLocks/>
            </p:cNvGrpSpPr>
            <p:nvPr/>
          </p:nvGrpSpPr>
          <p:grpSpPr bwMode="auto">
            <a:xfrm>
              <a:off x="2975" y="11257"/>
              <a:ext cx="5509" cy="2378"/>
              <a:chOff x="2975" y="11257"/>
              <a:chExt cx="5509" cy="2378"/>
            </a:xfrm>
          </p:grpSpPr>
          <p:sp>
            <p:nvSpPr>
              <p:cNvPr id="39953" name="Rectangle 6"/>
              <p:cNvSpPr>
                <a:spLocks noChangeArrowheads="1"/>
              </p:cNvSpPr>
              <p:nvPr/>
            </p:nvSpPr>
            <p:spPr bwMode="auto">
              <a:xfrm>
                <a:off x="2975" y="11257"/>
                <a:ext cx="1176" cy="354"/>
              </a:xfrm>
              <a:prstGeom prst="rect">
                <a:avLst/>
              </a:prstGeom>
              <a:noFill/>
              <a:ln w="1905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altLang="zh-CN" sz="1800">
                    <a:latin typeface="Tahoma" pitchFamily="34" charset="0"/>
                  </a:rPr>
                  <a:t>main</a:t>
                </a:r>
                <a:r>
                  <a:rPr lang="zh-CN" altLang="en-US" sz="1800">
                    <a:latin typeface="Tahoma" pitchFamily="34" charset="0"/>
                  </a:rPr>
                  <a:t>函数</a:t>
                </a:r>
              </a:p>
            </p:txBody>
          </p:sp>
          <p:sp>
            <p:nvSpPr>
              <p:cNvPr id="39954" name="Rectangle 7"/>
              <p:cNvSpPr>
                <a:spLocks noChangeArrowheads="1"/>
              </p:cNvSpPr>
              <p:nvPr/>
            </p:nvSpPr>
            <p:spPr bwMode="auto">
              <a:xfrm>
                <a:off x="2975" y="12320"/>
                <a:ext cx="1176" cy="354"/>
              </a:xfrm>
              <a:prstGeom prst="rect">
                <a:avLst/>
              </a:prstGeom>
              <a:noFill/>
              <a:ln w="1905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zh-CN" altLang="en-US" sz="1800">
                    <a:latin typeface="Tahoma" pitchFamily="34" charset="0"/>
                  </a:rPr>
                  <a:t>调用</a:t>
                </a:r>
                <a:r>
                  <a:rPr lang="en-US" altLang="zh-CN" sz="1800">
                    <a:latin typeface="Tahoma" pitchFamily="34" charset="0"/>
                  </a:rPr>
                  <a:t>A</a:t>
                </a:r>
                <a:r>
                  <a:rPr lang="zh-CN" altLang="en-US" sz="1800">
                    <a:latin typeface="Tahoma" pitchFamily="34" charset="0"/>
                  </a:rPr>
                  <a:t>函数</a:t>
                </a:r>
              </a:p>
            </p:txBody>
          </p:sp>
          <p:sp>
            <p:nvSpPr>
              <p:cNvPr id="39955" name="Rectangle 8"/>
              <p:cNvSpPr>
                <a:spLocks noChangeArrowheads="1"/>
              </p:cNvSpPr>
              <p:nvPr/>
            </p:nvSpPr>
            <p:spPr bwMode="auto">
              <a:xfrm>
                <a:off x="2995" y="13281"/>
                <a:ext cx="1176" cy="354"/>
              </a:xfrm>
              <a:prstGeom prst="rect">
                <a:avLst/>
              </a:prstGeom>
              <a:noFill/>
              <a:ln w="1905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zh-CN" altLang="en-US" sz="1800">
                    <a:latin typeface="Tahoma" pitchFamily="34" charset="0"/>
                  </a:rPr>
                  <a:t>结   束</a:t>
                </a:r>
              </a:p>
            </p:txBody>
          </p:sp>
          <p:sp>
            <p:nvSpPr>
              <p:cNvPr id="39956" name="Rectangle 9"/>
              <p:cNvSpPr>
                <a:spLocks noChangeArrowheads="1"/>
              </p:cNvSpPr>
              <p:nvPr/>
            </p:nvSpPr>
            <p:spPr bwMode="auto">
              <a:xfrm>
                <a:off x="5329" y="11257"/>
                <a:ext cx="1175" cy="354"/>
              </a:xfrm>
              <a:prstGeom prst="rect">
                <a:avLst/>
              </a:prstGeom>
              <a:noFill/>
              <a:ln w="1905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altLang="zh-CN" sz="1800">
                    <a:latin typeface="Tahoma" pitchFamily="34" charset="0"/>
                  </a:rPr>
                  <a:t>A</a:t>
                </a:r>
                <a:r>
                  <a:rPr lang="zh-CN" altLang="en-US" sz="1800">
                    <a:latin typeface="Tahoma" pitchFamily="34" charset="0"/>
                  </a:rPr>
                  <a:t>函数</a:t>
                </a:r>
              </a:p>
            </p:txBody>
          </p:sp>
          <p:sp>
            <p:nvSpPr>
              <p:cNvPr id="39957" name="Rectangle 10"/>
              <p:cNvSpPr>
                <a:spLocks noChangeArrowheads="1"/>
              </p:cNvSpPr>
              <p:nvPr/>
            </p:nvSpPr>
            <p:spPr bwMode="auto">
              <a:xfrm>
                <a:off x="5381" y="12320"/>
                <a:ext cx="1178" cy="354"/>
              </a:xfrm>
              <a:prstGeom prst="rect">
                <a:avLst/>
              </a:prstGeom>
              <a:noFill/>
              <a:ln w="1905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zh-CN" altLang="en-US" sz="1800">
                    <a:latin typeface="Tahoma" pitchFamily="34" charset="0"/>
                  </a:rPr>
                  <a:t>调用</a:t>
                </a:r>
                <a:r>
                  <a:rPr lang="en-US" altLang="zh-CN" sz="1800">
                    <a:latin typeface="Tahoma" pitchFamily="34" charset="0"/>
                  </a:rPr>
                  <a:t>B</a:t>
                </a:r>
                <a:r>
                  <a:rPr lang="zh-CN" altLang="en-US" sz="1800">
                    <a:latin typeface="Tahoma" pitchFamily="34" charset="0"/>
                  </a:rPr>
                  <a:t>函数</a:t>
                </a:r>
              </a:p>
            </p:txBody>
          </p:sp>
          <p:sp>
            <p:nvSpPr>
              <p:cNvPr id="39958" name="Rectangle 11"/>
              <p:cNvSpPr>
                <a:spLocks noChangeArrowheads="1"/>
              </p:cNvSpPr>
              <p:nvPr/>
            </p:nvSpPr>
            <p:spPr bwMode="auto">
              <a:xfrm>
                <a:off x="7308" y="11257"/>
                <a:ext cx="1176" cy="354"/>
              </a:xfrm>
              <a:prstGeom prst="rect">
                <a:avLst/>
              </a:prstGeom>
              <a:noFill/>
              <a:ln w="1905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altLang="zh-CN" sz="1800">
                    <a:latin typeface="Tahoma" pitchFamily="34" charset="0"/>
                  </a:rPr>
                  <a:t>B</a:t>
                </a:r>
                <a:r>
                  <a:rPr lang="zh-CN" altLang="en-US" sz="1800">
                    <a:latin typeface="Tahoma" pitchFamily="34" charset="0"/>
                  </a:rPr>
                  <a:t>函数</a:t>
                </a:r>
              </a:p>
            </p:txBody>
          </p:sp>
          <p:sp>
            <p:nvSpPr>
              <p:cNvPr id="39959" name="Line 12"/>
              <p:cNvSpPr>
                <a:spLocks noChangeShapeType="1"/>
              </p:cNvSpPr>
              <p:nvPr/>
            </p:nvSpPr>
            <p:spPr bwMode="auto">
              <a:xfrm>
                <a:off x="3509" y="11611"/>
                <a:ext cx="0" cy="70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9960" name="Line 13"/>
              <p:cNvSpPr>
                <a:spLocks noChangeShapeType="1"/>
              </p:cNvSpPr>
              <p:nvPr/>
            </p:nvSpPr>
            <p:spPr bwMode="auto">
              <a:xfrm>
                <a:off x="3509" y="12674"/>
                <a:ext cx="0" cy="6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9961" name="Line 14"/>
              <p:cNvSpPr>
                <a:spLocks noChangeShapeType="1"/>
              </p:cNvSpPr>
              <p:nvPr/>
            </p:nvSpPr>
            <p:spPr bwMode="auto">
              <a:xfrm flipV="1">
                <a:off x="4151" y="11611"/>
                <a:ext cx="1178" cy="70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39962" name="Line 15"/>
              <p:cNvSpPr>
                <a:spLocks noChangeShapeType="1"/>
              </p:cNvSpPr>
              <p:nvPr/>
            </p:nvSpPr>
            <p:spPr bwMode="auto">
              <a:xfrm>
                <a:off x="5917" y="11611"/>
                <a:ext cx="0" cy="70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39963" name="Line 16"/>
              <p:cNvSpPr>
                <a:spLocks noChangeShapeType="1"/>
              </p:cNvSpPr>
              <p:nvPr/>
            </p:nvSpPr>
            <p:spPr bwMode="auto">
              <a:xfrm>
                <a:off x="5917" y="12674"/>
                <a:ext cx="0" cy="80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39964" name="Line 17"/>
              <p:cNvSpPr>
                <a:spLocks noChangeShapeType="1"/>
              </p:cNvSpPr>
              <p:nvPr/>
            </p:nvSpPr>
            <p:spPr bwMode="auto">
              <a:xfrm flipH="1" flipV="1">
                <a:off x="4151" y="12674"/>
                <a:ext cx="1766" cy="80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39965" name="Line 18"/>
              <p:cNvSpPr>
                <a:spLocks noChangeShapeType="1"/>
              </p:cNvSpPr>
              <p:nvPr/>
            </p:nvSpPr>
            <p:spPr bwMode="auto">
              <a:xfrm flipV="1">
                <a:off x="6559" y="11611"/>
                <a:ext cx="749" cy="70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39966" name="Line 19"/>
              <p:cNvSpPr>
                <a:spLocks noChangeShapeType="1"/>
              </p:cNvSpPr>
              <p:nvPr/>
            </p:nvSpPr>
            <p:spPr bwMode="auto">
              <a:xfrm>
                <a:off x="7896" y="11611"/>
                <a:ext cx="0" cy="192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39967" name="Line 20"/>
              <p:cNvSpPr>
                <a:spLocks noChangeShapeType="1"/>
              </p:cNvSpPr>
              <p:nvPr/>
            </p:nvSpPr>
            <p:spPr bwMode="auto">
              <a:xfrm flipH="1" flipV="1">
                <a:off x="6559" y="12674"/>
                <a:ext cx="1337" cy="85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</p:grpSp>
        <p:sp>
          <p:nvSpPr>
            <p:cNvPr id="39944" name="Text Box 21"/>
            <p:cNvSpPr txBox="1">
              <a:spLocks noChangeArrowheads="1"/>
            </p:cNvSpPr>
            <p:nvPr/>
          </p:nvSpPr>
          <p:spPr bwMode="auto">
            <a:xfrm>
              <a:off x="3209" y="11767"/>
              <a:ext cx="30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r>
                <a:rPr lang="en-US" altLang="zh-CN">
                  <a:latin typeface="Tahoma" pitchFamily="34" charset="0"/>
                </a:rPr>
                <a:t>①</a:t>
              </a:r>
            </a:p>
          </p:txBody>
        </p:sp>
        <p:sp>
          <p:nvSpPr>
            <p:cNvPr id="39945" name="Text Box 22"/>
            <p:cNvSpPr txBox="1">
              <a:spLocks noChangeArrowheads="1"/>
            </p:cNvSpPr>
            <p:nvPr/>
          </p:nvSpPr>
          <p:spPr bwMode="auto">
            <a:xfrm>
              <a:off x="4364" y="12862"/>
              <a:ext cx="30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r>
                <a:rPr lang="en-US" altLang="zh-CN">
                  <a:latin typeface="Tahoma" pitchFamily="34" charset="0"/>
                </a:rPr>
                <a:t>⑧</a:t>
              </a:r>
            </a:p>
          </p:txBody>
        </p:sp>
        <p:sp>
          <p:nvSpPr>
            <p:cNvPr id="39946" name="Text Box 23"/>
            <p:cNvSpPr txBox="1">
              <a:spLocks noChangeArrowheads="1"/>
            </p:cNvSpPr>
            <p:nvPr/>
          </p:nvSpPr>
          <p:spPr bwMode="auto">
            <a:xfrm>
              <a:off x="5624" y="12862"/>
              <a:ext cx="30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r>
                <a:rPr lang="en-US" altLang="zh-CN">
                  <a:latin typeface="Tahoma" pitchFamily="34" charset="0"/>
                </a:rPr>
                <a:t>⑦</a:t>
              </a:r>
            </a:p>
          </p:txBody>
        </p:sp>
        <p:sp>
          <p:nvSpPr>
            <p:cNvPr id="39947" name="Text Box 24"/>
            <p:cNvSpPr txBox="1">
              <a:spLocks noChangeArrowheads="1"/>
            </p:cNvSpPr>
            <p:nvPr/>
          </p:nvSpPr>
          <p:spPr bwMode="auto">
            <a:xfrm>
              <a:off x="6674" y="12877"/>
              <a:ext cx="30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r>
                <a:rPr lang="en-US" altLang="zh-CN">
                  <a:latin typeface="Tahoma" pitchFamily="34" charset="0"/>
                </a:rPr>
                <a:t>⑥</a:t>
              </a:r>
            </a:p>
          </p:txBody>
        </p:sp>
        <p:sp>
          <p:nvSpPr>
            <p:cNvPr id="39948" name="Text Box 25"/>
            <p:cNvSpPr txBox="1">
              <a:spLocks noChangeArrowheads="1"/>
            </p:cNvSpPr>
            <p:nvPr/>
          </p:nvSpPr>
          <p:spPr bwMode="auto">
            <a:xfrm>
              <a:off x="7544" y="12322"/>
              <a:ext cx="30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r>
                <a:rPr lang="en-US" altLang="zh-CN">
                  <a:latin typeface="Tahoma" pitchFamily="34" charset="0"/>
                </a:rPr>
                <a:t>⑤</a:t>
              </a:r>
            </a:p>
          </p:txBody>
        </p:sp>
        <p:sp>
          <p:nvSpPr>
            <p:cNvPr id="39949" name="Text Box 26"/>
            <p:cNvSpPr txBox="1">
              <a:spLocks noChangeArrowheads="1"/>
            </p:cNvSpPr>
            <p:nvPr/>
          </p:nvSpPr>
          <p:spPr bwMode="auto">
            <a:xfrm>
              <a:off x="6599" y="11737"/>
              <a:ext cx="30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r>
                <a:rPr lang="en-US" altLang="zh-CN">
                  <a:latin typeface="Tahoma" pitchFamily="34" charset="0"/>
                </a:rPr>
                <a:t>④</a:t>
              </a:r>
            </a:p>
          </p:txBody>
        </p:sp>
        <p:sp>
          <p:nvSpPr>
            <p:cNvPr id="39950" name="Text Box 27"/>
            <p:cNvSpPr txBox="1">
              <a:spLocks noChangeArrowheads="1"/>
            </p:cNvSpPr>
            <p:nvPr/>
          </p:nvSpPr>
          <p:spPr bwMode="auto">
            <a:xfrm>
              <a:off x="5624" y="11752"/>
              <a:ext cx="30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r>
                <a:rPr lang="en-US" altLang="zh-CN">
                  <a:latin typeface="Tahoma" pitchFamily="34" charset="0"/>
                </a:rPr>
                <a:t>③</a:t>
              </a:r>
            </a:p>
          </p:txBody>
        </p:sp>
        <p:sp>
          <p:nvSpPr>
            <p:cNvPr id="39951" name="Text Box 28"/>
            <p:cNvSpPr txBox="1">
              <a:spLocks noChangeArrowheads="1"/>
            </p:cNvSpPr>
            <p:nvPr/>
          </p:nvSpPr>
          <p:spPr bwMode="auto">
            <a:xfrm>
              <a:off x="4409" y="11767"/>
              <a:ext cx="30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r>
                <a:rPr lang="en-US" altLang="zh-CN">
                  <a:latin typeface="Tahoma" pitchFamily="34" charset="0"/>
                </a:rPr>
                <a:t>②</a:t>
              </a:r>
            </a:p>
          </p:txBody>
        </p:sp>
        <p:sp>
          <p:nvSpPr>
            <p:cNvPr id="39952" name="Text Box 29"/>
            <p:cNvSpPr txBox="1">
              <a:spLocks noChangeArrowheads="1"/>
            </p:cNvSpPr>
            <p:nvPr/>
          </p:nvSpPr>
          <p:spPr bwMode="auto">
            <a:xfrm>
              <a:off x="3224" y="12877"/>
              <a:ext cx="30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r>
                <a:rPr lang="en-US" altLang="zh-CN">
                  <a:latin typeface="Tahoma" pitchFamily="34" charset="0"/>
                </a:rPr>
                <a:t>⑨</a:t>
              </a:r>
            </a:p>
          </p:txBody>
        </p:sp>
      </p:grpSp>
      <p:sp>
        <p:nvSpPr>
          <p:cNvPr id="39941" name="Oval 30"/>
          <p:cNvSpPr>
            <a:spLocks noChangeArrowheads="1"/>
          </p:cNvSpPr>
          <p:nvPr/>
        </p:nvSpPr>
        <p:spPr bwMode="auto">
          <a:xfrm>
            <a:off x="2771775" y="3860800"/>
            <a:ext cx="287338" cy="720725"/>
          </a:xfrm>
          <a:prstGeom prst="ellipse">
            <a:avLst/>
          </a:prstGeom>
          <a:noFill/>
          <a:ln w="19050">
            <a:solidFill>
              <a:srgbClr val="FF3300"/>
            </a:solidFill>
            <a:miter lim="800000"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2" name="AutoShape 31"/>
          <p:cNvSpPr>
            <a:spLocks noChangeArrowheads="1"/>
          </p:cNvSpPr>
          <p:nvPr/>
        </p:nvSpPr>
        <p:spPr bwMode="auto">
          <a:xfrm>
            <a:off x="2627313" y="5805488"/>
            <a:ext cx="2449512" cy="431800"/>
          </a:xfrm>
          <a:prstGeom prst="wedgeRoundRectCallout">
            <a:avLst>
              <a:gd name="adj1" fmla="val -37880"/>
              <a:gd name="adj2" fmla="val -34375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b="0"/>
              <a:t>此位置为断点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836613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latin typeface="黑体" pitchFamily="2" charset="-122"/>
              </a:rPr>
              <a:t>函数分类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569325" cy="48275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smtClean="0">
                <a:latin typeface="黑体" pitchFamily="2" charset="-122"/>
              </a:rPr>
              <a:t>（</a:t>
            </a:r>
            <a:r>
              <a:rPr lang="en-US" altLang="zh-CN" sz="2400" smtClean="0">
                <a:latin typeface="黑体" pitchFamily="2" charset="-122"/>
              </a:rPr>
              <a:t>1</a:t>
            </a:r>
            <a:r>
              <a:rPr lang="zh-CN" altLang="en-US" sz="2400" smtClean="0">
                <a:latin typeface="黑体" pitchFamily="2" charset="-122"/>
              </a:rPr>
              <a:t>）从函数定义来看：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smtClean="0">
                <a:latin typeface="黑体" pitchFamily="2" charset="-122"/>
              </a:rPr>
              <a:t>          分为</a:t>
            </a:r>
            <a:r>
              <a:rPr lang="zh-CN" altLang="en-US" sz="2400" smtClean="0">
                <a:solidFill>
                  <a:srgbClr val="FF0000"/>
                </a:solidFill>
                <a:latin typeface="黑体" pitchFamily="2" charset="-122"/>
              </a:rPr>
              <a:t>库函数</a:t>
            </a:r>
            <a:r>
              <a:rPr lang="zh-CN" altLang="en-US" sz="2400" smtClean="0">
                <a:latin typeface="黑体" pitchFamily="2" charset="-122"/>
              </a:rPr>
              <a:t>和</a:t>
            </a:r>
            <a:r>
              <a:rPr lang="zh-CN" altLang="en-US" sz="2400" smtClean="0">
                <a:solidFill>
                  <a:srgbClr val="FF0000"/>
                </a:solidFill>
                <a:latin typeface="黑体" pitchFamily="2" charset="-122"/>
              </a:rPr>
              <a:t>用户定义函数</a:t>
            </a:r>
            <a:r>
              <a:rPr lang="zh-CN" altLang="en-US" sz="2400" smtClean="0">
                <a:latin typeface="黑体" pitchFamily="2" charset="-122"/>
              </a:rPr>
              <a:t>两种。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smtClean="0">
                <a:latin typeface="Tahoma" pitchFamily="34" charset="0"/>
              </a:rPr>
              <a:t>例如：</a:t>
            </a:r>
            <a:r>
              <a:rPr lang="en-US" altLang="zh-CN" sz="2400" smtClean="0">
                <a:solidFill>
                  <a:schemeClr val="accent2"/>
                </a:solidFill>
                <a:latin typeface="Tahoma" pitchFamily="34" charset="0"/>
              </a:rPr>
              <a:t>printf</a:t>
            </a:r>
            <a:r>
              <a:rPr lang="zh-CN" altLang="en-US" sz="2400" smtClean="0">
                <a:solidFill>
                  <a:schemeClr val="accent2"/>
                </a:solidFill>
                <a:latin typeface="Tahoma" pitchFamily="34" charset="0"/>
              </a:rPr>
              <a:t>、</a:t>
            </a:r>
            <a:r>
              <a:rPr lang="en-US" altLang="zh-CN" sz="2400" smtClean="0">
                <a:solidFill>
                  <a:schemeClr val="accent2"/>
                </a:solidFill>
                <a:latin typeface="Tahoma" pitchFamily="34" charset="0"/>
              </a:rPr>
              <a:t>scanf </a:t>
            </a:r>
            <a:r>
              <a:rPr lang="zh-CN" altLang="en-US" sz="2400" smtClean="0">
                <a:latin typeface="Tahoma" pitchFamily="34" charset="0"/>
              </a:rPr>
              <a:t>与</a:t>
            </a:r>
            <a:r>
              <a:rPr lang="en-US" altLang="zh-CN" sz="2400" smtClean="0">
                <a:solidFill>
                  <a:schemeClr val="accent2"/>
                </a:solidFill>
                <a:latin typeface="Tahoma" pitchFamily="34" charset="0"/>
              </a:rPr>
              <a:t>star()</a:t>
            </a:r>
            <a:r>
              <a:rPr lang="zh-CN" altLang="en-US" sz="2400" smtClean="0">
                <a:solidFill>
                  <a:schemeClr val="accent2"/>
                </a:solidFill>
                <a:latin typeface="Tahoma" pitchFamily="34" charset="0"/>
              </a:rPr>
              <a:t>、</a:t>
            </a:r>
            <a:r>
              <a:rPr lang="en-US" altLang="zh-CN" sz="2400" smtClean="0">
                <a:solidFill>
                  <a:schemeClr val="accent2"/>
                </a:solidFill>
                <a:latin typeface="Tahoma" pitchFamily="34" charset="0"/>
              </a:rPr>
              <a:t>max()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buFontTx/>
              <a:buNone/>
            </a:pPr>
            <a:r>
              <a:rPr lang="zh-CN" altLang="en-US" sz="2400" smtClean="0">
                <a:latin typeface="黑体" pitchFamily="2" charset="-122"/>
              </a:rPr>
              <a:t>（</a:t>
            </a:r>
            <a:r>
              <a:rPr lang="en-US" altLang="zh-CN" sz="2400" smtClean="0">
                <a:latin typeface="黑体" pitchFamily="2" charset="-122"/>
              </a:rPr>
              <a:t>2</a:t>
            </a:r>
            <a:r>
              <a:rPr lang="zh-CN" altLang="en-US" sz="2400" smtClean="0">
                <a:latin typeface="黑体" pitchFamily="2" charset="-122"/>
              </a:rPr>
              <a:t>）从函数的返回值来看：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smtClean="0">
                <a:latin typeface="黑体" pitchFamily="2" charset="-122"/>
              </a:rPr>
              <a:t>          分为</a:t>
            </a:r>
            <a:r>
              <a:rPr lang="zh-CN" altLang="en-US" sz="2400" smtClean="0">
                <a:solidFill>
                  <a:srgbClr val="FF0000"/>
                </a:solidFill>
                <a:latin typeface="黑体" pitchFamily="2" charset="-122"/>
              </a:rPr>
              <a:t>有返回值函数</a:t>
            </a:r>
            <a:r>
              <a:rPr lang="zh-CN" altLang="en-US" sz="2400" smtClean="0">
                <a:latin typeface="黑体" pitchFamily="2" charset="-122"/>
              </a:rPr>
              <a:t>和</a:t>
            </a:r>
            <a:r>
              <a:rPr lang="zh-CN" altLang="en-US" sz="2400" smtClean="0">
                <a:solidFill>
                  <a:srgbClr val="FF0000"/>
                </a:solidFill>
                <a:latin typeface="黑体" pitchFamily="2" charset="-122"/>
              </a:rPr>
              <a:t>无返回值函数</a:t>
            </a:r>
            <a:r>
              <a:rPr lang="zh-CN" altLang="en-US" sz="2400" smtClean="0">
                <a:latin typeface="黑体" pitchFamily="2" charset="-122"/>
              </a:rPr>
              <a:t>两种。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smtClean="0">
                <a:latin typeface="Tahoma" pitchFamily="34" charset="0"/>
              </a:rPr>
              <a:t>例如： </a:t>
            </a:r>
            <a:r>
              <a:rPr lang="en-US" altLang="zh-CN" sz="2400" smtClean="0">
                <a:solidFill>
                  <a:srgbClr val="FF00FF"/>
                </a:solidFill>
                <a:latin typeface="Tahoma" pitchFamily="34" charset="0"/>
              </a:rPr>
              <a:t>void</a:t>
            </a:r>
            <a:r>
              <a:rPr lang="en-US" altLang="zh-CN" sz="2400" smtClean="0">
                <a:latin typeface="Tahoma" pitchFamily="34" charset="0"/>
              </a:rPr>
              <a:t> star()</a:t>
            </a:r>
            <a:r>
              <a:rPr lang="zh-CN" altLang="en-US" sz="2400" smtClean="0">
                <a:latin typeface="Tahoma" pitchFamily="34" charset="0"/>
              </a:rPr>
              <a:t>、</a:t>
            </a:r>
            <a:r>
              <a:rPr lang="en-US" altLang="zh-CN" sz="2400" smtClean="0">
                <a:solidFill>
                  <a:srgbClr val="FF00FF"/>
                </a:solidFill>
                <a:latin typeface="Tahoma" pitchFamily="34" charset="0"/>
              </a:rPr>
              <a:t>int</a:t>
            </a:r>
            <a:r>
              <a:rPr lang="en-US" altLang="zh-CN" sz="2400" smtClean="0">
                <a:latin typeface="Tahoma" pitchFamily="34" charset="0"/>
              </a:rPr>
              <a:t> max()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buFontTx/>
              <a:buNone/>
            </a:pPr>
            <a:r>
              <a:rPr lang="zh-CN" altLang="en-US" sz="2400" smtClean="0">
                <a:latin typeface="黑体" pitchFamily="2" charset="-122"/>
              </a:rPr>
              <a:t>（</a:t>
            </a:r>
            <a:r>
              <a:rPr lang="en-US" altLang="zh-CN" sz="2400" smtClean="0">
                <a:latin typeface="黑体" pitchFamily="2" charset="-122"/>
              </a:rPr>
              <a:t>3</a:t>
            </a:r>
            <a:r>
              <a:rPr lang="zh-CN" altLang="en-US" sz="2400" smtClean="0">
                <a:latin typeface="黑体" pitchFamily="2" charset="-122"/>
              </a:rPr>
              <a:t>）从主调函数和被调函数之间数据传送的来看：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smtClean="0">
                <a:latin typeface="黑体" pitchFamily="2" charset="-122"/>
              </a:rPr>
              <a:t>          分为</a:t>
            </a:r>
            <a:r>
              <a:rPr lang="zh-CN" altLang="en-US" sz="2400" smtClean="0">
                <a:solidFill>
                  <a:srgbClr val="FF0000"/>
                </a:solidFill>
                <a:latin typeface="黑体" pitchFamily="2" charset="-122"/>
              </a:rPr>
              <a:t>无参函数</a:t>
            </a:r>
            <a:r>
              <a:rPr lang="zh-CN" altLang="en-US" sz="2400" smtClean="0">
                <a:latin typeface="黑体" pitchFamily="2" charset="-122"/>
              </a:rPr>
              <a:t>和</a:t>
            </a:r>
            <a:r>
              <a:rPr lang="zh-CN" altLang="en-US" sz="2400" smtClean="0">
                <a:solidFill>
                  <a:srgbClr val="FF0000"/>
                </a:solidFill>
                <a:latin typeface="黑体" pitchFamily="2" charset="-122"/>
              </a:rPr>
              <a:t>有参函数</a:t>
            </a:r>
            <a:r>
              <a:rPr lang="zh-CN" altLang="en-US" sz="2400" smtClean="0">
                <a:latin typeface="黑体" pitchFamily="2" charset="-122"/>
              </a:rPr>
              <a:t>两种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smtClean="0">
                <a:latin typeface="Tahoma" pitchFamily="34" charset="0"/>
              </a:rPr>
              <a:t>例如： </a:t>
            </a:r>
            <a:r>
              <a:rPr lang="en-US" altLang="zh-CN" sz="2400" smtClean="0">
                <a:latin typeface="Tahoma" pitchFamily="34" charset="0"/>
              </a:rPr>
              <a:t>void star(</a:t>
            </a:r>
            <a:r>
              <a:rPr lang="en-US" altLang="zh-CN" sz="2400" smtClean="0">
                <a:solidFill>
                  <a:srgbClr val="FF00FF"/>
                </a:solidFill>
                <a:latin typeface="Tahoma" pitchFamily="34" charset="0"/>
              </a:rPr>
              <a:t>void</a:t>
            </a:r>
            <a:r>
              <a:rPr lang="en-US" altLang="zh-CN" sz="2400" smtClean="0">
                <a:latin typeface="Tahoma" pitchFamily="34" charset="0"/>
              </a:rPr>
              <a:t>)</a:t>
            </a:r>
            <a:r>
              <a:rPr lang="zh-CN" altLang="en-US" sz="2400" smtClean="0">
                <a:latin typeface="Tahoma" pitchFamily="34" charset="0"/>
              </a:rPr>
              <a:t>、</a:t>
            </a:r>
            <a:r>
              <a:rPr lang="en-US" altLang="zh-CN" sz="2400" smtClean="0">
                <a:latin typeface="Tahoma" pitchFamily="34" charset="0"/>
              </a:rPr>
              <a:t>int max</a:t>
            </a:r>
            <a:r>
              <a:rPr lang="en-US" altLang="zh-CN" sz="2400" smtClean="0">
                <a:solidFill>
                  <a:srgbClr val="FF00FF"/>
                </a:solidFill>
                <a:latin typeface="Tahoma" pitchFamily="34" charset="0"/>
              </a:rPr>
              <a:t>(int a,int b</a:t>
            </a:r>
            <a:r>
              <a:rPr lang="en-US" altLang="zh-CN" sz="2400" smtClean="0">
                <a:latin typeface="Tahoma" pitchFamily="34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7772400" cy="692150"/>
          </a:xfrm>
        </p:spPr>
        <p:txBody>
          <a:bodyPr/>
          <a:lstStyle/>
          <a:p>
            <a:pPr eaLnBrk="1" hangingPunct="1"/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7.14】</a:t>
            </a:r>
            <a:r>
              <a:rPr lang="zh-CN" altLang="en-US" smtClean="0"/>
              <a:t>计算</a:t>
            </a:r>
            <a:r>
              <a:rPr lang="en-US" altLang="zh-CN" smtClean="0"/>
              <a:t>2</a:t>
            </a:r>
            <a:r>
              <a:rPr lang="en-US" altLang="zh-CN" baseline="30000" smtClean="0"/>
              <a:t>2</a:t>
            </a:r>
            <a:r>
              <a:rPr lang="en-US" altLang="zh-CN" smtClean="0"/>
              <a:t>!+3</a:t>
            </a:r>
            <a:r>
              <a:rPr lang="en-US" altLang="zh-CN" baseline="30000" smtClean="0"/>
              <a:t>2</a:t>
            </a:r>
            <a:r>
              <a:rPr lang="en-US" altLang="zh-CN" smtClean="0"/>
              <a:t>!</a:t>
            </a:r>
            <a:r>
              <a:rPr lang="zh-CN" altLang="en-US" smtClean="0"/>
              <a:t>的阶乘和</a:t>
            </a:r>
            <a:r>
              <a:rPr lang="en-US" altLang="zh-CN" smtClean="0"/>
              <a:t>s</a:t>
            </a:r>
            <a:r>
              <a:rPr lang="zh-CN" altLang="en-US" smtClean="0"/>
              <a:t>。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174625" y="765175"/>
            <a:ext cx="4037013" cy="30130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2"/>
                </a:solidFill>
              </a:rPr>
              <a:t>#include &lt;stdio.h&gt;</a:t>
            </a:r>
            <a:br>
              <a:rPr lang="en-US" altLang="zh-CN">
                <a:solidFill>
                  <a:schemeClr val="tx2"/>
                </a:solidFill>
              </a:rPr>
            </a:br>
            <a:r>
              <a:rPr lang="en-US" altLang="zh-CN">
                <a:solidFill>
                  <a:schemeClr val="tx2"/>
                </a:solidFill>
              </a:rPr>
              <a:t>long f1(int p) /*</a:t>
            </a:r>
            <a:r>
              <a:rPr lang="zh-CN" altLang="en-US">
                <a:solidFill>
                  <a:schemeClr val="tx2"/>
                </a:solidFill>
              </a:rPr>
              <a:t>计算平方值*</a:t>
            </a:r>
            <a:r>
              <a:rPr lang="en-US" altLang="zh-CN">
                <a:solidFill>
                  <a:schemeClr val="tx2"/>
                </a:solidFill>
              </a:rPr>
              <a:t>/</a:t>
            </a:r>
            <a:br>
              <a:rPr lang="en-US" altLang="zh-CN">
                <a:solidFill>
                  <a:schemeClr val="tx2"/>
                </a:solidFill>
              </a:rPr>
            </a:br>
            <a:r>
              <a:rPr lang="en-US" altLang="zh-CN">
                <a:solidFill>
                  <a:schemeClr val="tx2"/>
                </a:solidFill>
              </a:rPr>
              <a:t>{   int k;</a:t>
            </a:r>
            <a:br>
              <a:rPr lang="en-US" altLang="zh-CN">
                <a:solidFill>
                  <a:schemeClr val="tx2"/>
                </a:solidFill>
              </a:rPr>
            </a:br>
            <a:r>
              <a:rPr lang="en-US" altLang="zh-CN">
                <a:solidFill>
                  <a:schemeClr val="tx2"/>
                </a:solidFill>
              </a:rPr>
              <a:t>     long r;</a:t>
            </a:r>
            <a:br>
              <a:rPr lang="en-US" altLang="zh-CN">
                <a:solidFill>
                  <a:schemeClr val="tx2"/>
                </a:solidFill>
              </a:rPr>
            </a:br>
            <a:r>
              <a:rPr lang="en-US" altLang="zh-CN">
                <a:solidFill>
                  <a:schemeClr val="tx2"/>
                </a:solidFill>
              </a:rPr>
              <a:t>     long f2(int);   		</a:t>
            </a:r>
            <a:br>
              <a:rPr lang="en-US" altLang="zh-CN">
                <a:solidFill>
                  <a:schemeClr val="tx2"/>
                </a:solidFill>
              </a:rPr>
            </a:br>
            <a:r>
              <a:rPr lang="en-US" altLang="zh-CN">
                <a:solidFill>
                  <a:schemeClr val="tx2"/>
                </a:solidFill>
              </a:rPr>
              <a:t>     k=p*p;</a:t>
            </a:r>
            <a:br>
              <a:rPr lang="en-US" altLang="zh-CN">
                <a:solidFill>
                  <a:schemeClr val="tx2"/>
                </a:solidFill>
              </a:rPr>
            </a:br>
            <a:r>
              <a:rPr lang="en-US" altLang="zh-CN">
                <a:solidFill>
                  <a:schemeClr val="tx2"/>
                </a:solidFill>
              </a:rPr>
              <a:t>     r=f2(k);    			</a:t>
            </a:r>
          </a:p>
          <a:p>
            <a:r>
              <a:rPr lang="en-US" altLang="zh-CN">
                <a:solidFill>
                  <a:schemeClr val="tx2"/>
                </a:solidFill>
              </a:rPr>
              <a:t>     return r;  }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179388" y="3860800"/>
            <a:ext cx="4032250" cy="264795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/>
              <a:t>long f2(int q) /*</a:t>
            </a:r>
            <a:r>
              <a:rPr lang="zh-CN" altLang="en-US"/>
              <a:t>计算阶乘值*</a:t>
            </a:r>
            <a:r>
              <a:rPr lang="en-US" altLang="zh-CN"/>
              <a:t>/</a:t>
            </a:r>
          </a:p>
          <a:p>
            <a:r>
              <a:rPr lang="en-US" altLang="zh-CN"/>
              <a:t>{   long c=1;</a:t>
            </a:r>
          </a:p>
          <a:p>
            <a:r>
              <a:rPr lang="en-US" altLang="zh-CN"/>
              <a:t>     int i;</a:t>
            </a:r>
          </a:p>
          <a:p>
            <a:r>
              <a:rPr lang="en-US" altLang="zh-CN"/>
              <a:t>     for(i=1;i&lt;=q;i++)</a:t>
            </a:r>
          </a:p>
          <a:p>
            <a:r>
              <a:rPr lang="en-US" altLang="zh-CN"/>
              <a:t>          c=c*i;</a:t>
            </a:r>
          </a:p>
          <a:p>
            <a:r>
              <a:rPr lang="en-US" altLang="zh-CN"/>
              <a:t>     return c;    	</a:t>
            </a:r>
          </a:p>
          <a:p>
            <a:r>
              <a:rPr lang="en-US" altLang="zh-CN"/>
              <a:t>}</a:t>
            </a: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4211638" y="806450"/>
            <a:ext cx="4105275" cy="30130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/>
              <a:t>main()</a:t>
            </a:r>
          </a:p>
          <a:p>
            <a:r>
              <a:rPr lang="en-US" altLang="zh-CN"/>
              <a:t>{   int i;</a:t>
            </a:r>
          </a:p>
          <a:p>
            <a:r>
              <a:rPr lang="en-US" altLang="zh-CN"/>
              <a:t>    long s=0;</a:t>
            </a:r>
          </a:p>
          <a:p>
            <a:r>
              <a:rPr lang="en-US" altLang="zh-CN"/>
              <a:t>    for (i=2;i&lt;=3;i++)	</a:t>
            </a:r>
          </a:p>
          <a:p>
            <a:r>
              <a:rPr lang="en-US" altLang="zh-CN"/>
              <a:t>       s=s+f1(i);      		</a:t>
            </a:r>
          </a:p>
          <a:p>
            <a:r>
              <a:rPr lang="en-US" altLang="zh-CN"/>
              <a:t>    printf("\ns=%ld\n",s);</a:t>
            </a:r>
          </a:p>
          <a:p>
            <a:r>
              <a:rPr lang="en-US" altLang="zh-CN"/>
              <a:t>}</a:t>
            </a:r>
          </a:p>
          <a:p>
            <a:endParaRPr lang="en-US" altLang="zh-CN"/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4211638" y="3860800"/>
            <a:ext cx="4105275" cy="252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3200" b="0"/>
              <a:t>运行结果为：</a:t>
            </a:r>
          </a:p>
          <a:p>
            <a:pPr algn="ctr"/>
            <a:r>
              <a:rPr lang="en-US" altLang="zh-CN" sz="3200" b="0"/>
              <a:t>S=362904</a:t>
            </a:r>
          </a:p>
          <a:p>
            <a:pPr algn="ctr"/>
            <a:endParaRPr lang="en-US" altLang="zh-CN" sz="3200" b="0"/>
          </a:p>
          <a:p>
            <a:pPr algn="ctr"/>
            <a:endParaRPr lang="en-US" altLang="zh-CN" sz="3200" b="0"/>
          </a:p>
          <a:p>
            <a:pPr algn="ctr"/>
            <a:endParaRPr lang="en-US" altLang="zh-CN" sz="3200" b="0"/>
          </a:p>
        </p:txBody>
      </p:sp>
      <p:sp>
        <p:nvSpPr>
          <p:cNvPr id="149512" name="Line 8"/>
          <p:cNvSpPr>
            <a:spLocks noChangeShapeType="1"/>
          </p:cNvSpPr>
          <p:nvPr/>
        </p:nvSpPr>
        <p:spPr bwMode="auto">
          <a:xfrm flipH="1" flipV="1">
            <a:off x="1116013" y="1484313"/>
            <a:ext cx="4319587" cy="936625"/>
          </a:xfrm>
          <a:prstGeom prst="line">
            <a:avLst/>
          </a:prstGeom>
          <a:noFill/>
          <a:ln w="19050">
            <a:solidFill>
              <a:srgbClr val="FF3300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13" name="Line 9"/>
          <p:cNvSpPr>
            <a:spLocks noChangeShapeType="1"/>
          </p:cNvSpPr>
          <p:nvPr/>
        </p:nvSpPr>
        <p:spPr bwMode="auto">
          <a:xfrm flipH="1" flipV="1">
            <a:off x="179388" y="2997200"/>
            <a:ext cx="792162" cy="71438"/>
          </a:xfrm>
          <a:prstGeom prst="line">
            <a:avLst/>
          </a:prstGeom>
          <a:noFill/>
          <a:ln w="19050">
            <a:solidFill>
              <a:srgbClr val="FF3300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14" name="Line 10"/>
          <p:cNvSpPr>
            <a:spLocks noChangeShapeType="1"/>
          </p:cNvSpPr>
          <p:nvPr/>
        </p:nvSpPr>
        <p:spPr bwMode="auto">
          <a:xfrm>
            <a:off x="250825" y="2997200"/>
            <a:ext cx="720725" cy="936625"/>
          </a:xfrm>
          <a:prstGeom prst="line">
            <a:avLst/>
          </a:prstGeom>
          <a:noFill/>
          <a:ln w="19050">
            <a:solidFill>
              <a:srgbClr val="FF3300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15" name="Line 11"/>
          <p:cNvSpPr>
            <a:spLocks noChangeShapeType="1"/>
          </p:cNvSpPr>
          <p:nvPr/>
        </p:nvSpPr>
        <p:spPr bwMode="auto">
          <a:xfrm>
            <a:off x="1835150" y="5949950"/>
            <a:ext cx="792163" cy="0"/>
          </a:xfrm>
          <a:prstGeom prst="line">
            <a:avLst/>
          </a:prstGeom>
          <a:noFill/>
          <a:ln w="19050">
            <a:solidFill>
              <a:srgbClr val="FF3300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16" name="Line 12"/>
          <p:cNvSpPr>
            <a:spLocks noChangeShapeType="1"/>
          </p:cNvSpPr>
          <p:nvPr/>
        </p:nvSpPr>
        <p:spPr bwMode="auto">
          <a:xfrm flipH="1" flipV="1">
            <a:off x="1187450" y="3357563"/>
            <a:ext cx="1439863" cy="2592387"/>
          </a:xfrm>
          <a:prstGeom prst="line">
            <a:avLst/>
          </a:prstGeom>
          <a:noFill/>
          <a:ln w="19050">
            <a:solidFill>
              <a:srgbClr val="FF3300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17" name="Line 13"/>
          <p:cNvSpPr>
            <a:spLocks noChangeShapeType="1"/>
          </p:cNvSpPr>
          <p:nvPr/>
        </p:nvSpPr>
        <p:spPr bwMode="auto">
          <a:xfrm flipV="1">
            <a:off x="1692275" y="2636838"/>
            <a:ext cx="3887788" cy="792162"/>
          </a:xfrm>
          <a:prstGeom prst="line">
            <a:avLst/>
          </a:prstGeom>
          <a:noFill/>
          <a:ln w="19050">
            <a:solidFill>
              <a:srgbClr val="FF3300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14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4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0" dur="20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8" grpId="0" animBg="1"/>
      <p:bldP spid="149509" grpId="0" animBg="1"/>
      <p:bldP spid="149510" grpId="0" animBg="1"/>
      <p:bldP spid="149511" grpId="0" animBg="1"/>
      <p:bldP spid="149512" grpId="0" animBg="1"/>
      <p:bldP spid="149513" grpId="0" animBg="1"/>
      <p:bldP spid="149514" grpId="0" animBg="1"/>
      <p:bldP spid="149515" grpId="0" animBg="1"/>
      <p:bldP spid="149516" grpId="0" animBg="1"/>
      <p:bldP spid="1495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803275"/>
          </a:xfrm>
        </p:spPr>
        <p:txBody>
          <a:bodyPr/>
          <a:lstStyle/>
          <a:p>
            <a:pPr eaLnBrk="1" hangingPunct="1"/>
            <a:r>
              <a:rPr lang="en-US" altLang="zh-CN" smtClean="0"/>
              <a:t>2  </a:t>
            </a:r>
            <a:r>
              <a:rPr lang="zh-CN" altLang="en-US" smtClean="0"/>
              <a:t>函数的递归调用 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179388" y="908050"/>
            <a:ext cx="8642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zh-CN" altLang="en-US"/>
              <a:t>在调用一个函数的过程中又</a:t>
            </a:r>
            <a:r>
              <a:rPr lang="zh-CN" altLang="en-US">
                <a:solidFill>
                  <a:srgbClr val="CC3300"/>
                </a:solidFill>
              </a:rPr>
              <a:t>直接或间接地</a:t>
            </a:r>
            <a:r>
              <a:rPr lang="zh-CN" altLang="en-US"/>
              <a:t>调用</a:t>
            </a:r>
            <a:r>
              <a:rPr lang="zh-CN" altLang="en-US">
                <a:solidFill>
                  <a:schemeClr val="hlink"/>
                </a:solidFill>
              </a:rPr>
              <a:t>函数本身</a:t>
            </a:r>
            <a:r>
              <a:rPr lang="zh-CN" altLang="en-US"/>
              <a:t>称为</a:t>
            </a:r>
            <a:r>
              <a:rPr lang="zh-CN" altLang="en-US">
                <a:solidFill>
                  <a:srgbClr val="FF3300"/>
                </a:solidFill>
              </a:rPr>
              <a:t>递归调用</a:t>
            </a:r>
            <a:r>
              <a:rPr lang="zh-CN" altLang="en-US"/>
              <a:t>，这种函数称为递归函数。 </a:t>
            </a:r>
          </a:p>
        </p:txBody>
      </p:sp>
      <p:grpSp>
        <p:nvGrpSpPr>
          <p:cNvPr id="41988" name="Group 23"/>
          <p:cNvGrpSpPr>
            <a:grpSpLocks/>
          </p:cNvGrpSpPr>
          <p:nvPr/>
        </p:nvGrpSpPr>
        <p:grpSpPr bwMode="auto">
          <a:xfrm>
            <a:off x="827088" y="2205038"/>
            <a:ext cx="7416800" cy="2203450"/>
            <a:chOff x="476" y="1271"/>
            <a:chExt cx="4672" cy="1723"/>
          </a:xfrm>
        </p:grpSpPr>
        <p:sp>
          <p:nvSpPr>
            <p:cNvPr id="41990" name="Rectangle 6"/>
            <p:cNvSpPr>
              <a:spLocks noChangeArrowheads="1"/>
            </p:cNvSpPr>
            <p:nvPr/>
          </p:nvSpPr>
          <p:spPr bwMode="auto">
            <a:xfrm>
              <a:off x="992" y="1715"/>
              <a:ext cx="590" cy="34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zh-CN" sz="1800">
                  <a:ea typeface="宋体" charset="-122"/>
                </a:rPr>
                <a:t>f </a:t>
              </a:r>
              <a:r>
                <a:rPr lang="zh-CN" altLang="en-US" sz="1800">
                  <a:ea typeface="宋体" charset="-122"/>
                </a:rPr>
                <a:t>函数</a:t>
              </a:r>
              <a:endParaRPr lang="zh-CN" altLang="en-US" sz="1800"/>
            </a:p>
          </p:txBody>
        </p:sp>
        <p:sp>
          <p:nvSpPr>
            <p:cNvPr id="41991" name="Rectangle 7"/>
            <p:cNvSpPr>
              <a:spLocks noChangeArrowheads="1"/>
            </p:cNvSpPr>
            <p:nvPr/>
          </p:nvSpPr>
          <p:spPr bwMode="auto">
            <a:xfrm>
              <a:off x="955" y="2614"/>
              <a:ext cx="700" cy="342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zh-CN" altLang="en-US" sz="1800">
                  <a:ea typeface="宋体" charset="-122"/>
                </a:rPr>
                <a:t>调用 </a:t>
              </a:r>
              <a:r>
                <a:rPr lang="en-US" altLang="zh-CN" sz="1800">
                  <a:ea typeface="宋体" charset="-122"/>
                </a:rPr>
                <a:t>f</a:t>
              </a:r>
              <a:r>
                <a:rPr lang="zh-CN" altLang="en-US" sz="1800">
                  <a:ea typeface="宋体" charset="-122"/>
                </a:rPr>
                <a:t>函数</a:t>
              </a:r>
            </a:p>
          </p:txBody>
        </p:sp>
        <p:sp>
          <p:nvSpPr>
            <p:cNvPr id="41992" name="Line 8"/>
            <p:cNvSpPr>
              <a:spLocks noChangeShapeType="1"/>
            </p:cNvSpPr>
            <p:nvPr/>
          </p:nvSpPr>
          <p:spPr bwMode="auto">
            <a:xfrm>
              <a:off x="1287" y="2057"/>
              <a:ext cx="0" cy="5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 flipH="1">
              <a:off x="476" y="2785"/>
              <a:ext cx="47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994" name="Line 10"/>
            <p:cNvSpPr>
              <a:spLocks noChangeShapeType="1"/>
            </p:cNvSpPr>
            <p:nvPr/>
          </p:nvSpPr>
          <p:spPr bwMode="auto">
            <a:xfrm flipV="1">
              <a:off x="476" y="1886"/>
              <a:ext cx="0" cy="8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>
              <a:off x="476" y="1886"/>
              <a:ext cx="51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996" name="Rectangle 12"/>
            <p:cNvSpPr>
              <a:spLocks noChangeArrowheads="1"/>
            </p:cNvSpPr>
            <p:nvPr/>
          </p:nvSpPr>
          <p:spPr bwMode="auto">
            <a:xfrm>
              <a:off x="2608" y="1570"/>
              <a:ext cx="556" cy="4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zh-CN" sz="1800">
                  <a:ea typeface="宋体" charset="-122"/>
                </a:rPr>
                <a:t>f 1</a:t>
              </a:r>
              <a:r>
                <a:rPr lang="zh-CN" altLang="en-US" sz="1800">
                  <a:ea typeface="宋体" charset="-122"/>
                </a:rPr>
                <a:t>函数</a:t>
              </a:r>
            </a:p>
          </p:txBody>
        </p:sp>
        <p:sp>
          <p:nvSpPr>
            <p:cNvPr id="41997" name="Rectangle 13"/>
            <p:cNvSpPr>
              <a:spLocks noChangeArrowheads="1"/>
            </p:cNvSpPr>
            <p:nvPr/>
          </p:nvSpPr>
          <p:spPr bwMode="auto">
            <a:xfrm>
              <a:off x="2336" y="2519"/>
              <a:ext cx="828" cy="4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lang="zh-CN" altLang="en-US" sz="1800">
                  <a:ea typeface="宋体" charset="-122"/>
                </a:rPr>
                <a:t>调用</a:t>
              </a:r>
              <a:r>
                <a:rPr lang="en-US" altLang="zh-CN" sz="1800">
                  <a:ea typeface="宋体" charset="-122"/>
                </a:rPr>
                <a:t>f 2</a:t>
              </a:r>
              <a:r>
                <a:rPr lang="zh-CN" altLang="en-US" sz="1800">
                  <a:ea typeface="宋体" charset="-122"/>
                </a:rPr>
                <a:t>函数</a:t>
              </a:r>
              <a:endParaRPr lang="zh-CN" altLang="en-US" sz="1800"/>
            </a:p>
          </p:txBody>
        </p:sp>
        <p:sp>
          <p:nvSpPr>
            <p:cNvPr id="41998" name="Rectangle 14"/>
            <p:cNvSpPr>
              <a:spLocks noChangeArrowheads="1"/>
            </p:cNvSpPr>
            <p:nvPr/>
          </p:nvSpPr>
          <p:spPr bwMode="auto">
            <a:xfrm>
              <a:off x="4173" y="1570"/>
              <a:ext cx="557" cy="4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zh-CN" sz="1800">
                  <a:ea typeface="宋体" charset="-122"/>
                </a:rPr>
                <a:t>f 2</a:t>
              </a:r>
              <a:r>
                <a:rPr lang="zh-CN" altLang="en-US" sz="1800">
                  <a:ea typeface="宋体" charset="-122"/>
                </a:rPr>
                <a:t>函数</a:t>
              </a:r>
            </a:p>
          </p:txBody>
        </p:sp>
        <p:sp>
          <p:nvSpPr>
            <p:cNvPr id="41999" name="Rectangle 15"/>
            <p:cNvSpPr>
              <a:spLocks noChangeArrowheads="1"/>
            </p:cNvSpPr>
            <p:nvPr/>
          </p:nvSpPr>
          <p:spPr bwMode="auto">
            <a:xfrm>
              <a:off x="4069" y="2519"/>
              <a:ext cx="766" cy="4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zh-CN" altLang="en-US" sz="1800">
                  <a:ea typeface="宋体" charset="-122"/>
                </a:rPr>
                <a:t>调用</a:t>
              </a:r>
              <a:r>
                <a:rPr lang="en-US" altLang="zh-CN" sz="1800">
                  <a:ea typeface="宋体" charset="-122"/>
                </a:rPr>
                <a:t>f 1</a:t>
              </a:r>
              <a:r>
                <a:rPr lang="zh-CN" altLang="en-US" sz="1800">
                  <a:ea typeface="宋体" charset="-122"/>
                </a:rPr>
                <a:t>函数</a:t>
              </a:r>
            </a:p>
          </p:txBody>
        </p:sp>
        <p:sp>
          <p:nvSpPr>
            <p:cNvPr id="42000" name="Line 16"/>
            <p:cNvSpPr>
              <a:spLocks noChangeShapeType="1"/>
            </p:cNvSpPr>
            <p:nvPr/>
          </p:nvSpPr>
          <p:spPr bwMode="auto">
            <a:xfrm>
              <a:off x="2851" y="2045"/>
              <a:ext cx="0" cy="4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2001" name="Line 17"/>
            <p:cNvSpPr>
              <a:spLocks noChangeShapeType="1"/>
            </p:cNvSpPr>
            <p:nvPr/>
          </p:nvSpPr>
          <p:spPr bwMode="auto">
            <a:xfrm flipV="1">
              <a:off x="3164" y="1807"/>
              <a:ext cx="1009" cy="95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2002" name="Line 18"/>
            <p:cNvSpPr>
              <a:spLocks noChangeShapeType="1"/>
            </p:cNvSpPr>
            <p:nvPr/>
          </p:nvSpPr>
          <p:spPr bwMode="auto">
            <a:xfrm>
              <a:off x="4486" y="2045"/>
              <a:ext cx="0" cy="4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2003" name="Line 19"/>
            <p:cNvSpPr>
              <a:spLocks noChangeShapeType="1"/>
            </p:cNvSpPr>
            <p:nvPr/>
          </p:nvSpPr>
          <p:spPr bwMode="auto">
            <a:xfrm flipV="1">
              <a:off x="4835" y="2757"/>
              <a:ext cx="31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2004" name="Line 20"/>
            <p:cNvSpPr>
              <a:spLocks noChangeShapeType="1"/>
            </p:cNvSpPr>
            <p:nvPr/>
          </p:nvSpPr>
          <p:spPr bwMode="auto">
            <a:xfrm flipV="1">
              <a:off x="5147" y="1271"/>
              <a:ext cx="1" cy="14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2005" name="Line 21"/>
            <p:cNvSpPr>
              <a:spLocks noChangeShapeType="1"/>
            </p:cNvSpPr>
            <p:nvPr/>
          </p:nvSpPr>
          <p:spPr bwMode="auto">
            <a:xfrm flipH="1">
              <a:off x="2851" y="1274"/>
              <a:ext cx="229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2006" name="Line 22"/>
            <p:cNvSpPr>
              <a:spLocks noChangeShapeType="1"/>
            </p:cNvSpPr>
            <p:nvPr/>
          </p:nvSpPr>
          <p:spPr bwMode="auto">
            <a:xfrm>
              <a:off x="2850" y="1274"/>
              <a:ext cx="0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1989" name="Rectangle 24"/>
          <p:cNvSpPr>
            <a:spLocks noChangeArrowheads="1"/>
          </p:cNvSpPr>
          <p:nvPr/>
        </p:nvSpPr>
        <p:spPr bwMode="auto">
          <a:xfrm>
            <a:off x="506413" y="4724400"/>
            <a:ext cx="770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b="0"/>
              <a:t>图</a:t>
            </a:r>
            <a:r>
              <a:rPr lang="en-US" altLang="zh-CN" b="0"/>
              <a:t>7-6  </a:t>
            </a:r>
            <a:r>
              <a:rPr lang="zh-CN" altLang="en-US" b="0"/>
              <a:t>直接递归调用                       图</a:t>
            </a:r>
            <a:r>
              <a:rPr lang="en-US" altLang="zh-CN" b="0"/>
              <a:t>7-7  </a:t>
            </a:r>
            <a:r>
              <a:rPr lang="zh-CN" altLang="en-US" b="0"/>
              <a:t>间接递归调用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692150"/>
          </a:xfrm>
        </p:spPr>
        <p:txBody>
          <a:bodyPr/>
          <a:lstStyle/>
          <a:p>
            <a:pPr eaLnBrk="1" hangingPunct="1"/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7.15】</a:t>
            </a:r>
            <a:r>
              <a:rPr lang="zh-CN" altLang="en-US" smtClean="0"/>
              <a:t>用递归法计算</a:t>
            </a:r>
            <a:r>
              <a:rPr lang="en-US" altLang="zh-CN" i="1" smtClean="0"/>
              <a:t>4</a:t>
            </a:r>
            <a:r>
              <a:rPr lang="zh-CN" altLang="en-US" i="1" smtClean="0"/>
              <a:t>个数的最大值</a:t>
            </a:r>
            <a:r>
              <a:rPr lang="zh-CN" altLang="en-US" smtClean="0"/>
              <a:t>。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179388" y="836613"/>
            <a:ext cx="6264275" cy="449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200">
                <a:latin typeface="Tahoma" pitchFamily="34" charset="0"/>
              </a:rPr>
              <a:t>int max(int x,int y)</a:t>
            </a:r>
          </a:p>
          <a:p>
            <a:r>
              <a:rPr lang="en-US" altLang="zh-CN" sz="2200">
                <a:latin typeface="Tahoma" pitchFamily="34" charset="0"/>
              </a:rPr>
              <a:t>{   long m;</a:t>
            </a:r>
          </a:p>
          <a:p>
            <a:r>
              <a:rPr lang="en-US" altLang="zh-CN" sz="2200">
                <a:latin typeface="Tahoma" pitchFamily="34" charset="0"/>
              </a:rPr>
              <a:t>    if(x&gt;y) m=x;	</a:t>
            </a:r>
          </a:p>
          <a:p>
            <a:r>
              <a:rPr lang="en-US" altLang="zh-CN" sz="2200">
                <a:latin typeface="Tahoma" pitchFamily="34" charset="0"/>
              </a:rPr>
              <a:t>    else m=y	</a:t>
            </a:r>
          </a:p>
          <a:p>
            <a:r>
              <a:rPr lang="en-US" altLang="zh-CN" sz="2200">
                <a:latin typeface="Tahoma" pitchFamily="34" charset="0"/>
              </a:rPr>
              <a:t>    return(m);</a:t>
            </a:r>
          </a:p>
          <a:p>
            <a:r>
              <a:rPr lang="en-US" altLang="zh-CN" sz="2200">
                <a:latin typeface="Tahoma" pitchFamily="34" charset="0"/>
              </a:rPr>
              <a:t>}</a:t>
            </a:r>
          </a:p>
          <a:p>
            <a:r>
              <a:rPr lang="en-US" altLang="zh-CN" sz="2200">
                <a:latin typeface="Tahoma" pitchFamily="34" charset="0"/>
              </a:rPr>
              <a:t>main()</a:t>
            </a:r>
          </a:p>
          <a:p>
            <a:r>
              <a:rPr lang="en-US" altLang="zh-CN" sz="2200">
                <a:latin typeface="Tahoma" pitchFamily="34" charset="0"/>
              </a:rPr>
              <a:t>{   int a,b,c,d,k;</a:t>
            </a:r>
          </a:p>
          <a:p>
            <a:r>
              <a:rPr lang="en-US" altLang="zh-CN" sz="2200">
                <a:latin typeface="Tahoma" pitchFamily="34" charset="0"/>
              </a:rPr>
              <a:t>     printf("\n input a,b,c,d");</a:t>
            </a:r>
          </a:p>
          <a:p>
            <a:r>
              <a:rPr lang="en-US" altLang="zh-CN" sz="2200">
                <a:latin typeface="Tahoma" pitchFamily="34" charset="0"/>
              </a:rPr>
              <a:t>     scanf("%d%d%d%d</a:t>
            </a:r>
            <a:r>
              <a:rPr lang="en-US" altLang="zh-CN" sz="2200">
                <a:solidFill>
                  <a:srgbClr val="000000"/>
                </a:solidFill>
                <a:latin typeface="Tahoma" pitchFamily="34" charset="0"/>
              </a:rPr>
              <a:t>",&amp;a, &amp;b,&amp;c,&amp;d</a:t>
            </a:r>
            <a:r>
              <a:rPr lang="en-US" altLang="zh-CN" sz="2200">
                <a:latin typeface="Tahoma" pitchFamily="34" charset="0"/>
              </a:rPr>
              <a:t>);</a:t>
            </a:r>
          </a:p>
          <a:p>
            <a:r>
              <a:rPr lang="en-US" altLang="zh-CN" sz="2200">
                <a:latin typeface="Tahoma" pitchFamily="34" charset="0"/>
              </a:rPr>
              <a:t>     k=</a:t>
            </a:r>
            <a:r>
              <a:rPr lang="en-US" altLang="zh-CN" sz="2200">
                <a:solidFill>
                  <a:srgbClr val="D60093"/>
                </a:solidFill>
                <a:latin typeface="Tahoma" pitchFamily="34" charset="0"/>
              </a:rPr>
              <a:t>max(</a:t>
            </a:r>
            <a:r>
              <a:rPr lang="en-US" altLang="zh-CN" sz="2200">
                <a:solidFill>
                  <a:schemeClr val="accent2"/>
                </a:solidFill>
                <a:latin typeface="Tahoma" pitchFamily="34" charset="0"/>
              </a:rPr>
              <a:t>max(</a:t>
            </a:r>
            <a:r>
              <a:rPr lang="en-US" altLang="zh-CN" sz="2200">
                <a:solidFill>
                  <a:srgbClr val="FF0000"/>
                </a:solidFill>
                <a:latin typeface="Tahoma" pitchFamily="34" charset="0"/>
              </a:rPr>
              <a:t>max(a,b)</a:t>
            </a:r>
            <a:r>
              <a:rPr lang="en-US" altLang="zh-CN" sz="2200">
                <a:solidFill>
                  <a:schemeClr val="accent2"/>
                </a:solidFill>
                <a:latin typeface="Tahoma" pitchFamily="34" charset="0"/>
              </a:rPr>
              <a:t>,c)</a:t>
            </a:r>
            <a:r>
              <a:rPr lang="en-US" altLang="zh-CN" sz="2200">
                <a:solidFill>
                  <a:srgbClr val="D60093"/>
                </a:solidFill>
                <a:latin typeface="Tahoma" pitchFamily="34" charset="0"/>
              </a:rPr>
              <a:t>,d)</a:t>
            </a:r>
            <a:r>
              <a:rPr lang="en-US" altLang="zh-CN" sz="2200">
                <a:latin typeface="Tahoma" pitchFamily="34" charset="0"/>
              </a:rPr>
              <a:t>;</a:t>
            </a:r>
          </a:p>
          <a:p>
            <a:r>
              <a:rPr lang="en-US" altLang="zh-CN" sz="2200">
                <a:latin typeface="Tahoma" pitchFamily="34" charset="0"/>
              </a:rPr>
              <a:t>     printf(“max=%d",k);</a:t>
            </a:r>
          </a:p>
          <a:p>
            <a:r>
              <a:rPr lang="en-US" altLang="zh-CN" sz="2200">
                <a:latin typeface="Tahoma" pitchFamily="34" charset="0"/>
              </a:rPr>
              <a:t>}</a:t>
            </a:r>
          </a:p>
        </p:txBody>
      </p:sp>
      <p:pic>
        <p:nvPicPr>
          <p:cNvPr id="430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91" r="10876" b="23132"/>
          <a:stretch>
            <a:fillRect/>
          </a:stretch>
        </p:blipFill>
        <p:spPr bwMode="auto">
          <a:xfrm>
            <a:off x="3492500" y="1052513"/>
            <a:ext cx="5367338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301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496300" cy="836613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函数的递归调用有两个过程，一是下推，一是回代。 </a:t>
            </a:r>
          </a:p>
        </p:txBody>
      </p:sp>
      <p:grpSp>
        <p:nvGrpSpPr>
          <p:cNvPr id="44035" name="组合 1"/>
          <p:cNvGrpSpPr>
            <a:grpSpLocks/>
          </p:cNvGrpSpPr>
          <p:nvPr/>
        </p:nvGrpSpPr>
        <p:grpSpPr bwMode="auto">
          <a:xfrm>
            <a:off x="527050" y="1501775"/>
            <a:ext cx="7924800" cy="3295650"/>
            <a:chOff x="729408" y="2271592"/>
            <a:chExt cx="7924879" cy="2646193"/>
          </a:xfrm>
        </p:grpSpPr>
        <p:sp>
          <p:nvSpPr>
            <p:cNvPr id="44036" name="Text Box 7"/>
            <p:cNvSpPr txBox="1">
              <a:spLocks noChangeArrowheads="1"/>
            </p:cNvSpPr>
            <p:nvPr/>
          </p:nvSpPr>
          <p:spPr bwMode="auto">
            <a:xfrm>
              <a:off x="2185191" y="3381129"/>
              <a:ext cx="2304913" cy="552681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800">
                  <a:solidFill>
                    <a:schemeClr val="accent2"/>
                  </a:solidFill>
                  <a:latin typeface="Tahoma" pitchFamily="34" charset="0"/>
                </a:rPr>
                <a:t>max(</a:t>
              </a:r>
              <a:r>
                <a:rPr lang="en-US" altLang="zh-CN" sz="1800">
                  <a:solidFill>
                    <a:srgbClr val="FF0000"/>
                  </a:solidFill>
                  <a:latin typeface="Tahoma" pitchFamily="34" charset="0"/>
                </a:rPr>
                <a:t>max(a,b)</a:t>
              </a:r>
              <a:r>
                <a:rPr lang="en-US" altLang="zh-CN" sz="1800">
                  <a:solidFill>
                    <a:schemeClr val="accent2"/>
                  </a:solidFill>
                  <a:latin typeface="Tahoma" pitchFamily="34" charset="0"/>
                </a:rPr>
                <a:t>,c)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800">
                  <a:solidFill>
                    <a:schemeClr val="accent2"/>
                  </a:solidFill>
                  <a:latin typeface="Tahoma" pitchFamily="34" charset="0"/>
                </a:rPr>
                <a:t>max(</a:t>
              </a:r>
              <a:r>
                <a:rPr lang="en-US" altLang="zh-CN" sz="1800">
                  <a:solidFill>
                    <a:srgbClr val="FF0000"/>
                  </a:solidFill>
                  <a:latin typeface="Tahoma" pitchFamily="34" charset="0"/>
                </a:rPr>
                <a:t>max(1,2)</a:t>
              </a:r>
              <a:r>
                <a:rPr lang="en-US" altLang="zh-CN" sz="1800">
                  <a:solidFill>
                    <a:schemeClr val="accent2"/>
                  </a:solidFill>
                  <a:latin typeface="Tahoma" pitchFamily="34" charset="0"/>
                </a:rPr>
                <a:t>,3)</a:t>
              </a:r>
              <a:endParaRPr lang="en-US" altLang="zh-CN" sz="1800">
                <a:latin typeface="Tahoma" pitchFamily="34" charset="0"/>
              </a:endParaRPr>
            </a:p>
          </p:txBody>
        </p:sp>
        <p:sp>
          <p:nvSpPr>
            <p:cNvPr id="44037" name="Text Box 8"/>
            <p:cNvSpPr txBox="1">
              <a:spLocks noChangeArrowheads="1"/>
            </p:cNvSpPr>
            <p:nvPr/>
          </p:nvSpPr>
          <p:spPr bwMode="auto">
            <a:xfrm>
              <a:off x="3587280" y="4365104"/>
              <a:ext cx="2183996" cy="552681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800">
                  <a:solidFill>
                    <a:srgbClr val="FF0000"/>
                  </a:solidFill>
                  <a:latin typeface="Tahoma" pitchFamily="34" charset="0"/>
                </a:rPr>
                <a:t>max(a,b)</a:t>
              </a:r>
              <a:endParaRPr lang="en-US" altLang="zh-CN" sz="1800">
                <a:solidFill>
                  <a:srgbClr val="FF0000"/>
                </a:solidFill>
                <a:latin typeface="Tahoma" pitchFamily="34" charset="0"/>
                <a:ea typeface="宋体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800">
                  <a:solidFill>
                    <a:srgbClr val="FF0000"/>
                  </a:solidFill>
                  <a:latin typeface="Tahoma" pitchFamily="34" charset="0"/>
                  <a:ea typeface="宋体" charset="-122"/>
                </a:rPr>
                <a:t>max(1,2)</a:t>
              </a:r>
              <a:r>
                <a:rPr lang="en-US" altLang="zh-CN" sz="1800">
                  <a:latin typeface="Tahoma" pitchFamily="34" charset="0"/>
                  <a:ea typeface="宋体" charset="-122"/>
                </a:rPr>
                <a:t>=2</a:t>
              </a:r>
            </a:p>
          </p:txBody>
        </p:sp>
        <p:sp>
          <p:nvSpPr>
            <p:cNvPr id="44038" name="Text Box 11"/>
            <p:cNvSpPr txBox="1">
              <a:spLocks noChangeArrowheads="1"/>
            </p:cNvSpPr>
            <p:nvPr/>
          </p:nvSpPr>
          <p:spPr bwMode="auto">
            <a:xfrm>
              <a:off x="4837206" y="3381130"/>
              <a:ext cx="2304913" cy="552681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800">
                  <a:solidFill>
                    <a:schemeClr val="accent2"/>
                  </a:solidFill>
                  <a:latin typeface="Tahoma" pitchFamily="34" charset="0"/>
                </a:rPr>
                <a:t>max(</a:t>
              </a:r>
              <a:r>
                <a:rPr lang="en-US" altLang="zh-CN" sz="1800">
                  <a:solidFill>
                    <a:srgbClr val="FF0000"/>
                  </a:solidFill>
                  <a:latin typeface="Tahoma" pitchFamily="34" charset="0"/>
                </a:rPr>
                <a:t>max(a,b)</a:t>
              </a:r>
              <a:r>
                <a:rPr lang="en-US" altLang="zh-CN" sz="1800">
                  <a:solidFill>
                    <a:schemeClr val="accent2"/>
                  </a:solidFill>
                  <a:latin typeface="Tahoma" pitchFamily="34" charset="0"/>
                </a:rPr>
                <a:t>,c)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800">
                  <a:solidFill>
                    <a:schemeClr val="accent2"/>
                  </a:solidFill>
                  <a:latin typeface="Tahoma" pitchFamily="34" charset="0"/>
                </a:rPr>
                <a:t>max(</a:t>
              </a:r>
              <a:r>
                <a:rPr lang="en-US" altLang="zh-CN" sz="1800">
                  <a:solidFill>
                    <a:srgbClr val="FF0000"/>
                  </a:solidFill>
                  <a:latin typeface="Tahoma" pitchFamily="34" charset="0"/>
                </a:rPr>
                <a:t>2</a:t>
              </a:r>
              <a:r>
                <a:rPr lang="en-US" altLang="zh-CN" sz="1800">
                  <a:solidFill>
                    <a:schemeClr val="accent2"/>
                  </a:solidFill>
                  <a:latin typeface="Tahoma" pitchFamily="34" charset="0"/>
                </a:rPr>
                <a:t>,3)</a:t>
              </a:r>
              <a:r>
                <a:rPr lang="en-US" altLang="zh-CN" sz="1800">
                  <a:latin typeface="Tahoma" pitchFamily="34" charset="0"/>
                </a:rPr>
                <a:t>=3</a:t>
              </a:r>
            </a:p>
          </p:txBody>
        </p:sp>
        <p:sp>
          <p:nvSpPr>
            <p:cNvPr id="44039" name="Text Box 12"/>
            <p:cNvSpPr txBox="1">
              <a:spLocks noChangeArrowheads="1"/>
            </p:cNvSpPr>
            <p:nvPr/>
          </p:nvSpPr>
          <p:spPr bwMode="auto">
            <a:xfrm>
              <a:off x="1325432" y="2271593"/>
              <a:ext cx="3164672" cy="552681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800">
                  <a:solidFill>
                    <a:srgbClr val="D60093"/>
                  </a:solidFill>
                  <a:latin typeface="Tahoma" pitchFamily="34" charset="0"/>
                </a:rPr>
                <a:t>max(</a:t>
              </a:r>
              <a:r>
                <a:rPr lang="en-US" altLang="zh-CN" sz="1800">
                  <a:solidFill>
                    <a:schemeClr val="accent2"/>
                  </a:solidFill>
                  <a:latin typeface="Tahoma" pitchFamily="34" charset="0"/>
                </a:rPr>
                <a:t>max(</a:t>
              </a:r>
              <a:r>
                <a:rPr lang="en-US" altLang="zh-CN" sz="1800">
                  <a:solidFill>
                    <a:srgbClr val="FF0000"/>
                  </a:solidFill>
                  <a:latin typeface="Tahoma" pitchFamily="34" charset="0"/>
                </a:rPr>
                <a:t>max(a,b)</a:t>
              </a:r>
              <a:r>
                <a:rPr lang="en-US" altLang="zh-CN" sz="1800">
                  <a:solidFill>
                    <a:schemeClr val="accent2"/>
                  </a:solidFill>
                  <a:latin typeface="Tahoma" pitchFamily="34" charset="0"/>
                </a:rPr>
                <a:t>,c)</a:t>
              </a:r>
              <a:r>
                <a:rPr lang="en-US" altLang="zh-CN" sz="1800">
                  <a:solidFill>
                    <a:srgbClr val="D60093"/>
                  </a:solidFill>
                  <a:latin typeface="Tahoma" pitchFamily="34" charset="0"/>
                </a:rPr>
                <a:t>,d)</a:t>
              </a:r>
              <a:r>
                <a:rPr lang="en-US" altLang="zh-CN" sz="1800">
                  <a:latin typeface="Tahoma" pitchFamily="34" charset="0"/>
                </a:rPr>
                <a:t>;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800">
                  <a:solidFill>
                    <a:srgbClr val="D60093"/>
                  </a:solidFill>
                  <a:latin typeface="Tahoma" pitchFamily="34" charset="0"/>
                </a:rPr>
                <a:t>max(</a:t>
              </a:r>
              <a:r>
                <a:rPr lang="en-US" altLang="zh-CN" sz="1800">
                  <a:solidFill>
                    <a:schemeClr val="accent2"/>
                  </a:solidFill>
                  <a:latin typeface="Tahoma" pitchFamily="34" charset="0"/>
                </a:rPr>
                <a:t>max(</a:t>
              </a:r>
              <a:r>
                <a:rPr lang="en-US" altLang="zh-CN" sz="1800">
                  <a:solidFill>
                    <a:srgbClr val="FF0000"/>
                  </a:solidFill>
                  <a:latin typeface="Tahoma" pitchFamily="34" charset="0"/>
                </a:rPr>
                <a:t>max(1,2)</a:t>
              </a:r>
              <a:r>
                <a:rPr lang="en-US" altLang="zh-CN" sz="1800">
                  <a:solidFill>
                    <a:schemeClr val="accent2"/>
                  </a:solidFill>
                  <a:latin typeface="Tahoma" pitchFamily="34" charset="0"/>
                </a:rPr>
                <a:t>,3)</a:t>
              </a:r>
              <a:r>
                <a:rPr lang="en-US" altLang="zh-CN" sz="1800">
                  <a:solidFill>
                    <a:srgbClr val="D60093"/>
                  </a:solidFill>
                  <a:latin typeface="Tahoma" pitchFamily="34" charset="0"/>
                </a:rPr>
                <a:t>,4)</a:t>
              </a:r>
              <a:r>
                <a:rPr lang="en-US" altLang="zh-CN" sz="1800">
                  <a:latin typeface="Tahoma" pitchFamily="34" charset="0"/>
                </a:rPr>
                <a:t>;</a:t>
              </a:r>
            </a:p>
          </p:txBody>
        </p:sp>
        <p:sp>
          <p:nvSpPr>
            <p:cNvPr id="44040" name="Text Box 13"/>
            <p:cNvSpPr txBox="1">
              <a:spLocks noChangeArrowheads="1"/>
            </p:cNvSpPr>
            <p:nvPr/>
          </p:nvSpPr>
          <p:spPr bwMode="auto">
            <a:xfrm>
              <a:off x="4841656" y="2271592"/>
              <a:ext cx="3291511" cy="552681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800">
                  <a:solidFill>
                    <a:srgbClr val="D60093"/>
                  </a:solidFill>
                  <a:latin typeface="Tahoma" pitchFamily="34" charset="0"/>
                </a:rPr>
                <a:t>max(</a:t>
              </a:r>
              <a:r>
                <a:rPr lang="en-US" altLang="zh-CN" sz="1800">
                  <a:solidFill>
                    <a:schemeClr val="accent2"/>
                  </a:solidFill>
                  <a:latin typeface="Tahoma" pitchFamily="34" charset="0"/>
                </a:rPr>
                <a:t>max(</a:t>
              </a:r>
              <a:r>
                <a:rPr lang="en-US" altLang="zh-CN" sz="1800">
                  <a:solidFill>
                    <a:srgbClr val="FF0000"/>
                  </a:solidFill>
                  <a:latin typeface="Tahoma" pitchFamily="34" charset="0"/>
                </a:rPr>
                <a:t>max(a,b)</a:t>
              </a:r>
              <a:r>
                <a:rPr lang="en-US" altLang="zh-CN" sz="1800">
                  <a:solidFill>
                    <a:schemeClr val="accent2"/>
                  </a:solidFill>
                  <a:latin typeface="Tahoma" pitchFamily="34" charset="0"/>
                </a:rPr>
                <a:t>,c)</a:t>
              </a:r>
              <a:r>
                <a:rPr lang="en-US" altLang="zh-CN" sz="1800">
                  <a:solidFill>
                    <a:srgbClr val="D60093"/>
                  </a:solidFill>
                  <a:latin typeface="Tahoma" pitchFamily="34" charset="0"/>
                </a:rPr>
                <a:t>,d)</a:t>
              </a:r>
              <a:r>
                <a:rPr lang="en-US" altLang="zh-CN" sz="1800">
                  <a:latin typeface="Tahoma" pitchFamily="34" charset="0"/>
                </a:rPr>
                <a:t>;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800">
                  <a:solidFill>
                    <a:srgbClr val="D60093"/>
                  </a:solidFill>
                  <a:latin typeface="Tahoma" pitchFamily="34" charset="0"/>
                </a:rPr>
                <a:t>max(</a:t>
              </a:r>
              <a:r>
                <a:rPr lang="en-US" altLang="zh-CN" sz="1800">
                  <a:solidFill>
                    <a:schemeClr val="accent2"/>
                  </a:solidFill>
                  <a:latin typeface="Tahoma" pitchFamily="34" charset="0"/>
                </a:rPr>
                <a:t>3</a:t>
              </a:r>
              <a:r>
                <a:rPr lang="en-US" altLang="zh-CN" sz="1800">
                  <a:solidFill>
                    <a:srgbClr val="D60093"/>
                  </a:solidFill>
                  <a:latin typeface="Tahoma" pitchFamily="34" charset="0"/>
                </a:rPr>
                <a:t>,4)</a:t>
              </a:r>
              <a:r>
                <a:rPr lang="en-US" altLang="zh-CN" sz="1800">
                  <a:latin typeface="Tahoma" pitchFamily="34" charset="0"/>
                </a:rPr>
                <a:t>=4</a:t>
              </a:r>
            </a:p>
          </p:txBody>
        </p:sp>
        <p:sp>
          <p:nvSpPr>
            <p:cNvPr id="44041" name="Text Box 16"/>
            <p:cNvSpPr txBox="1">
              <a:spLocks noChangeArrowheads="1"/>
            </p:cNvSpPr>
            <p:nvPr/>
          </p:nvSpPr>
          <p:spPr bwMode="auto">
            <a:xfrm>
              <a:off x="1064337" y="3574621"/>
              <a:ext cx="522190" cy="1051069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Tahoma" pitchFamily="34" charset="0"/>
                  <a:ea typeface="宋体" charset="-122"/>
                </a:rPr>
                <a:t>下</a:t>
              </a:r>
            </a:p>
            <a:p>
              <a:pPr algn="ctr"/>
              <a:endParaRPr lang="zh-CN" altLang="en-US" sz="1800">
                <a:latin typeface="Tahoma" pitchFamily="34" charset="0"/>
                <a:ea typeface="宋体" charset="-122"/>
              </a:endParaRPr>
            </a:p>
            <a:p>
              <a:pPr algn="ctr"/>
              <a:r>
                <a:rPr lang="zh-CN" altLang="en-US" sz="1800">
                  <a:latin typeface="Tahoma" pitchFamily="34" charset="0"/>
                  <a:ea typeface="宋体" charset="-122"/>
                </a:rPr>
                <a:t>推</a:t>
              </a:r>
            </a:p>
          </p:txBody>
        </p:sp>
        <p:sp>
          <p:nvSpPr>
            <p:cNvPr id="44042" name="Text Box 17"/>
            <p:cNvSpPr txBox="1">
              <a:spLocks noChangeArrowheads="1"/>
            </p:cNvSpPr>
            <p:nvPr/>
          </p:nvSpPr>
          <p:spPr bwMode="auto">
            <a:xfrm>
              <a:off x="7872607" y="3574621"/>
              <a:ext cx="521120" cy="1037147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Tahoma" pitchFamily="34" charset="0"/>
                  <a:ea typeface="宋体" charset="-122"/>
                </a:rPr>
                <a:t>回</a:t>
              </a:r>
            </a:p>
            <a:p>
              <a:pPr algn="ctr"/>
              <a:endParaRPr lang="zh-CN" altLang="en-US" sz="1800">
                <a:latin typeface="Tahoma" pitchFamily="34" charset="0"/>
                <a:ea typeface="宋体" charset="-122"/>
              </a:endParaRPr>
            </a:p>
            <a:p>
              <a:pPr algn="ctr"/>
              <a:r>
                <a:rPr lang="zh-CN" altLang="en-US" sz="1800">
                  <a:latin typeface="Tahoma" pitchFamily="34" charset="0"/>
                  <a:ea typeface="宋体" charset="-122"/>
                </a:rPr>
                <a:t>代</a:t>
              </a:r>
            </a:p>
          </p:txBody>
        </p:sp>
        <p:sp>
          <p:nvSpPr>
            <p:cNvPr id="44043" name="Line 18"/>
            <p:cNvSpPr>
              <a:spLocks noChangeShapeType="1"/>
            </p:cNvSpPr>
            <p:nvPr/>
          </p:nvSpPr>
          <p:spPr bwMode="auto">
            <a:xfrm>
              <a:off x="729408" y="2280082"/>
              <a:ext cx="2042392" cy="258907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4044" name="Line 19"/>
            <p:cNvSpPr>
              <a:spLocks noChangeShapeType="1"/>
            </p:cNvSpPr>
            <p:nvPr/>
          </p:nvSpPr>
          <p:spPr bwMode="auto">
            <a:xfrm flipV="1">
              <a:off x="6736736" y="2348879"/>
              <a:ext cx="1917551" cy="24731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836613"/>
          </a:xfrm>
        </p:spPr>
        <p:txBody>
          <a:bodyPr/>
          <a:lstStyle/>
          <a:p>
            <a:pPr eaLnBrk="1" hangingPunct="1"/>
            <a:r>
              <a:rPr lang="en-US" altLang="zh-CN" smtClean="0"/>
              <a:t>7.7  </a:t>
            </a:r>
            <a:r>
              <a:rPr lang="zh-CN" altLang="en-US" smtClean="0"/>
              <a:t>变量的作用域与存储类别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13787" cy="504031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dirty="0" smtClean="0"/>
              <a:t>变量的</a:t>
            </a:r>
            <a:r>
              <a:rPr lang="zh-CN" altLang="en-US" sz="2400" dirty="0" smtClean="0">
                <a:solidFill>
                  <a:srgbClr val="CC3300"/>
                </a:solidFill>
              </a:rPr>
              <a:t>有效使用范围</a:t>
            </a:r>
            <a:r>
              <a:rPr lang="zh-CN" altLang="en-US" sz="2400" dirty="0" smtClean="0"/>
              <a:t>称为</a:t>
            </a:r>
            <a:r>
              <a:rPr lang="zh-CN" altLang="en-US" sz="2400" dirty="0" smtClean="0">
                <a:solidFill>
                  <a:srgbClr val="3333FF"/>
                </a:solidFill>
              </a:rPr>
              <a:t>变量的作用域。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 smtClean="0"/>
              <a:t>Ｃ语言中所有的变量都有自己的作用域。</a:t>
            </a:r>
            <a:endParaRPr lang="zh-CN" altLang="en-US" sz="2400" dirty="0" smtClean="0">
              <a:solidFill>
                <a:srgbClr val="3333FF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 smtClean="0"/>
              <a:t>变量说明的方式不同，其作用域也不同。</a:t>
            </a:r>
            <a:endParaRPr lang="zh-CN" altLang="en-US" sz="2400" dirty="0" smtClean="0">
              <a:solidFill>
                <a:srgbClr val="3333FF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 smtClean="0">
                <a:solidFill>
                  <a:srgbClr val="3333FF"/>
                </a:solidFill>
              </a:rPr>
              <a:t>变量的作用域</a:t>
            </a:r>
            <a:r>
              <a:rPr lang="zh-CN" altLang="en-US" sz="2400" dirty="0" smtClean="0"/>
              <a:t>可分为</a:t>
            </a:r>
            <a:r>
              <a:rPr lang="zh-CN" altLang="en-US" sz="2400" dirty="0" smtClean="0">
                <a:solidFill>
                  <a:srgbClr val="CC3300"/>
                </a:solidFill>
              </a:rPr>
              <a:t>局部变量</a:t>
            </a:r>
            <a:r>
              <a:rPr lang="zh-CN" altLang="en-US" sz="2400" dirty="0" smtClean="0">
                <a:solidFill>
                  <a:srgbClr val="3333FF"/>
                </a:solidFill>
              </a:rPr>
              <a:t>和</a:t>
            </a:r>
            <a:r>
              <a:rPr lang="zh-CN" altLang="en-US" sz="2400" dirty="0" smtClean="0">
                <a:solidFill>
                  <a:srgbClr val="CC3300"/>
                </a:solidFill>
              </a:rPr>
              <a:t>全局变量</a:t>
            </a:r>
            <a:r>
              <a:rPr lang="zh-CN" altLang="en-US" sz="2400" dirty="0" smtClean="0"/>
              <a:t>两种</a:t>
            </a:r>
            <a:r>
              <a:rPr lang="zh-CN" altLang="en-US" sz="2400" dirty="0" smtClean="0">
                <a:solidFill>
                  <a:srgbClr val="3333FF"/>
                </a:solidFill>
              </a:rPr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 smtClean="0">
                <a:solidFill>
                  <a:srgbClr val="FF3300"/>
                </a:solidFill>
              </a:rPr>
              <a:t>局部变量</a:t>
            </a:r>
            <a:r>
              <a:rPr lang="zh-CN" altLang="en-US" sz="2400" dirty="0" smtClean="0"/>
              <a:t>（内部变量）是在</a:t>
            </a:r>
            <a:r>
              <a:rPr lang="zh-CN" altLang="en-US" sz="2400" dirty="0" smtClean="0">
                <a:solidFill>
                  <a:schemeClr val="accent2"/>
                </a:solidFill>
              </a:rPr>
              <a:t>函数内部定义的变量</a:t>
            </a:r>
            <a:r>
              <a:rPr lang="zh-CN" altLang="en-US" sz="2400" dirty="0" smtClean="0"/>
              <a:t>。其作用域</a:t>
            </a:r>
            <a:r>
              <a:rPr lang="zh-CN" altLang="en-US" sz="2400" dirty="0" smtClean="0">
                <a:solidFill>
                  <a:srgbClr val="7030A0"/>
                </a:solidFill>
              </a:rPr>
              <a:t>仅限于函数内</a:t>
            </a:r>
            <a:r>
              <a:rPr lang="zh-CN" altLang="en-US" sz="2400" dirty="0" smtClean="0"/>
              <a:t>，在该函数以外使用这种变量，就是非法的。以前学的变量都是局部变量。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 smtClean="0">
                <a:solidFill>
                  <a:srgbClr val="FF3300"/>
                </a:solidFill>
              </a:rPr>
              <a:t>全局变量</a:t>
            </a:r>
            <a:r>
              <a:rPr lang="zh-CN" altLang="en-US" sz="2400" dirty="0" smtClean="0"/>
              <a:t>（外部变量）是在</a:t>
            </a:r>
            <a:r>
              <a:rPr lang="zh-CN" altLang="en-US" sz="2400" dirty="0" smtClean="0">
                <a:solidFill>
                  <a:schemeClr val="accent2"/>
                </a:solidFill>
              </a:rPr>
              <a:t>函数外部定义的变量</a:t>
            </a:r>
            <a:r>
              <a:rPr lang="zh-CN" altLang="en-US" sz="2400" dirty="0" smtClean="0"/>
              <a:t>。其作用范围是在</a:t>
            </a:r>
            <a:r>
              <a:rPr lang="zh-CN" altLang="en-US" sz="2400" dirty="0" smtClean="0">
                <a:solidFill>
                  <a:srgbClr val="7030A0"/>
                </a:solidFill>
              </a:rPr>
              <a:t>其所定义点之后一直到本程序结束的程序部分中有效</a:t>
            </a:r>
            <a:r>
              <a:rPr lang="zh-CN" altLang="en-US" sz="2400" dirty="0" smtClean="0"/>
              <a:t>。</a:t>
            </a:r>
          </a:p>
        </p:txBody>
      </p:sp>
      <p:sp>
        <p:nvSpPr>
          <p:cNvPr id="45060" name="Rectangle 7"/>
          <p:cNvSpPr>
            <a:spLocks noChangeArrowheads="1"/>
          </p:cNvSpPr>
          <p:nvPr/>
        </p:nvSpPr>
        <p:spPr bwMode="auto">
          <a:xfrm>
            <a:off x="323850" y="884238"/>
            <a:ext cx="3127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tx2"/>
                </a:solidFill>
              </a:rPr>
              <a:t>7.7.1 </a:t>
            </a:r>
            <a:r>
              <a:rPr lang="zh-CN" altLang="en-US" sz="2800"/>
              <a:t>变量的作用域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803275"/>
          </a:xfrm>
        </p:spPr>
        <p:txBody>
          <a:bodyPr/>
          <a:lstStyle/>
          <a:p>
            <a:pPr eaLnBrk="1" hangingPunct="1"/>
            <a:r>
              <a:rPr lang="zh-CN" altLang="en-US" smtClean="0"/>
              <a:t>局部变量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92150"/>
            <a:ext cx="7772400" cy="4114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smtClean="0"/>
              <a:t>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smtClean="0"/>
              <a:t>{	int s,m;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smtClean="0"/>
              <a:t>	    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smtClean="0"/>
              <a:t>	   {	  int 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smtClean="0"/>
              <a:t>		  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smtClean="0"/>
              <a:t>	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smtClean="0"/>
              <a:t>	   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smtClean="0"/>
              <a:t>}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smtClean="0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3789363"/>
            <a:ext cx="91440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6700" eaLnBrk="1" hangingPunct="1"/>
            <a:r>
              <a:rPr lang="zh-CN" altLang="en-US">
                <a:solidFill>
                  <a:srgbClr val="FF3300"/>
                </a:solidFill>
                <a:latin typeface="黑体" pitchFamily="2" charset="-122"/>
              </a:rPr>
              <a:t>注意：</a:t>
            </a:r>
          </a:p>
          <a:p>
            <a:pPr indent="266700"/>
            <a:r>
              <a:rPr lang="zh-CN" altLang="en-US">
                <a:latin typeface="黑体" pitchFamily="2" charset="-122"/>
              </a:rPr>
              <a:t>（</a:t>
            </a:r>
            <a:r>
              <a:rPr lang="en-US" altLang="zh-CN">
                <a:latin typeface="黑体" pitchFamily="2" charset="-122"/>
              </a:rPr>
              <a:t>1</a:t>
            </a:r>
            <a:r>
              <a:rPr lang="zh-CN" altLang="en-US">
                <a:latin typeface="黑体" pitchFamily="2" charset="-122"/>
              </a:rPr>
              <a:t>）形参变量和实参变量都是局部变量。</a:t>
            </a:r>
          </a:p>
          <a:p>
            <a:pPr indent="266700"/>
            <a:r>
              <a:rPr lang="zh-CN" altLang="en-US">
                <a:latin typeface="黑体" pitchFamily="2" charset="-122"/>
              </a:rPr>
              <a:t>（</a:t>
            </a:r>
            <a:r>
              <a:rPr lang="en-US" altLang="zh-CN">
                <a:latin typeface="黑体" pitchFamily="2" charset="-122"/>
              </a:rPr>
              <a:t>2</a:t>
            </a:r>
            <a:r>
              <a:rPr lang="zh-CN" altLang="en-US">
                <a:latin typeface="黑体" pitchFamily="2" charset="-122"/>
              </a:rPr>
              <a:t>）在不同的函数中允许使用相同名称的局部变量。</a:t>
            </a:r>
          </a:p>
          <a:p>
            <a:pPr indent="266700"/>
            <a:r>
              <a:rPr lang="zh-CN" altLang="en-US">
                <a:latin typeface="黑体" pitchFamily="2" charset="-122"/>
              </a:rPr>
              <a:t>（</a:t>
            </a:r>
            <a:r>
              <a:rPr lang="en-US" altLang="zh-CN">
                <a:latin typeface="黑体" pitchFamily="2" charset="-122"/>
              </a:rPr>
              <a:t>3</a:t>
            </a:r>
            <a:r>
              <a:rPr lang="zh-CN" altLang="en-US">
                <a:latin typeface="黑体" pitchFamily="2" charset="-122"/>
              </a:rPr>
              <a:t>）在复合语句中也可定义变量，其作用域只在复合语句范围内。</a:t>
            </a:r>
          </a:p>
          <a:p>
            <a:pPr indent="266700"/>
            <a:endParaRPr lang="en-US" altLang="zh-CN">
              <a:latin typeface="黑体" pitchFamily="2" charset="-122"/>
            </a:endParaRPr>
          </a:p>
        </p:txBody>
      </p:sp>
      <p:sp>
        <p:nvSpPr>
          <p:cNvPr id="46085" name="AutoShape 7"/>
          <p:cNvSpPr>
            <a:spLocks/>
          </p:cNvSpPr>
          <p:nvPr/>
        </p:nvSpPr>
        <p:spPr bwMode="auto">
          <a:xfrm>
            <a:off x="2339975" y="1916113"/>
            <a:ext cx="144463" cy="1008062"/>
          </a:xfrm>
          <a:prstGeom prst="rightBrace">
            <a:avLst>
              <a:gd name="adj1" fmla="val 58150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6" name="AutoShape 8"/>
          <p:cNvSpPr>
            <a:spLocks/>
          </p:cNvSpPr>
          <p:nvPr/>
        </p:nvSpPr>
        <p:spPr bwMode="auto">
          <a:xfrm>
            <a:off x="3924300" y="1196975"/>
            <a:ext cx="360363" cy="2376488"/>
          </a:xfrm>
          <a:prstGeom prst="rightBrace">
            <a:avLst>
              <a:gd name="adj1" fmla="val 54956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7" name="Rectangle 9"/>
          <p:cNvSpPr>
            <a:spLocks noChangeArrowheads="1"/>
          </p:cNvSpPr>
          <p:nvPr/>
        </p:nvSpPr>
        <p:spPr bwMode="auto">
          <a:xfrm>
            <a:off x="4427538" y="2133600"/>
            <a:ext cx="208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s</a:t>
            </a:r>
            <a:r>
              <a:rPr lang="zh-CN" altLang="en-US"/>
              <a:t>，</a:t>
            </a:r>
            <a:r>
              <a:rPr lang="en-US" altLang="zh-CN"/>
              <a:t>m</a:t>
            </a:r>
            <a:r>
              <a:rPr lang="zh-CN" altLang="en-US"/>
              <a:t>的作用域</a:t>
            </a:r>
          </a:p>
        </p:txBody>
      </p:sp>
      <p:sp>
        <p:nvSpPr>
          <p:cNvPr id="46088" name="Rectangle 10"/>
          <p:cNvSpPr>
            <a:spLocks noChangeArrowheads="1"/>
          </p:cNvSpPr>
          <p:nvPr/>
        </p:nvSpPr>
        <p:spPr bwMode="auto">
          <a:xfrm>
            <a:off x="2555875" y="2205038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n</a:t>
            </a:r>
            <a:r>
              <a:rPr lang="zh-CN" altLang="en-US"/>
              <a:t>作用域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765175"/>
          </a:xfrm>
        </p:spPr>
        <p:txBody>
          <a:bodyPr/>
          <a:lstStyle/>
          <a:p>
            <a:pPr eaLnBrk="1" hangingPunct="1"/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7.16】</a:t>
            </a:r>
            <a:r>
              <a:rPr lang="zh-CN" altLang="en-US" smtClean="0"/>
              <a:t>关于局部变量的例题。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2400" cy="3382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latin typeface="Tahoma" pitchFamily="34" charset="0"/>
              </a:rPr>
              <a:t>#include &lt;</a:t>
            </a:r>
            <a:r>
              <a:rPr lang="en-US" altLang="zh-CN" sz="2400" dirty="0" err="1" smtClean="0">
                <a:latin typeface="Tahoma" pitchFamily="34" charset="0"/>
              </a:rPr>
              <a:t>stdio.h</a:t>
            </a:r>
            <a:r>
              <a:rPr lang="en-US" altLang="zh-CN" sz="2400" dirty="0" smtClean="0">
                <a:latin typeface="Tahoma" pitchFamily="34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latin typeface="Tahoma" pitchFamily="34" charset="0"/>
              </a:rPr>
              <a:t>void main()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latin typeface="Tahoma" pitchFamily="34" charset="0"/>
              </a:rPr>
              <a:t>{	</a:t>
            </a:r>
            <a:r>
              <a:rPr lang="en-US" altLang="zh-CN" sz="2400" dirty="0" err="1" smtClean="0">
                <a:latin typeface="Tahoma" pitchFamily="34" charset="0"/>
              </a:rPr>
              <a:t>int</a:t>
            </a:r>
            <a:r>
              <a:rPr lang="en-US" altLang="zh-CN" sz="2400" dirty="0" smtClean="0">
                <a:latin typeface="Tahoma" pitchFamily="34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Tahoma" pitchFamily="34" charset="0"/>
              </a:rPr>
              <a:t>k</a:t>
            </a:r>
            <a:r>
              <a:rPr lang="en-US" altLang="zh-CN" sz="2400" dirty="0" smtClean="0">
                <a:latin typeface="Tahoma" pitchFamily="34" charset="0"/>
              </a:rPr>
              <a:t>=5;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latin typeface="Tahoma" pitchFamily="34" charset="0"/>
              </a:rPr>
              <a:t>	   {	  </a:t>
            </a:r>
            <a:r>
              <a:rPr lang="en-US" altLang="zh-CN" sz="2400" dirty="0" err="1" smtClean="0">
                <a:latin typeface="Tahoma" pitchFamily="34" charset="0"/>
              </a:rPr>
              <a:t>int</a:t>
            </a:r>
            <a:r>
              <a:rPr lang="en-US" altLang="zh-CN" sz="2400" dirty="0" smtClean="0">
                <a:latin typeface="Tahoma" pitchFamily="34" charset="0"/>
              </a:rPr>
              <a:t> </a:t>
            </a:r>
            <a:r>
              <a:rPr lang="en-US" altLang="zh-CN" sz="2400" dirty="0" smtClean="0">
                <a:solidFill>
                  <a:srgbClr val="7030A0"/>
                </a:solidFill>
                <a:latin typeface="Tahoma" pitchFamily="34" charset="0"/>
              </a:rPr>
              <a:t>k</a:t>
            </a:r>
            <a:r>
              <a:rPr lang="en-US" altLang="zh-CN" sz="2400" dirty="0" smtClean="0">
                <a:latin typeface="Tahoma" pitchFamily="34" charset="0"/>
              </a:rPr>
              <a:t>=8;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latin typeface="Tahoma" pitchFamily="34" charset="0"/>
              </a:rPr>
              <a:t>		  </a:t>
            </a:r>
            <a:r>
              <a:rPr lang="en-US" altLang="zh-CN" sz="2400" dirty="0" err="1" smtClean="0">
                <a:latin typeface="Tahoma" pitchFamily="34" charset="0"/>
              </a:rPr>
              <a:t>printf</a:t>
            </a:r>
            <a:r>
              <a:rPr lang="en-US" altLang="zh-CN" sz="2400" dirty="0" smtClean="0">
                <a:latin typeface="Tahoma" pitchFamily="34" charset="0"/>
              </a:rPr>
              <a:t>("k=%d\</a:t>
            </a:r>
            <a:r>
              <a:rPr lang="en-US" altLang="zh-CN" sz="2400" dirty="0" err="1" smtClean="0">
                <a:latin typeface="Tahoma" pitchFamily="34" charset="0"/>
              </a:rPr>
              <a:t>n",</a:t>
            </a:r>
            <a:r>
              <a:rPr lang="en-US" altLang="zh-CN" sz="2400" dirty="0" err="1" smtClean="0">
                <a:solidFill>
                  <a:srgbClr val="7030A0"/>
                </a:solidFill>
                <a:latin typeface="Tahoma" pitchFamily="34" charset="0"/>
              </a:rPr>
              <a:t>k</a:t>
            </a:r>
            <a:r>
              <a:rPr lang="en-US" altLang="zh-CN" sz="2400" dirty="0" smtClean="0">
                <a:latin typeface="Tahoma" pitchFamily="34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latin typeface="Tahoma" pitchFamily="34" charset="0"/>
              </a:rPr>
              <a:t>	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latin typeface="Tahoma" pitchFamily="34" charset="0"/>
              </a:rPr>
              <a:t>	    </a:t>
            </a:r>
            <a:r>
              <a:rPr lang="en-US" altLang="zh-CN" sz="2400" dirty="0" err="1" smtClean="0">
                <a:latin typeface="Tahoma" pitchFamily="34" charset="0"/>
              </a:rPr>
              <a:t>printf</a:t>
            </a:r>
            <a:r>
              <a:rPr lang="en-US" altLang="zh-CN" sz="2400" dirty="0" smtClean="0">
                <a:latin typeface="Tahoma" pitchFamily="34" charset="0"/>
              </a:rPr>
              <a:t>("k=%d\</a:t>
            </a:r>
            <a:r>
              <a:rPr lang="en-US" altLang="zh-CN" sz="2400" dirty="0" err="1" smtClean="0">
                <a:latin typeface="Tahoma" pitchFamily="34" charset="0"/>
              </a:rPr>
              <a:t>n",</a:t>
            </a:r>
            <a:r>
              <a:rPr lang="en-US" altLang="zh-CN" sz="2400" dirty="0" err="1" smtClean="0">
                <a:solidFill>
                  <a:srgbClr val="FF0000"/>
                </a:solidFill>
                <a:latin typeface="Tahoma" pitchFamily="34" charset="0"/>
              </a:rPr>
              <a:t>k</a:t>
            </a:r>
            <a:r>
              <a:rPr lang="en-US" altLang="zh-CN" sz="2400" dirty="0" smtClean="0">
                <a:latin typeface="Tahoma" pitchFamily="34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latin typeface="Tahoma" pitchFamily="34" charset="0"/>
              </a:rPr>
              <a:t>} 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5795963" y="2852738"/>
            <a:ext cx="2303462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运行结果为：</a:t>
            </a:r>
          </a:p>
          <a:p>
            <a:r>
              <a:rPr lang="en-US" altLang="zh-CN"/>
              <a:t>k=8</a:t>
            </a:r>
          </a:p>
          <a:p>
            <a:r>
              <a:rPr lang="en-US" altLang="zh-CN"/>
              <a:t>k=5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772400" cy="803275"/>
          </a:xfrm>
        </p:spPr>
        <p:txBody>
          <a:bodyPr/>
          <a:lstStyle/>
          <a:p>
            <a:pPr eaLnBrk="1" hangingPunct="1"/>
            <a:r>
              <a:rPr lang="zh-CN" altLang="en-US" smtClean="0"/>
              <a:t>全局变量 </a:t>
            </a:r>
          </a:p>
        </p:txBody>
      </p:sp>
      <p:sp>
        <p:nvSpPr>
          <p:cNvPr id="48131" name="Rectangle 13"/>
          <p:cNvSpPr>
            <a:spLocks noChangeArrowheads="1"/>
          </p:cNvSpPr>
          <p:nvPr/>
        </p:nvSpPr>
        <p:spPr bwMode="auto">
          <a:xfrm>
            <a:off x="0" y="197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48132" name="Picture 2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" r="12856"/>
          <a:stretch>
            <a:fillRect/>
          </a:stretch>
        </p:blipFill>
        <p:spPr bwMode="auto">
          <a:xfrm>
            <a:off x="179388" y="908050"/>
            <a:ext cx="8964612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90805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关于全局变量的说明：</a:t>
            </a:r>
          </a:p>
        </p:txBody>
      </p:sp>
      <p:sp>
        <p:nvSpPr>
          <p:cNvPr id="49155" name="Rectangle 5"/>
          <p:cNvSpPr>
            <a:spLocks noChangeArrowheads="1"/>
          </p:cNvSpPr>
          <p:nvPr/>
        </p:nvSpPr>
        <p:spPr bwMode="auto">
          <a:xfrm>
            <a:off x="323850" y="647700"/>
            <a:ext cx="8569325" cy="529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6700" eaLnBrk="1" hangingPunct="1">
              <a:spcBef>
                <a:spcPct val="25000"/>
              </a:spcBef>
            </a:pPr>
            <a:r>
              <a:rPr lang="zh-CN" altLang="en-US">
                <a:latin typeface="黑体" pitchFamily="2" charset="-122"/>
              </a:rPr>
              <a:t>（</a:t>
            </a:r>
            <a:r>
              <a:rPr lang="en-US" altLang="zh-CN">
                <a:latin typeface="黑体" pitchFamily="2" charset="-122"/>
              </a:rPr>
              <a:t>1</a:t>
            </a:r>
            <a:r>
              <a:rPr lang="zh-CN" altLang="en-US">
                <a:latin typeface="黑体" pitchFamily="2" charset="-122"/>
              </a:rPr>
              <a:t>）在</a:t>
            </a:r>
            <a:r>
              <a:rPr lang="zh-CN" altLang="en-US">
                <a:solidFill>
                  <a:srgbClr val="FF3300"/>
                </a:solidFill>
                <a:latin typeface="黑体" pitchFamily="2" charset="-122"/>
              </a:rPr>
              <a:t>函数之前</a:t>
            </a:r>
            <a:r>
              <a:rPr lang="zh-CN" altLang="en-US">
                <a:latin typeface="黑体" pitchFamily="2" charset="-122"/>
              </a:rPr>
              <a:t>定义全局变量，在函数内使用该变量</a:t>
            </a:r>
            <a:r>
              <a:rPr lang="zh-CN" altLang="en-US">
                <a:solidFill>
                  <a:srgbClr val="FF3300"/>
                </a:solidFill>
                <a:latin typeface="黑体" pitchFamily="2" charset="-122"/>
              </a:rPr>
              <a:t>可不加说明</a:t>
            </a:r>
            <a:r>
              <a:rPr lang="zh-CN" altLang="en-US">
                <a:latin typeface="黑体" pitchFamily="2" charset="-122"/>
              </a:rPr>
              <a:t>；在</a:t>
            </a:r>
            <a:r>
              <a:rPr lang="zh-CN" altLang="en-US">
                <a:solidFill>
                  <a:srgbClr val="3333FF"/>
                </a:solidFill>
                <a:latin typeface="黑体" pitchFamily="2" charset="-122"/>
              </a:rPr>
              <a:t>函数之后</a:t>
            </a:r>
            <a:r>
              <a:rPr lang="zh-CN" altLang="en-US">
                <a:latin typeface="黑体" pitchFamily="2" charset="-122"/>
              </a:rPr>
              <a:t>定义全局变量，则</a:t>
            </a:r>
            <a:r>
              <a:rPr lang="zh-CN" altLang="en-US">
                <a:solidFill>
                  <a:srgbClr val="3333FF"/>
                </a:solidFill>
                <a:latin typeface="黑体" pitchFamily="2" charset="-122"/>
              </a:rPr>
              <a:t>必须</a:t>
            </a:r>
            <a:r>
              <a:rPr lang="zh-CN" altLang="en-US">
                <a:latin typeface="黑体" pitchFamily="2" charset="-122"/>
              </a:rPr>
              <a:t>在函数中对该全局变量进行</a:t>
            </a:r>
            <a:r>
              <a:rPr lang="zh-CN" altLang="en-US">
                <a:solidFill>
                  <a:srgbClr val="3333FF"/>
                </a:solidFill>
                <a:latin typeface="黑体" pitchFamily="2" charset="-122"/>
              </a:rPr>
              <a:t>说明</a:t>
            </a:r>
            <a:r>
              <a:rPr lang="zh-CN" altLang="en-US">
                <a:latin typeface="黑体" pitchFamily="2" charset="-122"/>
              </a:rPr>
              <a:t>，才能使用该全局变量。且在整个程序内，可对全局变量进行</a:t>
            </a:r>
            <a:r>
              <a:rPr lang="zh-CN" altLang="en-US">
                <a:solidFill>
                  <a:srgbClr val="CC3300"/>
                </a:solidFill>
                <a:latin typeface="黑体" pitchFamily="2" charset="-122"/>
              </a:rPr>
              <a:t>多次说明。</a:t>
            </a:r>
          </a:p>
          <a:p>
            <a:pPr indent="266700">
              <a:spcBef>
                <a:spcPct val="25000"/>
              </a:spcBef>
            </a:pPr>
            <a:r>
              <a:rPr lang="zh-CN" altLang="en-US">
                <a:latin typeface="黑体" pitchFamily="2" charset="-122"/>
              </a:rPr>
              <a:t>全局变量说明的一般形式为：</a:t>
            </a:r>
          </a:p>
          <a:p>
            <a:pPr indent="266700">
              <a:spcBef>
                <a:spcPct val="25000"/>
              </a:spcBef>
            </a:pPr>
            <a:r>
              <a:rPr lang="en-US" altLang="zh-CN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  <a:cs typeface="Courier New" pitchFamily="49" charset="0"/>
              </a:rPr>
              <a:t>extern </a:t>
            </a:r>
            <a:r>
              <a:rPr lang="zh-CN" altLang="en-US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  <a:cs typeface="Courier New" pitchFamily="49" charset="0"/>
              </a:rPr>
              <a:t>类型说明符 变量名，变量名，</a:t>
            </a:r>
            <a:r>
              <a:rPr lang="en-US" altLang="zh-CN">
                <a:solidFill>
                  <a:srgbClr val="CC3300"/>
                </a:solidFill>
                <a:ea typeface="楷体_GB2312" pitchFamily="49" charset="-122"/>
                <a:cs typeface="Courier New" pitchFamily="49" charset="0"/>
              </a:rPr>
              <a:t>…</a:t>
            </a:r>
            <a:r>
              <a:rPr lang="zh-CN" altLang="en-US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  <a:cs typeface="Courier New" pitchFamily="49" charset="0"/>
              </a:rPr>
              <a:t>；</a:t>
            </a:r>
            <a:endParaRPr lang="zh-CN" altLang="en-US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  <a:p>
            <a:pPr indent="266700">
              <a:spcBef>
                <a:spcPct val="25000"/>
              </a:spcBef>
            </a:pPr>
            <a:r>
              <a:rPr lang="zh-CN" altLang="en-US">
                <a:latin typeface="黑体" pitchFamily="2" charset="-122"/>
              </a:rPr>
              <a:t>全局变量</a:t>
            </a:r>
            <a:r>
              <a:rPr lang="zh-CN" altLang="en-US">
                <a:solidFill>
                  <a:srgbClr val="3333FF"/>
                </a:solidFill>
                <a:latin typeface="黑体" pitchFamily="2" charset="-122"/>
              </a:rPr>
              <a:t>定义时可赋初值</a:t>
            </a:r>
            <a:r>
              <a:rPr lang="zh-CN" altLang="en-US">
                <a:latin typeface="黑体" pitchFamily="2" charset="-122"/>
              </a:rPr>
              <a:t>，但</a:t>
            </a:r>
            <a:r>
              <a:rPr lang="zh-CN" altLang="en-US">
                <a:solidFill>
                  <a:srgbClr val="3333FF"/>
                </a:solidFill>
                <a:latin typeface="黑体" pitchFamily="2" charset="-122"/>
              </a:rPr>
              <a:t>说明</a:t>
            </a:r>
            <a:r>
              <a:rPr lang="zh-CN" altLang="en-US">
                <a:latin typeface="黑体" pitchFamily="2" charset="-122"/>
              </a:rPr>
              <a:t>全局变量时是</a:t>
            </a:r>
            <a:r>
              <a:rPr lang="zh-CN" altLang="en-US">
                <a:solidFill>
                  <a:srgbClr val="3333FF"/>
                </a:solidFill>
                <a:latin typeface="黑体" pitchFamily="2" charset="-122"/>
              </a:rPr>
              <a:t>不能赋初值</a:t>
            </a:r>
            <a:r>
              <a:rPr lang="zh-CN" altLang="en-US">
                <a:latin typeface="黑体" pitchFamily="2" charset="-122"/>
              </a:rPr>
              <a:t>的。</a:t>
            </a:r>
          </a:p>
          <a:p>
            <a:pPr indent="266700">
              <a:spcBef>
                <a:spcPct val="25000"/>
              </a:spcBef>
            </a:pPr>
            <a:r>
              <a:rPr lang="zh-CN" altLang="en-US">
                <a:latin typeface="黑体" pitchFamily="2" charset="-122"/>
              </a:rPr>
              <a:t>（</a:t>
            </a:r>
            <a:r>
              <a:rPr lang="en-US" altLang="zh-CN">
                <a:latin typeface="黑体" pitchFamily="2" charset="-122"/>
              </a:rPr>
              <a:t>2</a:t>
            </a:r>
            <a:r>
              <a:rPr lang="zh-CN" altLang="en-US">
                <a:latin typeface="黑体" pitchFamily="2" charset="-122"/>
              </a:rPr>
              <a:t>）全局变量可加强函数模块之间的数据联系，若</a:t>
            </a:r>
            <a:r>
              <a:rPr lang="zh-CN" altLang="en-US">
                <a:solidFill>
                  <a:srgbClr val="3333FF"/>
                </a:solidFill>
                <a:latin typeface="黑体" pitchFamily="2" charset="-122"/>
              </a:rPr>
              <a:t>全局变量</a:t>
            </a:r>
            <a:r>
              <a:rPr lang="zh-CN" altLang="en-US">
                <a:latin typeface="黑体" pitchFamily="2" charset="-122"/>
              </a:rPr>
              <a:t>在其中</a:t>
            </a:r>
            <a:r>
              <a:rPr lang="zh-CN" altLang="en-US">
                <a:solidFill>
                  <a:srgbClr val="FF3300"/>
                </a:solidFill>
                <a:latin typeface="黑体" pitchFamily="2" charset="-122"/>
              </a:rPr>
              <a:t>一个函数中发生变化</a:t>
            </a:r>
            <a:r>
              <a:rPr lang="zh-CN" altLang="en-US">
                <a:latin typeface="黑体" pitchFamily="2" charset="-122"/>
              </a:rPr>
              <a:t>，则</a:t>
            </a:r>
            <a:r>
              <a:rPr lang="zh-CN" altLang="en-US">
                <a:solidFill>
                  <a:srgbClr val="FF3300"/>
                </a:solidFill>
                <a:latin typeface="黑体" pitchFamily="2" charset="-122"/>
              </a:rPr>
              <a:t>在其他函数中</a:t>
            </a:r>
            <a:r>
              <a:rPr lang="zh-CN" altLang="en-US">
                <a:latin typeface="黑体" pitchFamily="2" charset="-122"/>
              </a:rPr>
              <a:t>该全局变量要</a:t>
            </a:r>
            <a:r>
              <a:rPr lang="zh-CN" altLang="en-US">
                <a:solidFill>
                  <a:srgbClr val="3333FF"/>
                </a:solidFill>
                <a:latin typeface="黑体" pitchFamily="2" charset="-122"/>
              </a:rPr>
              <a:t>同时发生变化</a:t>
            </a:r>
            <a:r>
              <a:rPr lang="zh-CN" altLang="en-US">
                <a:latin typeface="黑体" pitchFamily="2" charset="-122"/>
              </a:rPr>
              <a:t>，用时一定注意。</a:t>
            </a:r>
          </a:p>
          <a:p>
            <a:pPr indent="266700">
              <a:spcBef>
                <a:spcPct val="25000"/>
              </a:spcBef>
            </a:pPr>
            <a:r>
              <a:rPr lang="zh-CN" altLang="en-US">
                <a:latin typeface="黑体" pitchFamily="2" charset="-122"/>
              </a:rPr>
              <a:t>（</a:t>
            </a:r>
            <a:r>
              <a:rPr lang="en-US" altLang="zh-CN">
                <a:latin typeface="黑体" pitchFamily="2" charset="-122"/>
              </a:rPr>
              <a:t>3</a:t>
            </a:r>
            <a:r>
              <a:rPr lang="zh-CN" altLang="en-US">
                <a:latin typeface="黑体" pitchFamily="2" charset="-122"/>
              </a:rPr>
              <a:t>）在同一源文件中，</a:t>
            </a:r>
            <a:r>
              <a:rPr lang="zh-CN" altLang="en-US">
                <a:solidFill>
                  <a:srgbClr val="3333FF"/>
                </a:solidFill>
                <a:latin typeface="黑体" pitchFamily="2" charset="-122"/>
              </a:rPr>
              <a:t>允许全局变量和局部变量同名</a:t>
            </a:r>
            <a:r>
              <a:rPr lang="zh-CN" altLang="en-US">
                <a:latin typeface="黑体" pitchFamily="2" charset="-122"/>
              </a:rPr>
              <a:t>。在局部变量的作用域内，全局变量不起作用。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solidFill>
                  <a:schemeClr val="tx1"/>
                </a:solidFill>
              </a:rPr>
              <a:t>【</a:t>
            </a:r>
            <a:r>
              <a:rPr lang="zh-CN" altLang="en-US" sz="2800" smtClean="0">
                <a:solidFill>
                  <a:schemeClr val="tx1"/>
                </a:solidFill>
              </a:rPr>
              <a:t>例</a:t>
            </a:r>
            <a:r>
              <a:rPr lang="en-US" altLang="zh-CN" sz="2800" smtClean="0">
                <a:solidFill>
                  <a:schemeClr val="tx1"/>
                </a:solidFill>
              </a:rPr>
              <a:t>7.17】</a:t>
            </a:r>
            <a:r>
              <a:rPr lang="zh-CN" altLang="en-US" sz="2800" smtClean="0">
                <a:solidFill>
                  <a:schemeClr val="tx1"/>
                </a:solidFill>
              </a:rPr>
              <a:t>利用全局变量，编程求半径为</a:t>
            </a:r>
            <a:r>
              <a:rPr lang="en-US" altLang="zh-CN" sz="2800" smtClean="0">
                <a:solidFill>
                  <a:schemeClr val="tx1"/>
                </a:solidFill>
              </a:rPr>
              <a:t>r</a:t>
            </a:r>
            <a:r>
              <a:rPr lang="zh-CN" altLang="en-US" sz="2800" smtClean="0">
                <a:solidFill>
                  <a:schemeClr val="tx1"/>
                </a:solidFill>
              </a:rPr>
              <a:t>的圆的周长和面积以及半径为</a:t>
            </a:r>
            <a:r>
              <a:rPr lang="en-US" altLang="zh-CN" sz="2800" smtClean="0">
                <a:solidFill>
                  <a:schemeClr val="tx1"/>
                </a:solidFill>
              </a:rPr>
              <a:t>r</a:t>
            </a:r>
            <a:r>
              <a:rPr lang="zh-CN" altLang="en-US" sz="2800" smtClean="0">
                <a:solidFill>
                  <a:schemeClr val="tx1"/>
                </a:solidFill>
              </a:rPr>
              <a:t>的球体的体积</a:t>
            </a: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0" y="1125538"/>
            <a:ext cx="3635375" cy="447357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6700" eaLnBrk="1" hangingPunct="1"/>
            <a:r>
              <a:rPr lang="en-US" altLang="zh-CN" b="0">
                <a:latin typeface="Tahoma" pitchFamily="34" charset="0"/>
                <a:ea typeface="楷体_GB2312" pitchFamily="49" charset="-122"/>
                <a:cs typeface="Courier New" pitchFamily="49" charset="0"/>
              </a:rPr>
              <a:t>#include &lt;stdio.h&gt;</a:t>
            </a:r>
          </a:p>
          <a:p>
            <a:pPr indent="266700" eaLnBrk="1" hangingPunct="1"/>
            <a:r>
              <a:rPr lang="en-US" altLang="zh-CN" b="0">
                <a:latin typeface="Tahoma" pitchFamily="34" charset="0"/>
                <a:ea typeface="楷体_GB2312" pitchFamily="49" charset="-122"/>
                <a:cs typeface="Courier New" pitchFamily="49" charset="0"/>
              </a:rPr>
              <a:t>#define Pi 3.1415926</a:t>
            </a:r>
          </a:p>
          <a:p>
            <a:pPr indent="266700"/>
            <a:r>
              <a:rPr lang="en-US" altLang="zh-CN">
                <a:latin typeface="Tahoma" pitchFamily="34" charset="0"/>
                <a:ea typeface="楷体_GB2312" pitchFamily="49" charset="-122"/>
                <a:cs typeface="Courier New" pitchFamily="49" charset="0"/>
              </a:rPr>
              <a:t>float S,V;</a:t>
            </a:r>
          </a:p>
          <a:p>
            <a:pPr indent="266700"/>
            <a:r>
              <a:rPr lang="en-US" altLang="zh-CN">
                <a:latin typeface="Tahoma" pitchFamily="34" charset="0"/>
                <a:ea typeface="楷体_GB2312" pitchFamily="49" charset="-122"/>
                <a:cs typeface="Courier New" pitchFamily="49" charset="0"/>
              </a:rPr>
              <a:t>float f(float r)</a:t>
            </a:r>
          </a:p>
          <a:p>
            <a:pPr indent="266700"/>
            <a:r>
              <a:rPr lang="en-US" altLang="zh-CN">
                <a:latin typeface="Tahoma" pitchFamily="34" charset="0"/>
                <a:ea typeface="楷体_GB2312" pitchFamily="49" charset="-122"/>
                <a:cs typeface="Courier New" pitchFamily="49" charset="0"/>
              </a:rPr>
              <a:t>{   float L;</a:t>
            </a:r>
          </a:p>
          <a:p>
            <a:pPr indent="266700"/>
            <a:r>
              <a:rPr lang="en-US" altLang="zh-CN">
                <a:latin typeface="Tahoma" pitchFamily="34" charset="0"/>
                <a:ea typeface="楷体_GB2312" pitchFamily="49" charset="-122"/>
                <a:cs typeface="Courier New" pitchFamily="49" charset="0"/>
              </a:rPr>
              <a:t>    L=2*Pi*r;</a:t>
            </a:r>
          </a:p>
          <a:p>
            <a:pPr indent="266700"/>
            <a:r>
              <a:rPr lang="en-US" altLang="zh-CN">
                <a:latin typeface="Tahoma" pitchFamily="34" charset="0"/>
                <a:ea typeface="楷体_GB2312" pitchFamily="49" charset="-122"/>
                <a:cs typeface="Courier New" pitchFamily="49" charset="0"/>
              </a:rPr>
              <a:t>    S=Pi*r*r; </a:t>
            </a:r>
          </a:p>
          <a:p>
            <a:pPr indent="266700"/>
            <a:r>
              <a:rPr lang="en-US" altLang="zh-CN">
                <a:latin typeface="Tahoma" pitchFamily="34" charset="0"/>
                <a:ea typeface="楷体_GB2312" pitchFamily="49" charset="-122"/>
                <a:cs typeface="Courier New" pitchFamily="49" charset="0"/>
              </a:rPr>
              <a:t>   V=4.0/3*Pi*r*r*r;</a:t>
            </a:r>
          </a:p>
          <a:p>
            <a:pPr indent="266700"/>
            <a:r>
              <a:rPr lang="en-US" altLang="zh-CN">
                <a:latin typeface="Tahoma" pitchFamily="34" charset="0"/>
                <a:ea typeface="楷体_GB2312" pitchFamily="49" charset="-122"/>
                <a:cs typeface="Courier New" pitchFamily="49" charset="0"/>
              </a:rPr>
              <a:t>    return(L);</a:t>
            </a:r>
          </a:p>
          <a:p>
            <a:pPr indent="266700"/>
            <a:r>
              <a:rPr lang="en-US" altLang="zh-CN">
                <a:latin typeface="Tahoma" pitchFamily="34" charset="0"/>
                <a:ea typeface="楷体_GB2312" pitchFamily="49" charset="-122"/>
                <a:cs typeface="Courier New" pitchFamily="49" charset="0"/>
              </a:rPr>
              <a:t>}</a:t>
            </a:r>
          </a:p>
          <a:p>
            <a:pPr indent="266700"/>
            <a:endParaRPr lang="en-US" altLang="zh-CN">
              <a:latin typeface="Tahoma" pitchFamily="34" charset="0"/>
              <a:ea typeface="宋体" charset="-122"/>
              <a:cs typeface="Courier New" pitchFamily="49" charset="0"/>
            </a:endParaRPr>
          </a:p>
          <a:p>
            <a:pPr indent="266700"/>
            <a:endParaRPr lang="en-US" altLang="zh-CN">
              <a:latin typeface="Tahoma" pitchFamily="34" charset="0"/>
              <a:ea typeface="宋体" charset="-122"/>
              <a:cs typeface="Courier New" pitchFamily="49" charset="0"/>
            </a:endParaRPr>
          </a:p>
        </p:txBody>
      </p:sp>
      <p:sp>
        <p:nvSpPr>
          <p:cNvPr id="50180" name="Rectangle 7"/>
          <p:cNvSpPr>
            <a:spLocks noChangeArrowheads="1"/>
          </p:cNvSpPr>
          <p:nvPr/>
        </p:nvSpPr>
        <p:spPr bwMode="auto">
          <a:xfrm>
            <a:off x="3635375" y="1125538"/>
            <a:ext cx="5364163" cy="2616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ahoma" pitchFamily="34" charset="0"/>
              </a:rPr>
              <a:t>main()</a:t>
            </a:r>
          </a:p>
          <a:p>
            <a:r>
              <a:rPr lang="en-US" altLang="zh-CN">
                <a:latin typeface="Tahoma" pitchFamily="34" charset="0"/>
              </a:rPr>
              <a:t>{  float r,L; </a:t>
            </a:r>
          </a:p>
          <a:p>
            <a:r>
              <a:rPr lang="en-US" altLang="zh-CN">
                <a:latin typeface="Tahoma" pitchFamily="34" charset="0"/>
              </a:rPr>
              <a:t>    </a:t>
            </a:r>
            <a:r>
              <a:rPr lang="en-US" altLang="zh-CN">
                <a:latin typeface="Arial" charset="0"/>
                <a:cs typeface="Arial" charset="0"/>
              </a:rPr>
              <a:t>printf("\n input a number r:\n");</a:t>
            </a:r>
          </a:p>
          <a:p>
            <a:r>
              <a:rPr lang="en-US" altLang="zh-CN">
                <a:latin typeface="Tahoma" pitchFamily="34" charset="0"/>
              </a:rPr>
              <a:t>    scanf("%f",&amp;r);</a:t>
            </a:r>
          </a:p>
          <a:p>
            <a:r>
              <a:rPr lang="en-US" altLang="zh-CN">
                <a:latin typeface="Tahoma" pitchFamily="34" charset="0"/>
              </a:rPr>
              <a:t>    L=f(r);</a:t>
            </a:r>
          </a:p>
          <a:p>
            <a:r>
              <a:rPr lang="en-US" altLang="zh-CN" sz="2000" b="0">
                <a:latin typeface="Tahoma" pitchFamily="34" charset="0"/>
              </a:rPr>
              <a:t>printf("L=%6.2f,S=%6.2f,V=%6.2f\n",L,S,V);</a:t>
            </a:r>
          </a:p>
          <a:p>
            <a:r>
              <a:rPr lang="en-US" altLang="zh-CN">
                <a:latin typeface="Tahoma" pitchFamily="34" charset="0"/>
              </a:rPr>
              <a:t>}</a:t>
            </a:r>
          </a:p>
        </p:txBody>
      </p:sp>
      <p:sp>
        <p:nvSpPr>
          <p:cNvPr id="50181" name="Rectangle 8"/>
          <p:cNvSpPr>
            <a:spLocks noChangeArrowheads="1"/>
          </p:cNvSpPr>
          <p:nvPr/>
        </p:nvSpPr>
        <p:spPr bwMode="auto">
          <a:xfrm>
            <a:off x="3635375" y="4076700"/>
            <a:ext cx="5329238" cy="15525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Tahoma" pitchFamily="34" charset="0"/>
              </a:rPr>
              <a:t>运行过程与结果为：</a:t>
            </a:r>
          </a:p>
          <a:p>
            <a:r>
              <a:rPr lang="en-US" altLang="zh-CN">
                <a:latin typeface="Tahoma" pitchFamily="34" charset="0"/>
              </a:rPr>
              <a:t>input a number r:</a:t>
            </a:r>
          </a:p>
          <a:p>
            <a:r>
              <a:rPr lang="en-US" altLang="zh-CN">
                <a:latin typeface="Tahoma" pitchFamily="34" charset="0"/>
              </a:rPr>
              <a:t>4</a:t>
            </a:r>
          </a:p>
          <a:p>
            <a:r>
              <a:rPr lang="en-US" altLang="zh-CN">
                <a:latin typeface="Tahoma" pitchFamily="34" charset="0"/>
              </a:rPr>
              <a:t>L= 25.13,S= 50.27,V=268.08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765175"/>
          </a:xfrm>
        </p:spPr>
        <p:txBody>
          <a:bodyPr/>
          <a:lstStyle/>
          <a:p>
            <a:pPr eaLnBrk="1" hangingPunct="1"/>
            <a:r>
              <a:rPr lang="en-US" altLang="zh-CN" smtClean="0"/>
              <a:t>7.2.1  </a:t>
            </a:r>
            <a:r>
              <a:rPr lang="zh-CN" altLang="en-US" smtClean="0"/>
              <a:t>函数的定义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765175"/>
            <a:ext cx="8174038" cy="43926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smtClean="0"/>
              <a:t>函数定义的格式：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[</a:t>
            </a:r>
            <a:r>
              <a:rPr lang="zh-CN" altLang="en-US" sz="2400" smtClean="0">
                <a:solidFill>
                  <a:srgbClr val="FF0000"/>
                </a:solidFill>
              </a:rPr>
              <a:t>类型说明符</a:t>
            </a:r>
            <a:r>
              <a:rPr lang="en-US" altLang="zh-CN" sz="2400" smtClean="0"/>
              <a:t>] </a:t>
            </a:r>
            <a:r>
              <a:rPr lang="zh-CN" altLang="en-US" sz="2400" smtClean="0">
                <a:solidFill>
                  <a:srgbClr val="FF3399"/>
                </a:solidFill>
              </a:rPr>
              <a:t>函数名</a:t>
            </a:r>
            <a:r>
              <a:rPr lang="en-US" altLang="zh-CN" sz="2400" smtClean="0"/>
              <a:t>([</a:t>
            </a:r>
            <a:r>
              <a:rPr lang="zh-CN" altLang="en-US" sz="2400" smtClean="0">
                <a:solidFill>
                  <a:schemeClr val="hlink"/>
                </a:solidFill>
              </a:rPr>
              <a:t>形式参数说明列表</a:t>
            </a:r>
            <a:r>
              <a:rPr lang="en-US" altLang="zh-CN" sz="2400" smtClean="0"/>
              <a:t>])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  </a:t>
            </a:r>
            <a:r>
              <a:rPr lang="zh-CN" altLang="en-US" sz="2400" smtClean="0"/>
              <a:t>类型说明部分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smtClean="0"/>
              <a:t>  语句部分              （函数体部分）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smtClean="0"/>
              <a:t>  </a:t>
            </a:r>
            <a:r>
              <a:rPr lang="en-US" altLang="zh-CN" sz="2400" smtClean="0"/>
              <a:t>[</a:t>
            </a:r>
            <a:r>
              <a:rPr lang="en-US" altLang="zh-CN" sz="2400" smtClean="0">
                <a:solidFill>
                  <a:srgbClr val="CC6600"/>
                </a:solidFill>
              </a:rPr>
              <a:t>return</a:t>
            </a:r>
            <a:r>
              <a:rPr lang="zh-CN" altLang="en-US" sz="2400" smtClean="0">
                <a:solidFill>
                  <a:srgbClr val="CC6600"/>
                </a:solidFill>
              </a:rPr>
              <a:t>表达式</a:t>
            </a:r>
            <a:r>
              <a:rPr lang="en-US" altLang="zh-CN" sz="2400" smtClean="0"/>
              <a:t>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}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zh-CN" altLang="en-US" sz="2200" smtClean="0"/>
              <a:t>（</a:t>
            </a:r>
            <a:r>
              <a:rPr lang="en-US" altLang="zh-CN" sz="2200" smtClean="0"/>
              <a:t>1</a:t>
            </a:r>
            <a:r>
              <a:rPr lang="zh-CN" altLang="en-US" sz="2200" smtClean="0"/>
              <a:t>）</a:t>
            </a:r>
            <a:r>
              <a:rPr lang="zh-CN" altLang="en-US" sz="2200" smtClean="0">
                <a:solidFill>
                  <a:srgbClr val="FF0000"/>
                </a:solidFill>
              </a:rPr>
              <a:t>类型说明符</a:t>
            </a:r>
            <a:r>
              <a:rPr lang="zh-CN" altLang="en-US" sz="2200" smtClean="0"/>
              <a:t>：说明函数名的类型。类型说明符省略时， 函数类型为整型，可用类型说明符“</a:t>
            </a:r>
            <a:r>
              <a:rPr lang="en-US" altLang="zh-CN" sz="2200" smtClean="0">
                <a:solidFill>
                  <a:schemeClr val="accent2"/>
                </a:solidFill>
              </a:rPr>
              <a:t>void”</a:t>
            </a:r>
            <a:r>
              <a:rPr lang="zh-CN" altLang="en-US" sz="2200" smtClean="0"/>
              <a:t>说明函数</a:t>
            </a:r>
            <a:r>
              <a:rPr lang="zh-CN" altLang="en-US" sz="2200" smtClean="0">
                <a:solidFill>
                  <a:schemeClr val="accent2"/>
                </a:solidFill>
              </a:rPr>
              <a:t>无返回值</a:t>
            </a:r>
            <a:r>
              <a:rPr lang="zh-CN" altLang="en-US" sz="2200" smtClean="0"/>
              <a:t>。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zh-CN" altLang="en-US" sz="2200" smtClean="0"/>
              <a:t>（</a:t>
            </a:r>
            <a:r>
              <a:rPr lang="en-US" altLang="zh-CN" sz="2200" smtClean="0"/>
              <a:t>2</a:t>
            </a:r>
            <a:r>
              <a:rPr lang="zh-CN" altLang="en-US" sz="2200" smtClean="0"/>
              <a:t>）</a:t>
            </a:r>
            <a:r>
              <a:rPr lang="zh-CN" altLang="en-US" sz="2200" smtClean="0">
                <a:solidFill>
                  <a:srgbClr val="FF3399"/>
                </a:solidFill>
              </a:rPr>
              <a:t>函数名</a:t>
            </a:r>
            <a:r>
              <a:rPr lang="zh-CN" altLang="en-US" sz="2200" smtClean="0"/>
              <a:t>：函数名的命名规则与变量的命名规则相同。在一个程序中不同的函数其名称不能相同。</a:t>
            </a:r>
            <a:endParaRPr lang="zh-CN" altLang="en-US" sz="2400" smtClean="0"/>
          </a:p>
        </p:txBody>
      </p:sp>
      <p:sp>
        <p:nvSpPr>
          <p:cNvPr id="6148" name="AutoShape 4"/>
          <p:cNvSpPr>
            <a:spLocks/>
          </p:cNvSpPr>
          <p:nvPr/>
        </p:nvSpPr>
        <p:spPr bwMode="auto">
          <a:xfrm>
            <a:off x="2555875" y="1557338"/>
            <a:ext cx="431800" cy="1584325"/>
          </a:xfrm>
          <a:prstGeom prst="rightBrace">
            <a:avLst>
              <a:gd name="adj1" fmla="val 30576"/>
              <a:gd name="adj2" fmla="val 500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836613"/>
          </a:xfrm>
        </p:spPr>
        <p:txBody>
          <a:bodyPr/>
          <a:lstStyle/>
          <a:p>
            <a:pPr eaLnBrk="1" hangingPunct="1"/>
            <a:r>
              <a:rPr lang="en-US" altLang="zh-CN" b="0" smtClean="0">
                <a:solidFill>
                  <a:schemeClr val="tx1"/>
                </a:solidFill>
              </a:rPr>
              <a:t>【</a:t>
            </a:r>
            <a:r>
              <a:rPr lang="zh-CN" altLang="en-US" b="0" smtClean="0">
                <a:solidFill>
                  <a:schemeClr val="tx1"/>
                </a:solidFill>
              </a:rPr>
              <a:t>例</a:t>
            </a:r>
            <a:r>
              <a:rPr lang="en-US" altLang="zh-CN" b="0" smtClean="0">
                <a:solidFill>
                  <a:schemeClr val="tx1"/>
                </a:solidFill>
              </a:rPr>
              <a:t>7.18】</a:t>
            </a:r>
            <a:r>
              <a:rPr lang="zh-CN" altLang="en-US" b="0" smtClean="0">
                <a:solidFill>
                  <a:schemeClr val="tx1"/>
                </a:solidFill>
              </a:rPr>
              <a:t>全局变量和局部变量同名。</a:t>
            </a:r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323850" y="908050"/>
            <a:ext cx="7170738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228600"/>
            <a:r>
              <a:rPr lang="en-US" altLang="zh-CN">
                <a:latin typeface="Tahoma" pitchFamily="34" charset="0"/>
              </a:rPr>
              <a:t>#include &lt;stdio.h&gt;</a:t>
            </a:r>
          </a:p>
          <a:p>
            <a:pPr indent="228600"/>
            <a:r>
              <a:rPr lang="en-US" altLang="zh-CN">
                <a:latin typeface="Tahoma" pitchFamily="34" charset="0"/>
              </a:rPr>
              <a:t>int f(int a,int b)</a:t>
            </a:r>
          </a:p>
          <a:p>
            <a:pPr indent="228600"/>
            <a:r>
              <a:rPr lang="en-US" altLang="zh-CN">
                <a:latin typeface="Tahoma" pitchFamily="34" charset="0"/>
              </a:rPr>
              <a:t>{   </a:t>
            </a:r>
            <a:r>
              <a:rPr lang="en-US" altLang="zh-CN">
                <a:solidFill>
                  <a:srgbClr val="CC3300"/>
                </a:solidFill>
                <a:latin typeface="Tahoma" pitchFamily="34" charset="0"/>
              </a:rPr>
              <a:t>extern int h;</a:t>
            </a:r>
            <a:r>
              <a:rPr lang="en-US" altLang="zh-CN">
                <a:latin typeface="Tahoma" pitchFamily="34" charset="0"/>
              </a:rPr>
              <a:t> 		/*</a:t>
            </a:r>
            <a:r>
              <a:rPr lang="zh-CN" altLang="en-US">
                <a:latin typeface="Tahoma" pitchFamily="34" charset="0"/>
              </a:rPr>
              <a:t>说明全局变量</a:t>
            </a:r>
            <a:r>
              <a:rPr lang="en-US" altLang="zh-CN">
                <a:latin typeface="Tahoma" pitchFamily="34" charset="0"/>
              </a:rPr>
              <a:t>h */</a:t>
            </a:r>
          </a:p>
          <a:p>
            <a:pPr indent="228600"/>
            <a:r>
              <a:rPr lang="en-US" altLang="zh-CN">
                <a:latin typeface="Tahoma" pitchFamily="34" charset="0"/>
              </a:rPr>
              <a:t>     int v;</a:t>
            </a:r>
          </a:p>
          <a:p>
            <a:pPr indent="228600"/>
            <a:r>
              <a:rPr lang="en-US" altLang="zh-CN">
                <a:latin typeface="Tahoma" pitchFamily="34" charset="0"/>
              </a:rPr>
              <a:t>     v=a*b*h;</a:t>
            </a:r>
          </a:p>
          <a:p>
            <a:pPr indent="228600"/>
            <a:r>
              <a:rPr lang="en-US" altLang="zh-CN">
                <a:latin typeface="Tahoma" pitchFamily="34" charset="0"/>
              </a:rPr>
              <a:t>     return v;</a:t>
            </a:r>
          </a:p>
          <a:p>
            <a:pPr indent="228600"/>
            <a:r>
              <a:rPr lang="en-US" altLang="zh-CN">
                <a:latin typeface="Tahoma" pitchFamily="34" charset="0"/>
              </a:rPr>
              <a:t>}</a:t>
            </a:r>
          </a:p>
          <a:p>
            <a:pPr indent="228600"/>
            <a:r>
              <a:rPr lang="en-US" altLang="zh-CN">
                <a:latin typeface="Tahoma" pitchFamily="34" charset="0"/>
              </a:rPr>
              <a:t>main()</a:t>
            </a:r>
          </a:p>
          <a:p>
            <a:pPr indent="228600"/>
            <a:r>
              <a:rPr lang="en-US" altLang="zh-CN">
                <a:latin typeface="Tahoma" pitchFamily="34" charset="0"/>
              </a:rPr>
              <a:t>{   </a:t>
            </a:r>
            <a:r>
              <a:rPr lang="en-US" altLang="zh-CN">
                <a:solidFill>
                  <a:srgbClr val="CC3300"/>
                </a:solidFill>
                <a:latin typeface="Tahoma" pitchFamily="34" charset="0"/>
              </a:rPr>
              <a:t>extern int b,h;</a:t>
            </a:r>
            <a:r>
              <a:rPr lang="en-US" altLang="zh-CN">
                <a:latin typeface="Tahoma" pitchFamily="34" charset="0"/>
              </a:rPr>
              <a:t>   	/*</a:t>
            </a:r>
            <a:r>
              <a:rPr lang="zh-CN" altLang="en-US">
                <a:latin typeface="Tahoma" pitchFamily="34" charset="0"/>
              </a:rPr>
              <a:t>说明全局变量</a:t>
            </a:r>
            <a:r>
              <a:rPr lang="en-US" altLang="zh-CN">
                <a:latin typeface="Tahoma" pitchFamily="34" charset="0"/>
              </a:rPr>
              <a:t>b,h */</a:t>
            </a:r>
          </a:p>
          <a:p>
            <a:pPr indent="228600"/>
            <a:r>
              <a:rPr lang="en-US" altLang="zh-CN">
                <a:latin typeface="Tahoma" pitchFamily="34" charset="0"/>
              </a:rPr>
              <a:t>     int </a:t>
            </a:r>
            <a:r>
              <a:rPr lang="en-US" altLang="zh-CN">
                <a:solidFill>
                  <a:srgbClr val="3333FF"/>
                </a:solidFill>
                <a:latin typeface="Tahoma" pitchFamily="34" charset="0"/>
              </a:rPr>
              <a:t>a=5</a:t>
            </a:r>
            <a:r>
              <a:rPr lang="en-US" altLang="zh-CN">
                <a:latin typeface="Tahoma" pitchFamily="34" charset="0"/>
              </a:rPr>
              <a:t>;</a:t>
            </a:r>
          </a:p>
          <a:p>
            <a:pPr indent="228600"/>
            <a:r>
              <a:rPr lang="en-US" altLang="zh-CN">
                <a:latin typeface="Tahoma" pitchFamily="34" charset="0"/>
              </a:rPr>
              <a:t>     printf("v=%d",f(a,b));</a:t>
            </a:r>
          </a:p>
          <a:p>
            <a:pPr indent="228600"/>
            <a:r>
              <a:rPr lang="en-US" altLang="zh-CN">
                <a:latin typeface="Tahoma" pitchFamily="34" charset="0"/>
              </a:rPr>
              <a:t>}</a:t>
            </a:r>
          </a:p>
          <a:p>
            <a:pPr indent="228600"/>
            <a:r>
              <a:rPr lang="en-US" altLang="zh-CN">
                <a:latin typeface="Tahoma" pitchFamily="34" charset="0"/>
              </a:rPr>
              <a:t>int a=3,</a:t>
            </a:r>
            <a:r>
              <a:rPr lang="en-US" altLang="zh-CN">
                <a:solidFill>
                  <a:srgbClr val="3333FF"/>
                </a:solidFill>
                <a:latin typeface="Tahoma" pitchFamily="34" charset="0"/>
              </a:rPr>
              <a:t>b=4,h=5</a:t>
            </a:r>
            <a:r>
              <a:rPr lang="en-US" altLang="zh-CN">
                <a:latin typeface="Tahoma" pitchFamily="34" charset="0"/>
              </a:rPr>
              <a:t>;   	/*</a:t>
            </a:r>
            <a:r>
              <a:rPr lang="zh-CN" altLang="en-US">
                <a:latin typeface="Tahoma" pitchFamily="34" charset="0"/>
              </a:rPr>
              <a:t>定义全局变量</a:t>
            </a:r>
            <a:r>
              <a:rPr lang="en-US" altLang="zh-CN">
                <a:latin typeface="Tahoma" pitchFamily="34" charset="0"/>
              </a:rPr>
              <a:t>a,b,h*/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4140200" y="2492375"/>
            <a:ext cx="3168650" cy="8223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运行结果为：</a:t>
            </a:r>
          </a:p>
          <a:p>
            <a:r>
              <a:rPr lang="en-US" altLang="zh-CN"/>
              <a:t>v=100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/>
      <p:bldP spid="16691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836613"/>
          </a:xfrm>
        </p:spPr>
        <p:txBody>
          <a:bodyPr/>
          <a:lstStyle/>
          <a:p>
            <a:pPr eaLnBrk="1" hangingPunct="1"/>
            <a:r>
              <a:rPr lang="en-US" altLang="zh-CN" smtClean="0"/>
              <a:t>7.7.3  </a:t>
            </a:r>
            <a:r>
              <a:rPr lang="zh-CN" altLang="en-US" smtClean="0"/>
              <a:t>变量的存储类型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65175"/>
            <a:ext cx="8497887" cy="5400675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zh-CN" altLang="en-US" sz="2700" smtClean="0">
                <a:solidFill>
                  <a:srgbClr val="3333FF"/>
                </a:solidFill>
              </a:rPr>
              <a:t>变量存储类型</a:t>
            </a:r>
            <a:r>
              <a:rPr lang="zh-CN" altLang="en-US" sz="2700" smtClean="0"/>
              <a:t>是指</a:t>
            </a:r>
            <a:r>
              <a:rPr lang="zh-CN" altLang="en-US" sz="2700" smtClean="0">
                <a:solidFill>
                  <a:srgbClr val="CC3300"/>
                </a:solidFill>
              </a:rPr>
              <a:t>变量占用内存空间的方式</a:t>
            </a:r>
            <a:r>
              <a:rPr lang="zh-CN" altLang="en-US" sz="2700" smtClean="0"/>
              <a:t>，也称为存储方式。</a:t>
            </a:r>
          </a:p>
          <a:p>
            <a:pPr eaLnBrk="1" hangingPunct="1">
              <a:spcBef>
                <a:spcPct val="25000"/>
              </a:spcBef>
            </a:pPr>
            <a:r>
              <a:rPr lang="zh-CN" altLang="en-US" sz="2700" smtClean="0"/>
              <a:t>变量的存储方式可分为</a:t>
            </a:r>
            <a:r>
              <a:rPr lang="zh-CN" altLang="en-US" sz="2700" smtClean="0">
                <a:solidFill>
                  <a:srgbClr val="3333FF"/>
                </a:solidFill>
              </a:rPr>
              <a:t>“静态存储</a:t>
            </a:r>
            <a:r>
              <a:rPr lang="zh-CN" altLang="en-US" sz="2700" smtClean="0"/>
              <a:t>”和“</a:t>
            </a:r>
            <a:r>
              <a:rPr lang="zh-CN" altLang="en-US" sz="2700" smtClean="0">
                <a:solidFill>
                  <a:srgbClr val="3333FF"/>
                </a:solidFill>
              </a:rPr>
              <a:t>动态存储</a:t>
            </a:r>
            <a:r>
              <a:rPr lang="zh-CN" altLang="en-US" sz="2700" smtClean="0"/>
              <a:t>”两种。</a:t>
            </a:r>
          </a:p>
          <a:p>
            <a:pPr eaLnBrk="1" hangingPunct="1">
              <a:spcBef>
                <a:spcPct val="25000"/>
              </a:spcBef>
            </a:pPr>
            <a:r>
              <a:rPr lang="zh-CN" altLang="en-US" sz="2700" smtClean="0">
                <a:solidFill>
                  <a:srgbClr val="3333FF"/>
                </a:solidFill>
              </a:rPr>
              <a:t>静态存储</a:t>
            </a:r>
            <a:r>
              <a:rPr lang="zh-CN" altLang="en-US" sz="2700" smtClean="0"/>
              <a:t>变量通常是在变量定义时就分配存储单元并一直保持不变，直至整个程序结束。外部变量即属于此类存储方式。</a:t>
            </a:r>
          </a:p>
          <a:p>
            <a:pPr eaLnBrk="1" hangingPunct="1">
              <a:spcBef>
                <a:spcPct val="25000"/>
              </a:spcBef>
            </a:pPr>
            <a:r>
              <a:rPr lang="zh-CN" altLang="en-US" sz="2700" smtClean="0">
                <a:solidFill>
                  <a:srgbClr val="3333FF"/>
                </a:solidFill>
              </a:rPr>
              <a:t>动态存储</a:t>
            </a:r>
            <a:r>
              <a:rPr lang="zh-CN" altLang="en-US" sz="2700" smtClean="0"/>
              <a:t>变量是在程序执行过程中，使用它时才分配存储单元，使用完毕立即释放。典型的例子是函数的形式参数，在函数定义时并不给形参分配存储单元，只是在函数被调用时，才予以分配，调用函数完毕立即释放。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836613"/>
          </a:xfrm>
        </p:spPr>
        <p:txBody>
          <a:bodyPr/>
          <a:lstStyle/>
          <a:p>
            <a:pPr eaLnBrk="1" hangingPunct="1"/>
            <a:r>
              <a:rPr lang="en-US" altLang="zh-CN" smtClean="0"/>
              <a:t>7.7.3  </a:t>
            </a:r>
            <a:r>
              <a:rPr lang="zh-CN" altLang="en-US" smtClean="0"/>
              <a:t>变量的存储类型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497887" cy="4465638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zh-CN" altLang="en-US" sz="3100" smtClean="0"/>
              <a:t>静态存储变量是一直存在的，而动态存储变量则时而存在，时而消失。</a:t>
            </a:r>
          </a:p>
          <a:p>
            <a:pPr eaLnBrk="1" hangingPunct="1">
              <a:spcBef>
                <a:spcPct val="25000"/>
              </a:spcBef>
            </a:pPr>
            <a:r>
              <a:rPr lang="zh-CN" altLang="en-US" sz="3100" smtClean="0"/>
              <a:t>运行程序时，变量存在的时间称作变量的</a:t>
            </a:r>
            <a:r>
              <a:rPr lang="zh-CN" altLang="en-US" sz="3100" smtClean="0">
                <a:solidFill>
                  <a:srgbClr val="CC3300"/>
                </a:solidFill>
              </a:rPr>
              <a:t>生存期。</a:t>
            </a:r>
            <a:r>
              <a:rPr lang="zh-CN" altLang="en-US" sz="3100" smtClean="0"/>
              <a:t>生存期的长短取决于变量存储方式。</a:t>
            </a:r>
          </a:p>
          <a:p>
            <a:pPr eaLnBrk="1" hangingPunct="1">
              <a:spcBef>
                <a:spcPct val="25000"/>
              </a:spcBef>
            </a:pPr>
            <a:r>
              <a:rPr lang="zh-CN" altLang="en-US" sz="3100" smtClean="0">
                <a:solidFill>
                  <a:srgbClr val="CC3300"/>
                </a:solidFill>
              </a:rPr>
              <a:t>生存期和作用域是从时间和空间</a:t>
            </a:r>
            <a:r>
              <a:rPr lang="zh-CN" altLang="en-US" sz="3100" smtClean="0"/>
              <a:t>这两个不同的角度来描述变量的特性，这两者既有联系，又有区别。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424862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变量的存储类型说明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8208962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在</a:t>
            </a:r>
            <a:r>
              <a:rPr lang="en-US" altLang="zh-CN" sz="2400" smtClean="0"/>
              <a:t>C</a:t>
            </a:r>
            <a:r>
              <a:rPr lang="zh-CN" altLang="en-US" sz="2400" smtClean="0"/>
              <a:t>语言中，对变量的存储类型说明有以下</a:t>
            </a:r>
            <a:r>
              <a:rPr lang="en-US" altLang="zh-CN" sz="2400" smtClean="0"/>
              <a:t>4</a:t>
            </a:r>
            <a:r>
              <a:rPr lang="zh-CN" altLang="en-US" sz="2400" smtClean="0"/>
              <a:t>种：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auto</a:t>
            </a:r>
            <a:r>
              <a:rPr lang="zh-CN" altLang="en-US" sz="2400" smtClean="0"/>
              <a:t>：自动变量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register</a:t>
            </a:r>
            <a:r>
              <a:rPr lang="zh-CN" altLang="en-US" sz="2400" smtClean="0"/>
              <a:t>：寄存器变量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extern</a:t>
            </a:r>
            <a:r>
              <a:rPr lang="zh-CN" altLang="en-US" sz="2400" smtClean="0"/>
              <a:t>：外部变量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static</a:t>
            </a:r>
            <a:r>
              <a:rPr lang="zh-CN" altLang="en-US" sz="2400" smtClean="0"/>
              <a:t>：静态变量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smtClean="0"/>
              <a:t>存储类型说明格式如下：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smtClean="0"/>
              <a:t>    </a:t>
            </a:r>
            <a:r>
              <a:rPr lang="zh-CN" altLang="en-US" sz="240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存储类型说明符 数据类型说明符 变量名，变量名</a:t>
            </a:r>
            <a:r>
              <a:rPr lang="en-US" altLang="zh-CN" sz="2400" smtClean="0">
                <a:solidFill>
                  <a:srgbClr val="CC3300"/>
                </a:solidFill>
                <a:ea typeface="楷体_GB2312" pitchFamily="49" charset="-122"/>
              </a:rPr>
              <a:t>…</a:t>
            </a:r>
            <a:r>
              <a:rPr lang="zh-CN" altLang="en-US" sz="240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； </a:t>
            </a:r>
          </a:p>
          <a:p>
            <a:pPr eaLnBrk="1" hangingPunct="1">
              <a:lnSpc>
                <a:spcPct val="80000"/>
              </a:lnSpc>
            </a:pPr>
            <a:endParaRPr lang="zh-CN" altLang="en-US" sz="2400" smtClean="0">
              <a:solidFill>
                <a:srgbClr val="CC33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smtClean="0"/>
              <a:t>例如：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static int a,b; </a:t>
            </a:r>
            <a:r>
              <a:rPr lang="zh-CN" altLang="en-US" sz="2400" smtClean="0"/>
              <a:t>　　　　　　　	定义</a:t>
            </a:r>
            <a:r>
              <a:rPr lang="en-US" altLang="zh-CN" sz="2400" smtClean="0"/>
              <a:t>a,b</a:t>
            </a:r>
            <a:r>
              <a:rPr lang="zh-CN" altLang="en-US" sz="2400" smtClean="0"/>
              <a:t>为静态类型变量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auto char c1,c2; </a:t>
            </a:r>
            <a:r>
              <a:rPr lang="zh-CN" altLang="en-US" sz="2400" smtClean="0"/>
              <a:t>　　　　　	定义</a:t>
            </a:r>
            <a:r>
              <a:rPr lang="en-US" altLang="zh-CN" sz="2400" smtClean="0"/>
              <a:t>c1,c2</a:t>
            </a:r>
            <a:r>
              <a:rPr lang="zh-CN" altLang="en-US" sz="2400" smtClean="0"/>
              <a:t>为自动字符变量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static int x[5]={1,2,3,4,5}; 	</a:t>
            </a:r>
            <a:r>
              <a:rPr lang="zh-CN" altLang="en-US" sz="2400" smtClean="0"/>
              <a:t>定义</a:t>
            </a:r>
            <a:r>
              <a:rPr lang="en-US" altLang="zh-CN" sz="2400" smtClean="0"/>
              <a:t>x</a:t>
            </a:r>
            <a:r>
              <a:rPr lang="zh-CN" altLang="en-US" sz="2400" smtClean="0"/>
              <a:t>为静态整型数组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extern int x,y; </a:t>
            </a:r>
            <a:r>
              <a:rPr lang="zh-CN" altLang="en-US" sz="2400" smtClean="0"/>
              <a:t>　　　　　　	定义</a:t>
            </a:r>
            <a:r>
              <a:rPr lang="en-US" altLang="zh-CN" sz="2400" smtClean="0"/>
              <a:t>x,y</a:t>
            </a:r>
            <a:r>
              <a:rPr lang="zh-CN" altLang="en-US" sz="2400" smtClean="0"/>
              <a:t>为外部整型变量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836613"/>
          </a:xfrm>
        </p:spPr>
        <p:txBody>
          <a:bodyPr/>
          <a:lstStyle/>
          <a:p>
            <a:pPr eaLnBrk="1" hangingPunct="1"/>
            <a:r>
              <a:rPr lang="zh-CN" altLang="en-US" smtClean="0"/>
              <a:t>变量的存储类型说明（续）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642350" cy="50403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smtClean="0"/>
              <a:t>1</a:t>
            </a:r>
            <a:r>
              <a:rPr lang="zh-CN" altLang="en-US" sz="2400" smtClean="0">
                <a:solidFill>
                  <a:srgbClr val="3333FF"/>
                </a:solidFill>
              </a:rPr>
              <a:t>．</a:t>
            </a:r>
            <a:r>
              <a:rPr lang="en-US" altLang="zh-CN" sz="2400" smtClean="0">
                <a:solidFill>
                  <a:srgbClr val="3333FF"/>
                </a:solidFill>
              </a:rPr>
              <a:t>auto</a:t>
            </a:r>
            <a:r>
              <a:rPr lang="zh-CN" altLang="en-US" sz="2400" smtClean="0">
                <a:solidFill>
                  <a:srgbClr val="3333FF"/>
                </a:solidFill>
              </a:rPr>
              <a:t>型自动变量</a:t>
            </a:r>
          </a:p>
          <a:p>
            <a:pPr eaLnBrk="1" hangingPunct="1"/>
            <a:r>
              <a:rPr lang="zh-CN" altLang="en-US" sz="2400" smtClean="0"/>
              <a:t>这种存储类型是Ｃ语言程序中使用最广泛的一种类型。Ｃ语言规定，函数内凡未加存储类型说明的局部变量均视为自动变量。在前面各章的程序中凡未加</a:t>
            </a:r>
            <a:r>
              <a:rPr lang="en-US" altLang="zh-CN" sz="2400" smtClean="0"/>
              <a:t>auto</a:t>
            </a:r>
            <a:r>
              <a:rPr lang="zh-CN" altLang="en-US" sz="2400" smtClean="0"/>
              <a:t>存储类型说明符的局部变量都是自动变量。</a:t>
            </a:r>
          </a:p>
          <a:p>
            <a:pPr eaLnBrk="1" hangingPunct="1"/>
            <a:r>
              <a:rPr lang="zh-CN" altLang="en-US" sz="2400" smtClean="0">
                <a:solidFill>
                  <a:srgbClr val="CC3300"/>
                </a:solidFill>
              </a:rPr>
              <a:t>自动变量属于动态存储方式。</a:t>
            </a:r>
            <a:r>
              <a:rPr lang="zh-CN" altLang="en-US" sz="2400" smtClean="0"/>
              <a:t> </a:t>
            </a:r>
          </a:p>
          <a:p>
            <a:pPr eaLnBrk="1" hangingPunct="1">
              <a:buFontTx/>
              <a:buNone/>
            </a:pPr>
            <a:r>
              <a:rPr lang="zh-CN" altLang="en-US" sz="2400" smtClean="0">
                <a:solidFill>
                  <a:srgbClr val="3333FF"/>
                </a:solidFill>
              </a:rPr>
              <a:t> </a:t>
            </a:r>
            <a:r>
              <a:rPr lang="en-US" altLang="zh-CN" sz="2400" smtClean="0">
                <a:solidFill>
                  <a:srgbClr val="3333FF"/>
                </a:solidFill>
              </a:rPr>
              <a:t>2</a:t>
            </a:r>
            <a:r>
              <a:rPr lang="zh-CN" altLang="en-US" sz="2400" smtClean="0">
                <a:solidFill>
                  <a:srgbClr val="3333FF"/>
                </a:solidFill>
              </a:rPr>
              <a:t>．</a:t>
            </a:r>
            <a:r>
              <a:rPr lang="en-US" altLang="zh-CN" sz="2400" smtClean="0">
                <a:solidFill>
                  <a:srgbClr val="3333FF"/>
                </a:solidFill>
              </a:rPr>
              <a:t>extern</a:t>
            </a:r>
            <a:r>
              <a:rPr lang="zh-CN" altLang="en-US" sz="2400" smtClean="0">
                <a:solidFill>
                  <a:srgbClr val="3333FF"/>
                </a:solidFill>
              </a:rPr>
              <a:t>型外部变量</a:t>
            </a:r>
          </a:p>
          <a:p>
            <a:pPr eaLnBrk="1" hangingPunct="1"/>
            <a:r>
              <a:rPr lang="zh-CN" altLang="en-US" sz="2400" smtClean="0"/>
              <a:t>全局变量就是外部变量。全局变量是从它的作用域提出的，外部变量是从它的存储方式提出的，表示了它的生存期。</a:t>
            </a:r>
          </a:p>
          <a:p>
            <a:pPr eaLnBrk="1" hangingPunct="1"/>
            <a:r>
              <a:rPr lang="zh-CN" altLang="en-US" sz="2400" smtClean="0"/>
              <a:t>外部变量不仅可以在同一个文件的不同函数中应用，还可以在多个文件中应用。</a:t>
            </a:r>
          </a:p>
          <a:p>
            <a:pPr eaLnBrk="1" hangingPunct="1"/>
            <a:r>
              <a:rPr lang="zh-CN" altLang="en-US" sz="2400" smtClean="0">
                <a:solidFill>
                  <a:srgbClr val="CC3300"/>
                </a:solidFill>
              </a:rPr>
              <a:t>外部变量属于静态存储方式。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836613"/>
          </a:xfrm>
        </p:spPr>
        <p:txBody>
          <a:bodyPr/>
          <a:lstStyle/>
          <a:p>
            <a:pPr algn="l" eaLnBrk="1" hangingPunct="1"/>
            <a:r>
              <a:rPr lang="zh-CN" altLang="en-US" sz="2800" b="0" smtClean="0">
                <a:solidFill>
                  <a:schemeClr val="tx1"/>
                </a:solidFill>
              </a:rPr>
              <a:t>外部变量在多个文件中的应用</a:t>
            </a:r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0" y="1443038"/>
            <a:ext cx="3635375" cy="44132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6700"/>
            <a:r>
              <a:rPr lang="en-US" altLang="zh-CN">
                <a:latin typeface="Tahoma" pitchFamily="34" charset="0"/>
              </a:rPr>
              <a:t>/*F1.c*/</a:t>
            </a:r>
          </a:p>
          <a:p>
            <a:pPr indent="266700"/>
            <a:r>
              <a:rPr lang="en-US" altLang="zh-CN">
                <a:latin typeface="Tahoma" pitchFamily="34" charset="0"/>
              </a:rPr>
              <a:t>#include &lt;stdio.h&gt;</a:t>
            </a:r>
          </a:p>
          <a:p>
            <a:pPr indent="266700"/>
            <a:r>
              <a:rPr lang="en-US" altLang="zh-CN">
                <a:latin typeface="Tahoma" pitchFamily="34" charset="0"/>
              </a:rPr>
              <a:t>#include "F2.c"   </a:t>
            </a:r>
          </a:p>
          <a:p>
            <a:pPr indent="266700"/>
            <a:r>
              <a:rPr lang="en-US" altLang="zh-CN">
                <a:latin typeface="Tahoma" pitchFamily="34" charset="0"/>
              </a:rPr>
              <a:t> </a:t>
            </a:r>
            <a:r>
              <a:rPr lang="en-US" altLang="zh-CN" sz="2000">
                <a:solidFill>
                  <a:srgbClr val="CC3300"/>
                </a:solidFill>
                <a:latin typeface="Tahoma" pitchFamily="34" charset="0"/>
              </a:rPr>
              <a:t>/*</a:t>
            </a:r>
            <a:r>
              <a:rPr lang="zh-CN" altLang="en-US" sz="2000">
                <a:solidFill>
                  <a:srgbClr val="CC3300"/>
                </a:solidFill>
                <a:latin typeface="Tahoma" pitchFamily="34" charset="0"/>
              </a:rPr>
              <a:t>包含文件</a:t>
            </a:r>
            <a:r>
              <a:rPr lang="en-US" altLang="zh-CN" sz="2000">
                <a:solidFill>
                  <a:srgbClr val="CC3300"/>
                </a:solidFill>
                <a:latin typeface="Tahoma" pitchFamily="34" charset="0"/>
              </a:rPr>
              <a:t>F2.c */</a:t>
            </a:r>
          </a:p>
          <a:p>
            <a:pPr indent="266700"/>
            <a:r>
              <a:rPr lang="en-US" altLang="zh-CN">
                <a:latin typeface="Tahoma" pitchFamily="34" charset="0"/>
              </a:rPr>
              <a:t>int x,y; </a:t>
            </a:r>
          </a:p>
          <a:p>
            <a:pPr indent="266700"/>
            <a:r>
              <a:rPr lang="en-US" altLang="zh-CN">
                <a:latin typeface="Tahoma" pitchFamily="34" charset="0"/>
              </a:rPr>
              <a:t>char z; </a:t>
            </a:r>
          </a:p>
          <a:p>
            <a:pPr indent="266700"/>
            <a:r>
              <a:rPr lang="en-US" altLang="zh-CN">
                <a:latin typeface="Tahoma" pitchFamily="34" charset="0"/>
              </a:rPr>
              <a:t>main()</a:t>
            </a:r>
          </a:p>
          <a:p>
            <a:pPr indent="266700"/>
            <a:r>
              <a:rPr lang="en-US" altLang="zh-CN">
                <a:latin typeface="Tahoma" pitchFamily="34" charset="0"/>
              </a:rPr>
              <a:t>{   extern func(); </a:t>
            </a:r>
          </a:p>
          <a:p>
            <a:pPr indent="266700"/>
            <a:r>
              <a:rPr lang="en-US" altLang="zh-CN" sz="2000">
                <a:solidFill>
                  <a:srgbClr val="CC3300"/>
                </a:solidFill>
                <a:latin typeface="Tahoma" pitchFamily="34" charset="0"/>
              </a:rPr>
              <a:t>/*</a:t>
            </a:r>
            <a:r>
              <a:rPr lang="zh-CN" altLang="en-US" sz="2000">
                <a:solidFill>
                  <a:srgbClr val="CC3300"/>
                </a:solidFill>
                <a:latin typeface="Tahoma" pitchFamily="34" charset="0"/>
              </a:rPr>
              <a:t>说明外部函数*</a:t>
            </a:r>
            <a:r>
              <a:rPr lang="en-US" altLang="zh-CN" sz="2000">
                <a:solidFill>
                  <a:srgbClr val="CC3300"/>
                </a:solidFill>
                <a:latin typeface="Tahoma" pitchFamily="34" charset="0"/>
              </a:rPr>
              <a:t>/</a:t>
            </a:r>
          </a:p>
          <a:p>
            <a:pPr indent="266700"/>
            <a:r>
              <a:rPr lang="en-US" altLang="zh-CN">
                <a:latin typeface="Tahoma" pitchFamily="34" charset="0"/>
              </a:rPr>
              <a:t>    x=5;y=9;z='k';</a:t>
            </a:r>
          </a:p>
          <a:p>
            <a:pPr indent="266700"/>
            <a:r>
              <a:rPr lang="en-US" altLang="zh-CN">
                <a:latin typeface="Tahoma" pitchFamily="34" charset="0"/>
              </a:rPr>
              <a:t>    </a:t>
            </a:r>
            <a:r>
              <a:rPr lang="en-US" altLang="zh-CN">
                <a:solidFill>
                  <a:srgbClr val="FF3399"/>
                </a:solidFill>
                <a:latin typeface="Tahoma" pitchFamily="34" charset="0"/>
              </a:rPr>
              <a:t>func();</a:t>
            </a:r>
          </a:p>
          <a:p>
            <a:pPr indent="266700"/>
            <a:r>
              <a:rPr lang="en-US" altLang="zh-CN">
                <a:latin typeface="Tahoma" pitchFamily="34" charset="0"/>
              </a:rPr>
              <a:t>}</a:t>
            </a:r>
          </a:p>
        </p:txBody>
      </p:sp>
      <p:sp>
        <p:nvSpPr>
          <p:cNvPr id="56324" name="Rectangle 5"/>
          <p:cNvSpPr>
            <a:spLocks noChangeArrowheads="1"/>
          </p:cNvSpPr>
          <p:nvPr/>
        </p:nvSpPr>
        <p:spPr bwMode="auto">
          <a:xfrm>
            <a:off x="3635375" y="1484313"/>
            <a:ext cx="5508625" cy="3378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ahoma" pitchFamily="34" charset="0"/>
              </a:rPr>
              <a:t>/*F2.c*/</a:t>
            </a:r>
          </a:p>
          <a:p>
            <a:r>
              <a:rPr lang="en-US" altLang="zh-CN">
                <a:latin typeface="Tahoma" pitchFamily="34" charset="0"/>
              </a:rPr>
              <a:t>#include &lt;stdio.h&gt;</a:t>
            </a:r>
          </a:p>
          <a:p>
            <a:r>
              <a:rPr lang="en-US" altLang="zh-CN">
                <a:latin typeface="Tahoma" pitchFamily="34" charset="0"/>
              </a:rPr>
              <a:t>extern int x,y; /*</a:t>
            </a:r>
            <a:r>
              <a:rPr lang="zh-CN" altLang="en-US">
                <a:latin typeface="Tahoma" pitchFamily="34" charset="0"/>
              </a:rPr>
              <a:t>外部变量说明*</a:t>
            </a:r>
            <a:r>
              <a:rPr lang="en-US" altLang="zh-CN">
                <a:latin typeface="Tahoma" pitchFamily="34" charset="0"/>
              </a:rPr>
              <a:t>/</a:t>
            </a:r>
          </a:p>
          <a:p>
            <a:r>
              <a:rPr lang="en-US" altLang="zh-CN">
                <a:latin typeface="Tahoma" pitchFamily="34" charset="0"/>
              </a:rPr>
              <a:t>extern char z; /*</a:t>
            </a:r>
            <a:r>
              <a:rPr lang="zh-CN" altLang="en-US">
                <a:latin typeface="Tahoma" pitchFamily="34" charset="0"/>
              </a:rPr>
              <a:t>外部变量说明*</a:t>
            </a:r>
            <a:r>
              <a:rPr lang="en-US" altLang="zh-CN">
                <a:latin typeface="Tahoma" pitchFamily="34" charset="0"/>
              </a:rPr>
              <a:t>/</a:t>
            </a:r>
          </a:p>
          <a:p>
            <a:r>
              <a:rPr lang="en-US" altLang="zh-CN">
                <a:solidFill>
                  <a:srgbClr val="FF3300"/>
                </a:solidFill>
                <a:latin typeface="Tahoma" pitchFamily="34" charset="0"/>
              </a:rPr>
              <a:t>func()</a:t>
            </a:r>
          </a:p>
          <a:p>
            <a:r>
              <a:rPr lang="en-US" altLang="zh-CN">
                <a:latin typeface="Tahoma" pitchFamily="34" charset="0"/>
              </a:rPr>
              <a:t>{</a:t>
            </a:r>
            <a:r>
              <a:rPr lang="en-US" altLang="zh-CN" sz="2200">
                <a:latin typeface="Tahoma" pitchFamily="34" charset="0"/>
              </a:rPr>
              <a:t>printf("x=%d,y=%d,z=%c",x,y,z);</a:t>
            </a:r>
          </a:p>
          <a:p>
            <a:r>
              <a:rPr lang="en-US" altLang="zh-CN">
                <a:latin typeface="Tahoma" pitchFamily="34" charset="0"/>
              </a:rPr>
              <a:t>}</a:t>
            </a:r>
          </a:p>
          <a:p>
            <a:r>
              <a:rPr lang="zh-CN" altLang="en-US">
                <a:solidFill>
                  <a:srgbClr val="3333FF"/>
                </a:solidFill>
                <a:latin typeface="Tahoma" pitchFamily="34" charset="0"/>
              </a:rPr>
              <a:t>运行结果为：</a:t>
            </a:r>
          </a:p>
          <a:p>
            <a:r>
              <a:rPr lang="en-US" altLang="zh-CN">
                <a:solidFill>
                  <a:srgbClr val="3333FF"/>
                </a:solidFill>
                <a:latin typeface="Tahoma" pitchFamily="34" charset="0"/>
              </a:rPr>
              <a:t>x=5,y=9,z=k</a:t>
            </a:r>
          </a:p>
        </p:txBody>
      </p:sp>
      <p:sp>
        <p:nvSpPr>
          <p:cNvPr id="56325" name="Rectangle 6"/>
          <p:cNvSpPr>
            <a:spLocks noChangeArrowheads="1"/>
          </p:cNvSpPr>
          <p:nvPr/>
        </p:nvSpPr>
        <p:spPr bwMode="auto">
          <a:xfrm>
            <a:off x="395288" y="836613"/>
            <a:ext cx="490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/>
              <a:t>有一个程序由文件</a:t>
            </a:r>
            <a:r>
              <a:rPr lang="en-US" altLang="zh-CN" b="0"/>
              <a:t>F1.c</a:t>
            </a:r>
            <a:r>
              <a:rPr lang="zh-CN" altLang="en-US" b="0"/>
              <a:t>和</a:t>
            </a:r>
            <a:r>
              <a:rPr lang="en-US" altLang="zh-CN" b="0"/>
              <a:t>F2.c</a:t>
            </a:r>
            <a:r>
              <a:rPr lang="zh-CN" altLang="en-US" b="0"/>
              <a:t>组成：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692150"/>
          </a:xfrm>
        </p:spPr>
        <p:txBody>
          <a:bodyPr/>
          <a:lstStyle/>
          <a:p>
            <a:pPr eaLnBrk="1" hangingPunct="1"/>
            <a:r>
              <a:rPr lang="zh-CN" altLang="en-US" smtClean="0"/>
              <a:t>变量的存储类型说明（续）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81075"/>
            <a:ext cx="8208963" cy="51847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3333FF"/>
                </a:solidFill>
              </a:rPr>
              <a:t>3</a:t>
            </a:r>
            <a:r>
              <a:rPr lang="zh-CN" altLang="en-US" smtClean="0">
                <a:solidFill>
                  <a:srgbClr val="3333FF"/>
                </a:solidFill>
              </a:rPr>
              <a:t>．</a:t>
            </a:r>
            <a:r>
              <a:rPr lang="en-US" altLang="zh-CN" smtClean="0">
                <a:solidFill>
                  <a:srgbClr val="3333FF"/>
                </a:solidFill>
              </a:rPr>
              <a:t>static</a:t>
            </a:r>
            <a:r>
              <a:rPr lang="zh-CN" altLang="en-US" smtClean="0">
                <a:solidFill>
                  <a:srgbClr val="3333FF"/>
                </a:solidFill>
              </a:rPr>
              <a:t>型静态变量</a:t>
            </a:r>
          </a:p>
          <a:p>
            <a:pPr eaLnBrk="1" hangingPunct="1"/>
            <a:r>
              <a:rPr lang="zh-CN" altLang="en-US" smtClean="0"/>
              <a:t>用</a:t>
            </a:r>
            <a:r>
              <a:rPr lang="en-US" altLang="zh-CN" smtClean="0">
                <a:solidFill>
                  <a:srgbClr val="CC3300"/>
                </a:solidFill>
              </a:rPr>
              <a:t>static</a:t>
            </a:r>
            <a:r>
              <a:rPr lang="zh-CN" altLang="en-US" smtClean="0"/>
              <a:t>定义的变量为</a:t>
            </a:r>
            <a:r>
              <a:rPr lang="zh-CN" altLang="en-US" smtClean="0">
                <a:solidFill>
                  <a:srgbClr val="3333FF"/>
                </a:solidFill>
              </a:rPr>
              <a:t>静态变量</a:t>
            </a:r>
          </a:p>
          <a:p>
            <a:pPr eaLnBrk="1" hangingPunct="1"/>
            <a:r>
              <a:rPr lang="zh-CN" altLang="en-US" smtClean="0">
                <a:solidFill>
                  <a:srgbClr val="CC3300"/>
                </a:solidFill>
              </a:rPr>
              <a:t>静态变量属于静态存储方式。</a:t>
            </a:r>
          </a:p>
          <a:p>
            <a:pPr eaLnBrk="1" hangingPunct="1"/>
            <a:r>
              <a:rPr lang="zh-CN" altLang="en-US" smtClean="0"/>
              <a:t>用</a:t>
            </a:r>
            <a:r>
              <a:rPr lang="en-US" altLang="zh-CN" smtClean="0"/>
              <a:t>static</a:t>
            </a:r>
            <a:r>
              <a:rPr lang="zh-CN" altLang="en-US" smtClean="0"/>
              <a:t>定义的外部变量就是静态外部变量。用</a:t>
            </a:r>
            <a:r>
              <a:rPr lang="en-US" altLang="zh-CN" smtClean="0"/>
              <a:t>static</a:t>
            </a:r>
            <a:r>
              <a:rPr lang="zh-CN" altLang="en-US" smtClean="0"/>
              <a:t>定义的自动变量就是静态自动变量（静态局部变量），</a:t>
            </a:r>
            <a:r>
              <a:rPr lang="zh-CN" altLang="en-US" smtClean="0">
                <a:solidFill>
                  <a:srgbClr val="FF0000"/>
                </a:solidFill>
              </a:rPr>
              <a:t>由动态存储方式变为静态存储方式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mtClean="0"/>
              <a:t>对基本类型的静态局部变量若在说明时未赋以初值，则</a:t>
            </a:r>
            <a:r>
              <a:rPr lang="zh-CN" altLang="en-US" smtClean="0">
                <a:solidFill>
                  <a:srgbClr val="FF0000"/>
                </a:solidFill>
              </a:rPr>
              <a:t>系统自动赋予</a:t>
            </a:r>
            <a:r>
              <a:rPr lang="en-US" altLang="zh-CN" smtClean="0">
                <a:solidFill>
                  <a:srgbClr val="FF0000"/>
                </a:solidFill>
              </a:rPr>
              <a:t>0</a:t>
            </a:r>
            <a:r>
              <a:rPr lang="zh-CN" altLang="en-US" smtClean="0">
                <a:solidFill>
                  <a:srgbClr val="FF0000"/>
                </a:solidFill>
              </a:rPr>
              <a:t>值</a:t>
            </a:r>
            <a:r>
              <a:rPr lang="zh-CN" altLang="en-US" smtClean="0"/>
              <a:t>。而对自动变量不赋初值，则</a:t>
            </a:r>
            <a:r>
              <a:rPr lang="zh-CN" altLang="en-US" smtClean="0">
                <a:solidFill>
                  <a:srgbClr val="0070C0"/>
                </a:solidFill>
              </a:rPr>
              <a:t>其值是不定的</a:t>
            </a:r>
            <a:r>
              <a:rPr lang="zh-CN" altLang="en-US" smtClean="0"/>
              <a:t>。 </a:t>
            </a:r>
          </a:p>
          <a:p>
            <a:pPr eaLnBrk="1" hangingPunct="1">
              <a:buFontTx/>
              <a:buNone/>
            </a:pPr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/>
      <p:bldP spid="172035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692150"/>
          </a:xfrm>
        </p:spPr>
        <p:txBody>
          <a:bodyPr/>
          <a:lstStyle/>
          <a:p>
            <a:pPr eaLnBrk="1" hangingPunct="1"/>
            <a:r>
              <a:rPr lang="zh-CN" altLang="en-US" smtClean="0"/>
              <a:t>变量的存储类型说明（续）</a:t>
            </a: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3995738" y="2565400"/>
            <a:ext cx="4356100" cy="8223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latin typeface="Tahoma" pitchFamily="34" charset="0"/>
              </a:rPr>
              <a:t>main()</a:t>
            </a:r>
          </a:p>
          <a:p>
            <a:r>
              <a:rPr lang="en-US" altLang="zh-CN" dirty="0">
                <a:latin typeface="Tahoma" pitchFamily="34" charset="0"/>
              </a:rPr>
              <a:t>{ f(); f();f();}</a:t>
            </a:r>
            <a:r>
              <a:rPr lang="zh-CN" altLang="en-US" dirty="0">
                <a:latin typeface="Tahoma" pitchFamily="34" charset="0"/>
              </a:rPr>
              <a:t>　　</a:t>
            </a:r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3978275" y="3357563"/>
            <a:ext cx="4373563" cy="1552575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Tahoma" pitchFamily="34" charset="0"/>
              </a:rPr>
              <a:t>运行结果为：</a:t>
            </a:r>
          </a:p>
          <a:p>
            <a:r>
              <a:rPr lang="en-US" altLang="zh-CN">
                <a:latin typeface="Tahoma" pitchFamily="34" charset="0"/>
              </a:rPr>
              <a:t>j=10</a:t>
            </a:r>
          </a:p>
          <a:p>
            <a:r>
              <a:rPr lang="en-US" altLang="zh-CN">
                <a:latin typeface="Tahoma" pitchFamily="34" charset="0"/>
              </a:rPr>
              <a:t>j=20</a:t>
            </a:r>
          </a:p>
          <a:p>
            <a:r>
              <a:rPr lang="en-US" altLang="zh-CN">
                <a:latin typeface="Tahoma" pitchFamily="34" charset="0"/>
              </a:rPr>
              <a:t>j=30</a:t>
            </a:r>
          </a:p>
        </p:txBody>
      </p:sp>
      <p:sp>
        <p:nvSpPr>
          <p:cNvPr id="205830" name="Rectangle 6"/>
          <p:cNvSpPr>
            <a:spLocks noChangeArrowheads="1"/>
          </p:cNvSpPr>
          <p:nvPr/>
        </p:nvSpPr>
        <p:spPr bwMode="auto">
          <a:xfrm>
            <a:off x="468313" y="2638425"/>
            <a:ext cx="3529012" cy="22828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latin typeface="Tahoma" pitchFamily="34" charset="0"/>
              </a:rPr>
              <a:t>#include &lt;</a:t>
            </a:r>
            <a:r>
              <a:rPr lang="en-US" altLang="zh-CN" dirty="0" err="1">
                <a:latin typeface="Tahoma" pitchFamily="34" charset="0"/>
              </a:rPr>
              <a:t>stdio.h</a:t>
            </a:r>
            <a:r>
              <a:rPr lang="en-US" altLang="zh-CN" dirty="0">
                <a:latin typeface="Tahoma" pitchFamily="34" charset="0"/>
              </a:rPr>
              <a:t>&gt;</a:t>
            </a:r>
          </a:p>
          <a:p>
            <a:r>
              <a:rPr lang="en-US" altLang="zh-CN" dirty="0">
                <a:latin typeface="Tahoma" pitchFamily="34" charset="0"/>
              </a:rPr>
              <a:t>void f() </a:t>
            </a:r>
          </a:p>
          <a:p>
            <a:r>
              <a:rPr lang="en-US" altLang="zh-CN" dirty="0">
                <a:latin typeface="Tahoma" pitchFamily="34" charset="0"/>
              </a:rPr>
              <a:t>{static </a:t>
            </a:r>
            <a:r>
              <a:rPr lang="en-US" altLang="zh-CN" dirty="0" err="1">
                <a:latin typeface="Tahoma" pitchFamily="34" charset="0"/>
              </a:rPr>
              <a:t>int</a:t>
            </a:r>
            <a:r>
              <a:rPr lang="en-US" altLang="zh-CN" dirty="0">
                <a:latin typeface="Tahoma" pitchFamily="34" charset="0"/>
              </a:rPr>
              <a:t> j=10;</a:t>
            </a:r>
          </a:p>
          <a:p>
            <a:r>
              <a:rPr lang="en-US" altLang="zh-CN" dirty="0">
                <a:latin typeface="Tahoma" pitchFamily="34" charset="0"/>
              </a:rPr>
              <a:t>  </a:t>
            </a:r>
            <a:r>
              <a:rPr lang="en-US" altLang="zh-CN" dirty="0" err="1">
                <a:latin typeface="Tahoma" pitchFamily="34" charset="0"/>
              </a:rPr>
              <a:t>printf</a:t>
            </a:r>
            <a:r>
              <a:rPr lang="en-US" altLang="zh-CN" dirty="0">
                <a:latin typeface="Tahoma" pitchFamily="34" charset="0"/>
              </a:rPr>
              <a:t>("j=%d\</a:t>
            </a:r>
            <a:r>
              <a:rPr lang="en-US" altLang="zh-CN" dirty="0" err="1">
                <a:latin typeface="Tahoma" pitchFamily="34" charset="0"/>
              </a:rPr>
              <a:t>n",j</a:t>
            </a:r>
            <a:r>
              <a:rPr lang="en-US" altLang="zh-CN" dirty="0">
                <a:latin typeface="Tahoma" pitchFamily="34" charset="0"/>
              </a:rPr>
              <a:t>);</a:t>
            </a:r>
          </a:p>
          <a:p>
            <a:r>
              <a:rPr lang="en-US" altLang="zh-CN" dirty="0">
                <a:latin typeface="Tahoma" pitchFamily="34" charset="0"/>
              </a:rPr>
              <a:t>  j=j+10;</a:t>
            </a:r>
          </a:p>
          <a:p>
            <a:r>
              <a:rPr lang="en-US" altLang="zh-CN" dirty="0">
                <a:latin typeface="Tahoma" pitchFamily="34" charset="0"/>
              </a:rPr>
              <a:t>}</a:t>
            </a:r>
          </a:p>
        </p:txBody>
      </p:sp>
      <p:sp>
        <p:nvSpPr>
          <p:cNvPr id="205831" name="AutoShape 7"/>
          <p:cNvSpPr>
            <a:spLocks noChangeArrowheads="1"/>
          </p:cNvSpPr>
          <p:nvPr/>
        </p:nvSpPr>
        <p:spPr bwMode="auto">
          <a:xfrm>
            <a:off x="611188" y="836613"/>
            <a:ext cx="8064500" cy="1584325"/>
          </a:xfrm>
          <a:prstGeom prst="wedgeRoundRectCallout">
            <a:avLst>
              <a:gd name="adj1" fmla="val 12403"/>
              <a:gd name="adj2" fmla="val 83569"/>
              <a:gd name="adj3" fmla="val 16667"/>
            </a:avLst>
          </a:prstGeom>
          <a:solidFill>
            <a:srgbClr val="AFFFCA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/>
              <a:t>静态变量的生存期为</a:t>
            </a:r>
            <a:r>
              <a:rPr lang="zh-CN" altLang="en-US">
                <a:solidFill>
                  <a:srgbClr val="FF3300"/>
                </a:solidFill>
              </a:rPr>
              <a:t>整个源程序</a:t>
            </a:r>
            <a:r>
              <a:rPr lang="zh-CN" altLang="en-US"/>
              <a:t>。虽然离开定义它的函数后不能使用，但如</a:t>
            </a:r>
            <a:r>
              <a:rPr lang="zh-CN" altLang="en-US">
                <a:solidFill>
                  <a:schemeClr val="accent2"/>
                </a:solidFill>
              </a:rPr>
              <a:t>再次调用定义它的函数</a:t>
            </a:r>
            <a:r>
              <a:rPr lang="zh-CN" altLang="en-US"/>
              <a:t>时，它</a:t>
            </a:r>
            <a:r>
              <a:rPr lang="zh-CN" altLang="en-US">
                <a:solidFill>
                  <a:schemeClr val="accent2"/>
                </a:solidFill>
              </a:rPr>
              <a:t>又可继续使用</a:t>
            </a:r>
            <a:r>
              <a:rPr lang="zh-CN" altLang="en-US"/>
              <a:t>，而且</a:t>
            </a:r>
            <a:r>
              <a:rPr lang="zh-CN" altLang="en-US">
                <a:solidFill>
                  <a:srgbClr val="FF3300"/>
                </a:solidFill>
              </a:rPr>
              <a:t>保存了前次被调用后留下的值</a:t>
            </a:r>
            <a:r>
              <a:rPr lang="zh-CN" altLang="en-US"/>
              <a:t>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0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6" grpId="0"/>
      <p:bldP spid="205828" grpId="0" animBg="1"/>
      <p:bldP spid="205829" grpId="0" animBg="1"/>
      <p:bldP spid="205830" grpId="0" animBg="1"/>
      <p:bldP spid="20583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8208963" cy="3168650"/>
          </a:xfrm>
        </p:spPr>
        <p:txBody>
          <a:bodyPr/>
          <a:lstStyle/>
          <a:p>
            <a:pPr eaLnBrk="1" hangingPunct="1"/>
            <a:r>
              <a:rPr lang="zh-CN" altLang="en-US" sz="3100" smtClean="0"/>
              <a:t>全局变量与静态全局变量的存储方式相同，都</a:t>
            </a:r>
            <a:r>
              <a:rPr lang="zh-CN" altLang="en-US" sz="3100" smtClean="0">
                <a:solidFill>
                  <a:srgbClr val="CC3300"/>
                </a:solidFill>
              </a:rPr>
              <a:t>是静态的，但作用域不同</a:t>
            </a:r>
            <a:r>
              <a:rPr lang="zh-CN" altLang="en-US" sz="3100" smtClean="0"/>
              <a:t>。当一个程序由多个文件组成时，非静态的全局变量在各个文件中都是有效的； 而静态全局变量只在定义该变量的文件内有效，在同一程序的其他文件中不能使用它。</a:t>
            </a: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title"/>
          </p:nvPr>
        </p:nvSpPr>
        <p:spPr>
          <a:xfrm>
            <a:off x="755650" y="0"/>
            <a:ext cx="7772400" cy="647700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变量的存储类型说明（续）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692150"/>
            <a:ext cx="8642350" cy="51879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700" smtClean="0">
                <a:solidFill>
                  <a:schemeClr val="hlink"/>
                </a:solidFill>
              </a:rPr>
              <a:t>4</a:t>
            </a:r>
            <a:r>
              <a:rPr lang="zh-CN" altLang="en-US" sz="2700" smtClean="0">
                <a:solidFill>
                  <a:schemeClr val="hlink"/>
                </a:solidFill>
              </a:rPr>
              <a:t>．</a:t>
            </a:r>
            <a:r>
              <a:rPr lang="en-US" altLang="zh-CN" sz="2700" smtClean="0">
                <a:solidFill>
                  <a:schemeClr val="hlink"/>
                </a:solidFill>
              </a:rPr>
              <a:t>register</a:t>
            </a:r>
            <a:r>
              <a:rPr lang="zh-CN" altLang="en-US" sz="2700" smtClean="0">
                <a:solidFill>
                  <a:schemeClr val="hlink"/>
                </a:solidFill>
              </a:rPr>
              <a:t>型寄存器变量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700" smtClean="0">
                <a:solidFill>
                  <a:srgbClr val="CC3300"/>
                </a:solidFill>
              </a:rPr>
              <a:t>寄存器变量</a:t>
            </a:r>
            <a:r>
              <a:rPr lang="zh-CN" altLang="en-US" sz="2700" smtClean="0"/>
              <a:t>存放在</a:t>
            </a:r>
            <a:r>
              <a:rPr lang="en-US" altLang="zh-CN" sz="2700" smtClean="0"/>
              <a:t>CPU</a:t>
            </a:r>
            <a:r>
              <a:rPr lang="zh-CN" altLang="en-US" sz="2700" smtClean="0"/>
              <a:t>的寄存器中，使用时，</a:t>
            </a:r>
            <a:r>
              <a:rPr lang="zh-CN" altLang="en-US" sz="2700" smtClean="0">
                <a:solidFill>
                  <a:srgbClr val="CC3300"/>
                </a:solidFill>
              </a:rPr>
              <a:t>不需要访问内存</a:t>
            </a:r>
            <a:r>
              <a:rPr lang="zh-CN" altLang="en-US" sz="2700" smtClean="0"/>
              <a:t>，而直接从</a:t>
            </a:r>
            <a:r>
              <a:rPr lang="zh-CN" altLang="en-US" sz="2700" smtClean="0">
                <a:solidFill>
                  <a:srgbClr val="CC3300"/>
                </a:solidFill>
              </a:rPr>
              <a:t>寄存器中存取</a:t>
            </a:r>
            <a:r>
              <a:rPr lang="zh-CN" altLang="en-US" sz="2700" smtClean="0"/>
              <a:t>，这样可提高效率。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700" smtClean="0">
                <a:solidFill>
                  <a:schemeClr val="hlink"/>
                </a:solidFill>
              </a:rPr>
              <a:t>例</a:t>
            </a:r>
            <a:r>
              <a:rPr lang="en-US" altLang="zh-CN" sz="2700" smtClean="0">
                <a:solidFill>
                  <a:schemeClr val="hlink"/>
                </a:solidFill>
              </a:rPr>
              <a:t>7.20  </a:t>
            </a:r>
            <a:r>
              <a:rPr lang="zh-CN" altLang="en-US" sz="2700" smtClean="0">
                <a:solidFill>
                  <a:schemeClr val="hlink"/>
                </a:solidFill>
              </a:rPr>
              <a:t>求</a:t>
            </a:r>
            <a:r>
              <a:rPr lang="en-US" altLang="zh-CN" sz="2700" smtClean="0">
                <a:solidFill>
                  <a:schemeClr val="hlink"/>
                </a:solidFill>
              </a:rPr>
              <a:t>1</a:t>
            </a:r>
            <a:r>
              <a:rPr lang="en-US" altLang="zh-CN" sz="2700" baseline="30000" smtClean="0">
                <a:solidFill>
                  <a:schemeClr val="hlink"/>
                </a:solidFill>
              </a:rPr>
              <a:t>2</a:t>
            </a:r>
            <a:r>
              <a:rPr lang="zh-CN" altLang="en-US" sz="2700" smtClean="0">
                <a:solidFill>
                  <a:schemeClr val="hlink"/>
                </a:solidFill>
              </a:rPr>
              <a:t>～</a:t>
            </a:r>
            <a:r>
              <a:rPr lang="en-US" altLang="zh-CN" sz="2700" smtClean="0">
                <a:solidFill>
                  <a:schemeClr val="hlink"/>
                </a:solidFill>
              </a:rPr>
              <a:t>100</a:t>
            </a:r>
            <a:r>
              <a:rPr lang="en-US" altLang="zh-CN" sz="2700" baseline="30000" smtClean="0">
                <a:solidFill>
                  <a:schemeClr val="hlink"/>
                </a:solidFill>
              </a:rPr>
              <a:t>2</a:t>
            </a:r>
            <a:r>
              <a:rPr lang="zh-CN" altLang="en-US" sz="2700" smtClean="0">
                <a:solidFill>
                  <a:schemeClr val="hlink"/>
                </a:solidFill>
              </a:rPr>
              <a:t>的平方和。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700" b="1" smtClean="0">
                <a:latin typeface="Tahoma" pitchFamily="34" charset="0"/>
                <a:ea typeface="宋体" charset="-122"/>
              </a:rPr>
              <a:t>#include &lt;stdio.h&gt;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700" b="1" smtClean="0">
                <a:latin typeface="Tahoma" pitchFamily="34" charset="0"/>
                <a:ea typeface="宋体" charset="-122"/>
              </a:rPr>
              <a:t>main()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700" b="1" smtClean="0">
                <a:latin typeface="Tahoma" pitchFamily="34" charset="0"/>
                <a:ea typeface="宋体" charset="-122"/>
              </a:rPr>
              <a:t>{   register i;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700" b="1" smtClean="0">
                <a:latin typeface="Tahoma" pitchFamily="34" charset="0"/>
                <a:ea typeface="宋体" charset="-122"/>
              </a:rPr>
              <a:t>register long s=0;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700" b="1" smtClean="0">
                <a:latin typeface="Tahoma" pitchFamily="34" charset="0"/>
                <a:ea typeface="宋体" charset="-122"/>
              </a:rPr>
              <a:t>for(i=1;i&lt;=100;i++)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700" b="1" smtClean="0">
                <a:latin typeface="Tahoma" pitchFamily="34" charset="0"/>
                <a:ea typeface="宋体" charset="-122"/>
              </a:rPr>
              <a:t>s=s+i*i;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700" b="1" smtClean="0">
                <a:latin typeface="Tahoma" pitchFamily="34" charset="0"/>
                <a:ea typeface="宋体" charset="-122"/>
              </a:rPr>
              <a:t>printf("s=%ld\n",s);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700" b="1" smtClean="0">
                <a:latin typeface="Tahoma" pitchFamily="34" charset="0"/>
                <a:ea typeface="宋体" charset="-122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zh-CN" sz="2700" smtClean="0">
              <a:latin typeface="Tahoma" pitchFamily="34" charset="0"/>
            </a:endParaRP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title"/>
          </p:nvPr>
        </p:nvSpPr>
        <p:spPr>
          <a:xfrm>
            <a:off x="755650" y="0"/>
            <a:ext cx="7772400" cy="647700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变量的存储类型说明（续）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5076825" y="3141663"/>
            <a:ext cx="3313113" cy="822325"/>
          </a:xfrm>
          <a:prstGeom prst="rect">
            <a:avLst/>
          </a:prstGeom>
          <a:solidFill>
            <a:srgbClr val="AFFF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Tahoma" pitchFamily="34" charset="0"/>
              </a:rPr>
              <a:t>运行结果为：</a:t>
            </a:r>
          </a:p>
          <a:p>
            <a:r>
              <a:rPr lang="en-US" altLang="zh-CN">
                <a:latin typeface="Tahoma" pitchFamily="34" charset="0"/>
              </a:rPr>
              <a:t>S=338350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765175"/>
          </a:xfrm>
        </p:spPr>
        <p:txBody>
          <a:bodyPr/>
          <a:lstStyle/>
          <a:p>
            <a:pPr eaLnBrk="1" hangingPunct="1"/>
            <a:r>
              <a:rPr lang="en-US" altLang="zh-CN" smtClean="0"/>
              <a:t>7.2.1  </a:t>
            </a:r>
            <a:r>
              <a:rPr lang="zh-CN" altLang="en-US" smtClean="0"/>
              <a:t>函数的定义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765175"/>
            <a:ext cx="8964612" cy="51847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400" dirty="0" smtClean="0"/>
              <a:t>函数定义的格式：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dirty="0" smtClean="0"/>
              <a:t>             [</a:t>
            </a:r>
            <a:r>
              <a:rPr lang="zh-CN" altLang="en-US" sz="2400" dirty="0" smtClean="0">
                <a:solidFill>
                  <a:srgbClr val="FF0000"/>
                </a:solidFill>
              </a:rPr>
              <a:t>类型说明符</a:t>
            </a:r>
            <a:r>
              <a:rPr lang="en-US" altLang="zh-CN" sz="2400" dirty="0" smtClean="0"/>
              <a:t>] </a:t>
            </a:r>
            <a:r>
              <a:rPr lang="zh-CN" altLang="en-US" sz="2400" dirty="0" smtClean="0">
                <a:solidFill>
                  <a:srgbClr val="FF3399"/>
                </a:solidFill>
              </a:rPr>
              <a:t>函数名</a:t>
            </a:r>
            <a:r>
              <a:rPr lang="en-US" altLang="zh-CN" sz="2400" dirty="0" smtClean="0"/>
              <a:t>([</a:t>
            </a:r>
            <a:r>
              <a:rPr lang="zh-CN" altLang="en-US" sz="2400" dirty="0" smtClean="0">
                <a:solidFill>
                  <a:schemeClr val="hlink"/>
                </a:solidFill>
              </a:rPr>
              <a:t>形式参数说明列表</a:t>
            </a:r>
            <a:r>
              <a:rPr lang="en-US" altLang="zh-CN" sz="2400" dirty="0" smtClean="0"/>
              <a:t>])</a:t>
            </a:r>
          </a:p>
          <a:p>
            <a:pPr eaLnBrk="1" hangingPunct="1">
              <a:spcBef>
                <a:spcPts val="1200"/>
              </a:spcBef>
              <a:buFontTx/>
              <a:buNone/>
              <a:defRPr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</a:t>
            </a:r>
            <a:r>
              <a:rPr lang="zh-CN" altLang="en-US" sz="2400" dirty="0" smtClean="0">
                <a:solidFill>
                  <a:schemeClr val="hlink"/>
                </a:solidFill>
              </a:rPr>
              <a:t>形式参数说明列表</a:t>
            </a:r>
            <a:r>
              <a:rPr lang="zh-CN" altLang="en-US" sz="2400" dirty="0" smtClean="0"/>
              <a:t>：形式参数说明列表是用于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</a:rPr>
              <a:t>调用函数</a:t>
            </a:r>
            <a:r>
              <a:rPr lang="zh-CN" altLang="en-US" sz="2400" dirty="0" smtClean="0"/>
              <a:t>和</a:t>
            </a:r>
            <a:r>
              <a:rPr lang="zh-CN" altLang="en-US" sz="2400" dirty="0" smtClean="0">
                <a:solidFill>
                  <a:srgbClr val="CC3300"/>
                </a:solidFill>
              </a:rPr>
              <a:t>被调函数</a:t>
            </a:r>
            <a:r>
              <a:rPr lang="zh-CN" altLang="en-US" sz="2400" dirty="0" smtClean="0"/>
              <a:t>之间</a:t>
            </a:r>
            <a:r>
              <a:rPr lang="zh-CN" altLang="en-US" sz="2400" dirty="0" smtClean="0">
                <a:solidFill>
                  <a:srgbClr val="FF3399"/>
                </a:solidFill>
              </a:rPr>
              <a:t>进行数据传递</a:t>
            </a:r>
            <a:r>
              <a:rPr lang="zh-CN" altLang="en-US" sz="2400" dirty="0" smtClean="0"/>
              <a:t>的，使用时需要在表中进行类型说明。其格式如下：</a:t>
            </a:r>
          </a:p>
          <a:p>
            <a:pPr eaLnBrk="1" hangingPunct="1">
              <a:spcBef>
                <a:spcPts val="1800"/>
              </a:spcBef>
              <a:spcAft>
                <a:spcPts val="1800"/>
              </a:spcAft>
              <a:buFontTx/>
              <a:buNone/>
              <a:defRPr/>
            </a:pPr>
            <a:r>
              <a:rPr lang="zh-CN" altLang="en-US" sz="2400" dirty="0" smtClean="0"/>
              <a:t>     </a:t>
            </a:r>
            <a:r>
              <a:rPr lang="zh-CN" altLang="en-US" sz="2400" dirty="0" smtClean="0">
                <a:solidFill>
                  <a:srgbClr val="04DE09"/>
                </a:solidFill>
                <a:latin typeface="+mn-ea"/>
              </a:rPr>
              <a:t>类型符</a:t>
            </a:r>
            <a:r>
              <a:rPr lang="en-US" altLang="zh-CN" sz="2400" dirty="0" smtClean="0">
                <a:solidFill>
                  <a:srgbClr val="04DE09"/>
                </a:solidFill>
                <a:latin typeface="+mn-ea"/>
              </a:rPr>
              <a:t>1 </a:t>
            </a:r>
            <a:r>
              <a:rPr lang="zh-CN" altLang="en-US" sz="2400" dirty="0" smtClean="0">
                <a:solidFill>
                  <a:srgbClr val="04DE09"/>
                </a:solidFill>
                <a:latin typeface="+mn-ea"/>
              </a:rPr>
              <a:t>参数</a:t>
            </a:r>
            <a:r>
              <a:rPr lang="en-US" altLang="zh-CN" sz="2400" dirty="0" smtClean="0">
                <a:solidFill>
                  <a:srgbClr val="04DE09"/>
                </a:solidFill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zh-CN" altLang="en-US" sz="2400" dirty="0" smtClean="0">
                <a:solidFill>
                  <a:srgbClr val="640F99"/>
                </a:solidFill>
                <a:latin typeface="+mn-ea"/>
              </a:rPr>
              <a:t>类型符</a:t>
            </a:r>
            <a:r>
              <a:rPr lang="en-US" altLang="zh-CN" sz="2400" dirty="0" smtClean="0">
                <a:solidFill>
                  <a:srgbClr val="640F99"/>
                </a:solidFill>
                <a:latin typeface="+mn-ea"/>
              </a:rPr>
              <a:t>2 </a:t>
            </a:r>
            <a:r>
              <a:rPr lang="zh-CN" altLang="en-US" sz="2400" dirty="0" smtClean="0">
                <a:solidFill>
                  <a:srgbClr val="640F99"/>
                </a:solidFill>
                <a:latin typeface="+mn-ea"/>
              </a:rPr>
              <a:t>参数</a:t>
            </a:r>
            <a:r>
              <a:rPr lang="en-US" altLang="zh-CN" sz="2400" dirty="0" smtClean="0">
                <a:solidFill>
                  <a:srgbClr val="640F99"/>
                </a:solidFill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dirty="0" smtClean="0">
                <a:latin typeface="+mn-ea"/>
              </a:rPr>
              <a:t>……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zh-CN" altLang="en-US" sz="2400" dirty="0" smtClean="0">
                <a:solidFill>
                  <a:srgbClr val="FF3300"/>
                </a:solidFill>
                <a:latin typeface="+mn-ea"/>
              </a:rPr>
              <a:t>类型符</a:t>
            </a:r>
            <a:r>
              <a:rPr lang="en-US" altLang="zh-CN" sz="2400" dirty="0" smtClean="0">
                <a:solidFill>
                  <a:srgbClr val="FF3300"/>
                </a:solidFill>
                <a:latin typeface="+mn-ea"/>
              </a:rPr>
              <a:t>n  </a:t>
            </a:r>
            <a:r>
              <a:rPr lang="zh-CN" altLang="en-US" sz="2400" dirty="0" smtClean="0">
                <a:solidFill>
                  <a:srgbClr val="FF3300"/>
                </a:solidFill>
                <a:latin typeface="+mn-ea"/>
              </a:rPr>
              <a:t>参数</a:t>
            </a:r>
            <a:r>
              <a:rPr lang="en-US" altLang="zh-CN" sz="2400" dirty="0" smtClean="0">
                <a:solidFill>
                  <a:srgbClr val="FF3300"/>
                </a:solidFill>
                <a:latin typeface="+mn-ea"/>
              </a:rPr>
              <a:t>n</a:t>
            </a:r>
          </a:p>
          <a:p>
            <a:pPr eaLnBrk="1" hangingPunct="1">
              <a:spcBef>
                <a:spcPct val="30000"/>
              </a:spcBef>
              <a:buFontTx/>
              <a:buNone/>
              <a:defRPr/>
            </a:pPr>
            <a:r>
              <a:rPr lang="zh-CN" altLang="en-US" sz="2400" dirty="0" smtClean="0">
                <a:latin typeface="黑体" pitchFamily="2" charset="-122"/>
              </a:rPr>
              <a:t>  例如：</a:t>
            </a:r>
            <a:r>
              <a:rPr lang="en-US" altLang="zh-CN" sz="2400" dirty="0" smtClean="0">
                <a:latin typeface="黑体" pitchFamily="2" charset="-122"/>
              </a:rPr>
              <a:t>max(</a:t>
            </a:r>
            <a:r>
              <a:rPr lang="en-US" altLang="zh-CN" sz="2400" dirty="0" err="1" smtClean="0">
                <a:solidFill>
                  <a:srgbClr val="FF3399"/>
                </a:solidFill>
                <a:latin typeface="黑体" pitchFamily="2" charset="-122"/>
              </a:rPr>
              <a:t>int</a:t>
            </a:r>
            <a:r>
              <a:rPr lang="en-US" altLang="zh-CN" sz="2400" dirty="0" smtClean="0">
                <a:solidFill>
                  <a:srgbClr val="FF3399"/>
                </a:solidFill>
                <a:latin typeface="黑体" pitchFamily="2" charset="-122"/>
              </a:rPr>
              <a:t> </a:t>
            </a:r>
            <a:r>
              <a:rPr lang="en-US" altLang="zh-CN" sz="2400" dirty="0" err="1" smtClean="0">
                <a:solidFill>
                  <a:srgbClr val="FF3399"/>
                </a:solidFill>
                <a:latin typeface="黑体" pitchFamily="2" charset="-122"/>
              </a:rPr>
              <a:t>a,int</a:t>
            </a:r>
            <a:r>
              <a:rPr lang="en-US" altLang="zh-CN" sz="2400" dirty="0" smtClean="0">
                <a:solidFill>
                  <a:srgbClr val="FF3399"/>
                </a:solidFill>
                <a:latin typeface="黑体" pitchFamily="2" charset="-122"/>
              </a:rPr>
              <a:t> </a:t>
            </a:r>
            <a:r>
              <a:rPr lang="en-US" altLang="zh-CN" sz="2400" dirty="0" err="1" smtClean="0">
                <a:solidFill>
                  <a:srgbClr val="FF3399"/>
                </a:solidFill>
                <a:latin typeface="黑体" pitchFamily="2" charset="-122"/>
              </a:rPr>
              <a:t>b,long</a:t>
            </a:r>
            <a:r>
              <a:rPr lang="en-US" altLang="zh-CN" sz="2400" dirty="0" smtClean="0">
                <a:solidFill>
                  <a:srgbClr val="FF3399"/>
                </a:solidFill>
                <a:latin typeface="黑体" pitchFamily="2" charset="-122"/>
              </a:rPr>
              <a:t> c)</a:t>
            </a:r>
          </a:p>
          <a:p>
            <a:pPr eaLnBrk="1" hangingPunct="1">
              <a:spcBef>
                <a:spcPct val="30000"/>
              </a:spcBef>
              <a:buFontTx/>
              <a:buNone/>
              <a:defRPr/>
            </a:pPr>
            <a:r>
              <a:rPr lang="zh-CN" altLang="en-US" sz="2400" dirty="0" smtClean="0"/>
              <a:t>    形式参数简称为</a:t>
            </a:r>
            <a:r>
              <a:rPr lang="zh-CN" altLang="en-US" sz="2400" dirty="0" smtClean="0">
                <a:solidFill>
                  <a:srgbClr val="FF3300"/>
                </a:solidFill>
              </a:rPr>
              <a:t>形参</a:t>
            </a:r>
            <a:r>
              <a:rPr lang="zh-CN" altLang="en-US" sz="2400" dirty="0" smtClean="0"/>
              <a:t>。形参列表</a:t>
            </a:r>
            <a:r>
              <a:rPr lang="zh-CN" altLang="en-US" sz="2400" dirty="0" smtClean="0">
                <a:solidFill>
                  <a:srgbClr val="FF3300"/>
                </a:solidFill>
              </a:rPr>
              <a:t>省略时</a:t>
            </a:r>
            <a:r>
              <a:rPr lang="zh-CN" altLang="en-US" sz="2400" dirty="0" smtClean="0"/>
              <a:t>为无参函数，也可用“</a:t>
            </a:r>
            <a:r>
              <a:rPr lang="en-US" altLang="zh-CN" sz="2400" dirty="0" smtClean="0"/>
              <a:t>void”</a:t>
            </a:r>
            <a:r>
              <a:rPr lang="zh-CN" altLang="en-US" sz="2400" dirty="0" smtClean="0"/>
              <a:t>进行无参说明。例如，</a:t>
            </a:r>
            <a:r>
              <a:rPr lang="en-US" altLang="zh-CN" sz="2400" dirty="0" smtClean="0">
                <a:solidFill>
                  <a:srgbClr val="3333FF"/>
                </a:solidFill>
              </a:rPr>
              <a:t>void star(void)</a:t>
            </a:r>
            <a:r>
              <a:rPr lang="zh-CN" altLang="en-US" sz="2400" dirty="0" smtClean="0"/>
              <a:t>为无参数传递且无返回值函数。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zh-CN" alt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765175"/>
          </a:xfrm>
        </p:spPr>
        <p:txBody>
          <a:bodyPr/>
          <a:lstStyle/>
          <a:p>
            <a:pPr eaLnBrk="1" hangingPunct="1"/>
            <a:r>
              <a:rPr lang="en-US" altLang="zh-CN" smtClean="0"/>
              <a:t>7.7.4  </a:t>
            </a:r>
            <a:r>
              <a:rPr lang="zh-CN" altLang="en-US" smtClean="0"/>
              <a:t>函数的作用域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569325" cy="5114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smtClean="0"/>
              <a:t>Ｃ语言按作用域不同将函数分为两类：</a:t>
            </a:r>
            <a:r>
              <a:rPr lang="zh-CN" altLang="en-US" sz="2400" smtClean="0">
                <a:solidFill>
                  <a:srgbClr val="CC3300"/>
                </a:solidFill>
              </a:rPr>
              <a:t>内部函数和外部函数。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solidFill>
                  <a:schemeClr val="hlink"/>
                </a:solidFill>
              </a:rPr>
              <a:t>1</a:t>
            </a:r>
            <a:r>
              <a:rPr lang="zh-CN" altLang="en-US" sz="2400" smtClean="0">
                <a:solidFill>
                  <a:schemeClr val="hlink"/>
                </a:solidFill>
              </a:rPr>
              <a:t>．内部函数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smtClean="0"/>
              <a:t>如果在一个源文件中定义的函数只能被本文件中的函数调用，而不能被同一源程序其他文件中的函数调用，这种函数称为</a:t>
            </a:r>
            <a:r>
              <a:rPr lang="zh-CN" altLang="en-US" sz="2400" smtClean="0">
                <a:solidFill>
                  <a:schemeClr val="hlink"/>
                </a:solidFill>
              </a:rPr>
              <a:t>内部函数。</a:t>
            </a:r>
            <a:r>
              <a:rPr lang="zh-CN" altLang="en-US" sz="2400" smtClean="0"/>
              <a:t>定义内部函数的一般形式如下。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smtClean="0"/>
              <a:t>格式：                </a:t>
            </a:r>
            <a:r>
              <a:rPr lang="en-US" altLang="zh-CN" sz="2400" smtClean="0"/>
              <a:t>static </a:t>
            </a:r>
            <a:r>
              <a:rPr lang="zh-CN" altLang="en-US" sz="2400" smtClean="0"/>
              <a:t>类型说明符 函数名</a:t>
            </a:r>
            <a:r>
              <a:rPr lang="en-US" altLang="zh-CN" sz="2400" smtClean="0"/>
              <a:t>(</a:t>
            </a:r>
            <a:r>
              <a:rPr lang="zh-CN" altLang="en-US" sz="2400" smtClean="0"/>
              <a:t>形参表</a:t>
            </a:r>
            <a:r>
              <a:rPr lang="en-US" altLang="zh-CN" sz="2400" smtClean="0"/>
              <a:t>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smtClean="0"/>
              <a:t>例如：</a:t>
            </a:r>
            <a:r>
              <a:rPr lang="en-US" altLang="zh-CN" sz="2400" smtClean="0">
                <a:solidFill>
                  <a:srgbClr val="FF3300"/>
                </a:solidFill>
              </a:rPr>
              <a:t>static</a:t>
            </a:r>
            <a:r>
              <a:rPr lang="en-US" altLang="zh-CN" sz="2400" smtClean="0"/>
              <a:t> int f(int a,int b)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solidFill>
                  <a:schemeClr val="hlink"/>
                </a:solidFill>
              </a:rPr>
              <a:t>2</a:t>
            </a:r>
            <a:r>
              <a:rPr lang="zh-CN" altLang="en-US" sz="2400" smtClean="0">
                <a:solidFill>
                  <a:schemeClr val="hlink"/>
                </a:solidFill>
              </a:rPr>
              <a:t>．外部函数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smtClean="0"/>
              <a:t>外部函数在整个源程序中都有效，其定义的一般形式如下。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smtClean="0"/>
              <a:t>格式：                 </a:t>
            </a:r>
            <a:r>
              <a:rPr lang="en-US" altLang="zh-CN" sz="2400" smtClean="0"/>
              <a:t>extern </a:t>
            </a:r>
            <a:r>
              <a:rPr lang="zh-CN" altLang="en-US" sz="2400" smtClean="0"/>
              <a:t>类型说明符 函数名</a:t>
            </a:r>
            <a:r>
              <a:rPr lang="en-US" altLang="zh-CN" sz="2400" smtClean="0"/>
              <a:t>(</a:t>
            </a:r>
            <a:r>
              <a:rPr lang="zh-CN" altLang="en-US" sz="2400" smtClean="0"/>
              <a:t>形参表</a:t>
            </a:r>
            <a:r>
              <a:rPr lang="en-US" altLang="zh-CN" sz="2400" smtClean="0"/>
              <a:t>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smtClean="0"/>
              <a:t>例如：</a:t>
            </a:r>
            <a:r>
              <a:rPr lang="en-US" altLang="zh-CN" sz="2400" smtClean="0">
                <a:solidFill>
                  <a:srgbClr val="FF3300"/>
                </a:solidFill>
              </a:rPr>
              <a:t>extern</a:t>
            </a:r>
            <a:r>
              <a:rPr lang="en-US" altLang="zh-CN" sz="2400" smtClean="0"/>
              <a:t> int f(int a,int b)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smtClean="0">
                <a:solidFill>
                  <a:srgbClr val="FF3300"/>
                </a:solidFill>
              </a:rPr>
              <a:t>注意：</a:t>
            </a:r>
            <a:r>
              <a:rPr lang="zh-CN" altLang="en-US" sz="2400" smtClean="0"/>
              <a:t>如在函数定义中没有说明</a:t>
            </a:r>
            <a:r>
              <a:rPr lang="en-US" altLang="zh-CN" sz="2400" smtClean="0"/>
              <a:t>extern</a:t>
            </a:r>
            <a:r>
              <a:rPr lang="zh-CN" altLang="en-US" sz="2400" smtClean="0"/>
              <a:t>或</a:t>
            </a:r>
            <a:r>
              <a:rPr lang="en-US" altLang="zh-CN" sz="2400" smtClean="0"/>
              <a:t>static</a:t>
            </a:r>
            <a:r>
              <a:rPr lang="zh-CN" altLang="en-US" sz="2400" smtClean="0"/>
              <a:t>，则</a:t>
            </a:r>
            <a:r>
              <a:rPr lang="zh-CN" altLang="en-US" sz="2400" smtClean="0">
                <a:solidFill>
                  <a:srgbClr val="FF3300"/>
                </a:solidFill>
              </a:rPr>
              <a:t>隐含为</a:t>
            </a:r>
            <a:r>
              <a:rPr lang="en-US" altLang="zh-CN" sz="2400" smtClean="0">
                <a:solidFill>
                  <a:srgbClr val="FF3300"/>
                </a:solidFill>
              </a:rPr>
              <a:t>extern</a:t>
            </a:r>
            <a:r>
              <a:rPr lang="zh-CN" altLang="en-US" sz="2400" smtClean="0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803275"/>
          </a:xfrm>
        </p:spPr>
        <p:txBody>
          <a:bodyPr/>
          <a:lstStyle/>
          <a:p>
            <a:pPr eaLnBrk="1" hangingPunct="1"/>
            <a:r>
              <a:rPr lang="en-US" altLang="zh-CN" smtClean="0"/>
              <a:t>7.8  </a:t>
            </a:r>
            <a:r>
              <a:rPr lang="zh-CN" altLang="en-US" smtClean="0"/>
              <a:t>编译预处理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836613"/>
            <a:ext cx="8497887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在</a:t>
            </a:r>
            <a:r>
              <a:rPr lang="en-US" altLang="zh-CN" sz="2400" smtClean="0"/>
              <a:t>C</a:t>
            </a:r>
            <a:r>
              <a:rPr lang="zh-CN" altLang="en-US" sz="2400" smtClean="0"/>
              <a:t>语言中，以</a:t>
            </a:r>
            <a:r>
              <a:rPr lang="zh-CN" altLang="en-US" sz="2400" smtClean="0">
                <a:solidFill>
                  <a:srgbClr val="FF3300"/>
                </a:solidFill>
              </a:rPr>
              <a:t>“</a:t>
            </a:r>
            <a:r>
              <a:rPr lang="en-US" altLang="zh-CN" sz="2400" smtClean="0">
                <a:solidFill>
                  <a:srgbClr val="FF3300"/>
                </a:solidFill>
              </a:rPr>
              <a:t>#”</a:t>
            </a:r>
            <a:r>
              <a:rPr lang="zh-CN" altLang="en-US" sz="2400" smtClean="0"/>
              <a:t>号开头的命令为</a:t>
            </a:r>
            <a:r>
              <a:rPr lang="zh-CN" altLang="en-US" sz="2400" smtClean="0">
                <a:solidFill>
                  <a:srgbClr val="CC3300"/>
                </a:solidFill>
              </a:rPr>
              <a:t>预处理命令</a:t>
            </a:r>
            <a:r>
              <a:rPr lang="zh-CN" altLang="en-US" sz="2400" smtClean="0"/>
              <a:t>。它不是</a:t>
            </a:r>
            <a:r>
              <a:rPr lang="en-US" altLang="zh-CN" sz="2400" smtClean="0"/>
              <a:t>C</a:t>
            </a:r>
            <a:r>
              <a:rPr lang="zh-CN" altLang="en-US" sz="2400" smtClean="0"/>
              <a:t>语言本身的组成部分，而是</a:t>
            </a:r>
            <a:r>
              <a:rPr lang="en-US" altLang="zh-CN" sz="2400" smtClean="0"/>
              <a:t>ANSI C</a:t>
            </a:r>
            <a:r>
              <a:rPr lang="zh-CN" altLang="en-US" sz="2400" smtClean="0"/>
              <a:t>统一规定的。 </a:t>
            </a:r>
            <a:r>
              <a:rPr lang="en-US" altLang="zh-CN" sz="2400" smtClean="0"/>
              <a:t>C</a:t>
            </a:r>
            <a:r>
              <a:rPr lang="zh-CN" altLang="en-US" sz="2400" smtClean="0"/>
              <a:t>编译系统不能对预处理命令进行直接编译，因此在程序编译之前，必须对这些特殊的命令进行“预处理”，使之在运行时可以执行。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预处理命令包括：</a:t>
            </a:r>
            <a:r>
              <a:rPr lang="zh-CN" altLang="en-US" sz="2400" smtClean="0">
                <a:solidFill>
                  <a:srgbClr val="FF3300"/>
                </a:solidFill>
              </a:rPr>
              <a:t>文件包含</a:t>
            </a:r>
            <a:r>
              <a:rPr lang="zh-CN" altLang="en-US" sz="2400" smtClean="0"/>
              <a:t>、</a:t>
            </a:r>
            <a:r>
              <a:rPr lang="zh-CN" altLang="en-US" sz="2400" smtClean="0">
                <a:solidFill>
                  <a:schemeClr val="hlink"/>
                </a:solidFill>
              </a:rPr>
              <a:t>宏定义常量</a:t>
            </a:r>
            <a:r>
              <a:rPr lang="zh-CN" altLang="en-US" sz="2400" smtClean="0"/>
              <a:t>、</a:t>
            </a:r>
            <a:r>
              <a:rPr lang="zh-CN" altLang="en-US" sz="2400" smtClean="0">
                <a:solidFill>
                  <a:srgbClr val="CC3300"/>
                </a:solidFill>
              </a:rPr>
              <a:t>条件编译</a:t>
            </a:r>
            <a:r>
              <a:rPr lang="zh-CN" altLang="en-US" sz="2400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由于预处理命令不是</a:t>
            </a:r>
            <a:r>
              <a:rPr lang="en-US" altLang="zh-CN" sz="2400" smtClean="0"/>
              <a:t>C</a:t>
            </a:r>
            <a:r>
              <a:rPr lang="zh-CN" altLang="en-US" sz="2400" smtClean="0"/>
              <a:t>语言本身的组成部分，因此书写程序时</a:t>
            </a:r>
            <a:r>
              <a:rPr lang="zh-CN" altLang="en-US" sz="2400" smtClean="0">
                <a:solidFill>
                  <a:srgbClr val="CC3300"/>
                </a:solidFill>
              </a:rPr>
              <a:t>预处理命令应写在函数的外部，</a:t>
            </a:r>
            <a:r>
              <a:rPr lang="zh-CN" altLang="en-US" sz="2400" smtClean="0"/>
              <a:t>通常是源程序的</a:t>
            </a:r>
            <a:r>
              <a:rPr lang="zh-CN" altLang="en-US" sz="2400" smtClean="0">
                <a:solidFill>
                  <a:srgbClr val="CC3300"/>
                </a:solidFill>
              </a:rPr>
              <a:t>开始部分</a:t>
            </a:r>
            <a:r>
              <a:rPr lang="zh-CN" altLang="en-US" sz="2400" smtClean="0"/>
              <a:t>，且</a:t>
            </a:r>
            <a:r>
              <a:rPr lang="zh-CN" altLang="en-US" sz="2400" smtClean="0">
                <a:solidFill>
                  <a:schemeClr val="hlink"/>
                </a:solidFill>
              </a:rPr>
              <a:t>命令后不加</a:t>
            </a:r>
            <a:r>
              <a:rPr lang="zh-CN" altLang="en-US" sz="3200" smtClean="0">
                <a:solidFill>
                  <a:srgbClr val="FF3300"/>
                </a:solidFill>
              </a:rPr>
              <a:t>“</a:t>
            </a:r>
            <a:r>
              <a:rPr lang="en-US" altLang="zh-CN" sz="3200" smtClean="0">
                <a:solidFill>
                  <a:srgbClr val="FF3300"/>
                </a:solidFill>
              </a:rPr>
              <a:t>;”</a:t>
            </a:r>
            <a:r>
              <a:rPr lang="en-US" altLang="zh-CN" sz="2400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836613"/>
          </a:xfrm>
        </p:spPr>
        <p:txBody>
          <a:bodyPr/>
          <a:lstStyle/>
          <a:p>
            <a:pPr eaLnBrk="1" hangingPunct="1"/>
            <a:r>
              <a:rPr lang="en-US" altLang="zh-CN" smtClean="0"/>
              <a:t>7.8.1  </a:t>
            </a:r>
            <a:r>
              <a:rPr lang="zh-CN" altLang="en-US" smtClean="0"/>
              <a:t>文件包含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836613"/>
            <a:ext cx="8353425" cy="56165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smtClean="0">
                <a:latin typeface="Tahoma" pitchFamily="34" charset="0"/>
              </a:rPr>
              <a:t>格式：          </a:t>
            </a:r>
            <a:r>
              <a:rPr lang="en-US" altLang="zh-CN" sz="2400" smtClean="0">
                <a:latin typeface="Tahoma" pitchFamily="34" charset="0"/>
              </a:rPr>
              <a:t>#include </a:t>
            </a:r>
            <a:r>
              <a:rPr lang="en-US" altLang="zh-CN" sz="2400" smtClean="0">
                <a:solidFill>
                  <a:srgbClr val="CC3300"/>
                </a:solidFill>
                <a:latin typeface="Tahoma" pitchFamily="34" charset="0"/>
              </a:rPr>
              <a:t>"</a:t>
            </a:r>
            <a:r>
              <a:rPr lang="zh-CN" altLang="en-US" sz="2400" smtClean="0">
                <a:solidFill>
                  <a:srgbClr val="CC3300"/>
                </a:solidFill>
                <a:latin typeface="Tahoma" pitchFamily="34" charset="0"/>
              </a:rPr>
              <a:t>文件名</a:t>
            </a:r>
            <a:r>
              <a:rPr lang="en-US" altLang="zh-CN" sz="2400" smtClean="0">
                <a:solidFill>
                  <a:srgbClr val="CC3300"/>
                </a:solidFill>
                <a:latin typeface="Tahoma" pitchFamily="34" charset="0"/>
              </a:rPr>
              <a:t>"</a:t>
            </a:r>
            <a:r>
              <a:rPr lang="en-US" altLang="zh-CN" sz="2400" smtClean="0">
                <a:latin typeface="Tahoma" pitchFamily="34" charset="0"/>
              </a:rPr>
              <a:t>  </a:t>
            </a:r>
          </a:p>
          <a:p>
            <a:pPr eaLnBrk="1" hangingPunct="1">
              <a:buFontTx/>
              <a:buNone/>
            </a:pPr>
            <a:r>
              <a:rPr lang="zh-CN" altLang="en-US" sz="2400" smtClean="0">
                <a:latin typeface="Tahoma" pitchFamily="34" charset="0"/>
              </a:rPr>
              <a:t>或                 </a:t>
            </a:r>
            <a:r>
              <a:rPr lang="en-US" altLang="zh-CN" sz="2400" smtClean="0">
                <a:latin typeface="Tahoma" pitchFamily="34" charset="0"/>
              </a:rPr>
              <a:t>#include </a:t>
            </a: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</a:rPr>
              <a:t>&lt;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</a:rPr>
              <a:t>文件名</a:t>
            </a: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</a:rPr>
              <a:t>&gt;</a:t>
            </a:r>
          </a:p>
          <a:p>
            <a:pPr eaLnBrk="1" hangingPunct="1">
              <a:buFontTx/>
              <a:buNone/>
            </a:pPr>
            <a:r>
              <a:rPr lang="zh-CN" altLang="en-US" sz="2400" smtClean="0">
                <a:latin typeface="Tahoma" pitchFamily="34" charset="0"/>
              </a:rPr>
              <a:t>例如：</a:t>
            </a:r>
            <a:r>
              <a:rPr lang="en-US" altLang="zh-CN" sz="2400" smtClean="0">
                <a:latin typeface="Tahoma" pitchFamily="34" charset="0"/>
              </a:rPr>
              <a:t>#include"stdio.h"</a:t>
            </a:r>
            <a:r>
              <a:rPr lang="zh-CN" altLang="en-US" sz="2400" smtClean="0">
                <a:latin typeface="Tahoma" pitchFamily="34" charset="0"/>
              </a:rPr>
              <a:t>、</a:t>
            </a:r>
            <a:r>
              <a:rPr lang="en-US" altLang="zh-CN" sz="2400" smtClean="0">
                <a:latin typeface="Tahoma" pitchFamily="34" charset="0"/>
              </a:rPr>
              <a:t>#include"math.h"</a:t>
            </a:r>
          </a:p>
          <a:p>
            <a:pPr eaLnBrk="1" hangingPunct="1">
              <a:buFontTx/>
              <a:buNone/>
            </a:pPr>
            <a:r>
              <a:rPr lang="zh-CN" altLang="en-US" sz="2400" smtClean="0">
                <a:latin typeface="Tahoma" pitchFamily="34" charset="0"/>
              </a:rPr>
              <a:t>功能：是把指定的文件插入该命令行位置取代该命令行，从而把指定的文件和当前的源程序文件连成一个源文件。</a:t>
            </a:r>
          </a:p>
          <a:p>
            <a:pPr eaLnBrk="1" hangingPunct="1">
              <a:buFontTx/>
              <a:buAutoNum type="arabicParenBoth"/>
            </a:pP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</a:rPr>
              <a:t>&lt;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</a:rPr>
              <a:t>文件名</a:t>
            </a: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</a:rPr>
              <a:t>&gt;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</a:rPr>
              <a:t>：</a:t>
            </a:r>
            <a:r>
              <a:rPr lang="zh-CN" altLang="en-US" sz="2400" smtClean="0">
                <a:latin typeface="Tahoma" pitchFamily="34" charset="0"/>
              </a:rPr>
              <a:t>表示在包含文件目录中去查找（包含目录是由用户在设置环境时设置的；</a:t>
            </a:r>
            <a:r>
              <a:rPr lang="zh-CN" altLang="en-US" sz="2400" smtClean="0">
                <a:solidFill>
                  <a:srgbClr val="CC3300"/>
                </a:solidFill>
                <a:latin typeface="Tahoma" pitchFamily="34" charset="0"/>
              </a:rPr>
              <a:t>“文件名”：</a:t>
            </a:r>
            <a:r>
              <a:rPr lang="zh-CN" altLang="en-US" sz="2400" smtClean="0">
                <a:latin typeface="Tahoma" pitchFamily="34" charset="0"/>
              </a:rPr>
              <a:t>表示首先在当前的源文件目录中查找，若未找到才到包含目录中去查找。 </a:t>
            </a:r>
          </a:p>
          <a:p>
            <a:pPr eaLnBrk="1" hangingPunct="1">
              <a:buFontTx/>
              <a:buAutoNum type="arabicParenBoth"/>
            </a:pPr>
            <a:r>
              <a:rPr lang="zh-CN" altLang="en-US" sz="2400" smtClean="0">
                <a:latin typeface="Tahoma" pitchFamily="34" charset="0"/>
              </a:rPr>
              <a:t> 一个包含命令只能指定一个被包含文件，若有多个文件要包含，则需用多个包含命令。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latin typeface="Tahoma" pitchFamily="34" charset="0"/>
              </a:rPr>
              <a:t>(3) </a:t>
            </a:r>
            <a:r>
              <a:rPr lang="zh-CN" altLang="en-US" sz="2400" smtClean="0">
                <a:latin typeface="Tahoma" pitchFamily="34" charset="0"/>
              </a:rPr>
              <a:t>文件包含允许嵌套，即在一个被包含的文件中又可以包含另一个文件。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351837" cy="647700"/>
          </a:xfrm>
        </p:spPr>
        <p:txBody>
          <a:bodyPr/>
          <a:lstStyle/>
          <a:p>
            <a:pPr algn="l" eaLnBrk="1" hangingPunct="1"/>
            <a:r>
              <a:rPr lang="zh-CN" altLang="en-US" sz="2400" smtClean="0">
                <a:solidFill>
                  <a:schemeClr val="tx1"/>
                </a:solidFill>
              </a:rPr>
              <a:t>例</a:t>
            </a:r>
            <a:r>
              <a:rPr lang="en-US" altLang="zh-CN" sz="2400" smtClean="0">
                <a:solidFill>
                  <a:schemeClr val="tx1"/>
                </a:solidFill>
              </a:rPr>
              <a:t>7.21 </a:t>
            </a:r>
            <a:r>
              <a:rPr lang="zh-CN" altLang="en-US" sz="2400" smtClean="0">
                <a:solidFill>
                  <a:schemeClr val="tx1"/>
                </a:solidFill>
              </a:rPr>
              <a:t>多文件调用。由键盘输入</a:t>
            </a:r>
            <a:r>
              <a:rPr lang="en-US" altLang="zh-CN" sz="2400" smtClean="0">
                <a:solidFill>
                  <a:schemeClr val="tx1"/>
                </a:solidFill>
              </a:rPr>
              <a:t>10</a:t>
            </a:r>
            <a:r>
              <a:rPr lang="zh-CN" altLang="en-US" sz="2400" smtClean="0">
                <a:solidFill>
                  <a:schemeClr val="tx1"/>
                </a:solidFill>
              </a:rPr>
              <a:t>个数，找出其最大值与最小值并计算出平均值。</a:t>
            </a:r>
          </a:p>
        </p:txBody>
      </p:sp>
      <p:sp>
        <p:nvSpPr>
          <p:cNvPr id="64515" name="Rectangle 5"/>
          <p:cNvSpPr>
            <a:spLocks noChangeArrowheads="1"/>
          </p:cNvSpPr>
          <p:nvPr/>
        </p:nvSpPr>
        <p:spPr bwMode="auto">
          <a:xfrm>
            <a:off x="73025" y="981075"/>
            <a:ext cx="9070975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1588"/>
            <a:r>
              <a:rPr lang="en-US" altLang="zh-CN" sz="2000">
                <a:solidFill>
                  <a:srgbClr val="CC3300"/>
                </a:solidFill>
              </a:rPr>
              <a:t>/*func7.21.cpp*/</a:t>
            </a:r>
          </a:p>
          <a:p>
            <a:pPr indent="1588"/>
            <a:r>
              <a:rPr lang="en-US" altLang="zh-CN" sz="2000"/>
              <a:t>#include &lt;stdio.h&gt;</a:t>
            </a:r>
          </a:p>
          <a:p>
            <a:pPr indent="1588"/>
            <a:r>
              <a:rPr lang="en-US" altLang="zh-CN" sz="2000">
                <a:solidFill>
                  <a:schemeClr val="hlink"/>
                </a:solidFill>
              </a:rPr>
              <a:t>#include “7.211.c”</a:t>
            </a:r>
            <a:r>
              <a:rPr lang="en-US" altLang="zh-CN" sz="2000"/>
              <a:t>          		/*</a:t>
            </a:r>
            <a:r>
              <a:rPr lang="zh-CN" altLang="en-US" sz="2000"/>
              <a:t>包含文件</a:t>
            </a:r>
            <a:r>
              <a:rPr lang="en-US" altLang="zh-CN" sz="2000"/>
              <a:t>7.211.c </a:t>
            </a:r>
            <a:r>
              <a:rPr lang="zh-CN" altLang="en-US" sz="2000"/>
              <a:t>，程序</a:t>
            </a:r>
            <a:r>
              <a:rPr lang="en-US" altLang="zh-CN" sz="2000"/>
              <a:t>7.211.c </a:t>
            </a:r>
            <a:r>
              <a:rPr lang="zh-CN" altLang="en-US" sz="2000"/>
              <a:t>见教材 *</a:t>
            </a:r>
            <a:r>
              <a:rPr lang="en-US" altLang="zh-CN" sz="2000"/>
              <a:t>/</a:t>
            </a:r>
          </a:p>
          <a:p>
            <a:pPr indent="1588"/>
            <a:r>
              <a:rPr lang="en-US" altLang="zh-CN" sz="2000">
                <a:solidFill>
                  <a:schemeClr val="hlink"/>
                </a:solidFill>
              </a:rPr>
              <a:t>#include "7.212.c"</a:t>
            </a:r>
            <a:r>
              <a:rPr lang="en-US" altLang="zh-CN" sz="2000"/>
              <a:t>          		/*</a:t>
            </a:r>
            <a:r>
              <a:rPr lang="zh-CN" altLang="en-US" sz="2000"/>
              <a:t>包含文件</a:t>
            </a:r>
            <a:r>
              <a:rPr lang="en-US" altLang="zh-CN" sz="2000"/>
              <a:t>7.212.c </a:t>
            </a:r>
            <a:r>
              <a:rPr lang="zh-CN" altLang="en-US" sz="2000"/>
              <a:t>，程序</a:t>
            </a:r>
            <a:r>
              <a:rPr lang="en-US" altLang="zh-CN" sz="2000"/>
              <a:t>7.212.c </a:t>
            </a:r>
            <a:r>
              <a:rPr lang="zh-CN" altLang="en-US" sz="2000"/>
              <a:t>见教材 *</a:t>
            </a:r>
            <a:r>
              <a:rPr lang="en-US" altLang="zh-CN" sz="2000"/>
              <a:t>/</a:t>
            </a:r>
          </a:p>
          <a:p>
            <a:pPr indent="1588"/>
            <a:r>
              <a:rPr lang="en-US" altLang="zh-CN" sz="2000">
                <a:solidFill>
                  <a:schemeClr val="hlink"/>
                </a:solidFill>
              </a:rPr>
              <a:t>#include "7.213.c"</a:t>
            </a:r>
            <a:r>
              <a:rPr lang="en-US" altLang="zh-CN" sz="2000"/>
              <a:t>          		/*</a:t>
            </a:r>
            <a:r>
              <a:rPr lang="zh-CN" altLang="en-US" sz="2000"/>
              <a:t>包含文件</a:t>
            </a:r>
            <a:r>
              <a:rPr lang="en-US" altLang="zh-CN" sz="2000"/>
              <a:t>7.213.c </a:t>
            </a:r>
            <a:r>
              <a:rPr lang="zh-CN" altLang="en-US" sz="2000"/>
              <a:t>，程序</a:t>
            </a:r>
            <a:r>
              <a:rPr lang="en-US" altLang="zh-CN" sz="2000"/>
              <a:t>7.213.c </a:t>
            </a:r>
            <a:r>
              <a:rPr lang="zh-CN" altLang="en-US" sz="2000"/>
              <a:t>见教材 *</a:t>
            </a:r>
            <a:r>
              <a:rPr lang="en-US" altLang="zh-CN" sz="2000"/>
              <a:t>/</a:t>
            </a:r>
          </a:p>
          <a:p>
            <a:pPr indent="1588"/>
            <a:r>
              <a:rPr lang="en-US" altLang="zh-CN" sz="2000"/>
              <a:t>main()</a:t>
            </a:r>
          </a:p>
          <a:p>
            <a:pPr indent="1588"/>
            <a:r>
              <a:rPr lang="en-US" altLang="zh-CN" sz="2000"/>
              <a:t>{	</a:t>
            </a:r>
            <a:r>
              <a:rPr lang="en-US" altLang="zh-CN" sz="2000">
                <a:solidFill>
                  <a:srgbClr val="CC3300"/>
                </a:solidFill>
              </a:rPr>
              <a:t>extern int mmax(int a[],int n);</a:t>
            </a:r>
            <a:r>
              <a:rPr lang="en-US" altLang="zh-CN" sz="2000"/>
              <a:t>  	/*</a:t>
            </a:r>
            <a:r>
              <a:rPr lang="zh-CN" altLang="en-US" sz="2000"/>
              <a:t>声明外部函数</a:t>
            </a:r>
            <a:r>
              <a:rPr lang="en-US" altLang="zh-CN" sz="2000"/>
              <a:t>mmax */</a:t>
            </a:r>
          </a:p>
          <a:p>
            <a:pPr indent="1588"/>
            <a:r>
              <a:rPr lang="en-US" altLang="zh-CN" sz="2000"/>
              <a:t>	</a:t>
            </a:r>
            <a:r>
              <a:rPr lang="en-US" altLang="zh-CN" sz="2000">
                <a:solidFill>
                  <a:srgbClr val="CC3300"/>
                </a:solidFill>
              </a:rPr>
              <a:t>extern int mmin(int a[],int n);</a:t>
            </a:r>
            <a:r>
              <a:rPr lang="en-US" altLang="zh-CN" sz="2000"/>
              <a:t>  	/*</a:t>
            </a:r>
            <a:r>
              <a:rPr lang="zh-CN" altLang="en-US" sz="2000"/>
              <a:t>声明外部函数</a:t>
            </a:r>
            <a:r>
              <a:rPr lang="en-US" altLang="zh-CN" sz="2000"/>
              <a:t>mmin */</a:t>
            </a:r>
          </a:p>
          <a:p>
            <a:pPr indent="1588"/>
            <a:r>
              <a:rPr lang="en-US" altLang="zh-CN" sz="2000"/>
              <a:t>	</a:t>
            </a:r>
            <a:r>
              <a:rPr lang="en-US" altLang="zh-CN" sz="2000">
                <a:solidFill>
                  <a:srgbClr val="CC3300"/>
                </a:solidFill>
              </a:rPr>
              <a:t>extern float avg(int a[],int n);</a:t>
            </a:r>
            <a:r>
              <a:rPr lang="en-US" altLang="zh-CN" sz="2000"/>
              <a:t>	/*</a:t>
            </a:r>
            <a:r>
              <a:rPr lang="zh-CN" altLang="en-US" sz="2000"/>
              <a:t>声明外部函数</a:t>
            </a:r>
            <a:r>
              <a:rPr lang="en-US" altLang="zh-CN" sz="2000"/>
              <a:t>avg */</a:t>
            </a:r>
          </a:p>
          <a:p>
            <a:pPr indent="1588"/>
            <a:r>
              <a:rPr lang="en-US" altLang="zh-CN" sz="2000"/>
              <a:t>	float average;</a:t>
            </a:r>
          </a:p>
          <a:p>
            <a:pPr indent="1588"/>
            <a:r>
              <a:rPr lang="en-US" altLang="zh-CN" sz="2000"/>
              <a:t>	int i,max,min,b[10];</a:t>
            </a:r>
          </a:p>
          <a:p>
            <a:pPr indent="1588"/>
            <a:r>
              <a:rPr lang="en-US" altLang="zh-CN" sz="2000"/>
              <a:t>	for (i=0;i&lt;10;i++)</a:t>
            </a:r>
          </a:p>
          <a:p>
            <a:pPr indent="1588"/>
            <a:r>
              <a:rPr lang="en-US" altLang="zh-CN" sz="2000"/>
              <a:t>	scanf("%d",&amp;b[i]);</a:t>
            </a:r>
          </a:p>
          <a:p>
            <a:pPr indent="1588"/>
            <a:r>
              <a:rPr lang="en-US" altLang="zh-CN" sz="2000"/>
              <a:t>	</a:t>
            </a:r>
            <a:r>
              <a:rPr lang="en-US" altLang="zh-CN" sz="2000">
                <a:solidFill>
                  <a:srgbClr val="CC3300"/>
                </a:solidFill>
              </a:rPr>
              <a:t>max=mmax(b,10);</a:t>
            </a:r>
            <a:r>
              <a:rPr lang="en-US" altLang="zh-CN" sz="2000"/>
              <a:t> 		/*</a:t>
            </a:r>
            <a:r>
              <a:rPr lang="zh-CN" altLang="en-US" sz="2000"/>
              <a:t>调用外部函数</a:t>
            </a:r>
            <a:r>
              <a:rPr lang="en-US" altLang="zh-CN" sz="2000"/>
              <a:t>mmax */</a:t>
            </a:r>
          </a:p>
          <a:p>
            <a:pPr indent="1588"/>
            <a:r>
              <a:rPr lang="en-US" altLang="zh-CN" sz="2000"/>
              <a:t>	</a:t>
            </a:r>
            <a:r>
              <a:rPr lang="en-US" altLang="zh-CN" sz="2000">
                <a:solidFill>
                  <a:srgbClr val="CC3300"/>
                </a:solidFill>
              </a:rPr>
              <a:t>min=mmin(b,10);</a:t>
            </a:r>
            <a:r>
              <a:rPr lang="en-US" altLang="zh-CN" sz="2000"/>
              <a:t> 		/*</a:t>
            </a:r>
            <a:r>
              <a:rPr lang="zh-CN" altLang="en-US" sz="2000"/>
              <a:t>调用外部函数</a:t>
            </a:r>
            <a:r>
              <a:rPr lang="en-US" altLang="zh-CN" sz="2000"/>
              <a:t>mmin */</a:t>
            </a:r>
          </a:p>
          <a:p>
            <a:pPr indent="1588"/>
            <a:r>
              <a:rPr lang="en-US" altLang="zh-CN" sz="2000"/>
              <a:t>	</a:t>
            </a:r>
            <a:r>
              <a:rPr lang="en-US" altLang="zh-CN" sz="2000">
                <a:solidFill>
                  <a:srgbClr val="CC3300"/>
                </a:solidFill>
              </a:rPr>
              <a:t>average=avg(b,10);</a:t>
            </a:r>
            <a:r>
              <a:rPr lang="en-US" altLang="zh-CN" sz="2000"/>
              <a:t>               	/*</a:t>
            </a:r>
            <a:r>
              <a:rPr lang="zh-CN" altLang="en-US" sz="2000"/>
              <a:t>调用外部函数</a:t>
            </a:r>
            <a:r>
              <a:rPr lang="en-US" altLang="zh-CN" sz="2000"/>
              <a:t>avg */</a:t>
            </a:r>
          </a:p>
          <a:p>
            <a:pPr indent="1588"/>
            <a:r>
              <a:rPr lang="en-US" altLang="zh-CN" sz="2000"/>
              <a:t>	printf("max=%d,min=%d,average=%.2f",max,min,average);</a:t>
            </a:r>
          </a:p>
          <a:p>
            <a:pPr indent="1588"/>
            <a:r>
              <a:rPr lang="en-US" altLang="zh-CN" sz="200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731837"/>
          </a:xfrm>
        </p:spPr>
        <p:txBody>
          <a:bodyPr/>
          <a:lstStyle/>
          <a:p>
            <a:pPr eaLnBrk="1" hangingPunct="1"/>
            <a:r>
              <a:rPr lang="en-US" altLang="zh-CN" smtClean="0"/>
              <a:t>7.8.2  </a:t>
            </a:r>
            <a:r>
              <a:rPr lang="zh-CN" altLang="en-US" smtClean="0"/>
              <a:t>宏定义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893175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smtClean="0"/>
              <a:t>宏定义是指用一个宏名（即名字）来代表一个字符串。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格式：          </a:t>
            </a:r>
            <a:r>
              <a:rPr lang="en-US" altLang="zh-CN" sz="2400" smtClean="0">
                <a:solidFill>
                  <a:srgbClr val="CC3300"/>
                </a:solidFill>
              </a:rPr>
              <a:t>#define </a:t>
            </a:r>
            <a:r>
              <a:rPr lang="zh-CN" altLang="en-US" sz="2400" smtClean="0">
                <a:solidFill>
                  <a:srgbClr val="3333FF"/>
                </a:solidFill>
              </a:rPr>
              <a:t>宏名</a:t>
            </a:r>
            <a:r>
              <a:rPr lang="en-US" altLang="zh-CN" sz="2400" smtClean="0">
                <a:solidFill>
                  <a:srgbClr val="CC3300"/>
                </a:solidFill>
              </a:rPr>
              <a:t>[(</a:t>
            </a:r>
            <a:r>
              <a:rPr lang="zh-CN" altLang="en-US" sz="2400" smtClean="0">
                <a:solidFill>
                  <a:srgbClr val="CC3300"/>
                </a:solidFill>
              </a:rPr>
              <a:t>形参表</a:t>
            </a:r>
            <a:r>
              <a:rPr lang="en-US" altLang="zh-CN" sz="2400" smtClean="0">
                <a:solidFill>
                  <a:srgbClr val="CC3300"/>
                </a:solidFill>
              </a:rPr>
              <a:t>)] </a:t>
            </a:r>
            <a:r>
              <a:rPr lang="zh-CN" altLang="en-US" sz="2400" smtClean="0">
                <a:solidFill>
                  <a:srgbClr val="3333FF"/>
                </a:solidFill>
              </a:rPr>
              <a:t>字符串</a:t>
            </a:r>
            <a:r>
              <a:rPr lang="zh-CN" altLang="en-US" sz="2400" smtClean="0"/>
              <a:t> 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功能：在编译预处理时，对程序中所有出现的“宏名”都用宏定义中的字符串去代换，这称为“宏代换”或“宏展开”。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例如：</a:t>
            </a:r>
            <a:r>
              <a:rPr lang="en-US" altLang="zh-CN" sz="2400" smtClean="0"/>
              <a:t>#define Pi 3.1415926</a:t>
            </a:r>
          </a:p>
          <a:p>
            <a:pPr eaLnBrk="1" hangingPunct="1">
              <a:buFontTx/>
              <a:buNone/>
            </a:pPr>
            <a:r>
              <a:rPr lang="en-US" altLang="zh-CN" sz="2400" smtClean="0"/>
              <a:t>            #define S(Pi*R*R)</a:t>
            </a:r>
          </a:p>
          <a:p>
            <a:pPr eaLnBrk="1" hangingPunct="1">
              <a:buFontTx/>
              <a:buAutoNum type="arabicPeriod"/>
            </a:pPr>
            <a:r>
              <a:rPr lang="en-US" altLang="zh-CN" sz="2400" smtClean="0">
                <a:solidFill>
                  <a:srgbClr val="3333FF"/>
                </a:solidFill>
              </a:rPr>
              <a:t>“</a:t>
            </a:r>
            <a:r>
              <a:rPr lang="zh-CN" altLang="en-US" sz="2400" smtClean="0">
                <a:solidFill>
                  <a:srgbClr val="3333FF"/>
                </a:solidFill>
              </a:rPr>
              <a:t>宏名”</a:t>
            </a:r>
            <a:r>
              <a:rPr lang="zh-CN" altLang="en-US" sz="2400" smtClean="0"/>
              <a:t>为所定义的宏的名字，一般用</a:t>
            </a:r>
            <a:r>
              <a:rPr lang="zh-CN" altLang="en-US" sz="2400" smtClean="0">
                <a:solidFill>
                  <a:srgbClr val="3333FF"/>
                </a:solidFill>
              </a:rPr>
              <a:t>大写字符</a:t>
            </a:r>
            <a:r>
              <a:rPr lang="zh-CN" altLang="en-US" sz="2400" smtClean="0"/>
              <a:t>表示。 </a:t>
            </a:r>
          </a:p>
          <a:p>
            <a:pPr eaLnBrk="1" hangingPunct="1">
              <a:buFontTx/>
              <a:buAutoNum type="arabicPeriod"/>
            </a:pPr>
            <a:r>
              <a:rPr lang="zh-CN" altLang="en-US" sz="2400" smtClean="0">
                <a:solidFill>
                  <a:srgbClr val="CC3300"/>
                </a:solidFill>
              </a:rPr>
              <a:t>形参表：</a:t>
            </a:r>
            <a:r>
              <a:rPr lang="zh-CN" altLang="en-US" sz="2400" smtClean="0"/>
              <a:t>形参之间用“，”隔开。在宏调用中的参数称为实际参数。对于带参数的宏 在调用中，不仅要将宏展开，而且要用实参去代换形参。带参宏调用的一般形式如下。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                      </a:t>
            </a:r>
            <a:r>
              <a:rPr lang="zh-CN" altLang="en-US" sz="2400" smtClean="0">
                <a:solidFill>
                  <a:srgbClr val="3333FF"/>
                </a:solidFill>
              </a:rPr>
              <a:t>宏名</a:t>
            </a:r>
            <a:r>
              <a:rPr lang="en-US" altLang="zh-CN" sz="2400" smtClean="0">
                <a:solidFill>
                  <a:srgbClr val="3333FF"/>
                </a:solidFill>
              </a:rPr>
              <a:t>(</a:t>
            </a:r>
            <a:r>
              <a:rPr lang="zh-CN" altLang="en-US" sz="2400" smtClean="0">
                <a:solidFill>
                  <a:srgbClr val="3333FF"/>
                </a:solidFill>
              </a:rPr>
              <a:t>实参表</a:t>
            </a:r>
            <a:r>
              <a:rPr lang="en-US" altLang="zh-CN" sz="2400" smtClean="0">
                <a:solidFill>
                  <a:srgbClr val="3333FF"/>
                </a:solidFill>
              </a:rPr>
              <a:t>)</a:t>
            </a:r>
            <a:r>
              <a:rPr lang="zh-CN" altLang="en-US" sz="2400" smtClean="0">
                <a:solidFill>
                  <a:srgbClr val="3333FF"/>
                </a:solidFill>
              </a:rPr>
              <a:t>；</a:t>
            </a:r>
          </a:p>
          <a:p>
            <a:pPr eaLnBrk="1" hangingPunct="1">
              <a:buFontTx/>
              <a:buNone/>
            </a:pPr>
            <a:r>
              <a:rPr lang="en-US" altLang="zh-CN" sz="2400" smtClean="0"/>
              <a:t>3. </a:t>
            </a:r>
            <a:r>
              <a:rPr lang="zh-CN" altLang="en-US" sz="2400" smtClean="0">
                <a:solidFill>
                  <a:srgbClr val="3333FF"/>
                </a:solidFill>
              </a:rPr>
              <a:t>字符串</a:t>
            </a:r>
            <a:r>
              <a:rPr lang="zh-CN" altLang="en-US" sz="2400" smtClean="0"/>
              <a:t>：可以是</a:t>
            </a:r>
            <a:r>
              <a:rPr lang="zh-CN" altLang="en-US" sz="2400" smtClean="0">
                <a:solidFill>
                  <a:srgbClr val="CC3300"/>
                </a:solidFill>
              </a:rPr>
              <a:t>常数、表达式、格式串</a:t>
            </a:r>
            <a:r>
              <a:rPr lang="zh-CN" altLang="en-US" sz="2400" smtClean="0"/>
              <a:t>等。</a:t>
            </a:r>
          </a:p>
          <a:p>
            <a:pPr eaLnBrk="1" hangingPunct="1">
              <a:buFontTx/>
              <a:buNone/>
            </a:pPr>
            <a:endParaRPr lang="en-US" altLang="zh-CN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765175"/>
          </a:xfrm>
        </p:spPr>
        <p:txBody>
          <a:bodyPr/>
          <a:lstStyle/>
          <a:p>
            <a:pPr eaLnBrk="1" hangingPunct="1"/>
            <a:r>
              <a:rPr lang="en-US" altLang="zh-CN" smtClean="0"/>
              <a:t>7.8.2</a:t>
            </a:r>
            <a:r>
              <a:rPr lang="zh-CN" altLang="en-US" smtClean="0"/>
              <a:t>宏定义（续）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496300" cy="52593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latin typeface="Tahoma" pitchFamily="34" charset="0"/>
              </a:rPr>
              <a:t>4.</a:t>
            </a:r>
            <a:r>
              <a:rPr lang="zh-CN" altLang="en-US" sz="2400" smtClean="0">
                <a:latin typeface="Tahoma" pitchFamily="34" charset="0"/>
              </a:rPr>
              <a:t>宏定义允许嵌套，在宏定义的字符串中可以使用已经定义的宏名。在宏展开时由预处理程序层层代换。 但预处理程序对宏代换</a:t>
            </a:r>
            <a:r>
              <a:rPr lang="zh-CN" altLang="en-US" sz="2400" smtClean="0">
                <a:solidFill>
                  <a:srgbClr val="CC3300"/>
                </a:solidFill>
                <a:latin typeface="Tahoma" pitchFamily="34" charset="0"/>
              </a:rPr>
              <a:t>不做任何检查直接替换。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latin typeface="Tahoma" pitchFamily="34" charset="0"/>
              </a:rPr>
              <a:t>5.</a:t>
            </a:r>
            <a:r>
              <a:rPr lang="zh-CN" altLang="en-US" sz="2400" smtClean="0">
                <a:latin typeface="Tahoma" pitchFamily="34" charset="0"/>
              </a:rPr>
              <a:t>宏定义必须写在函数之外，其作用域为从宏定义命令起到源程序结束。如要终止其作用域，可使用</a:t>
            </a:r>
            <a:r>
              <a:rPr lang="en-US" altLang="zh-CN" sz="2400" smtClean="0">
                <a:solidFill>
                  <a:srgbClr val="CC3300"/>
                </a:solidFill>
                <a:latin typeface="Tahoma" pitchFamily="34" charset="0"/>
              </a:rPr>
              <a:t># undef</a:t>
            </a:r>
            <a:r>
              <a:rPr lang="zh-CN" altLang="en-US" sz="2400" smtClean="0">
                <a:solidFill>
                  <a:srgbClr val="CC3300"/>
                </a:solidFill>
                <a:latin typeface="Tahoma" pitchFamily="34" charset="0"/>
              </a:rPr>
              <a:t>命令</a:t>
            </a:r>
            <a:r>
              <a:rPr lang="zh-CN" altLang="en-US" sz="2400" smtClean="0">
                <a:latin typeface="Tahoma" pitchFamily="34" charset="0"/>
              </a:rPr>
              <a:t>，例如：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400" smtClean="0">
                <a:latin typeface="Tahoma" pitchFamily="34" charset="0"/>
                <a:ea typeface="黑体" pitchFamily="2" charset="-122"/>
              </a:rPr>
              <a:t> </a:t>
            </a:r>
            <a:r>
              <a:rPr lang="en-US" altLang="zh-CN" sz="2400" b="1" smtClean="0">
                <a:latin typeface="Tahoma" pitchFamily="34" charset="0"/>
                <a:ea typeface="黑体" pitchFamily="2" charset="-122"/>
              </a:rPr>
              <a:t># define PI 3.14159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latin typeface="Tahoma" pitchFamily="34" charset="0"/>
                <a:ea typeface="黑体" pitchFamily="2" charset="-122"/>
              </a:rPr>
              <a:t>main()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latin typeface="Tahoma" pitchFamily="34" charset="0"/>
                <a:ea typeface="黑体" pitchFamily="2" charset="-122"/>
              </a:rPr>
              <a:t>{…… }         PI</a:t>
            </a:r>
            <a:r>
              <a:rPr lang="zh-CN" altLang="en-US" sz="2400" b="1" smtClean="0">
                <a:latin typeface="Tahoma" pitchFamily="34" charset="0"/>
                <a:ea typeface="黑体" pitchFamily="2" charset="-122"/>
              </a:rPr>
              <a:t>的作用域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rgbClr val="CC3300"/>
                </a:solidFill>
                <a:latin typeface="Tahoma" pitchFamily="34" charset="0"/>
                <a:ea typeface="黑体" pitchFamily="2" charset="-122"/>
              </a:rPr>
              <a:t># undef PI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latin typeface="Tahoma" pitchFamily="34" charset="0"/>
                <a:ea typeface="黑体" pitchFamily="2" charset="-122"/>
              </a:rPr>
              <a:t>f1()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latin typeface="Tahoma" pitchFamily="34" charset="0"/>
                <a:ea typeface="黑体" pitchFamily="2" charset="-122"/>
              </a:rPr>
              <a:t>{…… } /*</a:t>
            </a:r>
            <a:r>
              <a:rPr lang="zh-CN" altLang="en-US" sz="2400" b="1" smtClean="0">
                <a:latin typeface="Tahoma" pitchFamily="34" charset="0"/>
                <a:ea typeface="黑体" pitchFamily="2" charset="-122"/>
              </a:rPr>
              <a:t>表示</a:t>
            </a:r>
            <a:r>
              <a:rPr lang="en-US" altLang="zh-CN" sz="2400" b="1" smtClean="0">
                <a:latin typeface="Tahoma" pitchFamily="34" charset="0"/>
                <a:ea typeface="黑体" pitchFamily="2" charset="-122"/>
              </a:rPr>
              <a:t>PI</a:t>
            </a:r>
            <a:r>
              <a:rPr lang="zh-CN" altLang="en-US" sz="2400" b="1" smtClean="0">
                <a:latin typeface="Tahoma" pitchFamily="34" charset="0"/>
                <a:ea typeface="黑体" pitchFamily="2" charset="-122"/>
              </a:rPr>
              <a:t>只在</a:t>
            </a:r>
            <a:r>
              <a:rPr lang="en-US" altLang="zh-CN" sz="2400" b="1" smtClean="0">
                <a:latin typeface="Tahoma" pitchFamily="34" charset="0"/>
                <a:ea typeface="黑体" pitchFamily="2" charset="-122"/>
              </a:rPr>
              <a:t>main</a:t>
            </a:r>
            <a:r>
              <a:rPr lang="zh-CN" altLang="en-US" sz="2400" b="1" smtClean="0">
                <a:latin typeface="Tahoma" pitchFamily="34" charset="0"/>
                <a:ea typeface="黑体" pitchFamily="2" charset="-122"/>
              </a:rPr>
              <a:t>函数中有效，在</a:t>
            </a:r>
            <a:r>
              <a:rPr lang="en-US" altLang="zh-CN" sz="2400" b="1" smtClean="0">
                <a:latin typeface="Tahoma" pitchFamily="34" charset="0"/>
                <a:ea typeface="黑体" pitchFamily="2" charset="-122"/>
              </a:rPr>
              <a:t>f1</a:t>
            </a:r>
            <a:r>
              <a:rPr lang="zh-CN" altLang="en-US" sz="2400" b="1" smtClean="0">
                <a:latin typeface="Tahoma" pitchFamily="34" charset="0"/>
                <a:ea typeface="黑体" pitchFamily="2" charset="-122"/>
              </a:rPr>
              <a:t>中无效*</a:t>
            </a:r>
            <a:r>
              <a:rPr lang="en-US" altLang="zh-CN" sz="2400" b="1" smtClean="0">
                <a:latin typeface="Tahoma" pitchFamily="34" charset="0"/>
                <a:ea typeface="黑体" pitchFamily="2" charset="-122"/>
              </a:rPr>
              <a:t>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b="0" smtClean="0">
              <a:latin typeface="Tahoma" pitchFamily="34" charset="0"/>
            </a:endParaRPr>
          </a:p>
        </p:txBody>
      </p:sp>
      <p:sp>
        <p:nvSpPr>
          <p:cNvPr id="66564" name="AutoShape 4"/>
          <p:cNvSpPr>
            <a:spLocks/>
          </p:cNvSpPr>
          <p:nvPr/>
        </p:nvSpPr>
        <p:spPr bwMode="auto">
          <a:xfrm>
            <a:off x="2195513" y="3429000"/>
            <a:ext cx="287337" cy="719138"/>
          </a:xfrm>
          <a:prstGeom prst="rightBrace">
            <a:avLst>
              <a:gd name="adj1" fmla="val 20856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765175"/>
          </a:xfrm>
        </p:spPr>
        <p:txBody>
          <a:bodyPr/>
          <a:lstStyle/>
          <a:p>
            <a:pPr eaLnBrk="1" hangingPunct="1"/>
            <a:r>
              <a:rPr lang="en-US" altLang="zh-CN" smtClean="0"/>
              <a:t>7.8.2</a:t>
            </a:r>
            <a:r>
              <a:rPr lang="zh-CN" altLang="en-US" smtClean="0"/>
              <a:t>宏定义（续）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496300" cy="52593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0" smtClean="0">
                <a:latin typeface="Tahoma" pitchFamily="34" charset="0"/>
              </a:rPr>
              <a:t>6.</a:t>
            </a:r>
            <a:r>
              <a:rPr lang="zh-CN" altLang="en-US" sz="2400" smtClean="0">
                <a:latin typeface="Tahoma" pitchFamily="34" charset="0"/>
              </a:rPr>
              <a:t>可用宏定义表示数据类型，使书写方便。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400" smtClean="0">
              <a:latin typeface="Tahoma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Tahoma" pitchFamily="34" charset="0"/>
                <a:ea typeface="黑体" pitchFamily="2" charset="-122"/>
              </a:rPr>
              <a:t>例如：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Tahoma" pitchFamily="34" charset="0"/>
                <a:ea typeface="黑体" pitchFamily="2" charset="-122"/>
              </a:rPr>
              <a:t>     </a:t>
            </a:r>
            <a:r>
              <a:rPr lang="en-US" altLang="zh-CN" sz="2400" b="1" smtClean="0">
                <a:latin typeface="Tahoma" pitchFamily="34" charset="0"/>
                <a:ea typeface="黑体" pitchFamily="2" charset="-122"/>
              </a:rPr>
              <a:t>#define STU struct stu(</a:t>
            </a:r>
            <a:r>
              <a:rPr lang="zh-CN" altLang="en-US" sz="2400" b="1" smtClean="0">
                <a:latin typeface="Tahoma" pitchFamily="34" charset="0"/>
                <a:ea typeface="黑体" pitchFamily="2" charset="-122"/>
              </a:rPr>
              <a:t>结构体类型</a:t>
            </a:r>
            <a:r>
              <a:rPr lang="en-US" altLang="zh-CN" sz="2400" b="1" smtClean="0">
                <a:latin typeface="Tahoma" pitchFamily="34" charset="0"/>
                <a:ea typeface="黑体" pitchFamily="2" charset="-122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latin typeface="Tahoma" pitchFamily="34" charset="0"/>
                <a:ea typeface="黑体" pitchFamily="2" charset="-122"/>
              </a:rPr>
              <a:t>       STU stud,*p     (stud</a:t>
            </a:r>
            <a:r>
              <a:rPr lang="zh-CN" altLang="en-US" sz="2400" b="1" smtClean="0">
                <a:latin typeface="Tahoma" pitchFamily="34" charset="0"/>
                <a:ea typeface="黑体" pitchFamily="2" charset="-122"/>
              </a:rPr>
              <a:t>为结构体类型的一个变量</a:t>
            </a:r>
            <a:r>
              <a:rPr lang="en-US" altLang="zh-CN" sz="2400" b="1" smtClean="0">
                <a:latin typeface="Tahoma" pitchFamily="34" charset="0"/>
                <a:ea typeface="黑体" pitchFamily="2" charset="-122"/>
              </a:rPr>
              <a:t>)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587375"/>
          </a:xfrm>
        </p:spPr>
        <p:txBody>
          <a:bodyPr/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．无参数宏定义的应用</a:t>
            </a:r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0" y="1201738"/>
            <a:ext cx="4981575" cy="3743325"/>
          </a:xfrm>
          <a:prstGeom prst="rect">
            <a:avLst/>
          </a:prstGeom>
          <a:solidFill>
            <a:srgbClr val="AFFF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266700">
              <a:tabLst>
                <a:tab pos="396875" algn="l"/>
              </a:tabLst>
            </a:pPr>
            <a:r>
              <a:rPr lang="zh-CN" altLang="en-US">
                <a:latin typeface="Tahoma" pitchFamily="34" charset="0"/>
              </a:rPr>
              <a:t>例</a:t>
            </a:r>
            <a:r>
              <a:rPr lang="en-US" altLang="zh-CN">
                <a:latin typeface="Tahoma" pitchFamily="34" charset="0"/>
              </a:rPr>
              <a:t>7.22 </a:t>
            </a:r>
            <a:r>
              <a:rPr lang="zh-CN" altLang="en-US">
                <a:latin typeface="Tahoma" pitchFamily="34" charset="0"/>
              </a:rPr>
              <a:t>计算</a:t>
            </a:r>
            <a:r>
              <a:rPr lang="en-US" altLang="zh-CN">
                <a:latin typeface="Tahoma" pitchFamily="34" charset="0"/>
              </a:rPr>
              <a:t>3!+5!+7!</a:t>
            </a:r>
            <a:r>
              <a:rPr lang="zh-CN" altLang="en-US">
                <a:latin typeface="Tahoma" pitchFamily="34" charset="0"/>
              </a:rPr>
              <a:t>的和。</a:t>
            </a:r>
          </a:p>
          <a:p>
            <a:pPr indent="266700">
              <a:tabLst>
                <a:tab pos="396875" algn="l"/>
              </a:tabLst>
            </a:pPr>
            <a:r>
              <a:rPr lang="en-US" altLang="zh-CN">
                <a:latin typeface="Tahoma" pitchFamily="34" charset="0"/>
              </a:rPr>
              <a:t>#include &lt;stdio.h&gt;</a:t>
            </a:r>
          </a:p>
          <a:p>
            <a:pPr indent="266700">
              <a:tabLst>
                <a:tab pos="396875" algn="l"/>
              </a:tabLst>
            </a:pPr>
            <a:r>
              <a:rPr lang="en-US" altLang="zh-CN">
                <a:latin typeface="Tahoma" pitchFamily="34" charset="0"/>
              </a:rPr>
              <a:t>#define M 1*2*3</a:t>
            </a:r>
          </a:p>
          <a:p>
            <a:pPr indent="266700">
              <a:tabLst>
                <a:tab pos="396875" algn="l"/>
              </a:tabLst>
            </a:pPr>
            <a:r>
              <a:rPr lang="en-US" altLang="zh-CN">
                <a:latin typeface="Tahoma" pitchFamily="34" charset="0"/>
              </a:rPr>
              <a:t>#define N M*4*5</a:t>
            </a:r>
          </a:p>
          <a:p>
            <a:pPr indent="266700">
              <a:tabLst>
                <a:tab pos="396875" algn="l"/>
              </a:tabLst>
            </a:pPr>
            <a:r>
              <a:rPr lang="en-US" altLang="zh-CN">
                <a:latin typeface="Tahoma" pitchFamily="34" charset="0"/>
              </a:rPr>
              <a:t>#define Q N*6*7</a:t>
            </a:r>
          </a:p>
          <a:p>
            <a:pPr indent="266700">
              <a:tabLst>
                <a:tab pos="396875" algn="l"/>
              </a:tabLst>
            </a:pPr>
            <a:r>
              <a:rPr lang="en-US" altLang="zh-CN">
                <a:latin typeface="Tahoma" pitchFamily="34" charset="0"/>
              </a:rPr>
              <a:t>void main()</a:t>
            </a:r>
          </a:p>
          <a:p>
            <a:pPr indent="266700">
              <a:tabLst>
                <a:tab pos="396875" algn="l"/>
              </a:tabLst>
            </a:pPr>
            <a:r>
              <a:rPr lang="en-US" altLang="zh-CN">
                <a:latin typeface="Tahoma" pitchFamily="34" charset="0"/>
              </a:rPr>
              <a:t>{	int S=0;</a:t>
            </a:r>
          </a:p>
          <a:p>
            <a:pPr indent="266700">
              <a:tabLst>
                <a:tab pos="396875" algn="l"/>
              </a:tabLst>
            </a:pPr>
            <a:r>
              <a:rPr lang="en-US" altLang="zh-CN">
                <a:latin typeface="Tahoma" pitchFamily="34" charset="0"/>
              </a:rPr>
              <a:t>	S=M+N+Q;</a:t>
            </a:r>
          </a:p>
          <a:p>
            <a:pPr indent="266700">
              <a:tabLst>
                <a:tab pos="396875" algn="l"/>
              </a:tabLst>
            </a:pPr>
            <a:r>
              <a:rPr lang="en-US" altLang="zh-CN">
                <a:latin typeface="Tahoma" pitchFamily="34" charset="0"/>
              </a:rPr>
              <a:t>	printf("3!+5!+7!=%d\n",S);</a:t>
            </a:r>
          </a:p>
          <a:p>
            <a:pPr indent="266700">
              <a:tabLst>
                <a:tab pos="396875" algn="l"/>
              </a:tabLst>
            </a:pPr>
            <a:r>
              <a:rPr lang="en-US" altLang="zh-CN">
                <a:latin typeface="Tahoma" pitchFamily="34" charset="0"/>
              </a:rPr>
              <a:t>}</a:t>
            </a:r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4427538" y="1412875"/>
            <a:ext cx="3656012" cy="2292350"/>
          </a:xfrm>
          <a:prstGeom prst="rect">
            <a:avLst/>
          </a:prstGeom>
          <a:solidFill>
            <a:srgbClr val="CCFFFF"/>
          </a:solidFill>
          <a:ln w="9525">
            <a:solidFill>
              <a:srgbClr val="FF3300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>
                <a:latin typeface="Tahoma" pitchFamily="34" charset="0"/>
              </a:rPr>
              <a:t>   </a:t>
            </a:r>
            <a:r>
              <a:rPr lang="zh-CN" altLang="en-US">
                <a:solidFill>
                  <a:srgbClr val="CC3300"/>
                </a:solidFill>
                <a:latin typeface="Tahoma" pitchFamily="34" charset="0"/>
              </a:rPr>
              <a:t>运行结果为：</a:t>
            </a:r>
          </a:p>
          <a:p>
            <a:r>
              <a:rPr lang="zh-CN" altLang="en-US">
                <a:solidFill>
                  <a:srgbClr val="CC3300"/>
                </a:solidFill>
                <a:latin typeface="Tahoma" pitchFamily="34" charset="0"/>
              </a:rPr>
              <a:t>   </a:t>
            </a:r>
            <a:r>
              <a:rPr lang="en-US" altLang="zh-CN">
                <a:solidFill>
                  <a:srgbClr val="CC3300"/>
                </a:solidFill>
                <a:latin typeface="Tahoma" pitchFamily="34" charset="0"/>
              </a:rPr>
              <a:t>3!+5!+7!=5166</a:t>
            </a:r>
          </a:p>
          <a:p>
            <a:pPr eaLnBrk="1" hangingPunct="1"/>
            <a:r>
              <a:rPr lang="en-US" altLang="zh-CN">
                <a:latin typeface="Tahoma" pitchFamily="34" charset="0"/>
              </a:rPr>
              <a:t>S=M+N+Q</a:t>
            </a:r>
            <a:r>
              <a:rPr lang="zh-CN" altLang="en-US">
                <a:latin typeface="Tahoma" pitchFamily="34" charset="0"/>
              </a:rPr>
              <a:t>替换后为</a:t>
            </a:r>
          </a:p>
          <a:p>
            <a:pPr eaLnBrk="1" hangingPunct="1"/>
            <a:r>
              <a:rPr lang="en-US" altLang="zh-CN">
                <a:latin typeface="Tahoma" pitchFamily="34" charset="0"/>
              </a:rPr>
              <a:t>S=</a:t>
            </a:r>
            <a:r>
              <a:rPr lang="en-US" altLang="zh-CN">
                <a:solidFill>
                  <a:srgbClr val="CC3300"/>
                </a:solidFill>
                <a:latin typeface="Tahoma" pitchFamily="34" charset="0"/>
              </a:rPr>
              <a:t>1*2*3</a:t>
            </a:r>
            <a:r>
              <a:rPr lang="en-US" altLang="zh-CN">
                <a:latin typeface="Tahoma" pitchFamily="34" charset="0"/>
              </a:rPr>
              <a:t>+</a:t>
            </a:r>
            <a:r>
              <a:rPr lang="en-US" altLang="zh-CN">
                <a:solidFill>
                  <a:schemeClr val="accent2"/>
                </a:solidFill>
                <a:latin typeface="Tahoma" pitchFamily="34" charset="0"/>
              </a:rPr>
              <a:t>1*2*3*4*5</a:t>
            </a:r>
            <a:r>
              <a:rPr lang="en-US" altLang="zh-CN">
                <a:latin typeface="Tahoma" pitchFamily="34" charset="0"/>
              </a:rPr>
              <a:t>+</a:t>
            </a:r>
            <a:r>
              <a:rPr lang="en-US" altLang="zh-CN">
                <a:solidFill>
                  <a:srgbClr val="FF3300"/>
                </a:solidFill>
                <a:latin typeface="Tahoma" pitchFamily="34" charset="0"/>
              </a:rPr>
              <a:t>1*2*3*4*5*6*7</a:t>
            </a:r>
          </a:p>
          <a:p>
            <a:pPr eaLnBrk="1" hangingPunct="1"/>
            <a:r>
              <a:rPr lang="en-US" altLang="zh-CN">
                <a:latin typeface="Tahoma" pitchFamily="34" charset="0"/>
              </a:rPr>
              <a:t>   =5166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/>
      <p:bldP spid="180228" grpId="0" animBg="1"/>
      <p:bldP spid="18022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836613"/>
          </a:xfrm>
        </p:spPr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7.23  </a:t>
            </a:r>
            <a:r>
              <a:rPr lang="zh-CN" altLang="en-US" smtClean="0"/>
              <a:t>计算</a:t>
            </a:r>
            <a:r>
              <a:rPr lang="en-US" altLang="zh-CN" smtClean="0"/>
              <a:t>4(4x+y2)+5(x2-5y) </a:t>
            </a:r>
          </a:p>
        </p:txBody>
      </p:sp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395288" y="836613"/>
            <a:ext cx="4094162" cy="37766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tabLst>
                <a:tab pos="396875" algn="l"/>
              </a:tabLst>
            </a:pPr>
            <a:r>
              <a:rPr lang="en-US" altLang="zh-CN" sz="2200">
                <a:latin typeface="Tahoma" pitchFamily="34" charset="0"/>
                <a:ea typeface="楷体_GB2312" pitchFamily="49" charset="-122"/>
                <a:cs typeface="Courier New" pitchFamily="49" charset="0"/>
              </a:rPr>
              <a:t>/*a</a:t>
            </a:r>
            <a:r>
              <a:rPr lang="zh-CN" altLang="en-US" sz="2200">
                <a:latin typeface="Tahoma" pitchFamily="34" charset="0"/>
                <a:ea typeface="楷体_GB2312" pitchFamily="49" charset="-122"/>
                <a:cs typeface="Courier New" pitchFamily="49" charset="0"/>
              </a:rPr>
              <a:t>程序</a:t>
            </a:r>
            <a:r>
              <a:rPr lang="en-US" altLang="zh-CN" sz="2200">
                <a:latin typeface="Tahoma" pitchFamily="34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lang="zh-CN" altLang="en-US" sz="2200">
                <a:latin typeface="Tahoma" pitchFamily="34" charset="0"/>
                <a:ea typeface="楷体_GB2312" pitchFamily="49" charset="-122"/>
                <a:cs typeface="Courier New" pitchFamily="49" charset="0"/>
              </a:rPr>
              <a:t>字符串不加圆括号</a:t>
            </a:r>
            <a:r>
              <a:rPr lang="en-US" altLang="zh-CN" sz="2200">
                <a:latin typeface="Tahoma" pitchFamily="34" charset="0"/>
                <a:ea typeface="楷体_GB2312" pitchFamily="49" charset="-122"/>
                <a:cs typeface="Courier New" pitchFamily="49" charset="0"/>
              </a:rPr>
              <a:t>)*/</a:t>
            </a:r>
          </a:p>
          <a:p>
            <a:pPr>
              <a:tabLst>
                <a:tab pos="396875" algn="l"/>
              </a:tabLst>
            </a:pPr>
            <a:r>
              <a:rPr lang="en-US" altLang="zh-CN" sz="2200">
                <a:latin typeface="Tahoma" pitchFamily="34" charset="0"/>
                <a:ea typeface="楷体_GB2312" pitchFamily="49" charset="-122"/>
                <a:cs typeface="Courier New" pitchFamily="49" charset="0"/>
              </a:rPr>
              <a:t>#include &lt;stdio.h&gt;</a:t>
            </a:r>
          </a:p>
          <a:p>
            <a:pPr>
              <a:tabLst>
                <a:tab pos="396875" algn="l"/>
              </a:tabLst>
            </a:pPr>
            <a:r>
              <a:rPr lang="en-US" altLang="zh-CN" sz="2200">
                <a:latin typeface="Tahoma" pitchFamily="34" charset="0"/>
                <a:ea typeface="楷体_GB2312" pitchFamily="49" charset="-122"/>
                <a:cs typeface="Courier New" pitchFamily="49" charset="0"/>
              </a:rPr>
              <a:t>#define M 4*x+y*y</a:t>
            </a:r>
          </a:p>
          <a:p>
            <a:pPr>
              <a:tabLst>
                <a:tab pos="396875" algn="l"/>
              </a:tabLst>
            </a:pPr>
            <a:r>
              <a:rPr lang="en-US" altLang="zh-CN" sz="2200">
                <a:latin typeface="Tahoma" pitchFamily="34" charset="0"/>
                <a:ea typeface="楷体_GB2312" pitchFamily="49" charset="-122"/>
                <a:cs typeface="Courier New" pitchFamily="49" charset="0"/>
              </a:rPr>
              <a:t>#define N x*x-5*y</a:t>
            </a:r>
          </a:p>
          <a:p>
            <a:pPr>
              <a:tabLst>
                <a:tab pos="396875" algn="l"/>
              </a:tabLst>
            </a:pPr>
            <a:r>
              <a:rPr lang="en-US" altLang="zh-CN" sz="2200">
                <a:latin typeface="Tahoma" pitchFamily="34" charset="0"/>
                <a:ea typeface="楷体_GB2312" pitchFamily="49" charset="-122"/>
                <a:cs typeface="Courier New" pitchFamily="49" charset="0"/>
              </a:rPr>
              <a:t>void main()</a:t>
            </a:r>
          </a:p>
          <a:p>
            <a:pPr>
              <a:tabLst>
                <a:tab pos="396875" algn="l"/>
              </a:tabLst>
            </a:pPr>
            <a:r>
              <a:rPr lang="en-US" altLang="zh-CN" sz="2200">
                <a:latin typeface="Tahoma" pitchFamily="34" charset="0"/>
                <a:ea typeface="楷体_GB2312" pitchFamily="49" charset="-122"/>
                <a:cs typeface="Courier New" pitchFamily="49" charset="0"/>
              </a:rPr>
              <a:t>{float x,y,z;</a:t>
            </a:r>
          </a:p>
          <a:p>
            <a:pPr>
              <a:tabLst>
                <a:tab pos="396875" algn="l"/>
              </a:tabLst>
            </a:pPr>
            <a:r>
              <a:rPr lang="en-US" altLang="zh-CN" sz="2200">
                <a:latin typeface="Tahoma" pitchFamily="34" charset="0"/>
                <a:ea typeface="楷体_GB2312" pitchFamily="49" charset="-122"/>
                <a:cs typeface="Courier New" pitchFamily="49" charset="0"/>
              </a:rPr>
              <a:t>  scanf("%f",&amp;x);</a:t>
            </a:r>
          </a:p>
          <a:p>
            <a:pPr>
              <a:tabLst>
                <a:tab pos="396875" algn="l"/>
              </a:tabLst>
            </a:pPr>
            <a:r>
              <a:rPr lang="en-US" altLang="zh-CN" sz="2200">
                <a:latin typeface="Tahoma" pitchFamily="34" charset="0"/>
                <a:ea typeface="楷体_GB2312" pitchFamily="49" charset="-122"/>
                <a:cs typeface="Courier New" pitchFamily="49" charset="0"/>
              </a:rPr>
              <a:t>  scanf("%f",&amp;y);</a:t>
            </a:r>
          </a:p>
          <a:p>
            <a:pPr>
              <a:tabLst>
                <a:tab pos="396875" algn="l"/>
              </a:tabLst>
            </a:pPr>
            <a:r>
              <a:rPr lang="en-US" altLang="zh-CN" sz="2200">
                <a:latin typeface="Tahoma" pitchFamily="34" charset="0"/>
                <a:ea typeface="楷体_GB2312" pitchFamily="49" charset="-122"/>
                <a:cs typeface="Courier New" pitchFamily="49" charset="0"/>
              </a:rPr>
              <a:t>  z=4*M+5*N;</a:t>
            </a:r>
          </a:p>
          <a:p>
            <a:pPr>
              <a:tabLst>
                <a:tab pos="396875" algn="l"/>
              </a:tabLst>
            </a:pPr>
            <a:r>
              <a:rPr lang="en-US" altLang="zh-CN" sz="2200">
                <a:latin typeface="Tahoma" pitchFamily="34" charset="0"/>
                <a:ea typeface="楷体_GB2312" pitchFamily="49" charset="-122"/>
                <a:cs typeface="Courier New" pitchFamily="49" charset="0"/>
              </a:rPr>
              <a:t>  printf("z=%.2f\n",z);</a:t>
            </a:r>
          </a:p>
          <a:p>
            <a:pPr>
              <a:tabLst>
                <a:tab pos="396875" algn="l"/>
              </a:tabLst>
            </a:pPr>
            <a:r>
              <a:rPr lang="en-US" altLang="zh-CN" sz="2200">
                <a:latin typeface="Tahoma" pitchFamily="34" charset="0"/>
                <a:ea typeface="楷体_GB2312" pitchFamily="49" charset="-122"/>
                <a:cs typeface="Courier New" pitchFamily="49" charset="0"/>
              </a:rPr>
              <a:t>}</a:t>
            </a:r>
            <a:endParaRPr lang="en-US" altLang="zh-CN" sz="2200">
              <a:latin typeface="Tahoma" pitchFamily="34" charset="0"/>
              <a:ea typeface="宋体" charset="-122"/>
              <a:cs typeface="Courier New" pitchFamily="49" charset="0"/>
            </a:endParaRP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395288" y="4581525"/>
            <a:ext cx="3086100" cy="1582738"/>
          </a:xfrm>
          <a:prstGeom prst="rect">
            <a:avLst/>
          </a:prstGeom>
          <a:solidFill>
            <a:schemeClr val="accent1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宋体" charset="-122"/>
              </a:rPr>
              <a:t>运行过程与结果：</a:t>
            </a:r>
            <a:endParaRPr lang="zh-CN" altLang="en-US"/>
          </a:p>
          <a:p>
            <a:r>
              <a:rPr lang="en-US" altLang="zh-CN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2</a:t>
            </a:r>
            <a:r>
              <a:rPr lang="en-US" altLang="zh-CN">
                <a:latin typeface="宋体" charset="-122"/>
                <a:ea typeface="宋体" charset="-122"/>
                <a:cs typeface="Courier New" pitchFamily="49" charset="0"/>
              </a:rPr>
              <a:t>↙</a:t>
            </a:r>
            <a:endParaRPr lang="en-US" altLang="zh-CN"/>
          </a:p>
          <a:p>
            <a:r>
              <a:rPr lang="en-US" altLang="zh-CN">
                <a:latin typeface="Courier New" pitchFamily="49" charset="0"/>
                <a:ea typeface="楷体_GB2312" pitchFamily="49" charset="-122"/>
              </a:rPr>
              <a:t>3</a:t>
            </a:r>
            <a:r>
              <a:rPr lang="en-US" altLang="zh-CN">
                <a:latin typeface="宋体" charset="-122"/>
                <a:ea typeface="宋体" charset="-122"/>
              </a:rPr>
              <a:t>↙</a:t>
            </a:r>
            <a:endParaRPr lang="en-US" altLang="zh-CN"/>
          </a:p>
          <a:p>
            <a:r>
              <a:rPr lang="en-US" altLang="zh-CN">
                <a:latin typeface="Courier New" pitchFamily="49" charset="0"/>
                <a:ea typeface="楷体_GB2312" pitchFamily="49" charset="-122"/>
              </a:rPr>
              <a:t>z=46.00</a:t>
            </a:r>
            <a:endParaRPr lang="en-US" altLang="zh-CN">
              <a:ea typeface="宋体" charset="-122"/>
            </a:endParaRPr>
          </a:p>
        </p:txBody>
      </p:sp>
      <p:sp>
        <p:nvSpPr>
          <p:cNvPr id="181255" name="Text Box 7"/>
          <p:cNvSpPr txBox="1">
            <a:spLocks noChangeArrowheads="1"/>
          </p:cNvSpPr>
          <p:nvPr/>
        </p:nvSpPr>
        <p:spPr bwMode="auto">
          <a:xfrm>
            <a:off x="4572000" y="4581525"/>
            <a:ext cx="3028950" cy="1582738"/>
          </a:xfrm>
          <a:prstGeom prst="rect">
            <a:avLst/>
          </a:prstGeom>
          <a:solidFill>
            <a:schemeClr val="accent1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宋体" charset="-122"/>
              </a:rPr>
              <a:t>运行过程与结果：</a:t>
            </a:r>
            <a:endParaRPr lang="zh-CN" altLang="en-US"/>
          </a:p>
          <a:p>
            <a:r>
              <a:rPr lang="en-US" altLang="zh-CN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2</a:t>
            </a:r>
            <a:r>
              <a:rPr lang="en-US" altLang="zh-CN">
                <a:latin typeface="宋体" charset="-122"/>
                <a:ea typeface="宋体" charset="-122"/>
                <a:cs typeface="Courier New" pitchFamily="49" charset="0"/>
              </a:rPr>
              <a:t>↙</a:t>
            </a:r>
            <a:endParaRPr lang="en-US" altLang="zh-CN"/>
          </a:p>
          <a:p>
            <a:r>
              <a:rPr lang="en-US" altLang="zh-CN">
                <a:latin typeface="Courier New" pitchFamily="49" charset="0"/>
                <a:ea typeface="楷体_GB2312" pitchFamily="49" charset="-122"/>
              </a:rPr>
              <a:t>3</a:t>
            </a:r>
            <a:r>
              <a:rPr lang="en-US" altLang="zh-CN">
                <a:latin typeface="宋体" charset="-122"/>
                <a:ea typeface="宋体" charset="-122"/>
              </a:rPr>
              <a:t>↙</a:t>
            </a:r>
            <a:endParaRPr lang="en-US" altLang="zh-CN"/>
          </a:p>
          <a:p>
            <a:r>
              <a:rPr lang="en-US" altLang="zh-CN">
                <a:latin typeface="Courier New" pitchFamily="49" charset="0"/>
                <a:ea typeface="楷体_GB2312" pitchFamily="49" charset="-122"/>
              </a:rPr>
              <a:t>z=13.00</a:t>
            </a:r>
            <a:endParaRPr lang="en-US" altLang="zh-CN">
              <a:ea typeface="宋体" charset="-122"/>
            </a:endParaRPr>
          </a:p>
        </p:txBody>
      </p:sp>
      <p:sp>
        <p:nvSpPr>
          <p:cNvPr id="181257" name="Rectangle 9"/>
          <p:cNvSpPr>
            <a:spLocks noChangeArrowheads="1"/>
          </p:cNvSpPr>
          <p:nvPr/>
        </p:nvSpPr>
        <p:spPr bwMode="auto">
          <a:xfrm>
            <a:off x="4500563" y="836613"/>
            <a:ext cx="4356100" cy="3776662"/>
          </a:xfrm>
          <a:prstGeom prst="rect">
            <a:avLst/>
          </a:prstGeom>
          <a:solidFill>
            <a:srgbClr val="AFFF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tabLst>
                <a:tab pos="396875" algn="l"/>
              </a:tabLst>
            </a:pPr>
            <a:r>
              <a:rPr lang="en-US" altLang="zh-CN" sz="2200">
                <a:latin typeface="Tahoma" pitchFamily="34" charset="0"/>
              </a:rPr>
              <a:t>/*b</a:t>
            </a:r>
            <a:r>
              <a:rPr lang="zh-CN" altLang="en-US" sz="2200">
                <a:latin typeface="Tahoma" pitchFamily="34" charset="0"/>
              </a:rPr>
              <a:t>程序</a:t>
            </a:r>
            <a:r>
              <a:rPr lang="en-US" altLang="zh-CN" sz="2200">
                <a:latin typeface="Tahoma" pitchFamily="34" charset="0"/>
              </a:rPr>
              <a:t>(</a:t>
            </a:r>
            <a:r>
              <a:rPr lang="zh-CN" altLang="en-US" sz="2200">
                <a:latin typeface="Tahoma" pitchFamily="34" charset="0"/>
              </a:rPr>
              <a:t>字符串加圆括号</a:t>
            </a:r>
            <a:r>
              <a:rPr lang="en-US" altLang="zh-CN" sz="2200">
                <a:latin typeface="Tahoma" pitchFamily="34" charset="0"/>
              </a:rPr>
              <a:t>)*/</a:t>
            </a:r>
          </a:p>
          <a:p>
            <a:pPr>
              <a:tabLst>
                <a:tab pos="396875" algn="l"/>
              </a:tabLst>
            </a:pPr>
            <a:r>
              <a:rPr lang="en-US" altLang="zh-CN" sz="2200">
                <a:latin typeface="Tahoma" pitchFamily="34" charset="0"/>
              </a:rPr>
              <a:t>#include &lt;stdio.h&gt;</a:t>
            </a:r>
          </a:p>
          <a:p>
            <a:pPr>
              <a:tabLst>
                <a:tab pos="396875" algn="l"/>
              </a:tabLst>
            </a:pPr>
            <a:r>
              <a:rPr lang="en-US" altLang="zh-CN" sz="2200">
                <a:latin typeface="Tahoma" pitchFamily="34" charset="0"/>
                <a:ea typeface="宋体" charset="-122"/>
              </a:rPr>
              <a:t>#define M (4*x+y*y)</a:t>
            </a:r>
          </a:p>
          <a:p>
            <a:pPr>
              <a:tabLst>
                <a:tab pos="396875" algn="l"/>
              </a:tabLst>
            </a:pPr>
            <a:r>
              <a:rPr lang="en-US" altLang="zh-CN" sz="2200">
                <a:latin typeface="Tahoma" pitchFamily="34" charset="0"/>
                <a:ea typeface="楷体_GB2312" pitchFamily="49" charset="-122"/>
                <a:cs typeface="Courier New" pitchFamily="49" charset="0"/>
              </a:rPr>
              <a:t>#define N (x*x-5*y)</a:t>
            </a:r>
            <a:endParaRPr lang="en-US" altLang="zh-CN" sz="2200">
              <a:latin typeface="Tahoma" pitchFamily="34" charset="0"/>
              <a:cs typeface="Courier New" pitchFamily="49" charset="0"/>
            </a:endParaRPr>
          </a:p>
          <a:p>
            <a:pPr>
              <a:tabLst>
                <a:tab pos="396875" algn="l"/>
              </a:tabLst>
            </a:pPr>
            <a:r>
              <a:rPr lang="en-US" altLang="zh-CN" sz="2200">
                <a:latin typeface="Tahoma" pitchFamily="34" charset="0"/>
                <a:ea typeface="楷体_GB2312" pitchFamily="49" charset="-122"/>
              </a:rPr>
              <a:t>void main()</a:t>
            </a:r>
            <a:endParaRPr lang="en-US" altLang="zh-CN" sz="2200">
              <a:latin typeface="Tahoma" pitchFamily="34" charset="0"/>
            </a:endParaRPr>
          </a:p>
          <a:p>
            <a:pPr>
              <a:tabLst>
                <a:tab pos="396875" algn="l"/>
              </a:tabLst>
            </a:pPr>
            <a:r>
              <a:rPr lang="en-US" altLang="zh-CN" sz="2200">
                <a:latin typeface="Tahoma" pitchFamily="34" charset="0"/>
                <a:ea typeface="楷体_GB2312" pitchFamily="49" charset="-122"/>
              </a:rPr>
              <a:t>{	float x,y,z;</a:t>
            </a:r>
            <a:endParaRPr lang="en-US" altLang="zh-CN" sz="2200">
              <a:latin typeface="Tahoma" pitchFamily="34" charset="0"/>
            </a:endParaRPr>
          </a:p>
          <a:p>
            <a:pPr>
              <a:tabLst>
                <a:tab pos="396875" algn="l"/>
              </a:tabLst>
            </a:pPr>
            <a:r>
              <a:rPr lang="en-US" altLang="zh-CN" sz="2200">
                <a:latin typeface="Tahoma" pitchFamily="34" charset="0"/>
                <a:ea typeface="楷体_GB2312" pitchFamily="49" charset="-122"/>
              </a:rPr>
              <a:t>	scanf("%f",&amp;x);</a:t>
            </a:r>
            <a:endParaRPr lang="en-US" altLang="zh-CN" sz="2200">
              <a:latin typeface="Tahoma" pitchFamily="34" charset="0"/>
            </a:endParaRPr>
          </a:p>
          <a:p>
            <a:pPr>
              <a:tabLst>
                <a:tab pos="396875" algn="l"/>
              </a:tabLst>
            </a:pPr>
            <a:r>
              <a:rPr lang="en-US" altLang="zh-CN" sz="2200">
                <a:latin typeface="Tahoma" pitchFamily="34" charset="0"/>
                <a:ea typeface="楷体_GB2312" pitchFamily="49" charset="-122"/>
              </a:rPr>
              <a:t>	scanf("%f",&amp;y);</a:t>
            </a:r>
            <a:endParaRPr lang="en-US" altLang="zh-CN" sz="2200">
              <a:latin typeface="Tahoma" pitchFamily="34" charset="0"/>
            </a:endParaRPr>
          </a:p>
          <a:p>
            <a:pPr>
              <a:tabLst>
                <a:tab pos="396875" algn="l"/>
              </a:tabLst>
            </a:pPr>
            <a:r>
              <a:rPr lang="en-US" altLang="zh-CN" sz="2200">
                <a:latin typeface="Tahoma" pitchFamily="34" charset="0"/>
                <a:ea typeface="楷体_GB2312" pitchFamily="49" charset="-122"/>
              </a:rPr>
              <a:t>	z=4*M+5*N;</a:t>
            </a:r>
            <a:endParaRPr lang="en-US" altLang="zh-CN" sz="2200">
              <a:latin typeface="Tahoma" pitchFamily="34" charset="0"/>
            </a:endParaRPr>
          </a:p>
          <a:p>
            <a:pPr>
              <a:tabLst>
                <a:tab pos="396875" algn="l"/>
              </a:tabLst>
            </a:pPr>
            <a:r>
              <a:rPr lang="en-US" altLang="zh-CN" sz="2200">
                <a:latin typeface="Tahoma" pitchFamily="34" charset="0"/>
                <a:ea typeface="楷体_GB2312" pitchFamily="49" charset="-122"/>
              </a:rPr>
              <a:t>	printf("z=%.2f\n",z);</a:t>
            </a:r>
            <a:endParaRPr lang="en-US" altLang="zh-CN" sz="2200">
              <a:latin typeface="Tahoma" pitchFamily="34" charset="0"/>
            </a:endParaRPr>
          </a:p>
          <a:p>
            <a:pPr>
              <a:tabLst>
                <a:tab pos="396875" algn="l"/>
              </a:tabLst>
            </a:pPr>
            <a:r>
              <a:rPr lang="en-US" altLang="zh-CN" sz="2200">
                <a:latin typeface="Tahoma" pitchFamily="34" charset="0"/>
                <a:ea typeface="楷体_GB2312" pitchFamily="49" charset="-122"/>
              </a:rPr>
              <a:t>}</a:t>
            </a:r>
          </a:p>
        </p:txBody>
      </p:sp>
      <p:sp>
        <p:nvSpPr>
          <p:cNvPr id="181258" name="Rectangle 10"/>
          <p:cNvSpPr>
            <a:spLocks noChangeArrowheads="1"/>
          </p:cNvSpPr>
          <p:nvPr/>
        </p:nvSpPr>
        <p:spPr bwMode="auto">
          <a:xfrm>
            <a:off x="323850" y="333375"/>
            <a:ext cx="8497888" cy="4117975"/>
          </a:xfrm>
          <a:prstGeom prst="rect">
            <a:avLst/>
          </a:prstGeom>
          <a:solidFill>
            <a:srgbClr val="FFFFCC"/>
          </a:solidFill>
          <a:ln w="9525">
            <a:solidFill>
              <a:srgbClr val="FF3300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577850"/>
            <a:r>
              <a:rPr lang="en-US" altLang="zh-CN">
                <a:latin typeface="Tahoma" pitchFamily="34" charset="0"/>
              </a:rPr>
              <a:t>a</a:t>
            </a:r>
            <a:r>
              <a:rPr lang="zh-CN" altLang="en-US">
                <a:latin typeface="Tahoma" pitchFamily="34" charset="0"/>
              </a:rPr>
              <a:t>程序：</a:t>
            </a:r>
            <a:r>
              <a:rPr lang="en-US" altLang="zh-CN">
                <a:latin typeface="Tahoma" pitchFamily="34" charset="0"/>
              </a:rPr>
              <a:t>z=4*M+5*N</a:t>
            </a:r>
          </a:p>
          <a:p>
            <a:pPr indent="577850"/>
            <a:r>
              <a:rPr lang="en-US" altLang="zh-CN">
                <a:latin typeface="Tahoma" pitchFamily="34" charset="0"/>
              </a:rPr>
              <a:t>              =4*</a:t>
            </a:r>
            <a:r>
              <a:rPr lang="en-US" altLang="zh-CN">
                <a:solidFill>
                  <a:srgbClr val="CC3300"/>
                </a:solidFill>
                <a:latin typeface="Tahoma" pitchFamily="34" charset="0"/>
              </a:rPr>
              <a:t>4*x+y*y</a:t>
            </a:r>
            <a:r>
              <a:rPr lang="en-US" altLang="zh-CN">
                <a:latin typeface="Tahoma" pitchFamily="34" charset="0"/>
              </a:rPr>
              <a:t>+5</a:t>
            </a:r>
            <a:r>
              <a:rPr lang="en-US" altLang="zh-CN">
                <a:solidFill>
                  <a:srgbClr val="CC3300"/>
                </a:solidFill>
                <a:latin typeface="Tahoma" pitchFamily="34" charset="0"/>
              </a:rPr>
              <a:t>*x*x-5*y</a:t>
            </a:r>
          </a:p>
          <a:p>
            <a:pPr indent="577850"/>
            <a:r>
              <a:rPr lang="en-US" altLang="zh-CN">
                <a:latin typeface="Tahoma" pitchFamily="34" charset="0"/>
              </a:rPr>
              <a:t>              =4*4*2+3*3+5*2*2-5*3</a:t>
            </a:r>
          </a:p>
          <a:p>
            <a:pPr indent="577850"/>
            <a:r>
              <a:rPr lang="en-US" altLang="zh-CN">
                <a:latin typeface="Tahoma" pitchFamily="34" charset="0"/>
              </a:rPr>
              <a:t>              =32+9+20-15</a:t>
            </a:r>
          </a:p>
          <a:p>
            <a:pPr indent="577850"/>
            <a:r>
              <a:rPr lang="en-US" altLang="zh-CN">
                <a:latin typeface="Tahoma" pitchFamily="34" charset="0"/>
              </a:rPr>
              <a:t>              =46</a:t>
            </a:r>
          </a:p>
          <a:p>
            <a:pPr indent="577850"/>
            <a:r>
              <a:rPr lang="en-US" altLang="zh-CN">
                <a:latin typeface="Tahoma" pitchFamily="34" charset="0"/>
              </a:rPr>
              <a:t>b</a:t>
            </a:r>
            <a:r>
              <a:rPr lang="zh-CN" altLang="en-US">
                <a:latin typeface="Tahoma" pitchFamily="34" charset="0"/>
              </a:rPr>
              <a:t>程序：</a:t>
            </a:r>
            <a:r>
              <a:rPr lang="en-US" altLang="zh-CN">
                <a:latin typeface="Tahoma" pitchFamily="34" charset="0"/>
              </a:rPr>
              <a:t>z=4*M+5*N</a:t>
            </a:r>
          </a:p>
          <a:p>
            <a:pPr indent="577850"/>
            <a:r>
              <a:rPr lang="en-US" altLang="zh-CN">
                <a:latin typeface="Tahoma" pitchFamily="34" charset="0"/>
              </a:rPr>
              <a:t>              =4</a:t>
            </a:r>
            <a:r>
              <a:rPr lang="en-US" altLang="zh-CN">
                <a:solidFill>
                  <a:srgbClr val="CC3300"/>
                </a:solidFill>
                <a:latin typeface="Tahoma" pitchFamily="34" charset="0"/>
              </a:rPr>
              <a:t>*(4*x+y*y)</a:t>
            </a:r>
            <a:r>
              <a:rPr lang="en-US" altLang="zh-CN">
                <a:latin typeface="Tahoma" pitchFamily="34" charset="0"/>
              </a:rPr>
              <a:t>+5</a:t>
            </a:r>
            <a:r>
              <a:rPr lang="en-US" altLang="zh-CN">
                <a:solidFill>
                  <a:srgbClr val="CC3300"/>
                </a:solidFill>
                <a:latin typeface="Tahoma" pitchFamily="34" charset="0"/>
              </a:rPr>
              <a:t>*(x*x-5*y)</a:t>
            </a:r>
          </a:p>
          <a:p>
            <a:pPr indent="577850"/>
            <a:r>
              <a:rPr lang="en-US" altLang="zh-CN">
                <a:latin typeface="Tahoma" pitchFamily="34" charset="0"/>
              </a:rPr>
              <a:t>              =4*(4*2+3*3)+5*(2*2-5*3) </a:t>
            </a:r>
          </a:p>
          <a:p>
            <a:pPr indent="577850"/>
            <a:r>
              <a:rPr lang="en-US" altLang="zh-CN">
                <a:latin typeface="Tahoma" pitchFamily="34" charset="0"/>
              </a:rPr>
              <a:t>              =4*17-5*11</a:t>
            </a:r>
          </a:p>
          <a:p>
            <a:pPr indent="577850"/>
            <a:r>
              <a:rPr lang="en-US" altLang="zh-CN">
                <a:latin typeface="Tahoma" pitchFamily="34" charset="0"/>
              </a:rPr>
              <a:t>              =68-55</a:t>
            </a:r>
          </a:p>
          <a:p>
            <a:pPr indent="577850"/>
            <a:r>
              <a:rPr lang="en-US" altLang="zh-CN">
                <a:latin typeface="Tahoma" pitchFamily="34" charset="0"/>
              </a:rPr>
              <a:t>              =13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0"/>
      <p:bldP spid="181253" grpId="0" animBg="1"/>
      <p:bldP spid="181252" grpId="0" animBg="1"/>
      <p:bldP spid="181255" grpId="0" animBg="1"/>
      <p:bldP spid="181257" grpId="0" animBg="1"/>
      <p:bldP spid="18125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765175"/>
          </a:xfrm>
        </p:spPr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7.24 </a:t>
            </a:r>
            <a:r>
              <a:rPr lang="zh-CN" altLang="en-US" smtClean="0"/>
              <a:t>对“输出格式”进行宏定义。</a:t>
            </a:r>
          </a:p>
        </p:txBody>
      </p:sp>
      <p:sp>
        <p:nvSpPr>
          <p:cNvPr id="70659" name="Rectangle 4"/>
          <p:cNvSpPr>
            <a:spLocks noChangeArrowheads="1"/>
          </p:cNvSpPr>
          <p:nvPr/>
        </p:nvSpPr>
        <p:spPr bwMode="auto">
          <a:xfrm>
            <a:off x="0" y="836613"/>
            <a:ext cx="5434013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266700"/>
            <a:r>
              <a:rPr lang="en-US" altLang="zh-CN"/>
              <a:t>#include &lt;stdio.h&gt;</a:t>
            </a:r>
          </a:p>
          <a:p>
            <a:pPr indent="266700"/>
            <a:r>
              <a:rPr lang="en-US" altLang="zh-CN"/>
              <a:t>#define P printf</a:t>
            </a:r>
          </a:p>
          <a:p>
            <a:pPr indent="266700"/>
            <a:r>
              <a:rPr lang="en-US" altLang="zh-CN"/>
              <a:t>#define D "%d\n"</a:t>
            </a:r>
          </a:p>
          <a:p>
            <a:pPr indent="266700"/>
            <a:r>
              <a:rPr lang="en-US" altLang="zh-CN"/>
              <a:t>#define F "%.2f\n"</a:t>
            </a:r>
          </a:p>
          <a:p>
            <a:pPr indent="266700"/>
            <a:r>
              <a:rPr lang="en-US" altLang="zh-CN"/>
              <a:t>#define S "%s\n"</a:t>
            </a:r>
          </a:p>
          <a:p>
            <a:pPr indent="266700"/>
            <a:r>
              <a:rPr lang="en-US" altLang="zh-CN"/>
              <a:t>main()</a:t>
            </a:r>
          </a:p>
          <a:p>
            <a:pPr indent="266700"/>
            <a:r>
              <a:rPr lang="en-US" altLang="zh-CN"/>
              <a:t>{ int x=5, y=8;</a:t>
            </a:r>
          </a:p>
          <a:p>
            <a:pPr indent="266700"/>
            <a:r>
              <a:rPr lang="en-US" altLang="zh-CN"/>
              <a:t>   float a=3.8,b=9.7;</a:t>
            </a:r>
          </a:p>
          <a:p>
            <a:pPr indent="266700"/>
            <a:r>
              <a:rPr lang="en-US" altLang="zh-CN"/>
              <a:t>   char str1[]="China",str2[]="Beijing";</a:t>
            </a:r>
          </a:p>
          <a:p>
            <a:pPr indent="266700"/>
            <a:r>
              <a:rPr lang="en-US" altLang="zh-CN"/>
              <a:t>   P(D F,x,a);</a:t>
            </a:r>
          </a:p>
          <a:p>
            <a:pPr indent="266700"/>
            <a:r>
              <a:rPr lang="en-US" altLang="zh-CN"/>
              <a:t>   P(D S,y,str1);</a:t>
            </a:r>
          </a:p>
          <a:p>
            <a:pPr indent="266700"/>
            <a:r>
              <a:rPr lang="en-US" altLang="zh-CN"/>
              <a:t>   P(F S,b,str2);</a:t>
            </a:r>
          </a:p>
          <a:p>
            <a:pPr indent="266700"/>
            <a:r>
              <a:rPr lang="en-US" altLang="zh-CN"/>
              <a:t>}</a:t>
            </a:r>
          </a:p>
        </p:txBody>
      </p:sp>
      <p:sp>
        <p:nvSpPr>
          <p:cNvPr id="70660" name="Rectangle 5"/>
          <p:cNvSpPr>
            <a:spLocks noChangeArrowheads="1"/>
          </p:cNvSpPr>
          <p:nvPr/>
        </p:nvSpPr>
        <p:spPr bwMode="auto">
          <a:xfrm>
            <a:off x="4859338" y="1052513"/>
            <a:ext cx="2232025" cy="2647950"/>
          </a:xfrm>
          <a:prstGeom prst="rect">
            <a:avLst/>
          </a:prstGeom>
          <a:solidFill>
            <a:srgbClr val="AFFF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运行结果为：</a:t>
            </a:r>
          </a:p>
          <a:p>
            <a:r>
              <a:rPr lang="en-US" altLang="zh-CN"/>
              <a:t>5</a:t>
            </a:r>
          </a:p>
          <a:p>
            <a:r>
              <a:rPr lang="en-US" altLang="zh-CN"/>
              <a:t>3</a:t>
            </a:r>
            <a:r>
              <a:rPr lang="zh-CN" altLang="en-US"/>
              <a:t>．</a:t>
            </a:r>
            <a:r>
              <a:rPr lang="en-US" altLang="zh-CN"/>
              <a:t>80</a:t>
            </a:r>
          </a:p>
          <a:p>
            <a:r>
              <a:rPr lang="en-US" altLang="zh-CN"/>
              <a:t>8</a:t>
            </a:r>
          </a:p>
          <a:p>
            <a:r>
              <a:rPr lang="en-US" altLang="zh-CN"/>
              <a:t>China</a:t>
            </a:r>
          </a:p>
          <a:p>
            <a:r>
              <a:rPr lang="en-US" altLang="zh-CN"/>
              <a:t>9.70</a:t>
            </a:r>
          </a:p>
          <a:p>
            <a:r>
              <a:rPr lang="en-US" altLang="zh-CN"/>
              <a:t>Beijing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8459787" cy="549275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solidFill>
                  <a:schemeClr val="accent2"/>
                </a:solidFill>
              </a:rPr>
              <a:t>7.2.1  </a:t>
            </a:r>
            <a:r>
              <a:rPr lang="zh-CN" altLang="en-US" sz="2400" smtClean="0">
                <a:solidFill>
                  <a:schemeClr val="accent2"/>
                </a:solidFill>
              </a:rPr>
              <a:t>函数的定义</a:t>
            </a:r>
            <a:r>
              <a:rPr lang="en-US" altLang="zh-CN" sz="2400" smtClean="0">
                <a:solidFill>
                  <a:schemeClr val="accent2"/>
                </a:solidFill>
              </a:rPr>
              <a:t>(</a:t>
            </a:r>
            <a:r>
              <a:rPr lang="zh-CN" altLang="en-US" sz="2400" smtClean="0">
                <a:solidFill>
                  <a:schemeClr val="accent2"/>
                </a:solidFill>
              </a:rPr>
              <a:t>续</a:t>
            </a:r>
            <a:r>
              <a:rPr lang="en-US" altLang="zh-CN" sz="2400" smtClean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76250"/>
            <a:ext cx="8659813" cy="56165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200" dirty="0" smtClean="0"/>
              <a:t>函数定义的格式：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200" dirty="0" smtClean="0"/>
              <a:t>[</a:t>
            </a:r>
            <a:r>
              <a:rPr lang="zh-CN" altLang="en-US" sz="2200" dirty="0" smtClean="0">
                <a:solidFill>
                  <a:srgbClr val="FF0000"/>
                </a:solidFill>
              </a:rPr>
              <a:t>类型说明符</a:t>
            </a:r>
            <a:r>
              <a:rPr lang="en-US" altLang="zh-CN" sz="2200" dirty="0" smtClean="0"/>
              <a:t>] </a:t>
            </a:r>
            <a:r>
              <a:rPr lang="zh-CN" altLang="en-US" sz="2200" dirty="0" smtClean="0">
                <a:solidFill>
                  <a:srgbClr val="FF3399"/>
                </a:solidFill>
              </a:rPr>
              <a:t>函数名</a:t>
            </a:r>
            <a:r>
              <a:rPr lang="en-US" altLang="zh-CN" sz="2200" dirty="0" smtClean="0"/>
              <a:t>([</a:t>
            </a:r>
            <a:r>
              <a:rPr lang="zh-CN" altLang="en-US" sz="2200" dirty="0" smtClean="0">
                <a:solidFill>
                  <a:schemeClr val="hlink"/>
                </a:solidFill>
              </a:rPr>
              <a:t>形式参数说明列表</a:t>
            </a:r>
            <a:r>
              <a:rPr lang="en-US" altLang="zh-CN" sz="2200" dirty="0" smtClean="0"/>
              <a:t>])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200" dirty="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200" dirty="0" smtClean="0"/>
              <a:t>  </a:t>
            </a:r>
            <a:r>
              <a:rPr lang="zh-CN" altLang="en-US" sz="2200" dirty="0" smtClean="0"/>
              <a:t>类型说明部分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200" dirty="0" smtClean="0"/>
              <a:t>  语句部分               （函数体部分）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200" dirty="0" smtClean="0"/>
              <a:t>  </a:t>
            </a:r>
            <a:r>
              <a:rPr lang="en-US" altLang="zh-CN" sz="2200" dirty="0" smtClean="0"/>
              <a:t>[</a:t>
            </a:r>
            <a:r>
              <a:rPr lang="en-US" altLang="zh-CN" sz="2200" dirty="0" smtClean="0">
                <a:solidFill>
                  <a:srgbClr val="CC6600"/>
                </a:solidFill>
              </a:rPr>
              <a:t>return</a:t>
            </a:r>
            <a:r>
              <a:rPr lang="zh-CN" altLang="en-US" sz="2200" dirty="0" smtClean="0">
                <a:solidFill>
                  <a:srgbClr val="CC6600"/>
                </a:solidFill>
              </a:rPr>
              <a:t>表达式</a:t>
            </a:r>
            <a:r>
              <a:rPr lang="en-US" altLang="zh-CN" sz="2200" dirty="0" smtClean="0"/>
              <a:t>]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200" dirty="0" smtClean="0"/>
              <a:t>}</a:t>
            </a:r>
          </a:p>
          <a:p>
            <a:pPr eaLnBrk="1" hangingPunct="1">
              <a:spcBef>
                <a:spcPct val="30000"/>
              </a:spcBef>
              <a:buFontTx/>
              <a:buNone/>
              <a:defRPr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）</a:t>
            </a:r>
            <a:r>
              <a:rPr lang="en-US" altLang="zh-CN" sz="2400" dirty="0" smtClean="0">
                <a:solidFill>
                  <a:srgbClr val="CC6600"/>
                </a:solidFill>
              </a:rPr>
              <a:t>return </a:t>
            </a:r>
            <a:r>
              <a:rPr lang="zh-CN" altLang="en-US" sz="2400" dirty="0" smtClean="0">
                <a:solidFill>
                  <a:srgbClr val="CC6600"/>
                </a:solidFill>
              </a:rPr>
              <a:t>表达式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180000" indent="-324000" eaLnBrk="1" hangingPunct="1">
              <a:spcBef>
                <a:spcPct val="30000"/>
              </a:spcBef>
              <a:defRPr/>
            </a:pPr>
            <a:r>
              <a:rPr lang="zh-CN" altLang="en-US" sz="2400" dirty="0" smtClean="0"/>
              <a:t>将表达式的</a:t>
            </a:r>
            <a:r>
              <a:rPr lang="zh-CN" altLang="en-US" sz="2400" dirty="0" smtClean="0">
                <a:solidFill>
                  <a:srgbClr val="C00000"/>
                </a:solidFill>
              </a:rPr>
              <a:t>值</a:t>
            </a:r>
            <a:r>
              <a:rPr lang="zh-CN" altLang="en-US" sz="2400" dirty="0" smtClean="0"/>
              <a:t>赋值给</a:t>
            </a:r>
            <a:r>
              <a:rPr lang="zh-CN" altLang="en-US" sz="2400" dirty="0" smtClean="0">
                <a:solidFill>
                  <a:schemeClr val="accent2"/>
                </a:solidFill>
              </a:rPr>
              <a:t>函数名</a:t>
            </a:r>
            <a:r>
              <a:rPr lang="zh-CN" altLang="en-US" sz="2400" dirty="0" smtClean="0"/>
              <a:t>，返回到</a:t>
            </a:r>
            <a:r>
              <a:rPr lang="zh-CN" altLang="en-US" sz="2400" dirty="0" smtClean="0">
                <a:solidFill>
                  <a:srgbClr val="04DE09"/>
                </a:solidFill>
              </a:rPr>
              <a:t>主调函数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180000" indent="-324000" eaLnBrk="1" hangingPunct="1">
              <a:spcBef>
                <a:spcPct val="30000"/>
              </a:spcBef>
              <a:defRPr/>
            </a:pPr>
            <a:r>
              <a:rPr lang="en-US" altLang="zh-CN" sz="2400" dirty="0">
                <a:solidFill>
                  <a:srgbClr val="CC6600"/>
                </a:solidFill>
              </a:rPr>
              <a:t>return</a:t>
            </a:r>
            <a:r>
              <a:rPr lang="zh-CN" altLang="en-US" sz="2400" dirty="0" smtClean="0"/>
              <a:t>语句可有</a:t>
            </a:r>
            <a:r>
              <a:rPr lang="zh-CN" altLang="en-US" sz="2400" dirty="0" smtClean="0">
                <a:solidFill>
                  <a:srgbClr val="C00000"/>
                </a:solidFill>
              </a:rPr>
              <a:t>多条</a:t>
            </a:r>
            <a:r>
              <a:rPr lang="zh-CN" altLang="en-US" sz="2400" dirty="0" smtClean="0"/>
              <a:t>，也可省略，</a:t>
            </a:r>
            <a:r>
              <a:rPr lang="zh-CN" altLang="en-US" sz="2400" dirty="0" smtClean="0">
                <a:solidFill>
                  <a:srgbClr val="C00000"/>
                </a:solidFill>
              </a:rPr>
              <a:t>省略时</a:t>
            </a:r>
            <a:r>
              <a:rPr lang="zh-CN" altLang="en-US" sz="2400" dirty="0" smtClean="0"/>
              <a:t>为无返回值</a:t>
            </a:r>
            <a:r>
              <a:rPr lang="zh-CN" altLang="en-US" sz="2400" dirty="0" smtClean="0">
                <a:solidFill>
                  <a:srgbClr val="FF0000"/>
                </a:solidFill>
              </a:rPr>
              <a:t>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180000" indent="-324000" eaLnBrk="1" hangingPunct="1">
              <a:spcBef>
                <a:spcPct val="30000"/>
              </a:spcBef>
              <a:defRPr/>
            </a:pPr>
            <a:r>
              <a:rPr lang="en-US" altLang="zh-CN" sz="2400" dirty="0">
                <a:solidFill>
                  <a:srgbClr val="CC6600"/>
                </a:solidFill>
              </a:rPr>
              <a:t>return</a:t>
            </a:r>
            <a:r>
              <a:rPr lang="zh-CN" altLang="en-US" sz="2400" dirty="0" smtClean="0"/>
              <a:t>语句后的表达式可以是单独变量，常量，也可以是复杂的表达式；表达式外可以</a:t>
            </a:r>
            <a:r>
              <a:rPr lang="zh-CN" altLang="en-US" sz="2400" dirty="0" smtClean="0">
                <a:solidFill>
                  <a:srgbClr val="3333FF"/>
                </a:solidFill>
              </a:rPr>
              <a:t>加圆括号，也可以不加。</a:t>
            </a:r>
            <a:r>
              <a:rPr lang="zh-CN" altLang="en-US" sz="2400" dirty="0" smtClean="0"/>
              <a:t>例如，</a:t>
            </a:r>
            <a:r>
              <a:rPr lang="en-US" altLang="zh-CN" sz="2400" dirty="0" smtClean="0">
                <a:solidFill>
                  <a:srgbClr val="00B050"/>
                </a:solidFill>
              </a:rPr>
              <a:t>return x</a:t>
            </a:r>
            <a:r>
              <a:rPr lang="zh-CN" altLang="en-US" sz="2400" dirty="0" smtClean="0">
                <a:solidFill>
                  <a:srgbClr val="FF3399"/>
                </a:solidFill>
              </a:rPr>
              <a:t>，</a:t>
            </a:r>
            <a:r>
              <a:rPr lang="en-US" altLang="zh-CN" sz="2400" dirty="0" smtClean="0"/>
              <a:t>return (x)</a:t>
            </a:r>
            <a:r>
              <a:rPr lang="zh-CN" altLang="en-US" sz="2400" dirty="0" smtClean="0">
                <a:solidFill>
                  <a:srgbClr val="FF3399"/>
                </a:solidFill>
              </a:rPr>
              <a:t>，</a:t>
            </a:r>
            <a:r>
              <a:rPr lang="en-US" altLang="zh-CN" sz="2400" dirty="0" smtClean="0">
                <a:solidFill>
                  <a:srgbClr val="7030A0"/>
                </a:solidFill>
              </a:rPr>
              <a:t>return 56</a:t>
            </a:r>
            <a:r>
              <a:rPr lang="en-US" altLang="zh-CN" sz="2400" dirty="0" smtClean="0">
                <a:solidFill>
                  <a:srgbClr val="FF3399"/>
                </a:solidFill>
              </a:rPr>
              <a:t>, </a:t>
            </a:r>
            <a:r>
              <a:rPr lang="en-US" altLang="zh-CN" sz="2400" dirty="0" smtClean="0">
                <a:solidFill>
                  <a:srgbClr val="FF0000"/>
                </a:solidFill>
              </a:rPr>
              <a:t>return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a+b</a:t>
            </a:r>
            <a:r>
              <a:rPr lang="zh-CN" altLang="en-US" sz="2400" dirty="0" smtClean="0"/>
              <a:t>。</a:t>
            </a:r>
          </a:p>
          <a:p>
            <a:pPr eaLnBrk="1" hangingPunct="1">
              <a:spcBef>
                <a:spcPct val="30000"/>
              </a:spcBef>
              <a:defRPr/>
            </a:pPr>
            <a:endParaRPr lang="en-US" altLang="zh-CN" sz="2400" dirty="0" smtClean="0"/>
          </a:p>
        </p:txBody>
      </p:sp>
      <p:sp>
        <p:nvSpPr>
          <p:cNvPr id="8196" name="AutoShape 4"/>
          <p:cNvSpPr>
            <a:spLocks/>
          </p:cNvSpPr>
          <p:nvPr/>
        </p:nvSpPr>
        <p:spPr bwMode="auto">
          <a:xfrm>
            <a:off x="2339975" y="1341438"/>
            <a:ext cx="431800" cy="1366837"/>
          </a:xfrm>
          <a:prstGeom prst="rightBrace">
            <a:avLst>
              <a:gd name="adj1" fmla="val 30541"/>
              <a:gd name="adj2" fmla="val 500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765175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例</a:t>
            </a:r>
            <a:r>
              <a:rPr lang="en-US" altLang="zh-CN" smtClean="0">
                <a:solidFill>
                  <a:schemeClr val="tx1"/>
                </a:solidFill>
              </a:rPr>
              <a:t>7.24</a:t>
            </a:r>
            <a:r>
              <a:rPr lang="zh-CN" altLang="en-US" smtClean="0">
                <a:solidFill>
                  <a:schemeClr val="tx1"/>
                </a:solidFill>
              </a:rPr>
              <a:t>可改为：</a:t>
            </a:r>
          </a:p>
        </p:txBody>
      </p:sp>
      <p:sp>
        <p:nvSpPr>
          <p:cNvPr id="71683" name="Rectangle 4"/>
          <p:cNvSpPr>
            <a:spLocks noChangeArrowheads="1"/>
          </p:cNvSpPr>
          <p:nvPr/>
        </p:nvSpPr>
        <p:spPr bwMode="auto">
          <a:xfrm>
            <a:off x="250825" y="836613"/>
            <a:ext cx="8713788" cy="15525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6700">
              <a:tabLst>
                <a:tab pos="396875" algn="l"/>
              </a:tabLst>
            </a:pPr>
            <a:r>
              <a:rPr lang="zh-CN" altLang="en-US"/>
              <a:t>还可以将“输出格式”编辑成头文件，只要将该头文件包含进源程序中，就可应用头文件中的“输出格式”。</a:t>
            </a:r>
          </a:p>
          <a:p>
            <a:pPr indent="266700">
              <a:tabLst>
                <a:tab pos="396875" algn="l"/>
              </a:tabLst>
            </a:pPr>
            <a:r>
              <a:rPr lang="zh-CN" altLang="en-US"/>
              <a:t>建头文件的过程与</a:t>
            </a:r>
            <a:r>
              <a:rPr lang="en-US" altLang="zh-CN"/>
              <a:t>C</a:t>
            </a:r>
            <a:r>
              <a:rPr lang="zh-CN" altLang="en-US"/>
              <a:t>源程序相同，只是保存时将扩展名设为</a:t>
            </a:r>
            <a:r>
              <a:rPr lang="en-US" altLang="zh-CN"/>
              <a:t>.h</a:t>
            </a:r>
            <a:r>
              <a:rPr lang="zh-CN" altLang="en-US"/>
              <a:t>即可。</a:t>
            </a:r>
          </a:p>
        </p:txBody>
      </p:sp>
      <p:sp>
        <p:nvSpPr>
          <p:cNvPr id="71684" name="Rectangle 5"/>
          <p:cNvSpPr>
            <a:spLocks noChangeArrowheads="1"/>
          </p:cNvSpPr>
          <p:nvPr/>
        </p:nvSpPr>
        <p:spPr bwMode="auto">
          <a:xfrm>
            <a:off x="3024188" y="2420938"/>
            <a:ext cx="6119812" cy="3743325"/>
          </a:xfrm>
          <a:prstGeom prst="rect">
            <a:avLst/>
          </a:prstGeom>
          <a:solidFill>
            <a:srgbClr val="AFFF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396875" algn="l"/>
              </a:tabLst>
            </a:pPr>
            <a:r>
              <a:rPr lang="en-US" altLang="zh-CN"/>
              <a:t>#include &lt;stdio.h&gt;</a:t>
            </a:r>
          </a:p>
          <a:p>
            <a:pPr>
              <a:tabLst>
                <a:tab pos="396875" algn="l"/>
              </a:tabLst>
            </a:pPr>
            <a:r>
              <a:rPr lang="en-US" altLang="zh-CN">
                <a:solidFill>
                  <a:srgbClr val="CC3300"/>
                </a:solidFill>
              </a:rPr>
              <a:t>#include "format.h"</a:t>
            </a:r>
          </a:p>
          <a:p>
            <a:pPr>
              <a:tabLst>
                <a:tab pos="396875" algn="l"/>
              </a:tabLst>
            </a:pPr>
            <a:r>
              <a:rPr lang="en-US" altLang="zh-CN"/>
              <a:t>main()</a:t>
            </a:r>
          </a:p>
          <a:p>
            <a:pPr>
              <a:tabLst>
                <a:tab pos="396875" algn="l"/>
              </a:tabLst>
            </a:pPr>
            <a:r>
              <a:rPr lang="en-US" altLang="zh-CN"/>
              <a:t>{	int x=5, y=8;</a:t>
            </a:r>
          </a:p>
          <a:p>
            <a:pPr>
              <a:tabLst>
                <a:tab pos="396875" algn="l"/>
              </a:tabLst>
            </a:pPr>
            <a:r>
              <a:rPr lang="en-US" altLang="zh-CN"/>
              <a:t>	float a=3.8,b=9.7;</a:t>
            </a:r>
          </a:p>
          <a:p>
            <a:pPr>
              <a:tabLst>
                <a:tab pos="396875" algn="l"/>
              </a:tabLst>
            </a:pPr>
            <a:r>
              <a:rPr lang="en-US" altLang="zh-CN"/>
              <a:t>	char str1[]="China",str2[]="Beijing";</a:t>
            </a:r>
          </a:p>
          <a:p>
            <a:pPr>
              <a:tabLst>
                <a:tab pos="396875" algn="l"/>
              </a:tabLst>
            </a:pPr>
            <a:r>
              <a:rPr lang="en-US" altLang="zh-CN"/>
              <a:t>	P(D F,x,a);</a:t>
            </a:r>
          </a:p>
          <a:p>
            <a:pPr>
              <a:tabLst>
                <a:tab pos="396875" algn="l"/>
              </a:tabLst>
            </a:pPr>
            <a:r>
              <a:rPr lang="en-US" altLang="zh-CN"/>
              <a:t>	P(D S,y,str1);</a:t>
            </a:r>
          </a:p>
          <a:p>
            <a:pPr>
              <a:tabLst>
                <a:tab pos="396875" algn="l"/>
              </a:tabLst>
            </a:pPr>
            <a:r>
              <a:rPr lang="en-US" altLang="zh-CN"/>
              <a:t>	P(F S,b,str2);</a:t>
            </a:r>
          </a:p>
          <a:p>
            <a:pPr>
              <a:tabLst>
                <a:tab pos="396875" algn="l"/>
              </a:tabLst>
            </a:pPr>
            <a:r>
              <a:rPr lang="en-US" altLang="zh-CN"/>
              <a:t>}</a:t>
            </a:r>
          </a:p>
        </p:txBody>
      </p:sp>
      <p:sp>
        <p:nvSpPr>
          <p:cNvPr id="71685" name="Rectangle 6"/>
          <p:cNvSpPr>
            <a:spLocks noChangeArrowheads="1"/>
          </p:cNvSpPr>
          <p:nvPr/>
        </p:nvSpPr>
        <p:spPr bwMode="auto">
          <a:xfrm>
            <a:off x="179388" y="2420938"/>
            <a:ext cx="2952750" cy="19177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/*</a:t>
            </a:r>
            <a:r>
              <a:rPr lang="zh-CN" altLang="en-US"/>
              <a:t>头文件</a:t>
            </a:r>
            <a:r>
              <a:rPr lang="en-US" altLang="zh-CN"/>
              <a:t>format.h*/</a:t>
            </a:r>
          </a:p>
          <a:p>
            <a:r>
              <a:rPr lang="en-US" altLang="zh-CN"/>
              <a:t>#define P printf</a:t>
            </a:r>
          </a:p>
          <a:p>
            <a:r>
              <a:rPr lang="en-US" altLang="zh-CN"/>
              <a:t>#define D "%d\n"</a:t>
            </a:r>
          </a:p>
          <a:p>
            <a:r>
              <a:rPr lang="en-US" altLang="zh-CN"/>
              <a:t>#define F "%.2f\n"</a:t>
            </a:r>
          </a:p>
          <a:p>
            <a:r>
              <a:rPr lang="en-US" altLang="zh-CN"/>
              <a:t>#define S "%s\n"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0"/>
            <a:ext cx="7772400" cy="587375"/>
          </a:xfrm>
        </p:spPr>
        <p:txBody>
          <a:bodyPr/>
          <a:lstStyle/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．有参数宏定义的应用</a:t>
            </a:r>
          </a:p>
        </p:txBody>
      </p:sp>
      <p:sp>
        <p:nvSpPr>
          <p:cNvPr id="72707" name="Rectangle 4"/>
          <p:cNvSpPr>
            <a:spLocks noChangeArrowheads="1"/>
          </p:cNvSpPr>
          <p:nvPr/>
        </p:nvSpPr>
        <p:spPr bwMode="auto">
          <a:xfrm>
            <a:off x="179388" y="836613"/>
            <a:ext cx="882015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6700"/>
            <a:r>
              <a:rPr lang="zh-CN" altLang="en-US"/>
              <a:t>对于带参数的宏，在调用中，不仅要宏展开，而且要用实参去代换形参。例如：</a:t>
            </a:r>
          </a:p>
          <a:p>
            <a:pPr indent="266700"/>
            <a:r>
              <a:rPr lang="en-US" altLang="zh-CN"/>
              <a:t>#define Y(x) x*x-3*x+4         	/*</a:t>
            </a:r>
            <a:r>
              <a:rPr lang="zh-CN" altLang="en-US"/>
              <a:t>宏定义*</a:t>
            </a:r>
            <a:r>
              <a:rPr lang="en-US" altLang="zh-CN"/>
              <a:t>/</a:t>
            </a:r>
          </a:p>
          <a:p>
            <a:pPr indent="266700"/>
            <a:r>
              <a:rPr lang="en-US" altLang="zh-CN"/>
              <a:t>              k=Y(5);                   		/*</a:t>
            </a:r>
            <a:r>
              <a:rPr lang="zh-CN" altLang="en-US"/>
              <a:t>宏调用*</a:t>
            </a:r>
            <a:r>
              <a:rPr lang="en-US" altLang="zh-CN"/>
              <a:t>/</a:t>
            </a:r>
          </a:p>
          <a:p>
            <a:pPr indent="266700"/>
            <a:r>
              <a:rPr lang="en-US" altLang="zh-CN"/>
              <a:t>              k=5*5-3*5+4</a:t>
            </a:r>
          </a:p>
          <a:p>
            <a:pPr indent="266700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zh-CN" altLang="en-US">
                <a:solidFill>
                  <a:srgbClr val="CC3300"/>
                </a:solidFill>
              </a:rPr>
              <a:t>空格问题：</a:t>
            </a:r>
            <a:r>
              <a:rPr lang="zh-CN" altLang="en-US"/>
              <a:t>宏名和形参表之间不能有空格出现，有空格认为是无参宏定义</a:t>
            </a:r>
            <a:r>
              <a:rPr lang="en-US" altLang="zh-CN"/>
              <a:t>,</a:t>
            </a:r>
            <a:r>
              <a:rPr lang="zh-CN" altLang="en-US"/>
              <a:t>会将空格后的字符都当作替换字符串的一部分。例如，</a:t>
            </a:r>
            <a:r>
              <a:rPr lang="zh-CN" altLang="en-US">
                <a:solidFill>
                  <a:srgbClr val="CC3300"/>
                </a:solidFill>
              </a:rPr>
              <a:t>若</a:t>
            </a:r>
            <a:r>
              <a:rPr lang="en-US" altLang="zh-CN">
                <a:solidFill>
                  <a:srgbClr val="CC3300"/>
                </a:solidFill>
              </a:rPr>
              <a:t>Y</a:t>
            </a:r>
            <a:r>
              <a:rPr lang="zh-CN" altLang="en-US">
                <a:solidFill>
                  <a:srgbClr val="CC3300"/>
                </a:solidFill>
              </a:rPr>
              <a:t>与（</a:t>
            </a:r>
            <a:r>
              <a:rPr lang="en-US" altLang="zh-CN">
                <a:solidFill>
                  <a:srgbClr val="CC3300"/>
                </a:solidFill>
              </a:rPr>
              <a:t>x</a:t>
            </a:r>
            <a:r>
              <a:rPr lang="zh-CN" altLang="en-US">
                <a:solidFill>
                  <a:srgbClr val="CC3300"/>
                </a:solidFill>
              </a:rPr>
              <a:t>）之间有空格</a:t>
            </a:r>
            <a:r>
              <a:rPr lang="zh-CN" altLang="en-US"/>
              <a:t>：</a:t>
            </a:r>
          </a:p>
          <a:p>
            <a:pPr indent="266700"/>
            <a:r>
              <a:rPr lang="en-US" altLang="zh-CN"/>
              <a:t>#define Y (x) x*x-3*x+4    	/*</a:t>
            </a:r>
            <a:r>
              <a:rPr lang="zh-CN" altLang="en-US"/>
              <a:t>宏定义*</a:t>
            </a:r>
            <a:r>
              <a:rPr lang="en-US" altLang="zh-CN"/>
              <a:t>/</a:t>
            </a:r>
          </a:p>
          <a:p>
            <a:pPr indent="266700"/>
            <a:r>
              <a:rPr lang="en-US" altLang="zh-CN"/>
              <a:t>k=Y(5);                       	/*</a:t>
            </a:r>
            <a:r>
              <a:rPr lang="zh-CN" altLang="en-US"/>
              <a:t>宏调用*</a:t>
            </a:r>
            <a:r>
              <a:rPr lang="en-US" altLang="zh-CN"/>
              <a:t>/</a:t>
            </a:r>
          </a:p>
          <a:p>
            <a:pPr indent="266700"/>
            <a:r>
              <a:rPr lang="zh-CN" altLang="en-US"/>
              <a:t>则</a:t>
            </a:r>
            <a:r>
              <a:rPr lang="en-US" altLang="zh-CN"/>
              <a:t>k=Y(5)</a:t>
            </a:r>
            <a:r>
              <a:rPr lang="zh-CN" altLang="en-US"/>
              <a:t>的宏展开后的语句为：</a:t>
            </a:r>
          </a:p>
          <a:p>
            <a:pPr indent="266700"/>
            <a:r>
              <a:rPr lang="en-US" altLang="zh-CN">
                <a:solidFill>
                  <a:srgbClr val="CC3300"/>
                </a:solidFill>
              </a:rPr>
              <a:t>k=(x) x*x-3*x+4(5)</a:t>
            </a:r>
          </a:p>
          <a:p>
            <a:pPr indent="266700"/>
            <a:r>
              <a:rPr lang="zh-CN" altLang="en-US"/>
              <a:t>显然是错误的。</a:t>
            </a:r>
          </a:p>
        </p:txBody>
      </p:sp>
      <p:sp>
        <p:nvSpPr>
          <p:cNvPr id="72708" name="Line 6"/>
          <p:cNvSpPr>
            <a:spLocks noChangeShapeType="1"/>
          </p:cNvSpPr>
          <p:nvPr/>
        </p:nvSpPr>
        <p:spPr bwMode="auto">
          <a:xfrm flipH="1" flipV="1">
            <a:off x="1979613" y="1916113"/>
            <a:ext cx="71437" cy="144462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9" name="Line 7"/>
          <p:cNvSpPr>
            <a:spLocks noChangeShapeType="1"/>
          </p:cNvSpPr>
          <p:nvPr/>
        </p:nvSpPr>
        <p:spPr bwMode="auto">
          <a:xfrm>
            <a:off x="2411413" y="1989138"/>
            <a:ext cx="0" cy="4318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785225" cy="1143000"/>
          </a:xfrm>
        </p:spPr>
        <p:txBody>
          <a:bodyPr/>
          <a:lstStyle/>
          <a:p>
            <a:pPr algn="l" eaLnBrk="1" hangingPunct="1"/>
            <a:r>
              <a:rPr lang="zh-CN" altLang="en-US" sz="2400" smtClean="0"/>
              <a:t>（</a:t>
            </a:r>
            <a:r>
              <a:rPr lang="en-US" altLang="zh-CN" sz="2400" smtClean="0"/>
              <a:t>3</a:t>
            </a:r>
            <a:r>
              <a:rPr lang="zh-CN" altLang="en-US" sz="2400" smtClean="0"/>
              <a:t>）在宏定义中，字符串内的形参通常要用括号括起来以避免出错，见下面例题。</a:t>
            </a:r>
          </a:p>
        </p:txBody>
      </p:sp>
      <p:sp>
        <p:nvSpPr>
          <p:cNvPr id="73731" name="Rectangle 5"/>
          <p:cNvSpPr>
            <a:spLocks noChangeArrowheads="1"/>
          </p:cNvSpPr>
          <p:nvPr/>
        </p:nvSpPr>
        <p:spPr bwMode="auto">
          <a:xfrm>
            <a:off x="0" y="227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4714875" y="1052513"/>
            <a:ext cx="4429125" cy="41052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26670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  <a:cs typeface="Courier New" pitchFamily="49" charset="0"/>
              </a:rPr>
              <a:t>/*7.25b*/</a:t>
            </a:r>
          </a:p>
          <a:p>
            <a:r>
              <a:rPr lang="en-US" altLang="zh-CN">
                <a:ea typeface="楷体_GB2312" pitchFamily="49" charset="-122"/>
                <a:cs typeface="宋体" charset="-122"/>
              </a:rPr>
              <a:t>#include &lt;stdio.h&gt;</a:t>
            </a:r>
            <a:endParaRPr lang="en-US" altLang="zh-CN"/>
          </a:p>
          <a:p>
            <a:r>
              <a:rPr lang="en-US" altLang="zh-CN">
                <a:solidFill>
                  <a:srgbClr val="CC3300"/>
                </a:solidFill>
                <a:ea typeface="楷体_GB2312" pitchFamily="49" charset="-122"/>
              </a:rPr>
              <a:t>#define S(x) x*x</a:t>
            </a:r>
            <a:endParaRPr lang="en-US" altLang="zh-CN">
              <a:solidFill>
                <a:srgbClr val="CC3300"/>
              </a:solidFill>
            </a:endParaRPr>
          </a:p>
          <a:p>
            <a:r>
              <a:rPr lang="en-US" altLang="zh-CN">
                <a:ea typeface="楷体_GB2312" pitchFamily="49" charset="-122"/>
              </a:rPr>
              <a:t>main()</a:t>
            </a:r>
            <a:endParaRPr lang="en-US" altLang="zh-CN"/>
          </a:p>
          <a:p>
            <a:r>
              <a:rPr lang="en-US" altLang="zh-CN">
                <a:ea typeface="楷体_GB2312" pitchFamily="49" charset="-122"/>
              </a:rPr>
              <a:t>{int a=2,sum;</a:t>
            </a:r>
            <a:endParaRPr lang="en-US" altLang="zh-CN"/>
          </a:p>
          <a:p>
            <a:r>
              <a:rPr lang="en-US" altLang="zh-CN">
                <a:ea typeface="楷体_GB2312" pitchFamily="49" charset="-122"/>
              </a:rPr>
              <a:t>sum=S(a)+S(a+2)+S(a+4);</a:t>
            </a:r>
            <a:endParaRPr lang="en-US" altLang="zh-CN"/>
          </a:p>
          <a:p>
            <a:r>
              <a:rPr lang="en-US" altLang="zh-CN">
                <a:ea typeface="楷体_GB2312" pitchFamily="49" charset="-122"/>
              </a:rPr>
              <a:t>printf("sum=%d\n",sum);</a:t>
            </a:r>
            <a:endParaRPr lang="en-US" altLang="zh-CN"/>
          </a:p>
          <a:p>
            <a:r>
              <a:rPr lang="en-US" altLang="zh-CN">
                <a:ea typeface="楷体_GB2312" pitchFamily="49" charset="-122"/>
              </a:rPr>
              <a:t>}</a:t>
            </a:r>
            <a:endParaRPr lang="en-US" altLang="zh-CN"/>
          </a:p>
          <a:p>
            <a:r>
              <a:rPr lang="zh-CN" altLang="en-US">
                <a:ea typeface="宋体" charset="-122"/>
              </a:rPr>
              <a:t>运行结果为：</a:t>
            </a:r>
            <a:endParaRPr lang="zh-CN" altLang="en-US"/>
          </a:p>
          <a:p>
            <a:r>
              <a:rPr lang="en-US" altLang="zh-CN">
                <a:ea typeface="楷体_GB2312" pitchFamily="49" charset="-122"/>
              </a:rPr>
              <a:t>sum=26</a:t>
            </a:r>
            <a:endParaRPr lang="en-US" altLang="zh-CN">
              <a:ea typeface="宋体" charset="-122"/>
            </a:endParaRPr>
          </a:p>
        </p:txBody>
      </p:sp>
      <p:sp>
        <p:nvSpPr>
          <p:cNvPr id="185350" name="Rectangle 6"/>
          <p:cNvSpPr>
            <a:spLocks noChangeArrowheads="1"/>
          </p:cNvSpPr>
          <p:nvPr/>
        </p:nvSpPr>
        <p:spPr bwMode="auto">
          <a:xfrm>
            <a:off x="179388" y="1052513"/>
            <a:ext cx="4543425" cy="410845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266700" eaLnBrk="1" hangingPunct="1"/>
            <a:r>
              <a:rPr lang="en-US" altLang="zh-CN">
                <a:ea typeface="宋体" charset="-122"/>
              </a:rPr>
              <a:t>【</a:t>
            </a:r>
            <a:r>
              <a:rPr lang="zh-CN" altLang="en-US">
                <a:ea typeface="宋体" charset="-122"/>
              </a:rPr>
              <a:t>例</a:t>
            </a:r>
            <a:r>
              <a:rPr lang="en-US" altLang="zh-CN">
                <a:cs typeface="Arial" charset="0"/>
              </a:rPr>
              <a:t>7.25</a:t>
            </a:r>
            <a:r>
              <a:rPr lang="en-US" altLang="zh-CN"/>
              <a:t>】</a:t>
            </a:r>
            <a:r>
              <a:rPr lang="zh-CN" altLang="en-US">
                <a:ea typeface="宋体" charset="-122"/>
              </a:rPr>
              <a:t>计算</a:t>
            </a:r>
            <a:r>
              <a:rPr lang="en-US" altLang="zh-CN"/>
              <a:t>2</a:t>
            </a:r>
            <a:r>
              <a:rPr lang="en-US" altLang="zh-CN" baseline="30000">
                <a:ea typeface="宋体" charset="-122"/>
              </a:rPr>
              <a:t>2</a:t>
            </a:r>
            <a:r>
              <a:rPr lang="en-US" altLang="zh-CN">
                <a:ea typeface="宋体" charset="-122"/>
              </a:rPr>
              <a:t>+4</a:t>
            </a:r>
            <a:r>
              <a:rPr lang="en-US" altLang="zh-CN" baseline="30000">
                <a:ea typeface="宋体" charset="-122"/>
              </a:rPr>
              <a:t>2</a:t>
            </a:r>
            <a:r>
              <a:rPr lang="en-US" altLang="zh-CN">
                <a:ea typeface="宋体" charset="-122"/>
              </a:rPr>
              <a:t>+6</a:t>
            </a:r>
            <a:r>
              <a:rPr lang="en-US" altLang="zh-CN" baseline="30000">
                <a:ea typeface="宋体" charset="-122"/>
              </a:rPr>
              <a:t>2</a:t>
            </a:r>
            <a:r>
              <a:rPr lang="zh-CN" altLang="en-US">
                <a:ea typeface="宋体" charset="-122"/>
              </a:rPr>
              <a:t>的和。</a:t>
            </a:r>
            <a:endParaRPr lang="zh-CN" altLang="en-US"/>
          </a:p>
          <a:p>
            <a:pPr indent="266700"/>
            <a:r>
              <a:rPr lang="en-US" altLang="zh-CN">
                <a:ea typeface="楷体_GB2312" pitchFamily="49" charset="-122"/>
              </a:rPr>
              <a:t>/*7.25a*/</a:t>
            </a:r>
            <a:endParaRPr lang="en-US" altLang="zh-CN"/>
          </a:p>
          <a:p>
            <a:pPr indent="266700"/>
            <a:r>
              <a:rPr lang="en-US" altLang="zh-CN">
                <a:ea typeface="楷体_GB2312" pitchFamily="49" charset="-122"/>
              </a:rPr>
              <a:t>#include &lt;stdio.h&gt;</a:t>
            </a:r>
            <a:endParaRPr lang="en-US" altLang="zh-CN"/>
          </a:p>
          <a:p>
            <a:pPr indent="266700"/>
            <a:r>
              <a:rPr lang="en-US" altLang="zh-CN">
                <a:solidFill>
                  <a:srgbClr val="3333FF"/>
                </a:solidFill>
                <a:ea typeface="楷体_GB2312" pitchFamily="49" charset="-122"/>
              </a:rPr>
              <a:t>#define S(x) (x)*(x)</a:t>
            </a:r>
            <a:endParaRPr lang="en-US" altLang="zh-CN">
              <a:solidFill>
                <a:srgbClr val="3333FF"/>
              </a:solidFill>
            </a:endParaRPr>
          </a:p>
          <a:p>
            <a:pPr indent="266700"/>
            <a:r>
              <a:rPr lang="en-US" altLang="zh-CN">
                <a:ea typeface="楷体_GB2312" pitchFamily="49" charset="-122"/>
              </a:rPr>
              <a:t>main()</a:t>
            </a:r>
            <a:endParaRPr lang="en-US" altLang="zh-CN"/>
          </a:p>
          <a:p>
            <a:pPr indent="266700"/>
            <a:r>
              <a:rPr lang="en-US" altLang="zh-CN">
                <a:ea typeface="楷体_GB2312" pitchFamily="49" charset="-122"/>
              </a:rPr>
              <a:t>{int a=2,sum;</a:t>
            </a:r>
            <a:endParaRPr lang="en-US" altLang="zh-CN"/>
          </a:p>
          <a:p>
            <a:pPr indent="266700"/>
            <a:r>
              <a:rPr lang="en-US" altLang="zh-CN">
                <a:ea typeface="楷体_GB2312" pitchFamily="49" charset="-122"/>
              </a:rPr>
              <a:t> sum=S(a)+S(a+2)+S(a+4);</a:t>
            </a:r>
            <a:endParaRPr lang="en-US" altLang="zh-CN"/>
          </a:p>
          <a:p>
            <a:pPr indent="266700"/>
            <a:r>
              <a:rPr lang="en-US" altLang="zh-CN">
                <a:ea typeface="楷体_GB2312" pitchFamily="49" charset="-122"/>
              </a:rPr>
              <a:t> printf("sum=%d\n",sum);</a:t>
            </a:r>
            <a:endParaRPr lang="en-US" altLang="zh-CN"/>
          </a:p>
          <a:p>
            <a:pPr indent="266700"/>
            <a:r>
              <a:rPr lang="en-US" altLang="zh-CN">
                <a:ea typeface="楷体_GB2312" pitchFamily="49" charset="-122"/>
              </a:rPr>
              <a:t>}</a:t>
            </a:r>
            <a:endParaRPr lang="en-US" altLang="zh-CN"/>
          </a:p>
          <a:p>
            <a:pPr indent="266700"/>
            <a:r>
              <a:rPr lang="zh-CN" altLang="en-US">
                <a:ea typeface="宋体" charset="-122"/>
              </a:rPr>
              <a:t>运行结果为：</a:t>
            </a:r>
            <a:endParaRPr lang="zh-CN" altLang="en-US"/>
          </a:p>
          <a:p>
            <a:pPr indent="266700"/>
            <a:r>
              <a:rPr lang="en-US" altLang="zh-CN">
                <a:ea typeface="楷体_GB2312" pitchFamily="49" charset="-122"/>
              </a:rPr>
              <a:t>sum=56</a:t>
            </a:r>
            <a:endParaRPr lang="en-US" altLang="zh-CN">
              <a:ea typeface="宋体" charset="-122"/>
            </a:endParaRPr>
          </a:p>
        </p:txBody>
      </p:sp>
      <p:sp>
        <p:nvSpPr>
          <p:cNvPr id="185351" name="Rectangle 7"/>
          <p:cNvSpPr>
            <a:spLocks noChangeArrowheads="1"/>
          </p:cNvSpPr>
          <p:nvPr/>
        </p:nvSpPr>
        <p:spPr bwMode="auto">
          <a:xfrm>
            <a:off x="179388" y="3789363"/>
            <a:ext cx="8964612" cy="15525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/>
              <a:t>7.25a  sum=S(a)+S(a+2)+S(a+4)=a*a+(a+2)*(a+2)+(a+4)*(a+4)</a:t>
            </a:r>
          </a:p>
          <a:p>
            <a:endParaRPr lang="en-US" altLang="zh-CN"/>
          </a:p>
          <a:p>
            <a:r>
              <a:rPr lang="en-US" altLang="zh-CN"/>
              <a:t>7.25b  sum=S(a)+S(a+2)+S(a+4)=a*a+a+2*a+2+a+4*a+4</a:t>
            </a:r>
          </a:p>
          <a:p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18535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6" grpId="0"/>
      <p:bldP spid="185348" grpId="0" animBg="1"/>
      <p:bldP spid="185350" grpId="0" animBg="1"/>
      <p:bldP spid="185351" grpId="0" animBg="1"/>
      <p:bldP spid="185351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496300" cy="908050"/>
          </a:xfrm>
        </p:spPr>
        <p:txBody>
          <a:bodyPr/>
          <a:lstStyle/>
          <a:p>
            <a:pPr algn="l" eaLnBrk="1" hangingPunct="1"/>
            <a:r>
              <a:rPr lang="zh-CN" altLang="en-US" sz="2400" smtClean="0"/>
              <a:t>（</a:t>
            </a:r>
            <a:r>
              <a:rPr lang="en-US" altLang="zh-CN" sz="2400" smtClean="0"/>
              <a:t>4</a:t>
            </a:r>
            <a:r>
              <a:rPr lang="zh-CN" altLang="en-US" sz="2400" smtClean="0"/>
              <a:t>）调用函数只能返回一个值，利用宏可以得到多个值，即宏定义可定义多个语句。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327025" y="1009650"/>
            <a:ext cx="852805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396875" algn="l"/>
              </a:tabLst>
            </a:pP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7.26】</a:t>
            </a:r>
            <a:r>
              <a:rPr lang="zh-CN" altLang="en-US"/>
              <a:t>计算</a:t>
            </a:r>
            <a:r>
              <a:rPr lang="en-US" altLang="zh-CN"/>
              <a:t>x</a:t>
            </a:r>
            <a:r>
              <a:rPr lang="zh-CN" altLang="en-US"/>
              <a:t>的平方根和平方，求</a:t>
            </a:r>
            <a:r>
              <a:rPr lang="en-US" altLang="zh-CN"/>
              <a:t>x</a:t>
            </a:r>
            <a:r>
              <a:rPr lang="zh-CN" altLang="en-US"/>
              <a:t>、</a:t>
            </a:r>
            <a:r>
              <a:rPr lang="en-US" altLang="zh-CN"/>
              <a:t>y</a:t>
            </a:r>
            <a:r>
              <a:rPr lang="zh-CN" altLang="en-US"/>
              <a:t>两个数中的最小值。</a:t>
            </a:r>
          </a:p>
          <a:p>
            <a:pPr>
              <a:tabLst>
                <a:tab pos="396875" algn="l"/>
              </a:tabLst>
            </a:pPr>
            <a:r>
              <a:rPr lang="en-US" altLang="zh-CN"/>
              <a:t>#include &lt;stdio.h&gt;</a:t>
            </a:r>
          </a:p>
          <a:p>
            <a:pPr>
              <a:tabLst>
                <a:tab pos="396875" algn="l"/>
              </a:tabLst>
            </a:pPr>
            <a:r>
              <a:rPr lang="en-US" altLang="zh-CN"/>
              <a:t>#include &lt;math.h&gt;</a:t>
            </a:r>
          </a:p>
          <a:p>
            <a:pPr>
              <a:tabLst>
                <a:tab pos="396875" algn="l"/>
              </a:tabLst>
            </a:pPr>
            <a:r>
              <a:rPr lang="en-US" altLang="zh-CN"/>
              <a:t>#define S(S1,S2,MIN) S1=sqrt(x);S2=x*x; MIN=x&lt;y?x:y</a:t>
            </a:r>
          </a:p>
          <a:p>
            <a:pPr>
              <a:tabLst>
                <a:tab pos="396875" algn="l"/>
              </a:tabLst>
            </a:pPr>
            <a:r>
              <a:rPr lang="en-US" altLang="zh-CN"/>
              <a:t>main()</a:t>
            </a:r>
          </a:p>
          <a:p>
            <a:pPr>
              <a:tabLst>
                <a:tab pos="396875" algn="l"/>
              </a:tabLst>
            </a:pPr>
            <a:r>
              <a:rPr lang="en-US" altLang="zh-CN"/>
              <a:t>{int x,y,s2,min;</a:t>
            </a:r>
          </a:p>
          <a:p>
            <a:pPr>
              <a:tabLst>
                <a:tab pos="396875" algn="l"/>
              </a:tabLst>
            </a:pPr>
            <a:r>
              <a:rPr lang="en-US" altLang="zh-CN"/>
              <a:t>float s1;</a:t>
            </a:r>
          </a:p>
          <a:p>
            <a:pPr>
              <a:tabLst>
                <a:tab pos="396875" algn="l"/>
              </a:tabLst>
            </a:pPr>
            <a:r>
              <a:rPr lang="en-US" altLang="zh-CN"/>
              <a:t>printf("input two inteager numbers:\n");</a:t>
            </a:r>
          </a:p>
          <a:p>
            <a:pPr>
              <a:tabLst>
                <a:tab pos="396875" algn="l"/>
              </a:tabLst>
            </a:pPr>
            <a:r>
              <a:rPr lang="en-US" altLang="zh-CN"/>
              <a:t>scanf("%d",&amp;x);</a:t>
            </a:r>
          </a:p>
          <a:p>
            <a:pPr>
              <a:tabLst>
                <a:tab pos="396875" algn="l"/>
              </a:tabLst>
            </a:pPr>
            <a:r>
              <a:rPr lang="en-US" altLang="zh-CN"/>
              <a:t>scanf("%d",&amp;y);</a:t>
            </a:r>
          </a:p>
          <a:p>
            <a:pPr>
              <a:tabLst>
                <a:tab pos="396875" algn="l"/>
              </a:tabLst>
            </a:pPr>
            <a:r>
              <a:rPr lang="en-US" altLang="zh-CN"/>
              <a:t>S(s1,s2,min);</a:t>
            </a:r>
          </a:p>
          <a:p>
            <a:pPr>
              <a:tabLst>
                <a:tab pos="396875" algn="l"/>
              </a:tabLst>
            </a:pPr>
            <a:r>
              <a:rPr lang="en-US" altLang="zh-CN"/>
              <a:t>printf("s1=%.2f\ns2=%d\nmin=%d\n",s1,s2,min);</a:t>
            </a:r>
          </a:p>
          <a:p>
            <a:pPr>
              <a:tabLst>
                <a:tab pos="396875" algn="l"/>
              </a:tabLst>
            </a:pPr>
            <a:r>
              <a:rPr lang="en-US" altLang="zh-CN"/>
              <a:t>} </a:t>
            </a: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6216650" y="2565400"/>
            <a:ext cx="2941638" cy="228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Tahoma" pitchFamily="34" charset="0"/>
              </a:rPr>
              <a:t>运行过程与结果为：</a:t>
            </a:r>
          </a:p>
          <a:p>
            <a:r>
              <a:rPr lang="en-US" altLang="zh-CN">
                <a:latin typeface="Tahoma" pitchFamily="34" charset="0"/>
              </a:rPr>
              <a:t>3↙</a:t>
            </a:r>
          </a:p>
          <a:p>
            <a:r>
              <a:rPr lang="en-US" altLang="zh-CN">
                <a:latin typeface="Tahoma" pitchFamily="34" charset="0"/>
              </a:rPr>
              <a:t>7↙</a:t>
            </a:r>
          </a:p>
          <a:p>
            <a:r>
              <a:rPr lang="en-US" altLang="zh-CN">
                <a:latin typeface="Tahoma" pitchFamily="34" charset="0"/>
              </a:rPr>
              <a:t>s1=1.73</a:t>
            </a:r>
          </a:p>
          <a:p>
            <a:r>
              <a:rPr lang="en-US" altLang="zh-CN">
                <a:latin typeface="Tahoma" pitchFamily="34" charset="0"/>
              </a:rPr>
              <a:t>s2=9</a:t>
            </a:r>
          </a:p>
          <a:p>
            <a:r>
              <a:rPr lang="en-US" altLang="zh-CN">
                <a:latin typeface="Tahoma" pitchFamily="34" charset="0"/>
              </a:rPr>
              <a:t>min=3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0" grpId="0"/>
      <p:bldP spid="186372" grpId="0"/>
      <p:bldP spid="18637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658813"/>
          </a:xfrm>
        </p:spPr>
        <p:txBody>
          <a:bodyPr/>
          <a:lstStyle/>
          <a:p>
            <a:pPr eaLnBrk="1" hangingPunct="1"/>
            <a:r>
              <a:rPr lang="en-US" altLang="zh-CN" smtClean="0"/>
              <a:t>7.8.3  </a:t>
            </a:r>
            <a:r>
              <a:rPr lang="zh-CN" altLang="en-US" smtClean="0"/>
              <a:t>条件编译</a:t>
            </a:r>
          </a:p>
        </p:txBody>
      </p:sp>
      <p:sp>
        <p:nvSpPr>
          <p:cNvPr id="75779" name="Rectangle 4"/>
          <p:cNvSpPr>
            <a:spLocks noChangeArrowheads="1"/>
          </p:cNvSpPr>
          <p:nvPr/>
        </p:nvSpPr>
        <p:spPr bwMode="auto">
          <a:xfrm>
            <a:off x="250825" y="620713"/>
            <a:ext cx="8497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6700"/>
            <a:r>
              <a:rPr lang="zh-CN" altLang="en-US"/>
              <a:t>条件编译就是有条件的对程序部分进行编译。条件编译有多种格式，下面介绍常用的三种形式。</a:t>
            </a:r>
          </a:p>
        </p:txBody>
      </p:sp>
      <p:sp>
        <p:nvSpPr>
          <p:cNvPr id="75780" name="Rectangle 5"/>
          <p:cNvSpPr>
            <a:spLocks noChangeArrowheads="1"/>
          </p:cNvSpPr>
          <p:nvPr/>
        </p:nvSpPr>
        <p:spPr bwMode="auto">
          <a:xfrm>
            <a:off x="250825" y="3789363"/>
            <a:ext cx="2305050" cy="22828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．第二种形式</a:t>
            </a:r>
          </a:p>
          <a:p>
            <a:r>
              <a:rPr lang="en-US" altLang="zh-CN">
                <a:solidFill>
                  <a:srgbClr val="CC3300"/>
                </a:solidFill>
              </a:rPr>
              <a:t>#ifndef</a:t>
            </a:r>
            <a:r>
              <a:rPr lang="en-US" altLang="zh-CN"/>
              <a:t> </a:t>
            </a:r>
            <a:r>
              <a:rPr lang="zh-CN" altLang="en-US"/>
              <a:t>标识符</a:t>
            </a:r>
          </a:p>
          <a:p>
            <a:r>
              <a:rPr lang="zh-CN" altLang="en-US"/>
              <a:t>    程序段</a:t>
            </a:r>
            <a:r>
              <a:rPr lang="en-US" altLang="zh-CN"/>
              <a:t>1</a:t>
            </a:r>
          </a:p>
          <a:p>
            <a:r>
              <a:rPr lang="en-US" altLang="zh-CN">
                <a:solidFill>
                  <a:srgbClr val="CC3300"/>
                </a:solidFill>
              </a:rPr>
              <a:t>[#else</a:t>
            </a:r>
          </a:p>
          <a:p>
            <a:r>
              <a:rPr lang="en-US" altLang="zh-CN"/>
              <a:t>    </a:t>
            </a:r>
            <a:r>
              <a:rPr lang="zh-CN" altLang="en-US"/>
              <a:t>程序段</a:t>
            </a:r>
            <a:r>
              <a:rPr lang="en-US" altLang="zh-CN"/>
              <a:t>2]</a:t>
            </a:r>
          </a:p>
          <a:p>
            <a:r>
              <a:rPr lang="en-US" altLang="zh-CN">
                <a:solidFill>
                  <a:srgbClr val="CC3300"/>
                </a:solidFill>
              </a:rPr>
              <a:t>#endif</a:t>
            </a:r>
          </a:p>
        </p:txBody>
      </p:sp>
      <p:sp>
        <p:nvSpPr>
          <p:cNvPr id="75781" name="Rectangle 6"/>
          <p:cNvSpPr>
            <a:spLocks noChangeArrowheads="1"/>
          </p:cNvSpPr>
          <p:nvPr/>
        </p:nvSpPr>
        <p:spPr bwMode="auto">
          <a:xfrm>
            <a:off x="2555875" y="1844675"/>
            <a:ext cx="6337300" cy="1187450"/>
          </a:xfrm>
          <a:prstGeom prst="rect">
            <a:avLst/>
          </a:prstGeom>
          <a:solidFill>
            <a:srgbClr val="B3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功能：如果标识符已被 </a:t>
            </a:r>
            <a:r>
              <a:rPr lang="en-US" altLang="zh-CN"/>
              <a:t>#define</a:t>
            </a:r>
            <a:r>
              <a:rPr lang="zh-CN" altLang="en-US"/>
              <a:t>命令定义过，则对程序段</a:t>
            </a:r>
            <a:r>
              <a:rPr lang="en-US" altLang="zh-CN"/>
              <a:t>1</a:t>
            </a:r>
            <a:r>
              <a:rPr lang="zh-CN" altLang="en-US"/>
              <a:t>进行编译；否则对程序段</a:t>
            </a:r>
            <a:r>
              <a:rPr lang="en-US" altLang="zh-CN"/>
              <a:t>2</a:t>
            </a:r>
            <a:r>
              <a:rPr lang="zh-CN" altLang="en-US"/>
              <a:t>进行编译。中括号中的</a:t>
            </a:r>
            <a:r>
              <a:rPr lang="en-US" altLang="zh-CN"/>
              <a:t>#else</a:t>
            </a:r>
            <a:r>
              <a:rPr lang="zh-CN" altLang="en-US"/>
              <a:t>部分可以省略。</a:t>
            </a:r>
          </a:p>
        </p:txBody>
      </p:sp>
      <p:sp>
        <p:nvSpPr>
          <p:cNvPr id="75782" name="Rectangle 7"/>
          <p:cNvSpPr>
            <a:spLocks noChangeArrowheads="1"/>
          </p:cNvSpPr>
          <p:nvPr/>
        </p:nvSpPr>
        <p:spPr bwMode="auto">
          <a:xfrm>
            <a:off x="250825" y="1484313"/>
            <a:ext cx="2305050" cy="2282825"/>
          </a:xfrm>
          <a:prstGeom prst="rect">
            <a:avLst/>
          </a:prstGeom>
          <a:solidFill>
            <a:srgbClr val="B3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．第一种形式</a:t>
            </a:r>
          </a:p>
          <a:p>
            <a:r>
              <a:rPr lang="en-US" altLang="zh-CN">
                <a:solidFill>
                  <a:srgbClr val="CC3300"/>
                </a:solidFill>
              </a:rPr>
              <a:t>#ifdef</a:t>
            </a:r>
            <a:r>
              <a:rPr lang="en-US" altLang="zh-CN"/>
              <a:t> </a:t>
            </a:r>
            <a:r>
              <a:rPr lang="zh-CN" altLang="en-US"/>
              <a:t>标识符</a:t>
            </a:r>
          </a:p>
          <a:p>
            <a:r>
              <a:rPr lang="zh-CN" altLang="en-US"/>
              <a:t>    程序段</a:t>
            </a:r>
            <a:r>
              <a:rPr lang="en-US" altLang="zh-CN"/>
              <a:t>1</a:t>
            </a:r>
          </a:p>
          <a:p>
            <a:r>
              <a:rPr lang="en-US" altLang="zh-CN">
                <a:solidFill>
                  <a:srgbClr val="CC3300"/>
                </a:solidFill>
              </a:rPr>
              <a:t>[#else</a:t>
            </a:r>
          </a:p>
          <a:p>
            <a:r>
              <a:rPr lang="en-US" altLang="zh-CN"/>
              <a:t>    </a:t>
            </a:r>
            <a:r>
              <a:rPr lang="zh-CN" altLang="en-US"/>
              <a:t>程序段</a:t>
            </a:r>
            <a:r>
              <a:rPr lang="en-US" altLang="zh-CN"/>
              <a:t>2]</a:t>
            </a:r>
          </a:p>
          <a:p>
            <a:r>
              <a:rPr lang="en-US" altLang="zh-CN">
                <a:solidFill>
                  <a:srgbClr val="CC3300"/>
                </a:solidFill>
              </a:rPr>
              <a:t>#endif</a:t>
            </a:r>
          </a:p>
        </p:txBody>
      </p:sp>
      <p:sp>
        <p:nvSpPr>
          <p:cNvPr id="75783" name="Rectangle 8"/>
          <p:cNvSpPr>
            <a:spLocks noChangeArrowheads="1"/>
          </p:cNvSpPr>
          <p:nvPr/>
        </p:nvSpPr>
        <p:spPr bwMode="auto">
          <a:xfrm>
            <a:off x="2555875" y="4187825"/>
            <a:ext cx="6408738" cy="11874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zh-CN" altLang="en-US"/>
              <a:t>功能：如果标识符未被</a:t>
            </a:r>
            <a:r>
              <a:rPr lang="en-US" altLang="zh-CN"/>
              <a:t>#define</a:t>
            </a:r>
            <a:r>
              <a:rPr lang="zh-CN" altLang="en-US"/>
              <a:t>命令定义过则对，程序段</a:t>
            </a:r>
            <a:r>
              <a:rPr lang="en-US" altLang="zh-CN"/>
              <a:t>1</a:t>
            </a:r>
            <a:r>
              <a:rPr lang="zh-CN" altLang="en-US"/>
              <a:t>进行编译，否则对程序段</a:t>
            </a:r>
            <a:r>
              <a:rPr lang="en-US" altLang="zh-CN"/>
              <a:t>2</a:t>
            </a:r>
            <a:r>
              <a:rPr lang="zh-CN" altLang="en-US"/>
              <a:t>进行编译。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442913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【</a:t>
            </a:r>
            <a:r>
              <a:rPr lang="zh-CN" altLang="en-US" sz="2800" smtClean="0"/>
              <a:t>例</a:t>
            </a:r>
            <a:r>
              <a:rPr lang="en-US" altLang="zh-CN" sz="2800" smtClean="0"/>
              <a:t>7.27】</a:t>
            </a:r>
            <a:r>
              <a:rPr lang="zh-CN" altLang="en-US" sz="2800" smtClean="0"/>
              <a:t>计算圆的面积或周长。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7775575" cy="48974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smtClean="0"/>
              <a:t>#include &lt;stdio.h&gt;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smtClean="0">
                <a:solidFill>
                  <a:srgbClr val="CC3300"/>
                </a:solidFill>
              </a:rPr>
              <a:t>#define K</a:t>
            </a:r>
            <a:r>
              <a:rPr lang="en-US" altLang="zh-CN" sz="220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smtClean="0"/>
              <a:t>#define PI 3.1415926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smtClean="0"/>
              <a:t>#define S(r) PI*r*r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smtClean="0"/>
              <a:t>#define L(r) 2*PI*r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smtClean="0"/>
              <a:t>void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smtClean="0"/>
              <a:t>{	int 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smtClean="0"/>
              <a:t>	printf ("input a number:\n");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smtClean="0"/>
              <a:t>	scanf("%d",&amp;r);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smtClean="0"/>
              <a:t>#ifdef 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smtClean="0"/>
              <a:t>	printf("area is: %.2f\n",S(r));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smtClean="0"/>
              <a:t>#else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smtClean="0"/>
              <a:t>	printf("perimeter is: %.2f\n",L(r));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smtClean="0"/>
              <a:t>#endif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smtClean="0"/>
              <a:t>}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5148263" y="1484313"/>
            <a:ext cx="3673475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程序运行过程与结果为：</a:t>
            </a:r>
          </a:p>
          <a:p>
            <a:r>
              <a:rPr lang="en-US" altLang="zh-CN"/>
              <a:t>5↙</a:t>
            </a:r>
          </a:p>
          <a:p>
            <a:r>
              <a:rPr lang="en-US" altLang="zh-CN"/>
              <a:t>area is: 78.54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772400" cy="647700"/>
          </a:xfrm>
        </p:spPr>
        <p:txBody>
          <a:bodyPr/>
          <a:lstStyle/>
          <a:p>
            <a:pPr eaLnBrk="1" hangingPunct="1"/>
            <a:r>
              <a:rPr lang="en-US" altLang="zh-CN" smtClean="0"/>
              <a:t>7.8.3  </a:t>
            </a:r>
            <a:r>
              <a:rPr lang="zh-CN" altLang="en-US" smtClean="0"/>
              <a:t>条件编译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836613"/>
            <a:ext cx="2449512" cy="27368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smtClean="0"/>
              <a:t>3</a:t>
            </a:r>
            <a:r>
              <a:rPr lang="zh-CN" altLang="en-US" sz="2400" smtClean="0"/>
              <a:t>．第三种形式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solidFill>
                  <a:srgbClr val="CC3300"/>
                </a:solidFill>
              </a:rPr>
              <a:t>#if</a:t>
            </a:r>
            <a:r>
              <a:rPr lang="en-US" altLang="zh-CN" sz="2400" smtClean="0"/>
              <a:t> </a:t>
            </a:r>
            <a:r>
              <a:rPr lang="zh-CN" altLang="en-US" sz="2400" smtClean="0"/>
              <a:t>常量表达式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    程序段</a:t>
            </a:r>
            <a:r>
              <a:rPr lang="en-US" altLang="zh-CN" sz="2400" smtClean="0"/>
              <a:t>1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solidFill>
                  <a:srgbClr val="CC3300"/>
                </a:solidFill>
              </a:rPr>
              <a:t>[#else</a:t>
            </a:r>
          </a:p>
          <a:p>
            <a:pPr eaLnBrk="1" hangingPunct="1">
              <a:buFontTx/>
              <a:buNone/>
            </a:pPr>
            <a:r>
              <a:rPr lang="en-US" altLang="zh-CN" sz="2400" smtClean="0"/>
              <a:t>    </a:t>
            </a:r>
            <a:r>
              <a:rPr lang="zh-CN" altLang="en-US" sz="2400" smtClean="0"/>
              <a:t>程序段</a:t>
            </a:r>
            <a:r>
              <a:rPr lang="en-US" altLang="zh-CN" sz="2400" smtClean="0"/>
              <a:t>2]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solidFill>
                  <a:srgbClr val="CC3300"/>
                </a:solidFill>
              </a:rPr>
              <a:t>#endif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323850" y="3827463"/>
            <a:ext cx="84248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zh-CN" altLang="en-US"/>
              <a:t>功能：如常量表达式的值为真（非</a:t>
            </a:r>
            <a:r>
              <a:rPr lang="en-US" altLang="zh-CN"/>
              <a:t>0</a:t>
            </a:r>
            <a:r>
              <a:rPr lang="zh-CN" altLang="en-US"/>
              <a:t>），则对程序段</a:t>
            </a:r>
            <a:r>
              <a:rPr lang="en-US" altLang="zh-CN"/>
              <a:t>1 </a:t>
            </a:r>
            <a:r>
              <a:rPr lang="zh-CN" altLang="en-US"/>
              <a:t>进行编译，否则对程序段</a:t>
            </a:r>
            <a:r>
              <a:rPr lang="en-US" altLang="zh-CN"/>
              <a:t>2</a:t>
            </a:r>
            <a:r>
              <a:rPr lang="zh-CN" altLang="en-US"/>
              <a:t>进行编译。</a:t>
            </a:r>
            <a:r>
              <a:rPr lang="zh-CN" altLang="en-US">
                <a:solidFill>
                  <a:srgbClr val="CC3300"/>
                </a:solidFill>
              </a:rPr>
              <a:t>例</a:t>
            </a:r>
            <a:r>
              <a:rPr lang="en-US" altLang="zh-CN">
                <a:solidFill>
                  <a:srgbClr val="CC3300"/>
                </a:solidFill>
              </a:rPr>
              <a:t>7.28</a:t>
            </a:r>
            <a:r>
              <a:rPr lang="zh-CN" altLang="en-US">
                <a:solidFill>
                  <a:srgbClr val="CC3300"/>
                </a:solidFill>
              </a:rPr>
              <a:t>自学</a:t>
            </a:r>
            <a:r>
              <a:rPr lang="zh-CN" altLang="en-US"/>
              <a:t>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658812"/>
          </a:xfrm>
        </p:spPr>
        <p:txBody>
          <a:bodyPr/>
          <a:lstStyle/>
          <a:p>
            <a:pPr eaLnBrk="1" hangingPunct="1"/>
            <a:r>
              <a:rPr lang="en-US" altLang="zh-CN" smtClean="0"/>
              <a:t>7.9  </a:t>
            </a:r>
            <a:r>
              <a:rPr lang="zh-CN" altLang="en-US" smtClean="0"/>
              <a:t>综合应用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836613"/>
            <a:ext cx="8280400" cy="51133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smtClean="0"/>
              <a:t>例</a:t>
            </a:r>
            <a:r>
              <a:rPr lang="en-US" altLang="zh-CN" sz="2400" smtClean="0"/>
              <a:t>7.29 </a:t>
            </a:r>
            <a:r>
              <a:rPr lang="zh-CN" altLang="en-US" sz="2400" smtClean="0"/>
              <a:t>编写简易学生成绩管理系统。要求分模块完成学生成绩的录入、查询、统计（求总分和平均分）和显示功能；用户通过选择不同的菜单项完成相应的模块功能，选择错误应提示用户重新选择；每个模块均应正确输入处理结果。学生成绩的存储可使用数组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smtClean="0">
                <a:solidFill>
                  <a:srgbClr val="CC3300"/>
                </a:solidFill>
              </a:rPr>
              <a:t>菜单如下：</a:t>
            </a:r>
          </a:p>
          <a:p>
            <a:pPr lvl="4" eaLnBrk="1" hangingPunct="1">
              <a:lnSpc>
                <a:spcPct val="80000"/>
              </a:lnSpc>
              <a:buFontTx/>
              <a:buNone/>
            </a:pPr>
            <a:r>
              <a:rPr lang="zh-CN" altLang="en-US" sz="2400" b="1" smtClean="0">
                <a:latin typeface="黑体" pitchFamily="2" charset="-122"/>
                <a:ea typeface="黑体" pitchFamily="2" charset="-122"/>
              </a:rPr>
              <a:t>学生信息管理系统</a:t>
            </a:r>
          </a:p>
          <a:p>
            <a:pPr lvl="4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latin typeface="黑体" pitchFamily="2" charset="-122"/>
                <a:ea typeface="黑体" pitchFamily="2" charset="-122"/>
              </a:rPr>
              <a:t>==============</a:t>
            </a:r>
          </a:p>
          <a:p>
            <a:pPr lvl="4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b="1" smtClean="0">
                <a:latin typeface="黑体" pitchFamily="2" charset="-122"/>
                <a:ea typeface="黑体" pitchFamily="2" charset="-122"/>
              </a:rPr>
              <a:t>．录入学生成绩</a:t>
            </a:r>
          </a:p>
          <a:p>
            <a:pPr lvl="4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b="1" smtClean="0">
                <a:latin typeface="黑体" pitchFamily="2" charset="-122"/>
                <a:ea typeface="黑体" pitchFamily="2" charset="-122"/>
              </a:rPr>
              <a:t>．统计学生成绩</a:t>
            </a:r>
          </a:p>
          <a:p>
            <a:pPr lvl="4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b="1" smtClean="0">
                <a:latin typeface="黑体" pitchFamily="2" charset="-122"/>
                <a:ea typeface="黑体" pitchFamily="2" charset="-122"/>
              </a:rPr>
              <a:t>．查询学生成绩</a:t>
            </a:r>
          </a:p>
          <a:p>
            <a:pPr lvl="4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b="1" smtClean="0">
                <a:latin typeface="黑体" pitchFamily="2" charset="-122"/>
                <a:ea typeface="黑体" pitchFamily="2" charset="-122"/>
              </a:rPr>
              <a:t>．显示学生成绩</a:t>
            </a:r>
          </a:p>
          <a:p>
            <a:pPr lvl="4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2400" b="1" smtClean="0">
                <a:latin typeface="黑体" pitchFamily="2" charset="-122"/>
                <a:ea typeface="黑体" pitchFamily="2" charset="-122"/>
              </a:rPr>
              <a:t>．退出系统</a:t>
            </a:r>
          </a:p>
          <a:p>
            <a:pPr lvl="4" eaLnBrk="1" hangingPunct="1">
              <a:lnSpc>
                <a:spcPct val="80000"/>
              </a:lnSpc>
              <a:buFontTx/>
              <a:buNone/>
            </a:pPr>
            <a:r>
              <a:rPr lang="zh-CN" altLang="en-US" sz="2400" b="1" smtClean="0">
                <a:latin typeface="黑体" pitchFamily="2" charset="-122"/>
                <a:ea typeface="黑体" pitchFamily="2" charset="-122"/>
              </a:rPr>
              <a:t>      请输入您的选择（</a:t>
            </a:r>
            <a:r>
              <a:rPr lang="en-US" altLang="zh-CN" sz="2400" b="1" smtClean="0">
                <a:latin typeface="黑体" pitchFamily="2" charset="-122"/>
                <a:ea typeface="黑体" pitchFamily="2" charset="-122"/>
              </a:rPr>
              <a:t>0-4</a:t>
            </a:r>
            <a:r>
              <a:rPr lang="zh-CN" altLang="en-US" sz="2400" b="1" smtClean="0">
                <a:latin typeface="黑体" pitchFamily="2" charset="-122"/>
                <a:ea typeface="黑体" pitchFamily="2" charset="-122"/>
              </a:rPr>
              <a:t>）：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3" name="Rectangle 5"/>
          <p:cNvSpPr>
            <a:spLocks noChangeArrowheads="1"/>
          </p:cNvSpPr>
          <p:nvPr/>
        </p:nvSpPr>
        <p:spPr bwMode="auto">
          <a:xfrm>
            <a:off x="179388" y="188913"/>
            <a:ext cx="7908925" cy="61880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/>
              <a:t>void main()</a:t>
            </a:r>
          </a:p>
          <a:p>
            <a:r>
              <a:rPr lang="en-US" altLang="zh-CN" sz="2000"/>
              <a:t>{  int select,loop=1;</a:t>
            </a:r>
          </a:p>
          <a:p>
            <a:r>
              <a:rPr lang="en-US" altLang="zh-CN" sz="2000"/>
              <a:t>   while(loop&gt;0)</a:t>
            </a:r>
          </a:p>
          <a:p>
            <a:r>
              <a:rPr lang="en-US" altLang="zh-CN" sz="2000"/>
              <a:t>   { printf("\n");</a:t>
            </a:r>
          </a:p>
          <a:p>
            <a:r>
              <a:rPr lang="en-US" altLang="zh-CN" sz="2000"/>
              <a:t>     printf("      </a:t>
            </a:r>
            <a:r>
              <a:rPr lang="zh-CN" altLang="en-US" sz="2000"/>
              <a:t>学生信息管理系统</a:t>
            </a:r>
            <a:r>
              <a:rPr lang="en-US" altLang="zh-CN" sz="2000"/>
              <a:t>\n");</a:t>
            </a:r>
          </a:p>
          <a:p>
            <a:r>
              <a:rPr lang="en-US" altLang="zh-CN" sz="2000"/>
              <a:t>     printf("      =================\n\n");</a:t>
            </a:r>
          </a:p>
          <a:p>
            <a:r>
              <a:rPr lang="en-US" altLang="zh-CN" sz="2000"/>
              <a:t>     printf("       1.</a:t>
            </a:r>
            <a:r>
              <a:rPr lang="zh-CN" altLang="en-US" sz="2000"/>
              <a:t>录入学生成绩</a:t>
            </a:r>
            <a:r>
              <a:rPr lang="en-US" altLang="zh-CN" sz="2000"/>
              <a:t>\n");</a:t>
            </a:r>
          </a:p>
          <a:p>
            <a:r>
              <a:rPr lang="en-US" altLang="zh-CN" sz="2000"/>
              <a:t>     printf("       2.</a:t>
            </a:r>
            <a:r>
              <a:rPr lang="zh-CN" altLang="en-US" sz="2000"/>
              <a:t>统计学生成绩</a:t>
            </a:r>
            <a:r>
              <a:rPr lang="en-US" altLang="zh-CN" sz="2000"/>
              <a:t>\n");</a:t>
            </a:r>
          </a:p>
          <a:p>
            <a:r>
              <a:rPr lang="en-US" altLang="zh-CN" sz="2000"/>
              <a:t>     printf("       3.</a:t>
            </a:r>
            <a:r>
              <a:rPr lang="zh-CN" altLang="en-US" sz="2000"/>
              <a:t>查询学生成绩</a:t>
            </a:r>
            <a:r>
              <a:rPr lang="en-US" altLang="zh-CN" sz="2000"/>
              <a:t>\n");</a:t>
            </a:r>
          </a:p>
          <a:p>
            <a:r>
              <a:rPr lang="en-US" altLang="zh-CN" sz="2000"/>
              <a:t>     printf("       4.</a:t>
            </a:r>
            <a:r>
              <a:rPr lang="zh-CN" altLang="en-US" sz="2000"/>
              <a:t>显示学生成绩</a:t>
            </a:r>
            <a:r>
              <a:rPr lang="en-US" altLang="zh-CN" sz="2000"/>
              <a:t>\n");</a:t>
            </a:r>
          </a:p>
          <a:p>
            <a:r>
              <a:rPr lang="en-US" altLang="zh-CN" sz="2000"/>
              <a:t>     printf("       0.</a:t>
            </a:r>
            <a:r>
              <a:rPr lang="zh-CN" altLang="en-US" sz="2000"/>
              <a:t>退出系统</a:t>
            </a:r>
            <a:r>
              <a:rPr lang="en-US" altLang="zh-CN" sz="2000"/>
              <a:t>\n\n");</a:t>
            </a:r>
          </a:p>
          <a:p>
            <a:r>
              <a:rPr lang="en-US" altLang="zh-CN" sz="2000"/>
              <a:t>     printf("       </a:t>
            </a:r>
            <a:r>
              <a:rPr lang="zh-CN" altLang="en-US" sz="2000"/>
              <a:t>请输入您的选择（</a:t>
            </a:r>
            <a:r>
              <a:rPr lang="en-US" altLang="zh-CN" sz="2000"/>
              <a:t>0-4</a:t>
            </a:r>
            <a:r>
              <a:rPr lang="zh-CN" altLang="en-US" sz="2000"/>
              <a:t>）：</a:t>
            </a:r>
            <a:r>
              <a:rPr lang="en-US" altLang="zh-CN" sz="2000"/>
              <a:t>");</a:t>
            </a:r>
          </a:p>
          <a:p>
            <a:r>
              <a:rPr lang="en-US" altLang="zh-CN" sz="2000"/>
              <a:t>     scanf("%d",&amp;select);</a:t>
            </a:r>
          </a:p>
          <a:p>
            <a:r>
              <a:rPr lang="en-US" altLang="zh-CN" sz="2000"/>
              <a:t>     switch (select)</a:t>
            </a:r>
          </a:p>
          <a:p>
            <a:r>
              <a:rPr lang="en-US" altLang="zh-CN" sz="2000"/>
              <a:t>      { case 1:shuru();break;</a:t>
            </a:r>
          </a:p>
          <a:p>
            <a:r>
              <a:rPr lang="en-US" altLang="zh-CN" sz="2000"/>
              <a:t>        case 2:tongji();break;</a:t>
            </a:r>
          </a:p>
          <a:p>
            <a:r>
              <a:rPr lang="en-US" altLang="zh-CN" sz="2000"/>
              <a:t>        case 3:chaxun();break;</a:t>
            </a:r>
          </a:p>
          <a:p>
            <a:r>
              <a:rPr lang="en-US" altLang="zh-CN" sz="2000"/>
              <a:t>        case 4:xianshi();break;</a:t>
            </a:r>
          </a:p>
          <a:p>
            <a:r>
              <a:rPr lang="en-US" altLang="zh-CN" sz="2000"/>
              <a:t>        case 0:printf("\n    </a:t>
            </a:r>
            <a:r>
              <a:rPr lang="zh-CN" altLang="en-US" sz="2000"/>
              <a:t>谢谢使用本系统，再见！</a:t>
            </a:r>
            <a:r>
              <a:rPr lang="en-US" altLang="zh-CN" sz="2000"/>
              <a:t>\n\n");loop=-1;break;</a:t>
            </a:r>
          </a:p>
          <a:p>
            <a:r>
              <a:rPr lang="en-US" altLang="zh-CN" sz="2000"/>
              <a:t>        default:printf("\n     </a:t>
            </a:r>
            <a:r>
              <a:rPr lang="zh-CN" altLang="en-US" sz="2000"/>
              <a:t>您的选择有误，请重新选择！</a:t>
            </a:r>
            <a:r>
              <a:rPr lang="en-US" altLang="zh-CN" sz="2000"/>
              <a:t>\n"); }}}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2960688" y="0"/>
            <a:ext cx="6183312" cy="4108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#include &lt;stdio.h&gt;</a:t>
            </a:r>
          </a:p>
          <a:p>
            <a:r>
              <a:rPr lang="en-US" altLang="zh-CN"/>
              <a:t>int score[20],n=0;</a:t>
            </a:r>
          </a:p>
          <a:p>
            <a:r>
              <a:rPr lang="en-US" altLang="zh-CN"/>
              <a:t>void shuru()</a:t>
            </a:r>
          </a:p>
          <a:p>
            <a:r>
              <a:rPr lang="en-US" altLang="zh-CN"/>
              <a:t>{ int i;</a:t>
            </a:r>
          </a:p>
          <a:p>
            <a:r>
              <a:rPr lang="en-US" altLang="zh-CN"/>
              <a:t>  printf("      </a:t>
            </a:r>
            <a:r>
              <a:rPr lang="zh-CN" altLang="en-US"/>
              <a:t>请输入录入学生成绩的人数：</a:t>
            </a:r>
            <a:r>
              <a:rPr lang="en-US" altLang="zh-CN"/>
              <a:t>");</a:t>
            </a:r>
          </a:p>
          <a:p>
            <a:r>
              <a:rPr lang="en-US" altLang="zh-CN"/>
              <a:t>  scanf("%d",&amp;n);</a:t>
            </a:r>
          </a:p>
          <a:p>
            <a:r>
              <a:rPr lang="en-US" altLang="zh-CN"/>
              <a:t>  printf("      </a:t>
            </a:r>
            <a:r>
              <a:rPr lang="zh-CN" altLang="en-US"/>
              <a:t>请输入学生成绩：</a:t>
            </a:r>
            <a:r>
              <a:rPr lang="en-US" altLang="zh-CN"/>
              <a:t>\n");</a:t>
            </a:r>
          </a:p>
          <a:p>
            <a:r>
              <a:rPr lang="en-US" altLang="zh-CN"/>
              <a:t>  for(i=1;i&lt;=n;i++)</a:t>
            </a:r>
          </a:p>
          <a:p>
            <a:r>
              <a:rPr lang="en-US" altLang="zh-CN"/>
              <a:t>  {  printf("      </a:t>
            </a:r>
            <a:r>
              <a:rPr lang="zh-CN" altLang="en-US"/>
              <a:t>第 </a:t>
            </a:r>
            <a:r>
              <a:rPr lang="en-US" altLang="zh-CN"/>
              <a:t>%d </a:t>
            </a:r>
            <a:r>
              <a:rPr lang="zh-CN" altLang="en-US"/>
              <a:t>号学生成绩：</a:t>
            </a:r>
            <a:r>
              <a:rPr lang="en-US" altLang="zh-CN"/>
              <a:t>",i);</a:t>
            </a:r>
          </a:p>
          <a:p>
            <a:r>
              <a:rPr lang="en-US" altLang="zh-CN"/>
              <a:t>     scanf("%d",&amp;score[i]); }</a:t>
            </a:r>
          </a:p>
          <a:p>
            <a:r>
              <a:rPr lang="en-US" altLang="zh-CN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3" grpId="0" animBg="1"/>
      <p:bldP spid="19149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692150"/>
          </a:xfrm>
        </p:spPr>
        <p:txBody>
          <a:bodyPr/>
          <a:lstStyle/>
          <a:p>
            <a:pPr eaLnBrk="1" hangingPunct="1"/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7.15】</a:t>
            </a:r>
            <a:r>
              <a:rPr lang="zh-CN" altLang="en-US" smtClean="0"/>
              <a:t>用递归法计算</a:t>
            </a:r>
            <a:r>
              <a:rPr lang="en-US" altLang="zh-CN" i="1" smtClean="0"/>
              <a:t>n</a:t>
            </a:r>
            <a:r>
              <a:rPr lang="en-US" altLang="zh-CN" smtClean="0"/>
              <a:t>!</a:t>
            </a:r>
            <a:r>
              <a:rPr lang="zh-CN" altLang="en-US" smtClean="0"/>
              <a:t>。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713787" cy="5762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mtClean="0"/>
              <a:t>可用下述公式表示：</a:t>
            </a:r>
            <a:r>
              <a:rPr lang="en-US" altLang="zh-CN" i="1" smtClean="0">
                <a:solidFill>
                  <a:srgbClr val="3333FF"/>
                </a:solidFill>
              </a:rPr>
              <a:t>n</a:t>
            </a:r>
            <a:r>
              <a:rPr lang="en-US" altLang="zh-CN" smtClean="0">
                <a:solidFill>
                  <a:srgbClr val="3333FF"/>
                </a:solidFill>
              </a:rPr>
              <a:t>!=1 </a:t>
            </a:r>
            <a:r>
              <a:rPr lang="en-US" altLang="zh-CN" smtClean="0">
                <a:solidFill>
                  <a:srgbClr val="CC3300"/>
                </a:solidFill>
              </a:rPr>
              <a:t>(</a:t>
            </a:r>
            <a:r>
              <a:rPr lang="en-US" altLang="zh-CN" i="1" smtClean="0">
                <a:solidFill>
                  <a:srgbClr val="CC3300"/>
                </a:solidFill>
              </a:rPr>
              <a:t>n</a:t>
            </a:r>
            <a:r>
              <a:rPr lang="en-US" altLang="zh-CN" smtClean="0">
                <a:solidFill>
                  <a:srgbClr val="CC3300"/>
                </a:solidFill>
              </a:rPr>
              <a:t>=0,1)</a:t>
            </a:r>
            <a:r>
              <a:rPr lang="en-US" altLang="zh-CN" smtClean="0">
                <a:solidFill>
                  <a:srgbClr val="3333FF"/>
                </a:solidFill>
              </a:rPr>
              <a:t> </a:t>
            </a:r>
            <a:r>
              <a:rPr lang="zh-CN" altLang="en-US" smtClean="0">
                <a:solidFill>
                  <a:srgbClr val="3333FF"/>
                </a:solidFill>
              </a:rPr>
              <a:t>；</a:t>
            </a:r>
            <a:r>
              <a:rPr lang="en-US" altLang="zh-CN" i="1" smtClean="0">
                <a:solidFill>
                  <a:srgbClr val="3333FF"/>
                </a:solidFill>
              </a:rPr>
              <a:t>n</a:t>
            </a:r>
            <a:r>
              <a:rPr lang="en-US" altLang="zh-CN" smtClean="0">
                <a:solidFill>
                  <a:srgbClr val="3333FF"/>
                </a:solidFill>
              </a:rPr>
              <a:t>!=</a:t>
            </a:r>
            <a:r>
              <a:rPr lang="en-US" altLang="zh-CN" i="1" smtClean="0">
                <a:solidFill>
                  <a:srgbClr val="3333FF"/>
                </a:solidFill>
              </a:rPr>
              <a:t>n</a:t>
            </a:r>
            <a:r>
              <a:rPr lang="en-US" altLang="zh-CN" smtClean="0">
                <a:solidFill>
                  <a:srgbClr val="3333FF"/>
                </a:solidFill>
              </a:rPr>
              <a:t>×(</a:t>
            </a:r>
            <a:r>
              <a:rPr lang="en-US" altLang="zh-CN" i="1" smtClean="0">
                <a:solidFill>
                  <a:srgbClr val="3333FF"/>
                </a:solidFill>
              </a:rPr>
              <a:t>n</a:t>
            </a:r>
            <a:r>
              <a:rPr lang="en-US" altLang="zh-CN" smtClean="0">
                <a:solidFill>
                  <a:srgbClr val="3333FF"/>
                </a:solidFill>
              </a:rPr>
              <a:t>-1)! </a:t>
            </a:r>
            <a:r>
              <a:rPr lang="en-US" altLang="zh-CN" smtClean="0">
                <a:solidFill>
                  <a:srgbClr val="CC3300"/>
                </a:solidFill>
              </a:rPr>
              <a:t>(</a:t>
            </a:r>
            <a:r>
              <a:rPr lang="en-US" altLang="zh-CN" i="1" smtClean="0">
                <a:solidFill>
                  <a:srgbClr val="CC3300"/>
                </a:solidFill>
              </a:rPr>
              <a:t>n</a:t>
            </a:r>
            <a:r>
              <a:rPr lang="en-US" altLang="zh-CN" smtClean="0">
                <a:solidFill>
                  <a:srgbClr val="CC3300"/>
                </a:solidFill>
              </a:rPr>
              <a:t>&gt;1)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79388" y="1341438"/>
            <a:ext cx="5957887" cy="511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200">
                <a:latin typeface="Tahoma" pitchFamily="34" charset="0"/>
              </a:rPr>
              <a:t>long fact(int n)</a:t>
            </a:r>
          </a:p>
          <a:p>
            <a:r>
              <a:rPr lang="en-US" altLang="zh-CN" sz="2200">
                <a:latin typeface="Tahoma" pitchFamily="34" charset="0"/>
              </a:rPr>
              <a:t>{   long f;</a:t>
            </a:r>
          </a:p>
          <a:p>
            <a:r>
              <a:rPr lang="en-US" altLang="zh-CN" sz="2200">
                <a:latin typeface="Tahoma" pitchFamily="34" charset="0"/>
              </a:rPr>
              <a:t>    if(n&lt;0) printf("n&lt;0,input error");	</a:t>
            </a:r>
          </a:p>
          <a:p>
            <a:r>
              <a:rPr lang="en-US" altLang="zh-CN" sz="2200">
                <a:latin typeface="Tahoma" pitchFamily="34" charset="0"/>
              </a:rPr>
              <a:t>    else if(n==0||n==1) f=1;            	</a:t>
            </a:r>
          </a:p>
          <a:p>
            <a:r>
              <a:rPr lang="en-US" altLang="zh-CN" sz="2200">
                <a:latin typeface="Tahoma" pitchFamily="34" charset="0"/>
              </a:rPr>
              <a:t>    else f=fact(n-1)*n;    		</a:t>
            </a:r>
          </a:p>
          <a:p>
            <a:r>
              <a:rPr lang="en-US" altLang="zh-CN" sz="2200">
                <a:latin typeface="Tahoma" pitchFamily="34" charset="0"/>
              </a:rPr>
              <a:t>    return(f);</a:t>
            </a:r>
          </a:p>
          <a:p>
            <a:r>
              <a:rPr lang="en-US" altLang="zh-CN" sz="2200">
                <a:latin typeface="Tahoma" pitchFamily="34" charset="0"/>
              </a:rPr>
              <a:t>}</a:t>
            </a:r>
          </a:p>
          <a:p>
            <a:r>
              <a:rPr lang="en-US" altLang="zh-CN" sz="2200">
                <a:latin typeface="Tahoma" pitchFamily="34" charset="0"/>
              </a:rPr>
              <a:t>main()</a:t>
            </a:r>
          </a:p>
          <a:p>
            <a:r>
              <a:rPr lang="en-US" altLang="zh-CN" sz="2200">
                <a:latin typeface="Tahoma" pitchFamily="34" charset="0"/>
              </a:rPr>
              <a:t>{   int n;</a:t>
            </a:r>
          </a:p>
          <a:p>
            <a:r>
              <a:rPr lang="en-US" altLang="zh-CN" sz="2200">
                <a:latin typeface="Tahoma" pitchFamily="34" charset="0"/>
              </a:rPr>
              <a:t>     long y;</a:t>
            </a:r>
          </a:p>
          <a:p>
            <a:r>
              <a:rPr lang="en-US" altLang="zh-CN" sz="2200">
                <a:latin typeface="Tahoma" pitchFamily="34" charset="0"/>
              </a:rPr>
              <a:t>    printf("\ninput a integer number:\n");</a:t>
            </a:r>
          </a:p>
          <a:p>
            <a:r>
              <a:rPr lang="en-US" altLang="zh-CN" sz="2200">
                <a:latin typeface="Tahoma" pitchFamily="34" charset="0"/>
              </a:rPr>
              <a:t>    scanf("%d",&amp;n);</a:t>
            </a:r>
          </a:p>
          <a:p>
            <a:r>
              <a:rPr lang="en-US" altLang="zh-CN" sz="2200">
                <a:latin typeface="Tahoma" pitchFamily="34" charset="0"/>
              </a:rPr>
              <a:t>    y=fact(n);</a:t>
            </a:r>
          </a:p>
          <a:p>
            <a:r>
              <a:rPr lang="en-US" altLang="zh-CN" sz="2200">
                <a:latin typeface="Tahoma" pitchFamily="34" charset="0"/>
              </a:rPr>
              <a:t>    printf("%d!=%ld",n,y);</a:t>
            </a:r>
          </a:p>
          <a:p>
            <a:r>
              <a:rPr lang="en-US" altLang="zh-CN" sz="2200">
                <a:latin typeface="Tahoma" pitchFamily="34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72400" cy="10525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sz="2800" dirty="0" smtClean="0">
                <a:latin typeface="+mn-ea"/>
                <a:ea typeface="+mn-ea"/>
              </a:rPr>
              <a:t>（</a:t>
            </a:r>
            <a:r>
              <a:rPr lang="en-US" altLang="zh-CN" sz="2800" dirty="0" smtClean="0">
                <a:latin typeface="+mn-ea"/>
                <a:ea typeface="+mn-ea"/>
              </a:rPr>
              <a:t>5</a:t>
            </a:r>
            <a:r>
              <a:rPr lang="zh-CN" altLang="zh-CN" sz="2800" dirty="0" smtClean="0">
                <a:latin typeface="+mn-ea"/>
                <a:ea typeface="+mn-ea"/>
              </a:rPr>
              <a:t>）包含在</a:t>
            </a:r>
            <a:r>
              <a:rPr lang="en-US" altLang="zh-CN" sz="2800" dirty="0" smtClean="0">
                <a:latin typeface="+mn-ea"/>
                <a:ea typeface="+mn-ea"/>
              </a:rPr>
              <a:t>{}</a:t>
            </a:r>
            <a:r>
              <a:rPr lang="zh-CN" altLang="zh-CN" sz="2800" dirty="0" smtClean="0">
                <a:latin typeface="+mn-ea"/>
                <a:ea typeface="+mn-ea"/>
              </a:rPr>
              <a:t>内部的部分称为函数体，由说明部分和语句部分组成。</a:t>
            </a:r>
            <a:endParaRPr lang="zh-CN" altLang="en-US" sz="2800" dirty="0" smtClean="0">
              <a:latin typeface="+mn-ea"/>
              <a:ea typeface="+mn-ea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424862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smtClean="0"/>
              <a:t>例</a:t>
            </a:r>
            <a:r>
              <a:rPr lang="en-US" altLang="zh-CN" sz="2400" smtClean="0"/>
              <a:t>7.2</a:t>
            </a:r>
            <a:r>
              <a:rPr lang="zh-CN" altLang="en-US" sz="2400" smtClean="0"/>
              <a:t>编写求</a:t>
            </a:r>
            <a:r>
              <a:rPr lang="en-US" altLang="zh-CN" sz="2400" smtClean="0"/>
              <a:t>n!</a:t>
            </a:r>
            <a:r>
              <a:rPr lang="zh-CN" altLang="en-US" sz="2400" smtClean="0"/>
              <a:t>的函数</a:t>
            </a:r>
            <a:endParaRPr lang="en-US" altLang="zh-CN" sz="2400" smtClean="0">
              <a:latin typeface="Tahoma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2400" smtClean="0">
                <a:latin typeface="Tahoma" pitchFamily="34" charset="0"/>
              </a:rPr>
              <a:t>#include &lt;stdio.h&gt; 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solidFill>
                  <a:srgbClr val="FF3399"/>
                </a:solidFill>
                <a:latin typeface="Tahoma" pitchFamily="34" charset="0"/>
              </a:rPr>
              <a:t>int fact(int n );</a:t>
            </a:r>
            <a:r>
              <a:rPr lang="en-US" altLang="zh-CN" sz="2400" smtClean="0">
                <a:latin typeface="Tahoma" pitchFamily="34" charset="0"/>
              </a:rPr>
              <a:t> 	/* fact</a:t>
            </a:r>
            <a:r>
              <a:rPr lang="zh-CN" altLang="en-US" sz="2400" smtClean="0">
                <a:latin typeface="Tahoma" pitchFamily="34" charset="0"/>
              </a:rPr>
              <a:t>为求</a:t>
            </a:r>
            <a:r>
              <a:rPr lang="en-US" altLang="zh-CN" sz="2400" smtClean="0">
                <a:latin typeface="Tahoma" pitchFamily="34" charset="0"/>
              </a:rPr>
              <a:t>n!</a:t>
            </a:r>
            <a:r>
              <a:rPr lang="zh-CN" altLang="en-US" sz="2400" smtClean="0">
                <a:latin typeface="Tahoma" pitchFamily="34" charset="0"/>
              </a:rPr>
              <a:t>函数，</a:t>
            </a:r>
            <a:r>
              <a:rPr lang="en-US" altLang="zh-CN" sz="2400" smtClean="0">
                <a:latin typeface="Tahoma" pitchFamily="34" charset="0"/>
              </a:rPr>
              <a:t>n</a:t>
            </a:r>
            <a:r>
              <a:rPr lang="zh-CN" altLang="en-US" sz="2400" smtClean="0">
                <a:latin typeface="Tahoma" pitchFamily="34" charset="0"/>
              </a:rPr>
              <a:t>为形式参数*</a:t>
            </a:r>
            <a:r>
              <a:rPr lang="en-US" altLang="zh-CN" sz="2400" smtClean="0">
                <a:latin typeface="Tahoma" pitchFamily="34" charset="0"/>
              </a:rPr>
              <a:t>/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latin typeface="Tahoma" pitchFamily="34" charset="0"/>
              </a:rPr>
              <a:t>{int i,s;              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latin typeface="Tahoma" pitchFamily="34" charset="0"/>
              </a:rPr>
              <a:t> for(</a:t>
            </a:r>
            <a:r>
              <a:rPr lang="en-US" altLang="zh-CN" sz="2400" smtClean="0">
                <a:solidFill>
                  <a:schemeClr val="accent2"/>
                </a:solidFill>
                <a:latin typeface="Tahoma" pitchFamily="34" charset="0"/>
              </a:rPr>
              <a:t>i=1,s=1;</a:t>
            </a:r>
            <a:r>
              <a:rPr lang="en-US" altLang="zh-CN" sz="2400" smtClean="0">
                <a:latin typeface="Tahoma" pitchFamily="34" charset="0"/>
              </a:rPr>
              <a:t>i&lt;=n;i++) 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latin typeface="Tahoma" pitchFamily="34" charset="0"/>
              </a:rPr>
              <a:t>   s=s*i;             		/*</a:t>
            </a:r>
            <a:r>
              <a:rPr lang="zh-CN" altLang="en-US" sz="2400" smtClean="0">
                <a:latin typeface="Tahoma" pitchFamily="34" charset="0"/>
              </a:rPr>
              <a:t>计算</a:t>
            </a:r>
            <a:r>
              <a:rPr lang="en-US" altLang="zh-CN" sz="2400" smtClean="0">
                <a:latin typeface="Tahoma" pitchFamily="34" charset="0"/>
              </a:rPr>
              <a:t>n!</a:t>
            </a:r>
            <a:r>
              <a:rPr lang="zh-CN" altLang="en-US" sz="2400" smtClean="0">
                <a:latin typeface="Tahoma" pitchFamily="34" charset="0"/>
              </a:rPr>
              <a:t>值*</a:t>
            </a:r>
            <a:r>
              <a:rPr lang="en-US" altLang="zh-CN" sz="2400" smtClean="0">
                <a:latin typeface="Tahoma" pitchFamily="34" charset="0"/>
              </a:rPr>
              <a:t>/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latin typeface="Tahoma" pitchFamily="34" charset="0"/>
              </a:rPr>
              <a:t> </a:t>
            </a:r>
            <a:r>
              <a:rPr lang="en-US" altLang="zh-CN" sz="2400" smtClean="0">
                <a:solidFill>
                  <a:srgbClr val="FF3399"/>
                </a:solidFill>
                <a:latin typeface="Tahoma" pitchFamily="34" charset="0"/>
              </a:rPr>
              <a:t>return s;</a:t>
            </a:r>
            <a:r>
              <a:rPr lang="en-US" altLang="zh-CN" sz="2400" smtClean="0">
                <a:latin typeface="Tahoma" pitchFamily="34" charset="0"/>
              </a:rPr>
              <a:t>        /*</a:t>
            </a:r>
            <a:r>
              <a:rPr lang="zh-CN" altLang="en-US" sz="2400" smtClean="0">
                <a:latin typeface="Tahoma" pitchFamily="34" charset="0"/>
              </a:rPr>
              <a:t>将</a:t>
            </a:r>
            <a:r>
              <a:rPr lang="en-US" altLang="zh-CN" sz="2400" smtClean="0">
                <a:latin typeface="Tahoma" pitchFamily="34" charset="0"/>
              </a:rPr>
              <a:t>n!</a:t>
            </a:r>
            <a:r>
              <a:rPr lang="zh-CN" altLang="en-US" sz="2400" smtClean="0">
                <a:latin typeface="Tahoma" pitchFamily="34" charset="0"/>
              </a:rPr>
              <a:t>值</a:t>
            </a:r>
            <a:r>
              <a:rPr lang="en-US" altLang="zh-CN" sz="2400" smtClean="0">
                <a:latin typeface="Tahoma" pitchFamily="34" charset="0"/>
              </a:rPr>
              <a:t>s</a:t>
            </a:r>
            <a:r>
              <a:rPr lang="zh-CN" altLang="en-US" sz="2400" smtClean="0">
                <a:latin typeface="Tahoma" pitchFamily="34" charset="0"/>
              </a:rPr>
              <a:t>赋给函数名</a:t>
            </a:r>
            <a:r>
              <a:rPr lang="en-US" altLang="zh-CN" sz="2400" smtClean="0">
                <a:latin typeface="Tahoma" pitchFamily="34" charset="0"/>
              </a:rPr>
              <a:t>fact</a:t>
            </a:r>
            <a:r>
              <a:rPr lang="zh-CN" altLang="en-US" sz="2400" smtClean="0">
                <a:latin typeface="Tahoma" pitchFamily="34" charset="0"/>
              </a:rPr>
              <a:t>，带回主函数*</a:t>
            </a:r>
            <a:r>
              <a:rPr lang="en-US" altLang="zh-CN" sz="2400" smtClean="0">
                <a:latin typeface="Tahoma" pitchFamily="34" charset="0"/>
              </a:rPr>
              <a:t>/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latin typeface="Tahoma" pitchFamily="34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496300" cy="836613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函数的递归调用有两个过程，一是下推，一是回代。 </a:t>
            </a:r>
          </a:p>
        </p:txBody>
      </p:sp>
      <p:grpSp>
        <p:nvGrpSpPr>
          <p:cNvPr id="81923" name="Group 4"/>
          <p:cNvGrpSpPr>
            <a:grpSpLocks/>
          </p:cNvGrpSpPr>
          <p:nvPr/>
        </p:nvGrpSpPr>
        <p:grpSpPr bwMode="auto">
          <a:xfrm>
            <a:off x="468313" y="981075"/>
            <a:ext cx="8207375" cy="4751388"/>
            <a:chOff x="1289" y="9731"/>
            <a:chExt cx="7670" cy="3413"/>
          </a:xfrm>
        </p:grpSpPr>
        <p:sp>
          <p:nvSpPr>
            <p:cNvPr id="81924" name="Text Box 5"/>
            <p:cNvSpPr txBox="1">
              <a:spLocks noChangeArrowheads="1"/>
            </p:cNvSpPr>
            <p:nvPr/>
          </p:nvSpPr>
          <p:spPr bwMode="auto">
            <a:xfrm>
              <a:off x="1379" y="9758"/>
              <a:ext cx="2154" cy="39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/>
              <a:r>
                <a:rPr lang="en-US" altLang="zh-CN" sz="1800">
                  <a:latin typeface="Tahoma" pitchFamily="34" charset="0"/>
                  <a:ea typeface="宋体" charset="-122"/>
                </a:rPr>
                <a:t>fact(9)=9*fact( 8)</a:t>
              </a:r>
              <a:endParaRPr lang="en-US" altLang="zh-CN" sz="1800">
                <a:latin typeface="Tahoma" pitchFamily="34" charset="0"/>
              </a:endParaRPr>
            </a:p>
          </p:txBody>
        </p:sp>
        <p:sp>
          <p:nvSpPr>
            <p:cNvPr id="81925" name="Text Box 6"/>
            <p:cNvSpPr txBox="1">
              <a:spLocks noChangeArrowheads="1"/>
            </p:cNvSpPr>
            <p:nvPr/>
          </p:nvSpPr>
          <p:spPr bwMode="auto">
            <a:xfrm>
              <a:off x="1925" y="10327"/>
              <a:ext cx="2154" cy="397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/>
              <a:r>
                <a:rPr lang="en-US" altLang="zh-CN" sz="1800">
                  <a:latin typeface="Tahoma" pitchFamily="34" charset="0"/>
                  <a:ea typeface="宋体" charset="-122"/>
                </a:rPr>
                <a:t>fact(8)=8*fact( 7)</a:t>
              </a:r>
            </a:p>
          </p:txBody>
        </p:sp>
        <p:sp>
          <p:nvSpPr>
            <p:cNvPr id="81926" name="Text Box 7"/>
            <p:cNvSpPr txBox="1">
              <a:spLocks noChangeArrowheads="1"/>
            </p:cNvSpPr>
            <p:nvPr/>
          </p:nvSpPr>
          <p:spPr bwMode="auto">
            <a:xfrm>
              <a:off x="2770" y="12187"/>
              <a:ext cx="2154" cy="397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/>
              <a:r>
                <a:rPr lang="en-US" altLang="zh-CN" sz="1800">
                  <a:latin typeface="Tahoma" pitchFamily="34" charset="0"/>
                  <a:ea typeface="宋体" charset="-122"/>
                </a:rPr>
                <a:t>fact(2)=2*fact( 1)</a:t>
              </a:r>
            </a:p>
          </p:txBody>
        </p:sp>
        <p:sp>
          <p:nvSpPr>
            <p:cNvPr id="81927" name="Text Box 8"/>
            <p:cNvSpPr txBox="1">
              <a:spLocks noChangeArrowheads="1"/>
            </p:cNvSpPr>
            <p:nvPr/>
          </p:nvSpPr>
          <p:spPr bwMode="auto">
            <a:xfrm>
              <a:off x="4172" y="12747"/>
              <a:ext cx="2041" cy="397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/>
              <a:r>
                <a:rPr lang="en-US" altLang="zh-CN" sz="1800">
                  <a:latin typeface="Tahoma" pitchFamily="34" charset="0"/>
                  <a:ea typeface="宋体" charset="-122"/>
                </a:rPr>
                <a:t>fact(1)=1</a:t>
              </a:r>
            </a:p>
          </p:txBody>
        </p:sp>
        <p:sp>
          <p:nvSpPr>
            <p:cNvPr id="81928" name="Text Box 9"/>
            <p:cNvSpPr txBox="1">
              <a:spLocks noChangeArrowheads="1"/>
            </p:cNvSpPr>
            <p:nvPr/>
          </p:nvSpPr>
          <p:spPr bwMode="auto">
            <a:xfrm>
              <a:off x="6730" y="9731"/>
              <a:ext cx="2229" cy="397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/>
              <a:r>
                <a:rPr lang="en-US" altLang="zh-CN" sz="1800">
                  <a:latin typeface="Tahoma" pitchFamily="34" charset="0"/>
                  <a:ea typeface="宋体" charset="-122"/>
                </a:rPr>
                <a:t>fact(9)=9*8*7*6*5*4*3*2*1</a:t>
              </a:r>
            </a:p>
          </p:txBody>
        </p:sp>
        <p:sp>
          <p:nvSpPr>
            <p:cNvPr id="81929" name="Text Box 10"/>
            <p:cNvSpPr txBox="1">
              <a:spLocks noChangeArrowheads="1"/>
            </p:cNvSpPr>
            <p:nvPr/>
          </p:nvSpPr>
          <p:spPr bwMode="auto">
            <a:xfrm>
              <a:off x="6194" y="10307"/>
              <a:ext cx="2124" cy="397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/>
              <a:r>
                <a:rPr lang="en-US" altLang="zh-CN" sz="1800">
                  <a:latin typeface="Tahoma" pitchFamily="34" charset="0"/>
                  <a:ea typeface="宋体" charset="-122"/>
                </a:rPr>
                <a:t>fact(8)=8*7*6*5*4*3*2*1</a:t>
              </a:r>
            </a:p>
          </p:txBody>
        </p:sp>
        <p:sp>
          <p:nvSpPr>
            <p:cNvPr id="81930" name="Text Box 11"/>
            <p:cNvSpPr txBox="1">
              <a:spLocks noChangeArrowheads="1"/>
            </p:cNvSpPr>
            <p:nvPr/>
          </p:nvSpPr>
          <p:spPr bwMode="auto">
            <a:xfrm>
              <a:off x="5376" y="12180"/>
              <a:ext cx="2154" cy="397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/>
              <a:r>
                <a:rPr lang="en-US" altLang="zh-CN" sz="1800">
                  <a:latin typeface="Tahoma" pitchFamily="34" charset="0"/>
                  <a:ea typeface="宋体" charset="-122"/>
                </a:rPr>
                <a:t>fact(2)=2*1</a:t>
              </a:r>
            </a:p>
          </p:txBody>
        </p:sp>
        <p:sp>
          <p:nvSpPr>
            <p:cNvPr id="81931" name="Text Box 12"/>
            <p:cNvSpPr txBox="1">
              <a:spLocks noChangeArrowheads="1"/>
            </p:cNvSpPr>
            <p:nvPr/>
          </p:nvSpPr>
          <p:spPr bwMode="auto">
            <a:xfrm>
              <a:off x="2503" y="11646"/>
              <a:ext cx="2154" cy="397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/>
              <a:r>
                <a:rPr lang="en-US" altLang="zh-CN" sz="1800">
                  <a:latin typeface="Tahoma" pitchFamily="34" charset="0"/>
                  <a:ea typeface="宋体" charset="-122"/>
                </a:rPr>
                <a:t>fact(3)=3*fact( 2)</a:t>
              </a:r>
            </a:p>
          </p:txBody>
        </p:sp>
        <p:sp>
          <p:nvSpPr>
            <p:cNvPr id="81932" name="Text Box 13"/>
            <p:cNvSpPr txBox="1">
              <a:spLocks noChangeArrowheads="1"/>
            </p:cNvSpPr>
            <p:nvPr/>
          </p:nvSpPr>
          <p:spPr bwMode="auto">
            <a:xfrm>
              <a:off x="5707" y="11643"/>
              <a:ext cx="2154" cy="397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/>
              <a:r>
                <a:rPr lang="en-US" altLang="zh-CN" sz="1800">
                  <a:latin typeface="Tahoma" pitchFamily="34" charset="0"/>
                  <a:ea typeface="宋体" charset="-122"/>
                </a:rPr>
                <a:t>fact(3)=3*2*1</a:t>
              </a:r>
            </a:p>
          </p:txBody>
        </p:sp>
        <p:sp>
          <p:nvSpPr>
            <p:cNvPr id="81933" name="Text Box 14"/>
            <p:cNvSpPr txBox="1">
              <a:spLocks noChangeArrowheads="1"/>
            </p:cNvSpPr>
            <p:nvPr/>
          </p:nvSpPr>
          <p:spPr bwMode="auto">
            <a:xfrm>
              <a:off x="2901" y="10981"/>
              <a:ext cx="696" cy="386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/>
              <a:r>
                <a:rPr lang="en-US" altLang="zh-CN" sz="1800">
                  <a:latin typeface="Tahoma" pitchFamily="34" charset="0"/>
                  <a:ea typeface="宋体" charset="-122"/>
                </a:rPr>
                <a:t>······</a:t>
              </a:r>
            </a:p>
          </p:txBody>
        </p:sp>
        <p:sp>
          <p:nvSpPr>
            <p:cNvPr id="81934" name="Text Box 15"/>
            <p:cNvSpPr txBox="1">
              <a:spLocks noChangeArrowheads="1"/>
            </p:cNvSpPr>
            <p:nvPr/>
          </p:nvSpPr>
          <p:spPr bwMode="auto">
            <a:xfrm>
              <a:off x="6582" y="11015"/>
              <a:ext cx="696" cy="386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/>
              <a:r>
                <a:rPr lang="en-US" altLang="zh-CN" sz="1800">
                  <a:latin typeface="Tahoma" pitchFamily="34" charset="0"/>
                  <a:ea typeface="宋体" charset="-122"/>
                </a:rPr>
                <a:t>······</a:t>
              </a:r>
            </a:p>
          </p:txBody>
        </p:sp>
        <p:sp>
          <p:nvSpPr>
            <p:cNvPr id="81935" name="Text Box 16"/>
            <p:cNvSpPr txBox="1">
              <a:spLocks noChangeArrowheads="1"/>
            </p:cNvSpPr>
            <p:nvPr/>
          </p:nvSpPr>
          <p:spPr bwMode="auto">
            <a:xfrm>
              <a:off x="1289" y="11237"/>
              <a:ext cx="488" cy="75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Tahoma" pitchFamily="34" charset="0"/>
                  <a:ea typeface="宋体" charset="-122"/>
                </a:rPr>
                <a:t>下</a:t>
              </a:r>
            </a:p>
            <a:p>
              <a:pPr algn="ctr"/>
              <a:endParaRPr lang="zh-CN" altLang="en-US" sz="1800">
                <a:latin typeface="Tahoma" pitchFamily="34" charset="0"/>
                <a:ea typeface="宋体" charset="-122"/>
              </a:endParaRPr>
            </a:p>
            <a:p>
              <a:pPr algn="ctr"/>
              <a:r>
                <a:rPr lang="zh-CN" altLang="en-US" sz="1800">
                  <a:latin typeface="Tahoma" pitchFamily="34" charset="0"/>
                  <a:ea typeface="宋体" charset="-122"/>
                </a:rPr>
                <a:t>推</a:t>
              </a:r>
            </a:p>
          </p:txBody>
        </p:sp>
        <p:sp>
          <p:nvSpPr>
            <p:cNvPr id="81936" name="Text Box 17"/>
            <p:cNvSpPr txBox="1">
              <a:spLocks noChangeArrowheads="1"/>
            </p:cNvSpPr>
            <p:nvPr/>
          </p:nvSpPr>
          <p:spPr bwMode="auto">
            <a:xfrm>
              <a:off x="8452" y="11281"/>
              <a:ext cx="487" cy="74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Tahoma" pitchFamily="34" charset="0"/>
                  <a:ea typeface="宋体" charset="-122"/>
                </a:rPr>
                <a:t>回</a:t>
              </a:r>
            </a:p>
            <a:p>
              <a:pPr algn="ctr"/>
              <a:endParaRPr lang="zh-CN" altLang="en-US" sz="1800">
                <a:latin typeface="Tahoma" pitchFamily="34" charset="0"/>
                <a:ea typeface="宋体" charset="-122"/>
              </a:endParaRPr>
            </a:p>
            <a:p>
              <a:pPr algn="ctr"/>
              <a:r>
                <a:rPr lang="zh-CN" altLang="en-US" sz="1800">
                  <a:latin typeface="Tahoma" pitchFamily="34" charset="0"/>
                  <a:ea typeface="宋体" charset="-122"/>
                </a:rPr>
                <a:t>代</a:t>
              </a:r>
            </a:p>
          </p:txBody>
        </p:sp>
        <p:sp>
          <p:nvSpPr>
            <p:cNvPr id="81937" name="Line 18"/>
            <p:cNvSpPr>
              <a:spLocks noChangeShapeType="1"/>
            </p:cNvSpPr>
            <p:nvPr/>
          </p:nvSpPr>
          <p:spPr bwMode="auto">
            <a:xfrm>
              <a:off x="1707" y="10658"/>
              <a:ext cx="766" cy="160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1938" name="Line 19"/>
            <p:cNvSpPr>
              <a:spLocks noChangeShapeType="1"/>
            </p:cNvSpPr>
            <p:nvPr/>
          </p:nvSpPr>
          <p:spPr bwMode="auto">
            <a:xfrm flipV="1">
              <a:off x="7844" y="10609"/>
              <a:ext cx="697" cy="167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0"/>
            <a:ext cx="8208963" cy="658813"/>
          </a:xfrm>
        </p:spPr>
        <p:txBody>
          <a:bodyPr/>
          <a:lstStyle/>
          <a:p>
            <a:pPr algn="r" eaLnBrk="1" hangingPunct="1"/>
            <a:r>
              <a:rPr lang="en-US" altLang="zh-CN" sz="2800" smtClean="0">
                <a:solidFill>
                  <a:schemeClr val="accent2"/>
                </a:solidFill>
              </a:rPr>
              <a:t>7.2.1  </a:t>
            </a:r>
            <a:r>
              <a:rPr lang="zh-CN" altLang="en-US" sz="2800" smtClean="0">
                <a:solidFill>
                  <a:schemeClr val="accent2"/>
                </a:solidFill>
              </a:rPr>
              <a:t>函数的定义</a:t>
            </a:r>
            <a:r>
              <a:rPr lang="en-US" altLang="zh-CN" sz="2800" smtClean="0">
                <a:solidFill>
                  <a:schemeClr val="accent2"/>
                </a:solidFill>
              </a:rPr>
              <a:t>(</a:t>
            </a:r>
            <a:r>
              <a:rPr lang="zh-CN" altLang="en-US" sz="2800" smtClean="0">
                <a:solidFill>
                  <a:schemeClr val="accent2"/>
                </a:solidFill>
              </a:rPr>
              <a:t>续</a:t>
            </a:r>
            <a:r>
              <a:rPr lang="en-US" altLang="zh-CN" sz="2800" smtClean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569325" cy="511333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smtClean="0">
                <a:latin typeface="黑体" pitchFamily="2" charset="-122"/>
              </a:rPr>
              <a:t>（</a:t>
            </a:r>
            <a:r>
              <a:rPr lang="en-US" altLang="zh-CN" sz="2400" smtClean="0">
                <a:latin typeface="黑体" pitchFamily="2" charset="-122"/>
              </a:rPr>
              <a:t>6</a:t>
            </a:r>
            <a:r>
              <a:rPr lang="zh-CN" altLang="en-US" sz="2400" smtClean="0">
                <a:latin typeface="黑体" pitchFamily="2" charset="-122"/>
              </a:rPr>
              <a:t>）没有任何操作内容的函数称为空函数。该函数什么也不做，先占一个位置，需要扩充功能时，再用编好的有用函数取代它。例如：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smtClean="0">
                <a:latin typeface="黑体" pitchFamily="2" charset="-122"/>
              </a:rPr>
              <a:t>    </a:t>
            </a:r>
            <a:r>
              <a:rPr lang="zh-CN" altLang="en-US" sz="2400" smtClean="0">
                <a:solidFill>
                  <a:srgbClr val="FF3399"/>
                </a:solidFill>
                <a:latin typeface="黑体" pitchFamily="2" charset="-122"/>
              </a:rPr>
              <a:t>函数名</a:t>
            </a:r>
            <a:r>
              <a:rPr lang="en-US" altLang="zh-CN" sz="2400" smtClean="0">
                <a:solidFill>
                  <a:srgbClr val="FF3399"/>
                </a:solidFill>
                <a:latin typeface="黑体" pitchFamily="2" charset="-122"/>
              </a:rPr>
              <a:t>()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smtClean="0">
                <a:solidFill>
                  <a:srgbClr val="FF3399"/>
                </a:solidFill>
                <a:latin typeface="黑体" pitchFamily="2" charset="-122"/>
              </a:rPr>
              <a:t>     { 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rgbClr val="FF3399"/>
                </a:solidFill>
                <a:latin typeface="黑体" pitchFamily="2" charset="-122"/>
              </a:rPr>
              <a:t>（</a:t>
            </a:r>
            <a:r>
              <a:rPr lang="en-US" altLang="zh-CN" sz="2400" smtClean="0">
                <a:solidFill>
                  <a:srgbClr val="FF3399"/>
                </a:solidFill>
                <a:latin typeface="黑体" pitchFamily="2" charset="-122"/>
              </a:rPr>
              <a:t>7</a:t>
            </a:r>
            <a:r>
              <a:rPr lang="zh-CN" altLang="en-US" sz="2400" smtClean="0">
                <a:solidFill>
                  <a:srgbClr val="FF3399"/>
                </a:solidFill>
                <a:latin typeface="黑体" pitchFamily="2" charset="-122"/>
              </a:rPr>
              <a:t>）</a:t>
            </a:r>
            <a:r>
              <a:rPr lang="en-US" altLang="zh-CN" sz="2400" smtClean="0">
                <a:latin typeface="黑体" pitchFamily="2" charset="-122"/>
              </a:rPr>
              <a:t>C</a:t>
            </a:r>
            <a:r>
              <a:rPr lang="zh-CN" altLang="en-US" sz="2400" smtClean="0">
                <a:latin typeface="黑体" pitchFamily="2" charset="-122"/>
              </a:rPr>
              <a:t>语言</a:t>
            </a:r>
            <a:r>
              <a:rPr lang="zh-CN" altLang="en-US" sz="2400" smtClean="0">
                <a:solidFill>
                  <a:schemeClr val="accent2"/>
                </a:solidFill>
                <a:latin typeface="黑体" pitchFamily="2" charset="-122"/>
              </a:rPr>
              <a:t>不允许</a:t>
            </a:r>
            <a:r>
              <a:rPr lang="zh-CN" altLang="en-US" sz="2400" smtClean="0">
                <a:latin typeface="黑体" pitchFamily="2" charset="-122"/>
              </a:rPr>
              <a:t>在一个</a:t>
            </a:r>
            <a:r>
              <a:rPr lang="zh-CN" altLang="en-US" sz="2400" smtClean="0">
                <a:solidFill>
                  <a:srgbClr val="FF0000"/>
                </a:solidFill>
                <a:latin typeface="黑体" pitchFamily="2" charset="-122"/>
              </a:rPr>
              <a:t>函数内部</a:t>
            </a:r>
            <a:r>
              <a:rPr lang="zh-CN" altLang="en-US" sz="2400" smtClean="0">
                <a:latin typeface="黑体" pitchFamily="2" charset="-122"/>
              </a:rPr>
              <a:t>定义</a:t>
            </a:r>
            <a:r>
              <a:rPr lang="zh-CN" altLang="en-US" sz="2400" smtClean="0">
                <a:solidFill>
                  <a:srgbClr val="FF3399"/>
                </a:solidFill>
                <a:latin typeface="黑体" pitchFamily="2" charset="-122"/>
              </a:rPr>
              <a:t>另一个函数</a:t>
            </a:r>
            <a:r>
              <a:rPr lang="zh-CN" altLang="en-US" sz="2400" smtClean="0">
                <a:latin typeface="黑体" pitchFamily="2" charset="-122"/>
              </a:rPr>
              <a:t>，即不允许嵌套定义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6600FF"/>
      </a:hlink>
      <a:folHlink>
        <a:srgbClr val="B2B2B2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Settings\Owner.FIRST\Application Data\Microsoft\Templates\模板.pot</Template>
  <TotalTime>3109</TotalTime>
  <Words>7458</Words>
  <Application>Microsoft Office PowerPoint</Application>
  <PresentationFormat>全屏显示(4:3)</PresentationFormat>
  <Paragraphs>1151</Paragraphs>
  <Slides>80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1" baseType="lpstr">
      <vt:lpstr>模板</vt:lpstr>
      <vt:lpstr>第七章 函数</vt:lpstr>
      <vt:lpstr>7.1  函数概述</vt:lpstr>
      <vt:lpstr>例7.1：通过编程求两个数中的最大值，并且输出的最大值上下分别有一行星号。</vt:lpstr>
      <vt:lpstr>函数分类 </vt:lpstr>
      <vt:lpstr>7.2.1  函数的定义</vt:lpstr>
      <vt:lpstr>7.2.1  函数的定义</vt:lpstr>
      <vt:lpstr>7.2.1  函数的定义(续)</vt:lpstr>
      <vt:lpstr>（5）包含在{}内部的部分称为函数体，由说明部分和语句部分组成。</vt:lpstr>
      <vt:lpstr>7.2.1  函数的定义(续)</vt:lpstr>
      <vt:lpstr>何为嵌套定义</vt:lpstr>
      <vt:lpstr>7.2.2  函数的说明（声明）</vt:lpstr>
      <vt:lpstr>7.2.2  函数的说明（续）</vt:lpstr>
      <vt:lpstr>例7.1：通过编程求两个数中的最大值，并且输出的最大值上下分别有一行星号。</vt:lpstr>
      <vt:lpstr>7.3  函数的调用</vt:lpstr>
      <vt:lpstr>7.3.1  函数调用的格式</vt:lpstr>
      <vt:lpstr>7.3.2  函数调用的方式</vt:lpstr>
      <vt:lpstr>例7.3 在例7.1基础上，编程求任意3个数的最大值，并输出最大值。 </vt:lpstr>
      <vt:lpstr>7.4  函数参数传递和函数的值</vt:lpstr>
      <vt:lpstr>形参与实参的位置</vt:lpstr>
      <vt:lpstr>7.4.1  函数参数传递</vt:lpstr>
      <vt:lpstr>PowerPoint 演示文稿</vt:lpstr>
      <vt:lpstr>关于函数形参和实参的说明：</vt:lpstr>
      <vt:lpstr>关于函数形参和实参的说明：</vt:lpstr>
      <vt:lpstr>函数调用过程中，若形参的值发生改变，不会影响实参中的值发生变化。</vt:lpstr>
      <vt:lpstr>7.4.2  函数的值</vt:lpstr>
      <vt:lpstr>【例7.7】有关函数返回值的例子，比较两个字符的大小，并返回不同的值。</vt:lpstr>
      <vt:lpstr>7.4.2  函数的值</vt:lpstr>
      <vt:lpstr>7.5  数组参数的传递 </vt:lpstr>
      <vt:lpstr>7.5.2  数组名作为函数参数</vt:lpstr>
      <vt:lpstr>PowerPoint 演示文稿</vt:lpstr>
      <vt:lpstr>PowerPoint 演示文稿</vt:lpstr>
      <vt:lpstr>2．数组名作为函数参数</vt:lpstr>
      <vt:lpstr>例7.11 数组a中存放了10个数，用选择法对数组a中的元素进行升序排序，并输出。</vt:lpstr>
      <vt:lpstr>PowerPoint 演示文稿</vt:lpstr>
      <vt:lpstr>关于数组名作函数参数的说明：</vt:lpstr>
      <vt:lpstr>关于数组名作函数参数的说明：</vt:lpstr>
      <vt:lpstr>多维数组作为函数的参数</vt:lpstr>
      <vt:lpstr>【例7.13】在一个3×3的二维数组中，求所有元素中的最大值。</vt:lpstr>
      <vt:lpstr>7.6  函数的嵌套调用和递归调用</vt:lpstr>
      <vt:lpstr>【例7.14】计算22!+32!的阶乘和s。</vt:lpstr>
      <vt:lpstr>2  函数的递归调用 </vt:lpstr>
      <vt:lpstr>【例7.15】用递归法计算4个数的最大值。</vt:lpstr>
      <vt:lpstr>函数的递归调用有两个过程，一是下推，一是回代。 </vt:lpstr>
      <vt:lpstr>7.7  变量的作用域与存储类别</vt:lpstr>
      <vt:lpstr>局部变量</vt:lpstr>
      <vt:lpstr>【例7.16】关于局部变量的例题。</vt:lpstr>
      <vt:lpstr>全局变量 </vt:lpstr>
      <vt:lpstr>关于全局变量的说明：</vt:lpstr>
      <vt:lpstr>【例7.17】利用全局变量，编程求半径为r的圆的周长和面积以及半径为r的球体的体积</vt:lpstr>
      <vt:lpstr>【例7.18】全局变量和局部变量同名。</vt:lpstr>
      <vt:lpstr>7.7.3  变量的存储类型</vt:lpstr>
      <vt:lpstr>7.7.3  变量的存储类型</vt:lpstr>
      <vt:lpstr>变量的存储类型说明</vt:lpstr>
      <vt:lpstr>变量的存储类型说明（续）</vt:lpstr>
      <vt:lpstr>外部变量在多个文件中的应用</vt:lpstr>
      <vt:lpstr>变量的存储类型说明（续）</vt:lpstr>
      <vt:lpstr>变量的存储类型说明（续）</vt:lpstr>
      <vt:lpstr>变量的存储类型说明（续）</vt:lpstr>
      <vt:lpstr>变量的存储类型说明（续）</vt:lpstr>
      <vt:lpstr>7.7.4  函数的作用域</vt:lpstr>
      <vt:lpstr>7.8  编译预处理</vt:lpstr>
      <vt:lpstr>7.8.1  文件包含</vt:lpstr>
      <vt:lpstr>例7.21 多文件调用。由键盘输入10个数，找出其最大值与最小值并计算出平均值。</vt:lpstr>
      <vt:lpstr>7.8.2  宏定义</vt:lpstr>
      <vt:lpstr>7.8.2宏定义（续）</vt:lpstr>
      <vt:lpstr>7.8.2宏定义（续）</vt:lpstr>
      <vt:lpstr>1．无参数宏定义的应用</vt:lpstr>
      <vt:lpstr>例7.23  计算4(4x+y2)+5(x2-5y) </vt:lpstr>
      <vt:lpstr>例7.24 对“输出格式”进行宏定义。</vt:lpstr>
      <vt:lpstr>例7.24可改为：</vt:lpstr>
      <vt:lpstr>2．有参数宏定义的应用</vt:lpstr>
      <vt:lpstr>（3）在宏定义中，字符串内的形参通常要用括号括起来以避免出错，见下面例题。</vt:lpstr>
      <vt:lpstr>（4）调用函数只能返回一个值，利用宏可以得到多个值，即宏定义可定义多个语句。</vt:lpstr>
      <vt:lpstr>7.8.3  条件编译</vt:lpstr>
      <vt:lpstr>【例7.27】计算圆的面积或周长。</vt:lpstr>
      <vt:lpstr>7.8.3  条件编译</vt:lpstr>
      <vt:lpstr>7.9  综合应用</vt:lpstr>
      <vt:lpstr>PowerPoint 演示文稿</vt:lpstr>
      <vt:lpstr>【例7.15】用递归法计算n!。</vt:lpstr>
      <vt:lpstr>函数的递归调用有两个过程，一是下推，一是回代。 </vt:lpstr>
    </vt:vector>
  </TitlesOfParts>
  <Company>jszx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控制结构</dc:title>
  <dc:creator>liuyx</dc:creator>
  <cp:lastModifiedBy>Administrator</cp:lastModifiedBy>
  <cp:revision>148</cp:revision>
  <dcterms:created xsi:type="dcterms:W3CDTF">2004-03-09T02:51:57Z</dcterms:created>
  <dcterms:modified xsi:type="dcterms:W3CDTF">2018-04-24T03:46:29Z</dcterms:modified>
</cp:coreProperties>
</file>