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344" r:id="rId2"/>
    <p:sldId id="356" r:id="rId3"/>
    <p:sldId id="357" r:id="rId4"/>
    <p:sldId id="358" r:id="rId5"/>
    <p:sldId id="425" r:id="rId6"/>
    <p:sldId id="360" r:id="rId7"/>
    <p:sldId id="361" r:id="rId8"/>
    <p:sldId id="426" r:id="rId9"/>
    <p:sldId id="362" r:id="rId10"/>
    <p:sldId id="363" r:id="rId11"/>
    <p:sldId id="420" r:id="rId12"/>
    <p:sldId id="364" r:id="rId13"/>
    <p:sldId id="365" r:id="rId14"/>
    <p:sldId id="427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429" r:id="rId25"/>
    <p:sldId id="377" r:id="rId26"/>
    <p:sldId id="430" r:id="rId27"/>
    <p:sldId id="424" r:id="rId28"/>
    <p:sldId id="431" r:id="rId29"/>
    <p:sldId id="380" r:id="rId30"/>
    <p:sldId id="381" r:id="rId31"/>
    <p:sldId id="382" r:id="rId32"/>
    <p:sldId id="383" r:id="rId33"/>
    <p:sldId id="421" r:id="rId34"/>
    <p:sldId id="384" r:id="rId35"/>
    <p:sldId id="385" r:id="rId36"/>
    <p:sldId id="386" r:id="rId37"/>
    <p:sldId id="387" r:id="rId38"/>
    <p:sldId id="422" r:id="rId39"/>
    <p:sldId id="388" r:id="rId40"/>
    <p:sldId id="389" r:id="rId41"/>
    <p:sldId id="390" r:id="rId42"/>
    <p:sldId id="391" r:id="rId43"/>
    <p:sldId id="392" r:id="rId44"/>
    <p:sldId id="423" r:id="rId45"/>
    <p:sldId id="428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E47"/>
    <a:srgbClr val="FF00FF"/>
    <a:srgbClr val="99FF99"/>
    <a:srgbClr val="008080"/>
    <a:srgbClr val="CC0066"/>
    <a:srgbClr val="FF9900"/>
    <a:srgbClr val="FFCC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1E24-EE4A-4394-A9D5-B1780B400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0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DB16-2AE0-4E63-91BA-42A22AEAC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46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23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23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61A8-C3C8-408C-9FCA-3F03C6B75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3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77D7-8465-4CB0-837C-6F16066AD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23D2-6C9F-4D46-9647-DD8BC863F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2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052513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10A7-5347-4B09-96F4-C73D6AB1B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07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79B81-4593-40EC-B89C-4CA202FBC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6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16953-DBCF-45F1-A81B-4A366BD22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6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5C4B-73EB-410E-9AFC-99C2CD5AF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5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72AB-C829-4E7D-80E7-6ADFC95553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7B08-62C0-4A53-AB2B-AAE9ACA51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-17(4-2) "/>
          <p:cNvPicPr>
            <a:picLocks noChangeAspect="1" noChangeArrowheads="1"/>
          </p:cNvPicPr>
          <p:nvPr/>
        </p:nvPicPr>
        <p:blipFill>
          <a:blip r:embed="rId13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772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ffectLst/>
              </a:defRPr>
            </a:lvl1pPr>
          </a:lstStyle>
          <a:p>
            <a:pPr>
              <a:defRPr/>
            </a:pPr>
            <a:fld id="{6F277EF7-967B-4D0B-8C73-F465B5505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162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2638" y="6497638"/>
            <a:ext cx="360362" cy="360362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162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42275" y="6497638"/>
            <a:ext cx="360363" cy="360362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162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1275" y="6497638"/>
            <a:ext cx="360363" cy="360362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1627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E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3333FF"/>
                </a:solidFill>
                <a:latin typeface="黑体" pitchFamily="2" charset="-122"/>
              </a:rPr>
              <a:t>第八章   指  针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42350" cy="2267954"/>
          </a:xfrm>
        </p:spPr>
        <p:txBody>
          <a:bodyPr/>
          <a:lstStyle/>
          <a:p>
            <a:pPr indent="5207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8.1    </a:t>
            </a:r>
            <a:r>
              <a:rPr lang="zh-CN" altLang="en-US" sz="2800" dirty="0" smtClean="0"/>
              <a:t>指针的概念</a:t>
            </a:r>
          </a:p>
          <a:p>
            <a:pPr indent="5207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8.2</a:t>
            </a:r>
            <a:r>
              <a:rPr lang="zh-CN" altLang="en-US" sz="2800" dirty="0" smtClean="0"/>
              <a:t>　指针变量和指针运算符</a:t>
            </a:r>
          </a:p>
          <a:p>
            <a:pPr indent="5207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8.3    </a:t>
            </a:r>
            <a:r>
              <a:rPr lang="zh-CN" altLang="en-US" sz="2800" dirty="0" smtClean="0"/>
              <a:t>指针与一维数组</a:t>
            </a:r>
            <a:endParaRPr lang="zh-CN" altLang="en-US" sz="2800" dirty="0" smtClean="0">
              <a:latin typeface="黑体" pitchFamily="2" charset="-122"/>
            </a:endParaRPr>
          </a:p>
          <a:p>
            <a:pPr indent="5207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8.4</a:t>
            </a:r>
            <a:r>
              <a:rPr lang="zh-CN" altLang="en-US" sz="2800" dirty="0" smtClean="0"/>
              <a:t>　指针与字符串</a:t>
            </a:r>
            <a:endParaRPr lang="zh-CN" altLang="en-US" sz="2800" dirty="0" smtClean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8.2.2  </a:t>
            </a:r>
            <a:r>
              <a:rPr lang="zh-CN" altLang="en-US" smtClean="0"/>
              <a:t>指针运算符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4427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ahoma" pitchFamily="34" charset="0"/>
              </a:rPr>
              <a:t>取地址运算符</a:t>
            </a:r>
            <a:r>
              <a:rPr lang="en-US" altLang="zh-CN" sz="2800" smtClean="0">
                <a:latin typeface="Tahoma" pitchFamily="34" charset="0"/>
              </a:rPr>
              <a:t>&amp; 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ahoma" pitchFamily="34" charset="0"/>
              </a:rPr>
              <a:t>     			</a:t>
            </a:r>
            <a:r>
              <a:rPr lang="zh-CN" altLang="en-US" sz="2800" smtClean="0">
                <a:solidFill>
                  <a:srgbClr val="3333FF"/>
                </a:solidFill>
                <a:latin typeface="Tahoma" pitchFamily="34" charset="0"/>
              </a:rPr>
              <a:t>格式：</a:t>
            </a:r>
            <a:r>
              <a:rPr lang="zh-CN" altLang="en-US" sz="2800" smtClean="0">
                <a:solidFill>
                  <a:srgbClr val="800000"/>
                </a:solidFill>
                <a:latin typeface="Tahoma" pitchFamily="34" charset="0"/>
              </a:rPr>
              <a:t>        </a:t>
            </a:r>
            <a:r>
              <a:rPr lang="en-US" altLang="zh-CN" sz="2800" smtClean="0">
                <a:solidFill>
                  <a:srgbClr val="800000"/>
                </a:solidFill>
                <a:latin typeface="Tahoma" pitchFamily="34" charset="0"/>
              </a:rPr>
              <a:t>&amp;</a:t>
            </a:r>
            <a:r>
              <a:rPr lang="zh-CN" altLang="en-US" sz="2800" smtClean="0">
                <a:solidFill>
                  <a:srgbClr val="800000"/>
                </a:solidFill>
                <a:latin typeface="Tahoma" pitchFamily="34" charset="0"/>
              </a:rPr>
              <a:t>变量名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Tahoma" pitchFamily="34" charset="0"/>
              </a:rPr>
              <a:t>例如，</a:t>
            </a:r>
            <a:r>
              <a:rPr lang="en-US" altLang="zh-CN" sz="2800" smtClean="0">
                <a:latin typeface="Tahoma" pitchFamily="34" charset="0"/>
              </a:rPr>
              <a:t>int x=5,*px;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ahoma" pitchFamily="34" charset="0"/>
              </a:rPr>
              <a:t>           px=&amp;x;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Tahoma" pitchFamily="34" charset="0"/>
              </a:rPr>
              <a:t>                                //</a:t>
            </a:r>
            <a:r>
              <a:rPr lang="zh-CN" altLang="en-US" sz="2800" smtClean="0">
                <a:solidFill>
                  <a:srgbClr val="00B050"/>
                </a:solidFill>
                <a:latin typeface="Tahoma" pitchFamily="34" charset="0"/>
              </a:rPr>
              <a:t>取</a:t>
            </a:r>
            <a:r>
              <a:rPr lang="en-US" altLang="zh-CN" sz="2800" smtClean="0">
                <a:solidFill>
                  <a:srgbClr val="00B050"/>
                </a:solidFill>
                <a:latin typeface="Tahoma" pitchFamily="34" charset="0"/>
              </a:rPr>
              <a:t>x</a:t>
            </a:r>
            <a:r>
              <a:rPr lang="zh-CN" altLang="en-US" sz="2800" smtClean="0">
                <a:solidFill>
                  <a:srgbClr val="00B050"/>
                </a:solidFill>
                <a:latin typeface="Tahoma" pitchFamily="34" charset="0"/>
              </a:rPr>
              <a:t>的地址赋给指针变量</a:t>
            </a:r>
            <a:r>
              <a:rPr lang="en-US" altLang="zh-CN" sz="2800" smtClean="0">
                <a:solidFill>
                  <a:srgbClr val="00B050"/>
                </a:solidFill>
                <a:latin typeface="Tahoma" pitchFamily="34" charset="0"/>
              </a:rPr>
              <a:t>px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Tahoma" pitchFamily="34" charset="0"/>
              </a:rPr>
              <a:t>注意：</a:t>
            </a:r>
            <a:r>
              <a:rPr lang="zh-CN" altLang="en-US" sz="2800" smtClean="0">
                <a:solidFill>
                  <a:srgbClr val="0000FF"/>
                </a:solidFill>
                <a:latin typeface="Tahoma" pitchFamily="34" charset="0"/>
              </a:rPr>
              <a:t>指针变量未赋值时，可以是任意值</a:t>
            </a:r>
            <a:r>
              <a:rPr lang="zh-CN" altLang="en-US" sz="2800" smtClean="0">
                <a:latin typeface="Tahoma" pitchFamily="34" charset="0"/>
              </a:rPr>
              <a:t>，可能是某个变量的地址，也可能是系统某个数据的地址，因此是不能使用的，否则将造成意外错误。 </a:t>
            </a:r>
            <a:endParaRPr lang="en-US" altLang="zh-CN" sz="2800" smtClean="0"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>
              <a:latin typeface="Tahoma" pitchFamily="34" charset="0"/>
            </a:endParaRPr>
          </a:p>
        </p:txBody>
      </p:sp>
      <p:grpSp>
        <p:nvGrpSpPr>
          <p:cNvPr id="11268" name="组合 33"/>
          <p:cNvGrpSpPr>
            <a:grpSpLocks/>
          </p:cNvGrpSpPr>
          <p:nvPr/>
        </p:nvGrpSpPr>
        <p:grpSpPr bwMode="auto">
          <a:xfrm>
            <a:off x="4287838" y="1273175"/>
            <a:ext cx="3636962" cy="1511300"/>
            <a:chOff x="4324471" y="1772816"/>
            <a:chExt cx="3636404" cy="1512168"/>
          </a:xfrm>
        </p:grpSpPr>
        <p:sp>
          <p:nvSpPr>
            <p:cNvPr id="3" name="矩形 2"/>
            <p:cNvSpPr/>
            <p:nvPr/>
          </p:nvSpPr>
          <p:spPr bwMode="auto">
            <a:xfrm>
              <a:off x="4324471" y="1772816"/>
              <a:ext cx="3636404" cy="1512168"/>
            </a:xfrm>
            <a:prstGeom prst="rect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70" name="Group 13"/>
            <p:cNvGrpSpPr>
              <a:grpSpLocks/>
            </p:cNvGrpSpPr>
            <p:nvPr/>
          </p:nvGrpSpPr>
          <p:grpSpPr bwMode="auto">
            <a:xfrm>
              <a:off x="4514965" y="2043828"/>
              <a:ext cx="1219449" cy="823771"/>
              <a:chOff x="5774" y="5055"/>
              <a:chExt cx="1036" cy="840"/>
            </a:xfrm>
          </p:grpSpPr>
          <p:sp>
            <p:nvSpPr>
              <p:cNvPr id="11275" name="Rectangle 14"/>
              <p:cNvSpPr>
                <a:spLocks noChangeArrowheads="1"/>
              </p:cNvSpPr>
              <p:nvPr/>
            </p:nvSpPr>
            <p:spPr bwMode="auto">
              <a:xfrm>
                <a:off x="5774" y="5445"/>
                <a:ext cx="1006" cy="450"/>
              </a:xfrm>
              <a:prstGeom prst="rect">
                <a:avLst/>
              </a:prstGeom>
              <a:solidFill>
                <a:srgbClr val="FFE2B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&amp;x</a:t>
                </a:r>
                <a:endParaRPr lang="zh-CN" altLang="en-US" sz="2000" b="1">
                  <a:effectLst/>
                </a:endParaRPr>
              </a:p>
            </p:txBody>
          </p:sp>
          <p:sp>
            <p:nvSpPr>
              <p:cNvPr id="11276" name="Text Box 15"/>
              <p:cNvSpPr txBox="1">
                <a:spLocks noChangeArrowheads="1"/>
              </p:cNvSpPr>
              <p:nvPr/>
            </p:nvSpPr>
            <p:spPr bwMode="auto">
              <a:xfrm>
                <a:off x="5776" y="5055"/>
                <a:ext cx="103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Px</a:t>
                </a: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699035" y="2646442"/>
              <a:ext cx="815850" cy="0"/>
            </a:xfrm>
            <a:prstGeom prst="line">
              <a:avLst/>
            </a:prstGeom>
            <a:ln>
              <a:headEnd/>
              <a:tailEnd type="triangle" w="sm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72" name="组合 32"/>
            <p:cNvGrpSpPr>
              <a:grpSpLocks/>
            </p:cNvGrpSpPr>
            <p:nvPr/>
          </p:nvGrpSpPr>
          <p:grpSpPr bwMode="auto">
            <a:xfrm>
              <a:off x="6478301" y="2028857"/>
              <a:ext cx="1298055" cy="838742"/>
              <a:chOff x="5009407" y="1426000"/>
              <a:chExt cx="1298055" cy="838742"/>
            </a:xfrm>
          </p:grpSpPr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044720" y="1838147"/>
                <a:ext cx="1177051" cy="426595"/>
              </a:xfrm>
              <a:prstGeom prst="rect">
                <a:avLst/>
              </a:prstGeom>
              <a:solidFill>
                <a:srgbClr val="FFE2B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5</a:t>
                </a:r>
                <a:endParaRPr lang="zh-CN" altLang="en-US" sz="2000" b="1">
                  <a:effectLst/>
                </a:endParaRPr>
              </a:p>
            </p:txBody>
          </p:sp>
          <p:sp>
            <p:nvSpPr>
              <p:cNvPr id="11274" name="Text Box 6"/>
              <p:cNvSpPr txBox="1">
                <a:spLocks noChangeArrowheads="1"/>
              </p:cNvSpPr>
              <p:nvPr/>
            </p:nvSpPr>
            <p:spPr bwMode="auto">
              <a:xfrm>
                <a:off x="5009407" y="1426000"/>
                <a:ext cx="1298055" cy="397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8.2.2  </a:t>
            </a:r>
            <a:r>
              <a:rPr lang="zh-CN" altLang="en-US" smtClean="0"/>
              <a:t>指针运算符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4700"/>
            <a:ext cx="86423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>
                <a:latin typeface="Tahoma" pitchFamily="34" charset="0"/>
              </a:rPr>
              <a:t>取内容运算符*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ahoma" pitchFamily="34" charset="0"/>
              </a:rPr>
              <a:t>     			</a:t>
            </a:r>
            <a:r>
              <a:rPr lang="zh-CN" altLang="en-US" sz="2600" smtClean="0">
                <a:solidFill>
                  <a:srgbClr val="3333FF"/>
                </a:solidFill>
                <a:latin typeface="Tahoma" pitchFamily="34" charset="0"/>
              </a:rPr>
              <a:t>格式：</a:t>
            </a:r>
            <a:r>
              <a:rPr lang="zh-CN" altLang="en-US" sz="2600" smtClean="0">
                <a:solidFill>
                  <a:srgbClr val="FF3300"/>
                </a:solidFill>
                <a:latin typeface="Tahoma" pitchFamily="34" charset="0"/>
              </a:rPr>
              <a:t>*</a:t>
            </a:r>
            <a:r>
              <a:rPr lang="zh-CN" altLang="en-US" sz="2600" smtClean="0">
                <a:solidFill>
                  <a:srgbClr val="800000"/>
                </a:solidFill>
                <a:latin typeface="Tahoma" pitchFamily="34" charset="0"/>
              </a:rPr>
              <a:t>指针变量名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>
                <a:solidFill>
                  <a:srgbClr val="800000"/>
                </a:solidFill>
                <a:latin typeface="Tahoma" pitchFamily="34" charset="0"/>
              </a:rPr>
              <a:t>例如，</a:t>
            </a:r>
            <a:r>
              <a:rPr lang="en-US" altLang="zh-CN" sz="2600" smtClean="0">
                <a:latin typeface="Tahoma" pitchFamily="34" charset="0"/>
              </a:rPr>
              <a:t>int x=5</a:t>
            </a:r>
            <a:r>
              <a:rPr lang="en-US" altLang="zh-CN" sz="2600" smtClean="0">
                <a:solidFill>
                  <a:srgbClr val="FF0000"/>
                </a:solidFill>
                <a:latin typeface="Tahoma" pitchFamily="34" charset="0"/>
              </a:rPr>
              <a:t>,*px;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Tahoma" pitchFamily="34" charset="0"/>
              </a:rPr>
              <a:t>          int y;</a:t>
            </a:r>
            <a:r>
              <a:rPr lang="en-US" altLang="zh-CN" sz="2600" smtClean="0">
                <a:solidFill>
                  <a:schemeClr val="accent2"/>
                </a:solidFill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chemeClr val="accent2"/>
                </a:solidFill>
                <a:latin typeface="Tahoma" pitchFamily="34" charset="0"/>
              </a:rPr>
              <a:t>          </a:t>
            </a:r>
            <a:r>
              <a:rPr lang="en-US" altLang="zh-CN" sz="2600" smtClean="0">
                <a:solidFill>
                  <a:srgbClr val="FF0000"/>
                </a:solidFill>
                <a:latin typeface="Tahoma" pitchFamily="34" charset="0"/>
              </a:rPr>
              <a:t>px</a:t>
            </a:r>
            <a:r>
              <a:rPr lang="en-US" altLang="zh-CN" sz="2600" smtClean="0">
                <a:solidFill>
                  <a:schemeClr val="accent2"/>
                </a:solidFill>
                <a:latin typeface="Tahoma" pitchFamily="34" charset="0"/>
              </a:rPr>
              <a:t>=&amp;x;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Tahoma" pitchFamily="34" charset="0"/>
              </a:rPr>
              <a:t>          </a:t>
            </a:r>
            <a:r>
              <a:rPr lang="en-US" altLang="zh-CN" sz="2600" smtClean="0">
                <a:solidFill>
                  <a:schemeClr val="accent2"/>
                </a:solidFill>
                <a:latin typeface="Tahoma" pitchFamily="34" charset="0"/>
              </a:rPr>
              <a:t>y</a:t>
            </a:r>
            <a:r>
              <a:rPr lang="en-US" altLang="zh-CN" sz="2600" smtClean="0">
                <a:solidFill>
                  <a:srgbClr val="FF0000"/>
                </a:solidFill>
                <a:latin typeface="Tahoma" pitchFamily="34" charset="0"/>
              </a:rPr>
              <a:t>=*px</a:t>
            </a:r>
            <a:r>
              <a:rPr lang="en-US" altLang="zh-CN" sz="2600" smtClean="0">
                <a:solidFill>
                  <a:schemeClr val="accent2"/>
                </a:solidFill>
                <a:latin typeface="Tahoma" pitchFamily="34" charset="0"/>
              </a:rPr>
              <a:t>;</a:t>
            </a:r>
            <a:endParaRPr lang="zh-CN" altLang="en-US" sz="2600" smtClean="0">
              <a:solidFill>
                <a:schemeClr val="accent2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600" smtClean="0">
              <a:solidFill>
                <a:srgbClr val="FF33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>
                <a:solidFill>
                  <a:srgbClr val="FF3300"/>
                </a:solidFill>
                <a:latin typeface="Tahoma" pitchFamily="34" charset="0"/>
              </a:rPr>
              <a:t>注意：</a:t>
            </a:r>
            <a:r>
              <a:rPr lang="zh-CN" altLang="en-US" sz="2600" smtClean="0">
                <a:latin typeface="Tahoma" pitchFamily="34" charset="0"/>
              </a:rPr>
              <a:t> *号后的指针变量必须是指向某一个具体的变量，否则取内容的话会出错。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ahoma" pitchFamily="34" charset="0"/>
              </a:rPr>
              <a:t> 	                    </a:t>
            </a:r>
            <a:r>
              <a:rPr lang="en-US" altLang="zh-CN" sz="2600" smtClean="0">
                <a:latin typeface="Tahoma" pitchFamily="34" charset="0"/>
              </a:rPr>
              <a:t>int x,*p;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Tahoma" pitchFamily="34" charset="0"/>
              </a:rPr>
              <a:t>                        x=*p;  /*</a:t>
            </a:r>
            <a:r>
              <a:rPr lang="zh-CN" altLang="en-US" sz="2600" smtClean="0">
                <a:solidFill>
                  <a:srgbClr val="FF3300"/>
                </a:solidFill>
                <a:latin typeface="Tahoma" pitchFamily="34" charset="0"/>
              </a:rPr>
              <a:t>出错</a:t>
            </a:r>
            <a:r>
              <a:rPr lang="zh-CN" altLang="en-US" sz="2600" smtClean="0">
                <a:latin typeface="Tahoma" pitchFamily="34" charset="0"/>
              </a:rPr>
              <a:t>*</a:t>
            </a:r>
            <a:r>
              <a:rPr lang="en-US" altLang="zh-CN" sz="2600" smtClean="0">
                <a:latin typeface="Tahoma" pitchFamily="34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Tahoma" pitchFamily="34" charset="0"/>
              </a:rPr>
              <a:t>                             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5111750" y="1660525"/>
            <a:ext cx="3636963" cy="2182813"/>
            <a:chOff x="3073880" y="1769309"/>
            <a:chExt cx="3636404" cy="2273701"/>
          </a:xfrm>
        </p:grpSpPr>
        <p:grpSp>
          <p:nvGrpSpPr>
            <p:cNvPr id="12294" name="组合 29"/>
            <p:cNvGrpSpPr>
              <a:grpSpLocks/>
            </p:cNvGrpSpPr>
            <p:nvPr/>
          </p:nvGrpSpPr>
          <p:grpSpPr bwMode="auto">
            <a:xfrm>
              <a:off x="3073880" y="1769309"/>
              <a:ext cx="3636404" cy="2273701"/>
              <a:chOff x="4752020" y="1875378"/>
              <a:chExt cx="3636404" cy="2273701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752020" y="1875378"/>
                <a:ext cx="3636404" cy="2273701"/>
              </a:xfrm>
              <a:prstGeom prst="rect">
                <a:avLst/>
              </a:prstGeom>
              <a:solidFill>
                <a:srgbClr val="99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2297" name="Group 13"/>
              <p:cNvGrpSpPr>
                <a:grpSpLocks/>
              </p:cNvGrpSpPr>
              <p:nvPr/>
            </p:nvGrpSpPr>
            <p:grpSpPr bwMode="auto">
              <a:xfrm>
                <a:off x="4942514" y="2146391"/>
                <a:ext cx="1219449" cy="823771"/>
                <a:chOff x="5774" y="5055"/>
                <a:chExt cx="1036" cy="840"/>
              </a:xfrm>
            </p:grpSpPr>
            <p:sp>
              <p:nvSpPr>
                <p:cNvPr id="12306" name="Rectangle 14"/>
                <p:cNvSpPr>
                  <a:spLocks noChangeArrowheads="1"/>
                </p:cNvSpPr>
                <p:nvPr/>
              </p:nvSpPr>
              <p:spPr bwMode="auto">
                <a:xfrm>
                  <a:off x="5774" y="5445"/>
                  <a:ext cx="1006" cy="450"/>
                </a:xfrm>
                <a:prstGeom prst="rect">
                  <a:avLst/>
                </a:prstGeom>
                <a:solidFill>
                  <a:srgbClr val="FFE2B7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effectLst/>
                    </a:rPr>
                    <a:t>&amp;x</a:t>
                  </a:r>
                  <a:endParaRPr lang="zh-CN" altLang="en-US" sz="2000" b="1">
                    <a:effectLst/>
                  </a:endParaRPr>
                </a:p>
              </p:txBody>
            </p:sp>
            <p:sp>
              <p:nvSpPr>
                <p:cNvPr id="123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776" y="5055"/>
                  <a:ext cx="1034" cy="4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96000"/>
                    </a:lnSpc>
                  </a:pPr>
                  <a:r>
                    <a:rPr lang="zh-CN" altLang="en-US" sz="2000" b="1">
                      <a:effectLst/>
                    </a:rPr>
                    <a:t>变量</a:t>
                  </a:r>
                  <a:r>
                    <a:rPr lang="en-US" altLang="zh-CN" sz="2000" b="1">
                      <a:effectLst/>
                    </a:rPr>
                    <a:t>px</a:t>
                  </a:r>
                </a:p>
              </p:txBody>
            </p:sp>
          </p:grpSp>
          <p:sp>
            <p:nvSpPr>
              <p:cNvPr id="7" name="Line 16"/>
              <p:cNvSpPr>
                <a:spLocks noChangeShapeType="1"/>
              </p:cNvSpPr>
              <p:nvPr/>
            </p:nvSpPr>
            <p:spPr bwMode="auto">
              <a:xfrm>
                <a:off x="6126584" y="2750133"/>
                <a:ext cx="815850" cy="0"/>
              </a:xfrm>
              <a:prstGeom prst="line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2299" name="组合 7"/>
              <p:cNvGrpSpPr>
                <a:grpSpLocks/>
              </p:cNvGrpSpPr>
              <p:nvPr/>
            </p:nvGrpSpPr>
            <p:grpSpPr bwMode="auto">
              <a:xfrm>
                <a:off x="6905850" y="2131420"/>
                <a:ext cx="1298055" cy="838742"/>
                <a:chOff x="5009407" y="1426000"/>
                <a:chExt cx="1298055" cy="838742"/>
              </a:xfrm>
            </p:grpSpPr>
            <p:sp>
              <p:nvSpPr>
                <p:cNvPr id="12304" name="Rectangle 9"/>
                <p:cNvSpPr>
                  <a:spLocks noChangeArrowheads="1"/>
                </p:cNvSpPr>
                <p:nvPr/>
              </p:nvSpPr>
              <p:spPr bwMode="auto">
                <a:xfrm>
                  <a:off x="5044720" y="1838147"/>
                  <a:ext cx="1177051" cy="426595"/>
                </a:xfrm>
                <a:prstGeom prst="rect">
                  <a:avLst/>
                </a:prstGeom>
                <a:solidFill>
                  <a:srgbClr val="FFE2B7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effectLst/>
                    </a:rPr>
                    <a:t>5</a:t>
                  </a:r>
                  <a:endParaRPr lang="zh-CN" altLang="en-US" sz="2000" b="1">
                    <a:effectLst/>
                  </a:endParaRPr>
                </a:p>
              </p:txBody>
            </p:sp>
            <p:sp>
              <p:nvSpPr>
                <p:cNvPr id="123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9407" y="1426000"/>
                  <a:ext cx="1298055" cy="397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96000"/>
                    </a:lnSpc>
                  </a:pPr>
                  <a:r>
                    <a:rPr lang="zh-CN" altLang="en-US" sz="2000" b="1">
                      <a:effectLst/>
                    </a:rPr>
                    <a:t>变量</a:t>
                  </a:r>
                  <a:r>
                    <a:rPr lang="en-US" altLang="zh-CN" sz="2000" b="1">
                      <a:effectLst/>
                    </a:rPr>
                    <a:t>x</a:t>
                  </a:r>
                </a:p>
              </p:txBody>
            </p:sp>
          </p:grpSp>
          <p:grpSp>
            <p:nvGrpSpPr>
              <p:cNvPr id="12300" name="组合 24"/>
              <p:cNvGrpSpPr>
                <a:grpSpLocks/>
              </p:cNvGrpSpPr>
              <p:nvPr/>
            </p:nvGrpSpPr>
            <p:grpSpPr bwMode="auto">
              <a:xfrm>
                <a:off x="5885223" y="3168880"/>
                <a:ext cx="1298055" cy="838742"/>
                <a:chOff x="5009407" y="1426000"/>
                <a:chExt cx="1298055" cy="838742"/>
              </a:xfrm>
            </p:grpSpPr>
            <p:sp>
              <p:nvSpPr>
                <p:cNvPr id="12302" name="Rectangle 9"/>
                <p:cNvSpPr>
                  <a:spLocks noChangeArrowheads="1"/>
                </p:cNvSpPr>
                <p:nvPr/>
              </p:nvSpPr>
              <p:spPr bwMode="auto">
                <a:xfrm>
                  <a:off x="5044720" y="1838147"/>
                  <a:ext cx="1177051" cy="426595"/>
                </a:xfrm>
                <a:prstGeom prst="rect">
                  <a:avLst/>
                </a:prstGeom>
                <a:solidFill>
                  <a:srgbClr val="FFE2B7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effectLst/>
                    </a:rPr>
                    <a:t>5</a:t>
                  </a:r>
                  <a:endParaRPr lang="zh-CN" altLang="en-US" sz="2000" b="1">
                    <a:effectLst/>
                  </a:endParaRPr>
                </a:p>
              </p:txBody>
            </p:sp>
            <p:sp>
              <p:nvSpPr>
                <p:cNvPr id="1230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9407" y="1426000"/>
                  <a:ext cx="1298055" cy="397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lnSpc>
                      <a:spcPct val="96000"/>
                    </a:lnSpc>
                  </a:pPr>
                  <a:r>
                    <a:rPr lang="zh-CN" altLang="en-US" sz="2000" b="1">
                      <a:effectLst/>
                    </a:rPr>
                    <a:t>变量</a:t>
                  </a:r>
                  <a:r>
                    <a:rPr lang="en-US" altLang="zh-CN" sz="2000" b="1">
                      <a:effectLst/>
                    </a:rPr>
                    <a:t>y</a:t>
                  </a:r>
                </a:p>
              </p:txBody>
            </p:sp>
          </p:grp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 flipH="1">
                <a:off x="6571015" y="2852656"/>
                <a:ext cx="880928" cy="828453"/>
              </a:xfrm>
              <a:prstGeom prst="line">
                <a:avLst/>
              </a:prstGeom>
              <a:ln w="76200">
                <a:solidFill>
                  <a:srgbClr val="FF0000"/>
                </a:solidFill>
                <a:headEnd/>
                <a:tailEnd type="triangle" w="sm" len="med"/>
              </a:ln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394448" y="2900372"/>
              <a:ext cx="674584" cy="4630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/>
                  <a:latin typeface="+mn-ea"/>
                  <a:ea typeface="+mn-ea"/>
                </a:rPr>
                <a:t>*</a:t>
              </a:r>
              <a:r>
                <a:rPr lang="en-US" altLang="zh-CN" b="1" dirty="0" err="1">
                  <a:effectLst/>
                  <a:latin typeface="+mn-ea"/>
                  <a:ea typeface="+mn-ea"/>
                </a:rPr>
                <a:t>px</a:t>
              </a:r>
              <a:endParaRPr lang="zh-CN" altLang="en-US" b="1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11265" name="线形标注 1 11264"/>
          <p:cNvSpPr/>
          <p:nvPr/>
        </p:nvSpPr>
        <p:spPr bwMode="auto">
          <a:xfrm>
            <a:off x="395288" y="225425"/>
            <a:ext cx="3313112" cy="1200150"/>
          </a:xfrm>
          <a:prstGeom prst="borderCallout1">
            <a:avLst>
              <a:gd name="adj1" fmla="val 105499"/>
              <a:gd name="adj2" fmla="val 33076"/>
              <a:gd name="adj3" fmla="val 232030"/>
              <a:gd name="adj4" fmla="val 51685"/>
            </a:avLst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*</a:t>
            </a:r>
            <a:r>
              <a:rPr lang="en-US" altLang="zh-CN" b="1" dirty="0" err="1">
                <a:solidFill>
                  <a:srgbClr val="FFFF00"/>
                </a:solidFill>
                <a:effectLst/>
                <a:latin typeface="+mn-ea"/>
                <a:ea typeface="+mn-ea"/>
              </a:rPr>
              <a:t>px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取得是它所指向的变量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x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的值，所以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y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中的值是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5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12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8.3  </a:t>
            </a:r>
            <a:r>
              <a:rPr lang="zh-CN" altLang="en-US" smtClean="0"/>
              <a:t>指针运算符的应用。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{ int x,*px;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float y,*py;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</a:t>
            </a:r>
            <a:r>
              <a:rPr lang="en-US" altLang="zh-CN" smtClean="0">
                <a:solidFill>
                  <a:srgbClr val="FF3300"/>
                </a:solidFill>
                <a:latin typeface="Tahoma" pitchFamily="34" charset="0"/>
              </a:rPr>
              <a:t>x=2;px=&amp;x</a:t>
            </a:r>
            <a:r>
              <a:rPr lang="en-US" altLang="zh-CN" smtClean="0">
                <a:latin typeface="Tahoma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y=2.5;py=&amp;y;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printf("</a:t>
            </a:r>
            <a:r>
              <a:rPr lang="en-US" altLang="zh-CN" smtClean="0">
                <a:solidFill>
                  <a:srgbClr val="3333FF"/>
                </a:solidFill>
                <a:latin typeface="Tahoma" pitchFamily="34" charset="0"/>
              </a:rPr>
              <a:t>x=%3d,*px=%3d\n",x,*px);</a:t>
            </a:r>
            <a:r>
              <a:rPr lang="en-US" altLang="zh-CN" smtClean="0">
                <a:solidFill>
                  <a:srgbClr val="FF3300"/>
                </a:solidFill>
                <a:latin typeface="Tahoma" pitchFamily="34" charset="0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3300"/>
                </a:solidFill>
                <a:latin typeface="Tahoma" pitchFamily="34" charset="0"/>
              </a:rPr>
              <a:t>	                      </a:t>
            </a:r>
            <a:r>
              <a:rPr lang="en-US" altLang="zh-CN" smtClean="0">
                <a:solidFill>
                  <a:srgbClr val="009E47"/>
                </a:solidFill>
                <a:latin typeface="Tahoma" pitchFamily="34" charset="0"/>
              </a:rPr>
              <a:t>//  *px </a:t>
            </a:r>
            <a:r>
              <a:rPr lang="zh-CN" altLang="en-US" smtClean="0">
                <a:solidFill>
                  <a:srgbClr val="009E47"/>
                </a:solidFill>
                <a:latin typeface="Tahoma" pitchFamily="34" charset="0"/>
              </a:rPr>
              <a:t>为取出</a:t>
            </a:r>
            <a:r>
              <a:rPr lang="en-US" altLang="zh-CN" smtClean="0">
                <a:solidFill>
                  <a:srgbClr val="009E47"/>
                </a:solidFill>
                <a:latin typeface="Tahoma" pitchFamily="34" charset="0"/>
              </a:rPr>
              <a:t>px</a:t>
            </a:r>
            <a:r>
              <a:rPr lang="zh-CN" altLang="en-US" smtClean="0">
                <a:solidFill>
                  <a:srgbClr val="009E47"/>
                </a:solidFill>
                <a:latin typeface="Tahoma" pitchFamily="34" charset="0"/>
              </a:rPr>
              <a:t>所指向的变量</a:t>
            </a:r>
            <a:r>
              <a:rPr lang="en-US" altLang="zh-CN" smtClean="0">
                <a:solidFill>
                  <a:srgbClr val="009E47"/>
                </a:solidFill>
                <a:latin typeface="Tahoma" pitchFamily="34" charset="0"/>
              </a:rPr>
              <a:t>x</a:t>
            </a:r>
            <a:r>
              <a:rPr lang="zh-CN" altLang="en-US" smtClean="0">
                <a:solidFill>
                  <a:srgbClr val="009E47"/>
                </a:solidFill>
                <a:latin typeface="Tahoma" pitchFamily="34" charset="0"/>
              </a:rPr>
              <a:t>的值</a:t>
            </a:r>
            <a:endParaRPr lang="en-US" altLang="zh-CN" smtClean="0">
              <a:solidFill>
                <a:srgbClr val="009E47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printf("y=%3.1f,*py=%3.1f\n",y,*py);}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79388" y="260350"/>
            <a:ext cx="3313112" cy="1373188"/>
          </a:xfrm>
          <a:prstGeom prst="rect">
            <a:avLst/>
          </a:prstGeom>
          <a:solidFill>
            <a:srgbClr val="A3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effectLst/>
                <a:latin typeface="Tahoma" pitchFamily="34" charset="0"/>
              </a:rPr>
              <a:t>运行结果为：</a:t>
            </a:r>
          </a:p>
          <a:p>
            <a:r>
              <a:rPr lang="en-US" altLang="zh-CN" sz="2800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x=  2,*px=  2</a:t>
            </a:r>
            <a:endParaRPr lang="en-US" altLang="zh-CN" sz="2800" b="1">
              <a:effectLst/>
              <a:latin typeface="Tahoma" pitchFamily="34" charset="0"/>
            </a:endParaRPr>
          </a:p>
          <a:p>
            <a:r>
              <a:rPr lang="en-US" altLang="zh-CN" sz="2800" b="1">
                <a:effectLst/>
                <a:latin typeface="Tahoma" pitchFamily="34" charset="0"/>
                <a:ea typeface="楷体_GB2312" pitchFamily="49" charset="-122"/>
              </a:rPr>
              <a:t>y=2.5,*py=2.5</a:t>
            </a:r>
            <a:endParaRPr lang="en-US" altLang="zh-CN" sz="2800" b="1">
              <a:effectLst/>
              <a:latin typeface="Tahoma" pitchFamily="34" charset="0"/>
            </a:endParaRPr>
          </a:p>
        </p:txBody>
      </p:sp>
      <p:grpSp>
        <p:nvGrpSpPr>
          <p:cNvPr id="125959" name="Group 7"/>
          <p:cNvGrpSpPr>
            <a:grpSpLocks/>
          </p:cNvGrpSpPr>
          <p:nvPr/>
        </p:nvGrpSpPr>
        <p:grpSpPr bwMode="auto">
          <a:xfrm>
            <a:off x="3419475" y="1125538"/>
            <a:ext cx="5545138" cy="1873250"/>
            <a:chOff x="3779" y="10244"/>
            <a:chExt cx="3358" cy="1164"/>
          </a:xfrm>
        </p:grpSpPr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>
              <a:off x="3779" y="10916"/>
              <a:ext cx="976" cy="480"/>
            </a:xfrm>
            <a:prstGeom prst="rect">
              <a:avLst/>
            </a:prstGeom>
            <a:solidFill>
              <a:srgbClr val="FFDD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x</a:t>
              </a:r>
              <a:r>
                <a:rPr lang="zh-CN" altLang="en-US" sz="2000" b="1">
                  <a:effectLst/>
                </a:rPr>
                <a:t>的地址</a:t>
              </a:r>
            </a:p>
          </p:txBody>
        </p:sp>
        <p:sp>
          <p:nvSpPr>
            <p:cNvPr id="13320" name="Text Box 9"/>
            <p:cNvSpPr txBox="1">
              <a:spLocks noChangeArrowheads="1"/>
            </p:cNvSpPr>
            <p:nvPr/>
          </p:nvSpPr>
          <p:spPr bwMode="auto">
            <a:xfrm>
              <a:off x="3779" y="10586"/>
              <a:ext cx="10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指针变量</a:t>
              </a:r>
              <a:r>
                <a:rPr lang="en-US" altLang="zh-CN" sz="2000" b="1">
                  <a:effectLst/>
                </a:rPr>
                <a:t>px</a:t>
              </a:r>
            </a:p>
          </p:txBody>
        </p:sp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6161" y="10913"/>
              <a:ext cx="976" cy="495"/>
            </a:xfrm>
            <a:prstGeom prst="rect">
              <a:avLst/>
            </a:prstGeom>
            <a:solidFill>
              <a:srgbClr val="FFDD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x</a:t>
              </a:r>
              <a:r>
                <a:rPr lang="zh-CN" altLang="en-US" sz="2000" b="1">
                  <a:effectLst/>
                </a:rPr>
                <a:t>的值</a:t>
              </a:r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6491" y="10592"/>
              <a:ext cx="63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x</a:t>
              </a:r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4747" y="11162"/>
              <a:ext cx="140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4" name="Oval 13"/>
            <p:cNvSpPr>
              <a:spLocks noChangeArrowheads="1"/>
            </p:cNvSpPr>
            <p:nvPr/>
          </p:nvSpPr>
          <p:spPr bwMode="auto">
            <a:xfrm>
              <a:off x="6327" y="11015"/>
              <a:ext cx="660" cy="285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zh-CN" sz="1000">
                <a:effectLst/>
              </a:endParaRPr>
            </a:p>
          </p:txBody>
        </p:sp>
        <p:sp>
          <p:nvSpPr>
            <p:cNvPr id="13325" name="Oval 14"/>
            <p:cNvSpPr>
              <a:spLocks noChangeArrowheads="1"/>
            </p:cNvSpPr>
            <p:nvPr/>
          </p:nvSpPr>
          <p:spPr bwMode="auto">
            <a:xfrm>
              <a:off x="5119" y="10244"/>
              <a:ext cx="600" cy="390"/>
            </a:xfrm>
            <a:prstGeom prst="ellipse">
              <a:avLst/>
            </a:prstGeom>
            <a:solidFill>
              <a:srgbClr val="A3FFE7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*px</a:t>
              </a:r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5664" y="10537"/>
              <a:ext cx="799" cy="499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7" name="Text Box 16"/>
            <p:cNvSpPr txBox="1">
              <a:spLocks noChangeArrowheads="1"/>
            </p:cNvSpPr>
            <p:nvPr/>
          </p:nvSpPr>
          <p:spPr bwMode="auto">
            <a:xfrm>
              <a:off x="4813" y="10874"/>
              <a:ext cx="2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①</a:t>
              </a: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6211" y="10604"/>
              <a:ext cx="24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②</a:t>
              </a:r>
            </a:p>
          </p:txBody>
        </p:sp>
      </p:grp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395288" y="2744788"/>
            <a:ext cx="8424862" cy="2016125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FF3300"/>
                </a:solidFill>
                <a:effectLst/>
                <a:ea typeface="黑体" pitchFamily="2" charset="-122"/>
              </a:rPr>
              <a:t>注意：</a:t>
            </a:r>
            <a:r>
              <a:rPr lang="zh-CN" altLang="en-US" sz="2800" b="1">
                <a:effectLst/>
                <a:ea typeface="黑体" pitchFamily="2" charset="-122"/>
              </a:rPr>
              <a:t>由于指针变量</a:t>
            </a:r>
            <a:r>
              <a:rPr lang="en-US" altLang="zh-CN" sz="2800" b="1">
                <a:effectLst/>
                <a:ea typeface="黑体" pitchFamily="2" charset="-122"/>
              </a:rPr>
              <a:t>px</a:t>
            </a:r>
            <a:r>
              <a:rPr lang="zh-CN" altLang="en-US" sz="2800" b="1">
                <a:effectLst/>
                <a:ea typeface="黑体" pitchFamily="2" charset="-122"/>
              </a:rPr>
              <a:t>指向变量</a:t>
            </a:r>
            <a:r>
              <a:rPr lang="en-US" altLang="zh-CN" sz="2800" b="1">
                <a:effectLst/>
                <a:ea typeface="黑体" pitchFamily="2" charset="-122"/>
              </a:rPr>
              <a:t>x</a:t>
            </a:r>
            <a:r>
              <a:rPr lang="zh-CN" altLang="en-US" sz="2800" b="1">
                <a:effectLst/>
                <a:ea typeface="黑体" pitchFamily="2" charset="-122"/>
              </a:rPr>
              <a:t>，</a:t>
            </a:r>
            <a:r>
              <a:rPr lang="en-US" altLang="zh-CN" sz="2800" b="1">
                <a:effectLst/>
                <a:ea typeface="黑体" pitchFamily="2" charset="-122"/>
              </a:rPr>
              <a:t>x</a:t>
            </a:r>
            <a:r>
              <a:rPr lang="zh-CN" altLang="en-US" sz="2800" b="1">
                <a:effectLst/>
                <a:ea typeface="黑体" pitchFamily="2" charset="-122"/>
              </a:rPr>
              <a:t>与*</a:t>
            </a:r>
            <a:r>
              <a:rPr lang="en-US" altLang="zh-CN" sz="2800" b="1">
                <a:effectLst/>
                <a:ea typeface="黑体" pitchFamily="2" charset="-122"/>
              </a:rPr>
              <a:t>px</a:t>
            </a:r>
            <a:r>
              <a:rPr lang="zh-CN" altLang="en-US" sz="2800" b="1">
                <a:effectLst/>
                <a:ea typeface="黑体" pitchFamily="2" charset="-122"/>
              </a:rPr>
              <a:t>等价，则*</a:t>
            </a:r>
            <a:r>
              <a:rPr lang="en-US" altLang="zh-CN" sz="2800" b="1">
                <a:effectLst/>
                <a:ea typeface="黑体" pitchFamily="2" charset="-122"/>
              </a:rPr>
              <a:t>px</a:t>
            </a:r>
            <a:r>
              <a:rPr lang="zh-CN" altLang="en-US" sz="2800" b="1">
                <a:effectLst/>
                <a:ea typeface="黑体" pitchFamily="2" charset="-122"/>
              </a:rPr>
              <a:t>可出现在</a:t>
            </a:r>
            <a:r>
              <a:rPr lang="en-US" altLang="zh-CN" sz="2800" b="1">
                <a:effectLst/>
                <a:ea typeface="黑体" pitchFamily="2" charset="-122"/>
              </a:rPr>
              <a:t>x</a:t>
            </a:r>
            <a:r>
              <a:rPr lang="zh-CN" altLang="en-US" sz="2800" b="1">
                <a:effectLst/>
                <a:ea typeface="黑体" pitchFamily="2" charset="-122"/>
              </a:rPr>
              <a:t>能出现的任何地方，即能参加</a:t>
            </a:r>
            <a:r>
              <a:rPr lang="en-US" altLang="zh-CN" sz="2800" b="1">
                <a:effectLst/>
                <a:ea typeface="黑体" pitchFamily="2" charset="-122"/>
              </a:rPr>
              <a:t>x</a:t>
            </a:r>
            <a:r>
              <a:rPr lang="zh-CN" altLang="en-US" sz="2800" b="1">
                <a:effectLst/>
                <a:ea typeface="黑体" pitchFamily="2" charset="-122"/>
              </a:rPr>
              <a:t>所具有的所有运算。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  <p:bldP spid="125956" grpId="0" animBg="1"/>
      <p:bldP spid="1259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8.2.3  </a:t>
            </a:r>
            <a:r>
              <a:rPr lang="zh-CN" altLang="en-US" smtClean="0"/>
              <a:t>指针变量的运算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424863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．指针变量的赋值运算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  <a:cs typeface="Tahoma" pitchFamily="34" charset="0"/>
              </a:rPr>
              <a:t>（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1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）指针变量的初始化赋值。如：</a:t>
            </a:r>
          </a:p>
          <a:p>
            <a:pPr lvl="2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zh-CN" altLang="en-US" smtClean="0">
                <a:latin typeface="Tahoma" pitchFamily="34" charset="0"/>
                <a:cs typeface="Tahoma" pitchFamily="34" charset="0"/>
              </a:rPr>
              <a:t>            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int x,</a:t>
            </a:r>
            <a:r>
              <a:rPr lang="en-US" altLang="zh-CN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*px=&amp;x; 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  <a:cs typeface="Tahoma" pitchFamily="34" charset="0"/>
              </a:rPr>
              <a:t>（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2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）把一个变量的地址赋给一个指针变量。如：</a:t>
            </a:r>
          </a:p>
          <a:p>
            <a:pPr lvl="4" eaLnBrk="1" hangingPunct="1">
              <a:buFontTx/>
              <a:buNone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int x,*px; </a:t>
            </a:r>
          </a:p>
          <a:p>
            <a:pPr lvl="4" eaLnBrk="1" hangingPunct="1">
              <a:buFontTx/>
              <a:buNone/>
            </a:pPr>
            <a:r>
              <a:rPr lang="en-US" altLang="zh-CN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px=&amp;x;   </a:t>
            </a:r>
          </a:p>
          <a:p>
            <a:pPr lvl="1" eaLnBrk="1" hangingPunct="1">
              <a:buFontTx/>
              <a:buNone/>
            </a:pPr>
            <a:r>
              <a:rPr lang="zh-CN" altLang="en-US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注意：</a:t>
            </a:r>
            <a:endParaRPr lang="en-US" altLang="zh-CN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int x,*px;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char a,*pa;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px=&amp;x</a:t>
            </a:r>
            <a:r>
              <a:rPr lang="en-US" altLang="zh-CN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;//</a:t>
            </a:r>
            <a:r>
              <a:rPr lang="zh-CN" altLang="en-US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正确</a:t>
            </a:r>
            <a:endParaRPr lang="en-US" altLang="zh-CN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pa=&amp;a; </a:t>
            </a:r>
            <a:r>
              <a:rPr lang="en-US" altLang="zh-CN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正确</a:t>
            </a:r>
            <a:endParaRPr lang="en-US" altLang="zh-CN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 lvl="4" eaLnBrk="1" hangingPunct="1">
              <a:buFontTx/>
              <a:buNone/>
            </a:pPr>
            <a:endParaRPr lang="en-US" altLang="zh-CN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线形标注 1 3"/>
          <p:cNvSpPr/>
          <p:nvPr/>
        </p:nvSpPr>
        <p:spPr bwMode="auto">
          <a:xfrm>
            <a:off x="5364163" y="579438"/>
            <a:ext cx="3636962" cy="1354137"/>
          </a:xfrm>
          <a:prstGeom prst="borderCallout1">
            <a:avLst>
              <a:gd name="adj1" fmla="val 47537"/>
              <a:gd name="adj2" fmla="val -269"/>
              <a:gd name="adj3" fmla="val 97174"/>
              <a:gd name="adj4" fmla="val -23205"/>
            </a:avLst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FFFF00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 x,*</a:t>
            </a:r>
            <a:r>
              <a:rPr lang="en-US" altLang="zh-CN" b="1" dirty="0" err="1">
                <a:solidFill>
                  <a:srgbClr val="FFFF00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px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=&amp;x;</a:t>
            </a:r>
            <a:r>
              <a:rPr lang="zh-CN" altLang="en-US" b="1" dirty="0">
                <a:effectLst/>
                <a:latin typeface="Tahoma" pitchFamily="34" charset="0"/>
                <a:ea typeface="+mn-ea"/>
                <a:cs typeface="Tahoma" pitchFamily="34" charset="0"/>
              </a:rPr>
              <a:t>相当于</a:t>
            </a:r>
            <a:endParaRPr lang="en-US" altLang="zh-CN" b="1" dirty="0">
              <a:effectLst/>
              <a:latin typeface="Tahoma" pitchFamily="34" charset="0"/>
              <a:ea typeface="+mn-ea"/>
              <a:cs typeface="Tahoma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b="1" dirty="0" err="1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  x,*</a:t>
            </a:r>
            <a:r>
              <a:rPr lang="en-US" altLang="zh-CN" b="1" dirty="0" err="1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px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;</a:t>
            </a:r>
          </a:p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px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=&amp;x;</a:t>
            </a:r>
            <a:endParaRPr lang="zh-CN" altLang="en-US" b="1" dirty="0">
              <a:solidFill>
                <a:schemeClr val="bg1"/>
              </a:solidFill>
              <a:effectLst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341" name="矩形 1"/>
          <p:cNvSpPr>
            <a:spLocks noChangeArrowheads="1"/>
          </p:cNvSpPr>
          <p:nvPr/>
        </p:nvSpPr>
        <p:spPr bwMode="auto">
          <a:xfrm>
            <a:off x="5111750" y="3983038"/>
            <a:ext cx="2808288" cy="1570037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effectLst/>
                <a:latin typeface="Tahoma" pitchFamily="34" charset="0"/>
                <a:cs typeface="Tahoma" pitchFamily="34" charset="0"/>
              </a:rPr>
              <a:t>int x,*px; </a:t>
            </a:r>
          </a:p>
          <a:p>
            <a:pPr eaLnBrk="1" hangingPunct="1"/>
            <a:r>
              <a:rPr lang="en-US" altLang="zh-CN" b="1">
                <a:effectLst/>
                <a:latin typeface="Tahoma" pitchFamily="34" charset="0"/>
                <a:cs typeface="Tahoma" pitchFamily="34" charset="0"/>
              </a:rPr>
              <a:t>char a,*pa; </a:t>
            </a:r>
          </a:p>
          <a:p>
            <a:pPr eaLnBrk="1" hangingPunct="1"/>
            <a:r>
              <a:rPr lang="en-US" altLang="zh-CN" b="1">
                <a:effectLst/>
                <a:latin typeface="Tahoma" pitchFamily="34" charset="0"/>
                <a:cs typeface="Tahoma" pitchFamily="34" charset="0"/>
              </a:rPr>
              <a:t>px=&amp;a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rPr>
              <a:t>;//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rPr>
              <a:t>错误</a:t>
            </a:r>
            <a:r>
              <a:rPr lang="en-US" altLang="zh-CN" b="1">
                <a:effectLst/>
                <a:latin typeface="Tahoma" pitchFamily="34" charset="0"/>
                <a:cs typeface="Tahoma" pitchFamily="34" charset="0"/>
              </a:rPr>
              <a:t>pa=&amp;x; 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rPr>
              <a:t>//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rPr>
              <a:t>错误</a:t>
            </a:r>
            <a:endParaRPr lang="en-US" altLang="zh-CN" b="1">
              <a:solidFill>
                <a:srgbClr val="FF0000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4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8.2.3  </a:t>
            </a:r>
            <a:r>
              <a:rPr lang="zh-CN" altLang="en-US" smtClean="0"/>
              <a:t>指针变量的运算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424863" cy="6337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zh-CN" altLang="en-US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．指针变量的赋值运算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（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3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）把一个指针变量的值赋给另一个指针变量。如：</a:t>
            </a:r>
          </a:p>
          <a:p>
            <a:pPr lvl="3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x,*ptr1,*ptr2;</a:t>
            </a:r>
          </a:p>
          <a:p>
            <a:pPr lvl="3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ptr1=&amp;x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；</a:t>
            </a:r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pPr lvl="3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ptr2=ptr1;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 	</a:t>
            </a:r>
          </a:p>
          <a:p>
            <a:pPr lvl="3" eaLnBrk="1" hangingPunct="1">
              <a:buFontTx/>
              <a:buNone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注意：</a:t>
            </a:r>
            <a:r>
              <a:rPr lang="en-US" altLang="zh-CN" dirty="0" smtClean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ptr1,ptr2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必须是指向</a:t>
            </a:r>
            <a:r>
              <a:rPr lang="zh-CN" altLang="en-US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相同数据类型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的指针</a:t>
            </a:r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pPr lvl="4" eaLnBrk="1" hangingPunct="1">
              <a:buFontTx/>
              <a:buNone/>
              <a:defRPr/>
            </a:pPr>
            <a:endParaRPr lang="en-US" altLang="zh-CN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8.5 </a:t>
            </a:r>
            <a:r>
              <a:rPr lang="zh-CN" altLang="en-US" smtClean="0"/>
              <a:t>指针变量的赋值运算应用二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113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{ int x,*ptr1=&amp;x,*ptr2;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x=2;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ptr2=ptr1;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*ptr2=5;   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printf("x=%d,*ptr1=%d, &amp;x=%x,ptr1=%x 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                                                             </a:t>
            </a:r>
            <a:r>
              <a:rPr lang="en-US" altLang="zh-CN" smtClean="0">
                <a:solidFill>
                  <a:srgbClr val="0000FF"/>
                </a:solidFill>
                <a:latin typeface="Tahoma" pitchFamily="34" charset="0"/>
              </a:rPr>
              <a:t>x,*ptr1,&amp;x,ptr1</a:t>
            </a:r>
            <a:r>
              <a:rPr lang="en-US" altLang="zh-CN" smtClean="0">
                <a:latin typeface="Tahoma" pitchFamily="34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printf("x=%d,*ptr2=%d, &amp;x=%x,ptr2=%x 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                                                             </a:t>
            </a:r>
            <a:r>
              <a:rPr lang="en-US" altLang="zh-CN" smtClean="0">
                <a:solidFill>
                  <a:srgbClr val="0000FF"/>
                </a:solidFill>
                <a:latin typeface="Tahoma" pitchFamily="34" charset="0"/>
              </a:rPr>
              <a:t>x,*ptr2, &amp;x,ptr2);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FF"/>
              </a:solidFill>
              <a:latin typeface="Tahoma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0" r="7327" b="24966"/>
          <a:stretch>
            <a:fillRect/>
          </a:stretch>
        </p:blipFill>
        <p:spPr bwMode="auto">
          <a:xfrm>
            <a:off x="287338" y="908050"/>
            <a:ext cx="871378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2</a:t>
            </a:r>
            <a:r>
              <a:rPr lang="zh-CN" altLang="en-US" smtClean="0">
                <a:solidFill>
                  <a:srgbClr val="3333FF"/>
                </a:solidFill>
              </a:rPr>
              <a:t>．指针变量的加减运算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42350" cy="1223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指针变量可以进行</a:t>
            </a:r>
            <a:r>
              <a:rPr lang="zh-CN" altLang="en-US" sz="2800" smtClean="0">
                <a:solidFill>
                  <a:srgbClr val="FF3300"/>
                </a:solidFill>
              </a:rPr>
              <a:t>自增（</a:t>
            </a:r>
            <a:r>
              <a:rPr lang="en-US" altLang="zh-CN" sz="2800" b="0" smtClean="0">
                <a:solidFill>
                  <a:srgbClr val="FF3300"/>
                </a:solidFill>
              </a:rPr>
              <a:t>++</a:t>
            </a:r>
            <a:r>
              <a:rPr lang="zh-CN" altLang="en-US" sz="2800" smtClean="0">
                <a:solidFill>
                  <a:srgbClr val="FF3300"/>
                </a:solidFill>
              </a:rPr>
              <a:t>）、自减（</a:t>
            </a:r>
            <a:r>
              <a:rPr lang="en-US" altLang="zh-CN" sz="2800" smtClean="0">
                <a:solidFill>
                  <a:srgbClr val="FF3300"/>
                </a:solidFill>
              </a:rPr>
              <a:t>--</a:t>
            </a:r>
            <a:r>
              <a:rPr lang="zh-CN" altLang="en-US" sz="2800" smtClean="0">
                <a:solidFill>
                  <a:srgbClr val="FF3300"/>
                </a:solidFill>
              </a:rPr>
              <a:t>）、加上一个整数（</a:t>
            </a:r>
            <a:r>
              <a:rPr lang="en-US" altLang="zh-CN" sz="2800" smtClean="0">
                <a:solidFill>
                  <a:srgbClr val="FF3300"/>
                </a:solidFill>
              </a:rPr>
              <a:t>+</a:t>
            </a:r>
            <a:r>
              <a:rPr lang="zh-CN" altLang="en-US" sz="2800" smtClean="0">
                <a:solidFill>
                  <a:srgbClr val="FF3300"/>
                </a:solidFill>
              </a:rPr>
              <a:t>或</a:t>
            </a:r>
            <a:r>
              <a:rPr lang="en-US" altLang="zh-CN" sz="2800" smtClean="0">
                <a:solidFill>
                  <a:srgbClr val="FF3300"/>
                </a:solidFill>
              </a:rPr>
              <a:t>+=</a:t>
            </a:r>
            <a:r>
              <a:rPr lang="zh-CN" altLang="en-US" sz="2800" smtClean="0">
                <a:solidFill>
                  <a:srgbClr val="FF3300"/>
                </a:solidFill>
              </a:rPr>
              <a:t>）、减去一个整数（</a:t>
            </a:r>
            <a:r>
              <a:rPr lang="en-US" altLang="zh-CN" sz="2800" smtClean="0">
                <a:solidFill>
                  <a:srgbClr val="FF3300"/>
                </a:solidFill>
              </a:rPr>
              <a:t>-</a:t>
            </a:r>
            <a:r>
              <a:rPr lang="zh-CN" altLang="en-US" sz="2800" smtClean="0">
                <a:solidFill>
                  <a:srgbClr val="FF3300"/>
                </a:solidFill>
              </a:rPr>
              <a:t>或</a:t>
            </a:r>
            <a:r>
              <a:rPr lang="en-US" altLang="zh-CN" sz="2800" smtClean="0">
                <a:solidFill>
                  <a:srgbClr val="FF3300"/>
                </a:solidFill>
              </a:rPr>
              <a:t>-=</a:t>
            </a:r>
            <a:r>
              <a:rPr lang="zh-CN" altLang="en-US" sz="2800" smtClean="0">
                <a:solidFill>
                  <a:srgbClr val="FF3300"/>
                </a:solidFill>
              </a:rPr>
              <a:t>）</a:t>
            </a:r>
            <a:r>
              <a:rPr lang="zh-CN" altLang="en-US" sz="2800" smtClean="0"/>
              <a:t>以及</a:t>
            </a:r>
            <a:r>
              <a:rPr lang="zh-CN" altLang="en-US" sz="2800" smtClean="0">
                <a:solidFill>
                  <a:srgbClr val="3333FF"/>
                </a:solidFill>
              </a:rPr>
              <a:t>减去另一个指针</a:t>
            </a:r>
            <a:r>
              <a:rPr lang="zh-CN" altLang="en-US" sz="2800" smtClean="0"/>
              <a:t>的简单运算。</a:t>
            </a:r>
            <a:endParaRPr lang="zh-CN" altLang="en-US" sz="2800" smtClean="0">
              <a:solidFill>
                <a:srgbClr val="CC6600"/>
              </a:solidFill>
            </a:endParaRPr>
          </a:p>
          <a:p>
            <a:pPr eaLnBrk="1" hangingPunct="1"/>
            <a:endParaRPr lang="en-US" altLang="zh-CN" sz="2800" smtClean="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68313" y="3141663"/>
            <a:ext cx="83518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对于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int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整形变量                         对于字符型变量</a:t>
            </a:r>
          </a:p>
          <a:p>
            <a:pPr>
              <a:spcBef>
                <a:spcPct val="25000"/>
              </a:spcBef>
            </a:pP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若：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px=1000                          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若：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px=1000</a:t>
            </a:r>
          </a:p>
          <a:p>
            <a:pPr>
              <a:spcBef>
                <a:spcPct val="25000"/>
              </a:spcBef>
            </a:pP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px+1=1000+1*4=1004    px+1=1000+1*1=1001</a:t>
            </a:r>
          </a:p>
          <a:p>
            <a:pPr>
              <a:spcBef>
                <a:spcPct val="25000"/>
              </a:spcBef>
            </a:pP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px+2=1000+2*4=1008    px+2=1000+2*1=1002</a:t>
            </a: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>
            <a:off x="755650" y="981075"/>
            <a:ext cx="7920038" cy="1943100"/>
          </a:xfrm>
          <a:prstGeom prst="wedgeRoundRectCallout">
            <a:avLst>
              <a:gd name="adj1" fmla="val -912"/>
              <a:gd name="adj2" fmla="val 115440"/>
              <a:gd name="adj3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anchor="ctr"/>
          <a:lstStyle/>
          <a:p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指针变量的加减运算是对于指针变量内</a:t>
            </a:r>
            <a:r>
              <a:rPr lang="zh-CN" altLang="en-US" sz="2800" b="1">
                <a:solidFill>
                  <a:srgbClr val="CC6600"/>
                </a:solidFill>
                <a:effectLst/>
                <a:latin typeface="黑体" pitchFamily="2" charset="-122"/>
                <a:ea typeface="黑体" pitchFamily="2" charset="-122"/>
              </a:rPr>
              <a:t>所存储的地址进行的运算。</a:t>
            </a:r>
            <a:r>
              <a:rPr lang="zh-CN" altLang="en-US" sz="2800" b="1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执行加减运算时，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是对各指针变量所指向变量的类型</a:t>
            </a:r>
            <a:r>
              <a:rPr lang="zh-CN" altLang="en-US" sz="2800" b="1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在内存所占的字节数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来进行处理的。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2" grpId="0"/>
      <p:bldP spid="130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2</a:t>
            </a:r>
            <a:r>
              <a:rPr lang="zh-CN" altLang="en-US" smtClean="0">
                <a:solidFill>
                  <a:srgbClr val="3333FF"/>
                </a:solidFill>
              </a:rPr>
              <a:t>．指针变量的加减运算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）指针变量加减一个整型数（</a:t>
            </a:r>
            <a:r>
              <a:rPr lang="en-US" altLang="zh-CN" smtClean="0"/>
              <a:t>int</a:t>
            </a:r>
            <a:r>
              <a:rPr lang="zh-CN" altLang="en-US" smtClean="0"/>
              <a:t>）（示意图）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pic>
        <p:nvPicPr>
          <p:cNvPr id="1946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449388"/>
            <a:ext cx="58674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ChangeArrowheads="1"/>
          </p:cNvSpPr>
          <p:nvPr/>
        </p:nvSpPr>
        <p:spPr bwMode="auto">
          <a:xfrm>
            <a:off x="0" y="950913"/>
            <a:ext cx="9144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54000" eaLnBrk="1" hangingPunct="1"/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【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例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  <a:cs typeface="Arial" charset="0"/>
              </a:rPr>
              <a:t>8.6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  <a:cs typeface="Courier New" pitchFamily="49" charset="0"/>
              </a:rPr>
              <a:t>】</a:t>
            </a:r>
            <a:r>
              <a:rPr lang="zh-CN" altLang="en-US" b="1">
                <a:effectLst/>
                <a:latin typeface="Tahoma" pitchFamily="34" charset="0"/>
                <a:cs typeface="Courier New" pitchFamily="49" charset="0"/>
              </a:rPr>
              <a:t>指针变量的加减运算，显示地址用的是无符号十进制数。</a:t>
            </a: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#include &lt;stdio.h&gt;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void main()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solidFill>
                  <a:srgbClr val="3333FF"/>
                </a:solidFill>
                <a:effectLst/>
                <a:latin typeface="Tahoma" pitchFamily="34" charset="0"/>
                <a:ea typeface="楷体_GB2312" pitchFamily="49" charset="-122"/>
              </a:rPr>
              <a:t>{ int x,*px;  char y,*py;</a:t>
            </a:r>
            <a:endParaRPr lang="en-US" altLang="zh-CN" b="1">
              <a:solidFill>
                <a:srgbClr val="3333FF"/>
              </a:solidFill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x=2;px=&amp;x;  y=‘a’;py=&amp;y; 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printf("x=%3d,*px=%3d,px=%u\n",x,*px,px); 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printf("y=%3c,*py=%3.c,py=%u\n",y,*py,py);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printf("******************************\n");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solidFill>
                  <a:srgbClr val="3333FF"/>
                </a:solidFill>
                <a:effectLst/>
                <a:latin typeface="Tahoma" pitchFamily="34" charset="0"/>
                <a:ea typeface="楷体_GB2312" pitchFamily="49" charset="-122"/>
              </a:rPr>
              <a:t>  px++;  py--;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 /*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注意此时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px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py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已不指向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了*</a:t>
            </a:r>
            <a:r>
              <a:rPr lang="en-US" altLang="zh-CN" b="1">
                <a:solidFill>
                  <a:srgbClr val="FF0000"/>
                </a:solidFill>
                <a:effectLst/>
                <a:latin typeface="Tahoma" pitchFamily="34" charset="0"/>
                <a:ea typeface="楷体_GB2312" pitchFamily="49" charset="-122"/>
              </a:rPr>
              <a:t>/</a:t>
            </a:r>
            <a:endParaRPr lang="en-US" altLang="zh-CN" b="1">
              <a:solidFill>
                <a:srgbClr val="FF0000"/>
              </a:solidFill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printf("x=%3d,*px=%3d,px=%u\n",x,*px,px);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  printf("y=%3c,*py=%3.c,py=%u\n",y,*py,py);</a:t>
            </a:r>
            <a:endParaRPr lang="en-US" altLang="zh-CN" b="1">
              <a:effectLst/>
              <a:latin typeface="Tahoma" pitchFamily="34" charset="0"/>
            </a:endParaRPr>
          </a:p>
          <a:p>
            <a:pPr indent="254000"/>
            <a:r>
              <a:rPr lang="en-US" altLang="zh-CN" b="1">
                <a:effectLst/>
                <a:latin typeface="Tahoma" pitchFamily="34" charset="0"/>
                <a:ea typeface="楷体_GB2312" pitchFamily="49" charset="-122"/>
              </a:rPr>
              <a:t>}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19138" y="333375"/>
            <a:ext cx="8137525" cy="2046288"/>
            <a:chOff x="719572" y="333375"/>
            <a:chExt cx="8136904" cy="2047038"/>
          </a:xfrm>
        </p:grpSpPr>
        <p:pic>
          <p:nvPicPr>
            <p:cNvPr id="204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5" r="9465" b="19209"/>
            <a:stretch>
              <a:fillRect/>
            </a:stretch>
          </p:blipFill>
          <p:spPr bwMode="auto">
            <a:xfrm>
              <a:off x="719572" y="476672"/>
              <a:ext cx="4771690" cy="1903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0485" name="Group 17"/>
            <p:cNvGrpSpPr>
              <a:grpSpLocks/>
            </p:cNvGrpSpPr>
            <p:nvPr/>
          </p:nvGrpSpPr>
          <p:grpSpPr bwMode="auto">
            <a:xfrm>
              <a:off x="6984813" y="333375"/>
              <a:ext cx="1871663" cy="576263"/>
              <a:chOff x="4377" y="2432"/>
              <a:chExt cx="1179" cy="363"/>
            </a:xfrm>
          </p:grpSpPr>
          <p:sp>
            <p:nvSpPr>
              <p:cNvPr id="132105" name="AutoShape 9"/>
              <p:cNvSpPr>
                <a:spLocks noChangeArrowheads="1"/>
              </p:cNvSpPr>
              <p:nvPr/>
            </p:nvSpPr>
            <p:spPr bwMode="auto">
              <a:xfrm>
                <a:off x="4388" y="2432"/>
                <a:ext cx="1155" cy="360"/>
              </a:xfrm>
              <a:prstGeom prst="wedgeEllipseCallout">
                <a:avLst>
                  <a:gd name="adj1" fmla="val -133882"/>
                  <a:gd name="adj2" fmla="val 185809"/>
                </a:avLst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90" name="AutoShape 8"/>
              <p:cNvSpPr>
                <a:spLocks noChangeArrowheads="1"/>
              </p:cNvSpPr>
              <p:nvPr/>
            </p:nvSpPr>
            <p:spPr bwMode="auto">
              <a:xfrm>
                <a:off x="4377" y="2435"/>
                <a:ext cx="1179" cy="360"/>
              </a:xfrm>
              <a:prstGeom prst="wedgeEllipseCallout">
                <a:avLst>
                  <a:gd name="adj1" fmla="val -165190"/>
                  <a:gd name="adj2" fmla="val 15556"/>
                </a:avLst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200" b="1">
                    <a:effectLst/>
                    <a:latin typeface="黑体" pitchFamily="2" charset="-122"/>
                    <a:ea typeface="黑体" pitchFamily="2" charset="-122"/>
                  </a:rPr>
                  <a:t>相差为</a:t>
                </a:r>
                <a:r>
                  <a:rPr lang="en-US" altLang="zh-CN" sz="2200" b="1">
                    <a:effectLst/>
                    <a:latin typeface="黑体" pitchFamily="2" charset="-122"/>
                    <a:ea typeface="黑体" pitchFamily="2" charset="-122"/>
                  </a:rPr>
                  <a:t>4</a:t>
                </a:r>
              </a:p>
            </p:txBody>
          </p:sp>
        </p:grpSp>
        <p:grpSp>
          <p:nvGrpSpPr>
            <p:cNvPr id="20486" name="Group 18"/>
            <p:cNvGrpSpPr>
              <a:grpSpLocks/>
            </p:cNvGrpSpPr>
            <p:nvPr/>
          </p:nvGrpSpPr>
          <p:grpSpPr bwMode="auto">
            <a:xfrm>
              <a:off x="6875784" y="1341438"/>
              <a:ext cx="1944688" cy="503238"/>
              <a:chOff x="4286" y="3113"/>
              <a:chExt cx="1225" cy="317"/>
            </a:xfrm>
          </p:grpSpPr>
          <p:sp>
            <p:nvSpPr>
              <p:cNvPr id="132102" name="AutoShape 6"/>
              <p:cNvSpPr>
                <a:spLocks noChangeArrowheads="1"/>
              </p:cNvSpPr>
              <p:nvPr/>
            </p:nvSpPr>
            <p:spPr bwMode="auto">
              <a:xfrm>
                <a:off x="4297" y="3122"/>
                <a:ext cx="1021" cy="308"/>
              </a:xfrm>
              <a:prstGeom prst="wedgeEllipseCallout">
                <a:avLst>
                  <a:gd name="adj1" fmla="val -174292"/>
                  <a:gd name="adj2" fmla="val 95778"/>
                </a:avLst>
              </a:prstGeom>
              <a:solidFill>
                <a:srgbClr val="CCFFFF"/>
              </a:solidFill>
              <a:ln w="28575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88" name="AutoShape 5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225" cy="308"/>
              </a:xfrm>
              <a:prstGeom prst="wedgeEllipseCallout">
                <a:avLst>
                  <a:gd name="adj1" fmla="val -153838"/>
                  <a:gd name="adj2" fmla="val -107792"/>
                </a:avLst>
              </a:prstGeom>
              <a:solidFill>
                <a:srgbClr val="CCFFFF"/>
              </a:solidFill>
              <a:ln w="28575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zh-CN" altLang="en-US" sz="2200" b="1">
                    <a:effectLst/>
                    <a:latin typeface="黑体" pitchFamily="2" charset="-122"/>
                    <a:ea typeface="黑体" pitchFamily="2" charset="-122"/>
                  </a:rPr>
                  <a:t>相差为</a:t>
                </a:r>
                <a:r>
                  <a:rPr lang="en-US" altLang="zh-CN" sz="2200" b="1">
                    <a:effectLst/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2</a:t>
            </a:r>
            <a:r>
              <a:rPr lang="zh-CN" altLang="en-US" smtClean="0">
                <a:solidFill>
                  <a:srgbClr val="3333FF"/>
                </a:solidFill>
              </a:rPr>
              <a:t>．指针变量的加减运算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）两个指针变量相减（示意图），其结果为相差的变量个数</a:t>
            </a: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900113" y="4437063"/>
            <a:ext cx="15113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65288"/>
            <a:ext cx="7358062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变量的三要素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计算机的内存储器（内存）是存储变量的容器，存储器划分为一个个具有</a:t>
            </a:r>
            <a:r>
              <a:rPr lang="zh-CN" altLang="en-US" smtClean="0">
                <a:solidFill>
                  <a:schemeClr val="accent2"/>
                </a:solidFill>
              </a:rPr>
              <a:t>一定容量（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zh-CN" altLang="en-US" smtClean="0">
                <a:solidFill>
                  <a:schemeClr val="accent2"/>
                </a:solidFill>
              </a:rPr>
              <a:t>个字节）</a:t>
            </a:r>
            <a:r>
              <a:rPr lang="zh-CN" altLang="en-US" smtClean="0"/>
              <a:t>的存储单元，每个存储单元都有一个自己的</a:t>
            </a:r>
            <a:r>
              <a:rPr lang="zh-CN" altLang="en-US" smtClean="0">
                <a:solidFill>
                  <a:schemeClr val="accent2"/>
                </a:solidFill>
              </a:rPr>
              <a:t>编号</a:t>
            </a:r>
            <a:r>
              <a:rPr lang="zh-CN" altLang="en-US" smtClean="0"/>
              <a:t>，把这个编号称做该</a:t>
            </a:r>
            <a:r>
              <a:rPr lang="zh-CN" altLang="en-US" smtClean="0">
                <a:solidFill>
                  <a:schemeClr val="accent2"/>
                </a:solidFill>
              </a:rPr>
              <a:t>存储单元的地址</a:t>
            </a:r>
            <a:r>
              <a:rPr lang="zh-CN" altLang="en-US" smtClean="0"/>
              <a:t>（用十六进制数表示）。而单元的</a:t>
            </a:r>
            <a:r>
              <a:rPr lang="zh-CN" altLang="en-US" smtClean="0">
                <a:solidFill>
                  <a:srgbClr val="CC6600"/>
                </a:solidFill>
              </a:rPr>
              <a:t>内部</a:t>
            </a:r>
            <a:r>
              <a:rPr lang="zh-CN" altLang="en-US" smtClean="0"/>
              <a:t>存储的是</a:t>
            </a:r>
            <a:r>
              <a:rPr lang="zh-CN" altLang="en-US" smtClean="0">
                <a:solidFill>
                  <a:srgbClr val="CC6600"/>
                </a:solidFill>
              </a:rPr>
              <a:t>变量的值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mtClean="0">
                <a:solidFill>
                  <a:srgbClr val="CC6600"/>
                </a:solidFill>
              </a:rPr>
              <a:t>变量的</a:t>
            </a:r>
            <a:r>
              <a:rPr lang="en-US" altLang="zh-CN" smtClean="0">
                <a:solidFill>
                  <a:srgbClr val="CC6600"/>
                </a:solidFill>
              </a:rPr>
              <a:t>3</a:t>
            </a:r>
            <a:r>
              <a:rPr lang="zh-CN" altLang="en-US" smtClean="0">
                <a:solidFill>
                  <a:srgbClr val="CC6600"/>
                </a:solidFill>
              </a:rPr>
              <a:t>要素：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）变量</a:t>
            </a:r>
            <a:r>
              <a:rPr lang="zh-CN" altLang="en-US" smtClean="0">
                <a:solidFill>
                  <a:srgbClr val="FF3300"/>
                </a:solidFill>
              </a:rPr>
              <a:t>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）存储变量的</a:t>
            </a:r>
            <a:r>
              <a:rPr lang="zh-CN" altLang="en-US" smtClean="0">
                <a:solidFill>
                  <a:srgbClr val="3333FF"/>
                </a:solidFill>
              </a:rPr>
              <a:t>存储单元地址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）变量的</a:t>
            </a:r>
            <a:r>
              <a:rPr lang="zh-CN" altLang="en-US" smtClean="0">
                <a:solidFill>
                  <a:srgbClr val="FF3300"/>
                </a:solidFill>
              </a:rPr>
              <a:t>值</a:t>
            </a:r>
            <a:r>
              <a:rPr lang="zh-CN" altLang="en-US" smtClean="0"/>
              <a:t>（变量的内容）</a:t>
            </a:r>
          </a:p>
          <a:p>
            <a:pPr eaLnBrk="1" hangingPunct="1"/>
            <a:r>
              <a:rPr lang="zh-CN" altLang="en-US" smtClean="0"/>
              <a:t>变量取值的过程为：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首先找到存储该变量的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存储单元地址，再由该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单元内取出变量的值。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563938" y="3068638"/>
            <a:ext cx="5229225" cy="3168650"/>
            <a:chOff x="2372" y="13188"/>
            <a:chExt cx="5740" cy="2295"/>
          </a:xfrm>
        </p:grpSpPr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5666" y="13188"/>
              <a:ext cx="1216" cy="468"/>
            </a:xfrm>
            <a:prstGeom prst="rect">
              <a:avLst/>
            </a:prstGeom>
            <a:solidFill>
              <a:srgbClr val="A3FF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1400" b="1">
                  <a:effectLst/>
                </a:rPr>
                <a:t>内存数据区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7382" y="14235"/>
              <a:ext cx="720" cy="312"/>
            </a:xfrm>
            <a:prstGeom prst="rect">
              <a:avLst/>
            </a:prstGeom>
            <a:solidFill>
              <a:srgbClr val="A3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1400" b="1">
                  <a:effectLst/>
                </a:rPr>
                <a:t>变量</a:t>
              </a:r>
              <a:r>
                <a:rPr lang="en-US" altLang="zh-CN" sz="1400" b="1">
                  <a:effectLst/>
                </a:rPr>
                <a:t>Y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7392" y="14574"/>
              <a:ext cx="720" cy="312"/>
            </a:xfrm>
            <a:prstGeom prst="rect">
              <a:avLst/>
            </a:prstGeom>
            <a:solidFill>
              <a:srgbClr val="A3FF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1400" b="1">
                  <a:effectLst/>
                </a:rPr>
                <a:t>变量</a:t>
              </a:r>
              <a:r>
                <a:rPr lang="en-US" altLang="zh-CN" sz="1400" b="1">
                  <a:effectLst/>
                </a:rPr>
                <a:t>X</a:t>
              </a: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372" y="14247"/>
              <a:ext cx="2900" cy="252"/>
            </a:xfrm>
            <a:prstGeom prst="rect">
              <a:avLst/>
            </a:prstGeom>
            <a:solidFill>
              <a:srgbClr val="A3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1400" b="1">
                  <a:effectLst/>
                </a:rPr>
                <a:t>存储</a:t>
              </a:r>
              <a:r>
                <a:rPr lang="en-US" altLang="zh-CN" sz="1400" b="1">
                  <a:effectLst/>
                </a:rPr>
                <a:t>Y</a:t>
              </a:r>
              <a:r>
                <a:rPr lang="zh-CN" altLang="en-US" sz="1400" b="1">
                  <a:effectLst/>
                </a:rPr>
                <a:t>的存储单元地址：</a:t>
              </a:r>
              <a:r>
                <a:rPr lang="en-US" altLang="zh-CN" sz="1400" b="1">
                  <a:effectLst/>
                </a:rPr>
                <a:t>0253FDD4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2382" y="14577"/>
              <a:ext cx="2900" cy="252"/>
            </a:xfrm>
            <a:prstGeom prst="rect">
              <a:avLst/>
            </a:prstGeom>
            <a:solidFill>
              <a:srgbClr val="A3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1400" b="1">
                  <a:effectLst/>
                </a:rPr>
                <a:t>存储</a:t>
              </a:r>
              <a:r>
                <a:rPr lang="en-US" altLang="zh-CN" sz="1400" b="1">
                  <a:effectLst/>
                </a:rPr>
                <a:t>X</a:t>
              </a:r>
              <a:r>
                <a:rPr lang="zh-CN" altLang="en-US" sz="1400" b="1">
                  <a:effectLst/>
                </a:rPr>
                <a:t>的存储单元地址：</a:t>
              </a:r>
              <a:r>
                <a:rPr lang="en-US" altLang="zh-CN" sz="1400" b="1">
                  <a:effectLst/>
                </a:rPr>
                <a:t>0253FDD0</a:t>
              </a:r>
            </a:p>
          </p:txBody>
        </p:sp>
        <p:grpSp>
          <p:nvGrpSpPr>
            <p:cNvPr id="3082" name="Group 10"/>
            <p:cNvGrpSpPr>
              <a:grpSpLocks/>
            </p:cNvGrpSpPr>
            <p:nvPr/>
          </p:nvGrpSpPr>
          <p:grpSpPr bwMode="auto">
            <a:xfrm>
              <a:off x="5460" y="13623"/>
              <a:ext cx="1697" cy="1860"/>
              <a:chOff x="7697" y="12123"/>
              <a:chExt cx="1697" cy="1860"/>
            </a:xfrm>
          </p:grpSpPr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7697" y="12123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zh-CN" altLang="zh-CN">
                  <a:effectLst/>
                </a:endParaRPr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7698" y="12423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r>
                  <a:rPr lang="en-US" altLang="zh-CN" sz="900">
                    <a:effectLst/>
                  </a:rPr>
                  <a:t>…</a:t>
                </a:r>
                <a:endParaRPr lang="en-US" altLang="zh-CN">
                  <a:effectLst/>
                </a:endParaRPr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7698" y="12726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400" b="1">
                    <a:effectLst/>
                  </a:rPr>
                  <a:t>34 (</a:t>
                </a:r>
                <a:r>
                  <a:rPr lang="zh-CN" altLang="en-US" sz="1400" b="1">
                    <a:effectLst/>
                  </a:rPr>
                  <a:t>变量</a:t>
                </a:r>
                <a:r>
                  <a:rPr lang="en-US" altLang="zh-CN" sz="1400" b="1">
                    <a:effectLst/>
                  </a:rPr>
                  <a:t>Y</a:t>
                </a:r>
                <a:r>
                  <a:rPr lang="zh-CN" altLang="en-US" sz="1400" b="1">
                    <a:effectLst/>
                  </a:rPr>
                  <a:t>的值</a:t>
                </a:r>
                <a:r>
                  <a:rPr lang="en-US" altLang="zh-CN" sz="1400" b="1">
                    <a:effectLst/>
                  </a:rPr>
                  <a:t>)</a:t>
                </a:r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7698" y="13044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400" b="1">
                    <a:effectLst/>
                  </a:rPr>
                  <a:t>12 (</a:t>
                </a:r>
                <a:r>
                  <a:rPr lang="zh-CN" altLang="en-US" sz="1400" b="1">
                    <a:effectLst/>
                  </a:rPr>
                  <a:t>变量</a:t>
                </a:r>
                <a:r>
                  <a:rPr lang="en-US" altLang="zh-CN" sz="1400" b="1">
                    <a:effectLst/>
                  </a:rPr>
                  <a:t>X</a:t>
                </a:r>
                <a:r>
                  <a:rPr lang="zh-CN" altLang="en-US" sz="1400" b="1">
                    <a:effectLst/>
                  </a:rPr>
                  <a:t>的值</a:t>
                </a:r>
                <a:r>
                  <a:rPr lang="en-US" altLang="zh-CN" sz="1400" b="1">
                    <a:effectLst/>
                  </a:rPr>
                  <a:t>)</a:t>
                </a:r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7698" y="13353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r>
                  <a:rPr lang="en-US" altLang="zh-CN" sz="900">
                    <a:effectLst/>
                  </a:rPr>
                  <a:t>…</a:t>
                </a:r>
                <a:endParaRPr lang="en-US" altLang="zh-CN">
                  <a:effectLst/>
                </a:endParaRPr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7698" y="13668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zh-CN" altLang="zh-CN">
                  <a:effectLst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3</a:t>
            </a:r>
            <a:r>
              <a:rPr lang="zh-CN" altLang="en-US" smtClean="0">
                <a:solidFill>
                  <a:srgbClr val="3333FF"/>
                </a:solidFill>
              </a:rPr>
              <a:t>．指针变量的使用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</a:rPr>
              <a:t>指针运算符*和</a:t>
            </a:r>
            <a:r>
              <a:rPr lang="en-US" altLang="zh-CN" smtClean="0">
                <a:latin typeface="Tahoma" pitchFamily="34" charset="0"/>
              </a:rPr>
              <a:t>&amp;</a:t>
            </a:r>
            <a:r>
              <a:rPr lang="zh-CN" altLang="en-US" smtClean="0">
                <a:latin typeface="Tahoma" pitchFamily="34" charset="0"/>
              </a:rPr>
              <a:t>优先级相同，运算方向为从右向左。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</a:rPr>
              <a:t>如，若“</a:t>
            </a:r>
            <a:r>
              <a:rPr lang="en-US" altLang="zh-CN" smtClean="0">
                <a:latin typeface="Tahoma" pitchFamily="34" charset="0"/>
              </a:rPr>
              <a:t>int  x,*px=&amp;x;”</a:t>
            </a:r>
            <a:r>
              <a:rPr lang="zh-CN" altLang="en-US" smtClean="0">
                <a:latin typeface="Tahoma" pitchFamily="34" charset="0"/>
              </a:rPr>
              <a:t>，则存在以下关系：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&amp;*px → &amp;(*px) → &amp;(x) → &amp;x    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*&amp;x → *(&amp;x) → *(px) → *px → x  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++*px → ++(*px) → ++x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(*px)++ → x++                  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*px++ → *(px++)      	/*</a:t>
            </a:r>
            <a:r>
              <a:rPr lang="zh-CN" altLang="en-US" smtClean="0">
                <a:latin typeface="Tahoma" pitchFamily="34" charset="0"/>
              </a:rPr>
              <a:t>先取*</a:t>
            </a:r>
            <a:r>
              <a:rPr lang="en-US" altLang="zh-CN" smtClean="0">
                <a:latin typeface="Tahoma" pitchFamily="34" charset="0"/>
              </a:rPr>
              <a:t>px</a:t>
            </a:r>
            <a:r>
              <a:rPr lang="zh-CN" altLang="en-US" smtClean="0">
                <a:latin typeface="Tahoma" pitchFamily="34" charset="0"/>
              </a:rPr>
              <a:t>的内容，然后</a:t>
            </a:r>
            <a:r>
              <a:rPr lang="en-US" altLang="zh-CN" smtClean="0">
                <a:latin typeface="Tahoma" pitchFamily="34" charset="0"/>
              </a:rPr>
              <a:t>px+1 */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*++px → *(++px)    /*</a:t>
            </a:r>
            <a:r>
              <a:rPr lang="zh-CN" altLang="en-US" smtClean="0">
                <a:latin typeface="Tahoma" pitchFamily="34" charset="0"/>
              </a:rPr>
              <a:t>先使</a:t>
            </a:r>
            <a:r>
              <a:rPr lang="en-US" altLang="zh-CN" smtClean="0">
                <a:latin typeface="Tahoma" pitchFamily="34" charset="0"/>
              </a:rPr>
              <a:t>px+1</a:t>
            </a:r>
            <a:r>
              <a:rPr lang="zh-CN" altLang="en-US" smtClean="0">
                <a:latin typeface="Tahoma" pitchFamily="34" charset="0"/>
              </a:rPr>
              <a:t>，然后取*</a:t>
            </a:r>
            <a:r>
              <a:rPr lang="en-US" altLang="zh-CN" smtClean="0">
                <a:latin typeface="Tahoma" pitchFamily="34" charset="0"/>
              </a:rPr>
              <a:t>px</a:t>
            </a:r>
            <a:r>
              <a:rPr lang="zh-CN" altLang="en-US" smtClean="0">
                <a:latin typeface="Tahoma" pitchFamily="34" charset="0"/>
              </a:rPr>
              <a:t>的内容 *</a:t>
            </a:r>
            <a:r>
              <a:rPr lang="en-US" altLang="zh-CN" smtClean="0">
                <a:latin typeface="Tahoma" pitchFamily="34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921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8.9】</a:t>
            </a:r>
            <a:r>
              <a:rPr lang="zh-CN" altLang="en-US" sz="2800" smtClean="0"/>
              <a:t>在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个数值中找出最大值和最小值。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640762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#include&lt;stdio.h&gt;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void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{int  a,b,c,*pmax, *pmin;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scanf("%d %d %d", &amp;a,&amp;b,&amp;c);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if(a&gt;b)                     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   { pmax=&amp;a; pmin=&amp;b;}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else                        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   {  pmax=&amp;b; pmin=&amp;a;}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 </a:t>
            </a:r>
            <a:r>
              <a:rPr lang="en-US" altLang="zh-CN" smtClean="0">
                <a:solidFill>
                  <a:srgbClr val="3333FF"/>
                </a:solidFill>
                <a:latin typeface="Tahoma" pitchFamily="34" charset="0"/>
              </a:rPr>
              <a:t>if(c&gt;*pmax) pmax=&amp;c;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3333FF"/>
                </a:solidFill>
                <a:latin typeface="Tahoma" pitchFamily="34" charset="0"/>
              </a:rPr>
              <a:t>  if(c&lt;*pmin) pmin=&amp;c;</a:t>
            </a:r>
            <a:r>
              <a:rPr lang="en-US" altLang="zh-CN" smtClean="0">
                <a:latin typeface="Tahoma" pitchFamily="34" charset="0"/>
              </a:rPr>
              <a:t>       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printf("a=%d, b=%d,c=%d \n",a,b,c);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printf("max=%d, min=%d\n", *pmax, *pmin);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latin typeface="Tahoma" pitchFamily="34" charset="0"/>
              </a:rPr>
              <a:t> }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2" r="32407" b="20343"/>
          <a:stretch>
            <a:fillRect/>
          </a:stretch>
        </p:blipFill>
        <p:spPr bwMode="auto">
          <a:xfrm>
            <a:off x="4572000" y="2384425"/>
            <a:ext cx="3987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4572000" y="836613"/>
            <a:ext cx="3887788" cy="1152525"/>
          </a:xfrm>
          <a:prstGeom prst="wedgeRoundRectCallout">
            <a:avLst>
              <a:gd name="adj1" fmla="val -82954"/>
              <a:gd name="adj2" fmla="val 198347"/>
              <a:gd name="adj3" fmla="val 16667"/>
            </a:avLst>
          </a:prstGeom>
          <a:solidFill>
            <a:srgbClr val="FFDD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effectLst/>
              </a:rPr>
              <a:t>为什么用指针解题？</a:t>
            </a:r>
          </a:p>
          <a:p>
            <a:r>
              <a:rPr lang="zh-CN" altLang="en-US" b="1">
                <a:effectLst/>
              </a:rPr>
              <a:t>因为用指针要比用变量名称快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171" grpId="0" build="p"/>
      <p:bldP spid="1351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8.2.4  </a:t>
            </a:r>
            <a:r>
              <a:rPr lang="zh-CN" altLang="en-US" smtClean="0"/>
              <a:t>指针变量作为函数参数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972207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dirty="0" smtClean="0">
                <a:solidFill>
                  <a:srgbClr val="FF00FF"/>
                </a:solidFill>
              </a:rPr>
              <a:t>指针变量</a:t>
            </a:r>
            <a:r>
              <a:rPr lang="zh-CN" altLang="en-US" dirty="0" smtClean="0"/>
              <a:t>作为函数的形式</a:t>
            </a:r>
            <a:r>
              <a:rPr lang="zh-CN" altLang="en-US" dirty="0" smtClean="0">
                <a:solidFill>
                  <a:srgbClr val="FF00FF"/>
                </a:solidFill>
              </a:rPr>
              <a:t>参数</a:t>
            </a:r>
            <a:r>
              <a:rPr lang="zh-CN" altLang="en-US" dirty="0" smtClean="0"/>
              <a:t>，可以直接</a:t>
            </a:r>
            <a:r>
              <a:rPr lang="zh-CN" altLang="en-US" dirty="0" smtClean="0">
                <a:solidFill>
                  <a:srgbClr val="FF00FF"/>
                </a:solidFill>
              </a:rPr>
              <a:t>改变实参的值</a:t>
            </a:r>
            <a:r>
              <a:rPr lang="zh-CN" altLang="en-US" dirty="0" smtClean="0"/>
              <a:t>，相当于可以有多个</a:t>
            </a:r>
            <a:r>
              <a:rPr lang="zh-CN" altLang="en-US" dirty="0" smtClean="0">
                <a:solidFill>
                  <a:srgbClr val="FF0000"/>
                </a:solidFill>
              </a:rPr>
              <a:t>“返回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值。 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90500" y="2532980"/>
            <a:ext cx="3600450" cy="2308225"/>
          </a:xfrm>
          <a:prstGeom prst="rect">
            <a:avLst/>
          </a:prstGeom>
          <a:solidFill>
            <a:srgbClr val="A3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#include&lt;</a:t>
            </a:r>
            <a:r>
              <a:rPr lang="en-US" altLang="zh-CN" b="1" dirty="0" err="1">
                <a:effectLst/>
                <a:latin typeface="Tahoma" pitchFamily="34" charset="0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</a:rPr>
              <a:t>&gt;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s1(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p1</a:t>
            </a:r>
            <a:r>
              <a:rPr lang="en-US" altLang="zh-CN" b="1" dirty="0">
                <a:effectLst/>
                <a:latin typeface="Tahoma" pitchFamily="34" charset="0"/>
              </a:rPr>
              <a:t>)	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{ p1=10*p1;                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  return p1;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}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63938" y="2532980"/>
            <a:ext cx="5329237" cy="3416300"/>
          </a:xfrm>
          <a:prstGeom prst="rect">
            <a:avLst/>
          </a:prstGeom>
          <a:solidFill>
            <a:srgbClr val="CAFD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effectLst/>
                <a:latin typeface="Tahoma" pitchFamily="34" charset="0"/>
              </a:rPr>
              <a:t>void main()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a, b;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scanf</a:t>
            </a:r>
            <a:r>
              <a:rPr lang="en-US" altLang="zh-CN" b="1" dirty="0">
                <a:effectLst/>
                <a:latin typeface="Tahoma" pitchFamily="34" charset="0"/>
              </a:rPr>
              <a:t>("%d %d", &amp;a, &amp;b);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("a=%</a:t>
            </a:r>
            <a:r>
              <a:rPr lang="en-US" altLang="zh-CN" b="1" dirty="0" err="1">
                <a:effectLst/>
                <a:latin typeface="Tahoma" pitchFamily="34" charset="0"/>
              </a:rPr>
              <a:t>d,b</a:t>
            </a:r>
            <a:r>
              <a:rPr lang="en-US" altLang="zh-CN" b="1" dirty="0">
                <a:effectLst/>
                <a:latin typeface="Tahoma" pitchFamily="34" charset="0"/>
              </a:rPr>
              <a:t>=%d\n", a, b);       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a=s1(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a</a:t>
            </a:r>
            <a:r>
              <a:rPr lang="en-US" altLang="zh-CN" b="1" dirty="0">
                <a:effectLst/>
                <a:latin typeface="Tahoma" pitchFamily="34" charset="0"/>
              </a:rPr>
              <a:t>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b=s1(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b</a:t>
            </a:r>
            <a:r>
              <a:rPr lang="en-US" altLang="zh-CN" b="1" dirty="0">
                <a:effectLst/>
                <a:latin typeface="Tahoma" pitchFamily="34" charset="0"/>
              </a:rPr>
              <a:t>);</a:t>
            </a:r>
          </a:p>
          <a:p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("10*a=%d,10*b=%d\n", </a:t>
            </a:r>
            <a:r>
              <a:rPr lang="en-US" altLang="zh-CN" b="1" dirty="0" err="1">
                <a:effectLst/>
                <a:latin typeface="Tahoma" pitchFamily="34" charset="0"/>
              </a:rPr>
              <a:t>a,b</a:t>
            </a:r>
            <a:r>
              <a:rPr lang="en-US" altLang="zh-CN" b="1" dirty="0">
                <a:effectLst/>
                <a:latin typeface="Tahoma" pitchFamily="34" charset="0"/>
              </a:rPr>
              <a:t>);		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}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90500" y="1831230"/>
            <a:ext cx="87764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8.10 </a:t>
            </a:r>
            <a:r>
              <a:rPr lang="zh-CN" altLang="en-US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利用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函数的</a:t>
            </a:r>
            <a:r>
              <a:rPr lang="zh-CN" altLang="en-US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返回</a:t>
            </a:r>
            <a:r>
              <a:rPr lang="zh-CN" altLang="en-US" b="1" dirty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值使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实参的值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扩大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倍</a:t>
            </a:r>
            <a:r>
              <a:rPr lang="zh-CN" altLang="en-US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形参为非指针</a:t>
            </a:r>
            <a:r>
              <a:rPr lang="zh-CN" altLang="en-US" b="1" dirty="0" smtClean="0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 </a:t>
            </a:r>
            <a:endParaRPr lang="zh-CN" altLang="en-US" b="1" dirty="0"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0" r="14369" b="21442"/>
          <a:stretch/>
        </p:blipFill>
        <p:spPr bwMode="auto">
          <a:xfrm>
            <a:off x="4391980" y="666326"/>
            <a:ext cx="4266111" cy="161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6" grpId="0" animBg="1"/>
      <p:bldP spid="136197" grpId="0" animBg="1"/>
      <p:bldP spid="1361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064500" cy="90805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3333FF"/>
                </a:solidFill>
              </a:rPr>
              <a:t>例</a:t>
            </a:r>
            <a:r>
              <a:rPr lang="en-US" altLang="zh-CN" sz="2800" dirty="0" smtClean="0">
                <a:solidFill>
                  <a:srgbClr val="3333FF"/>
                </a:solidFill>
              </a:rPr>
              <a:t>8.11 </a:t>
            </a:r>
            <a:r>
              <a:rPr lang="zh-CN" altLang="en-US" sz="2800" dirty="0" smtClean="0">
                <a:solidFill>
                  <a:srgbClr val="3333FF"/>
                </a:solidFill>
              </a:rPr>
              <a:t>利用</a:t>
            </a:r>
            <a:r>
              <a:rPr lang="zh-CN" altLang="en-US" sz="2800" dirty="0" smtClean="0">
                <a:solidFill>
                  <a:srgbClr val="FF0000"/>
                </a:solidFill>
              </a:rPr>
              <a:t>指针作参数</a:t>
            </a:r>
            <a:r>
              <a:rPr lang="zh-CN" altLang="en-US" sz="2800" dirty="0" smtClean="0">
                <a:solidFill>
                  <a:srgbClr val="3333FF"/>
                </a:solidFill>
              </a:rPr>
              <a:t>传递使实参的值扩大</a:t>
            </a:r>
            <a:r>
              <a:rPr lang="en-US" altLang="zh-CN" sz="2800" dirty="0" smtClean="0">
                <a:solidFill>
                  <a:srgbClr val="3333FF"/>
                </a:solidFill>
              </a:rPr>
              <a:t>10</a:t>
            </a:r>
            <a:r>
              <a:rPr lang="zh-CN" altLang="en-US" sz="2800" dirty="0" smtClean="0">
                <a:solidFill>
                  <a:srgbClr val="3333FF"/>
                </a:solidFill>
              </a:rPr>
              <a:t>倍。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7273925" cy="48974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#include&lt;</a:t>
            </a:r>
            <a:r>
              <a:rPr lang="en-US" altLang="zh-CN" dirty="0" err="1" smtClean="0">
                <a:latin typeface="Tahoma" pitchFamily="34" charset="0"/>
              </a:rPr>
              <a:t>stdio.h</a:t>
            </a:r>
            <a:r>
              <a:rPr lang="en-US" altLang="zh-CN" dirty="0" smtClean="0">
                <a:latin typeface="Tahoma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void s1(</a:t>
            </a:r>
            <a:r>
              <a:rPr lang="en-US" altLang="zh-CN" dirty="0" err="1" smtClean="0">
                <a:latin typeface="Tahoma" pitchFamily="34" charset="0"/>
              </a:rPr>
              <a:t>int</a:t>
            </a:r>
            <a:r>
              <a:rPr lang="en-US" altLang="zh-CN" dirty="0" smtClean="0">
                <a:latin typeface="Tahoma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</a:rPr>
              <a:t>*p1</a:t>
            </a:r>
            <a:r>
              <a:rPr lang="en-US" altLang="zh-CN" dirty="0" smtClean="0">
                <a:latin typeface="Tahoma" pitchFamily="34" charset="0"/>
              </a:rPr>
              <a:t>,int 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</a:rPr>
              <a:t>*p2</a:t>
            </a:r>
            <a:r>
              <a:rPr lang="en-US" altLang="zh-CN" dirty="0" smtClean="0">
                <a:latin typeface="Tahoma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{ </a:t>
            </a: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*p1=10**p1;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    *p2=10**p2;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void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{</a:t>
            </a:r>
            <a:r>
              <a:rPr lang="en-US" altLang="zh-CN" dirty="0" err="1" smtClean="0">
                <a:latin typeface="Tahoma" pitchFamily="34" charset="0"/>
              </a:rPr>
              <a:t>int</a:t>
            </a:r>
            <a:r>
              <a:rPr lang="en-US" altLang="zh-CN" dirty="0" smtClean="0">
                <a:latin typeface="Tahoma" pitchFamily="34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err="1" smtClean="0">
                <a:latin typeface="Tahoma" pitchFamily="34" charset="0"/>
              </a:rPr>
              <a:t>scanf</a:t>
            </a:r>
            <a:r>
              <a:rPr lang="en-US" altLang="zh-CN" dirty="0" smtClean="0">
                <a:latin typeface="Tahoma" pitchFamily="34" charset="0"/>
              </a:rPr>
              <a:t>("%d %d", &amp;a, &amp;b);          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err="1" smtClean="0">
                <a:latin typeface="Tahoma" pitchFamily="34" charset="0"/>
              </a:rPr>
              <a:t>printf</a:t>
            </a:r>
            <a:r>
              <a:rPr lang="en-US" altLang="zh-CN" dirty="0" smtClean="0">
                <a:latin typeface="Tahoma" pitchFamily="34" charset="0"/>
              </a:rPr>
              <a:t>("a=%</a:t>
            </a:r>
            <a:r>
              <a:rPr lang="en-US" altLang="zh-CN" dirty="0" err="1" smtClean="0">
                <a:latin typeface="Tahoma" pitchFamily="34" charset="0"/>
              </a:rPr>
              <a:t>d,b</a:t>
            </a:r>
            <a:r>
              <a:rPr lang="en-US" altLang="zh-CN" dirty="0" smtClean="0">
                <a:latin typeface="Tahoma" pitchFamily="34" charset="0"/>
              </a:rPr>
              <a:t>=%d\n", a, b);     	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s1(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</a:rPr>
              <a:t>&amp;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altLang="zh-CN" dirty="0" err="1" smtClean="0">
                <a:solidFill>
                  <a:srgbClr val="3333FF"/>
                </a:solidFill>
                <a:latin typeface="Tahoma" pitchFamily="34" charset="0"/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</a:rPr>
              <a:t>&amp;b</a:t>
            </a: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err="1" smtClean="0">
                <a:latin typeface="Tahoma" pitchFamily="34" charset="0"/>
              </a:rPr>
              <a:t>printf</a:t>
            </a:r>
            <a:r>
              <a:rPr lang="en-US" altLang="zh-CN" dirty="0" smtClean="0">
                <a:latin typeface="Tahoma" pitchFamily="34" charset="0"/>
              </a:rPr>
              <a:t>("10*a=%d,10*b=%d\n", </a:t>
            </a:r>
            <a:r>
              <a:rPr lang="en-US" altLang="zh-CN" dirty="0" err="1" smtClean="0">
                <a:latin typeface="Tahoma" pitchFamily="34" charset="0"/>
              </a:rPr>
              <a:t>a,b</a:t>
            </a:r>
            <a:r>
              <a:rPr lang="en-US" altLang="zh-CN" dirty="0" smtClean="0">
                <a:latin typeface="Tahoma" pitchFamily="34" charset="0"/>
              </a:rPr>
              <a:t>);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Tahoma" pitchFamily="34" charset="0"/>
              </a:rPr>
              <a:t> }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0" r="14369" b="21442"/>
          <a:stretch/>
        </p:blipFill>
        <p:spPr bwMode="auto">
          <a:xfrm>
            <a:off x="4397863" y="1628800"/>
            <a:ext cx="4266111" cy="161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参数的传递及参数的变化过程图 </a:t>
            </a:r>
          </a:p>
        </p:txBody>
      </p:sp>
      <p:pic>
        <p:nvPicPr>
          <p:cNvPr id="24579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r="4430"/>
          <a:stretch>
            <a:fillRect/>
          </a:stretch>
        </p:blipFill>
        <p:spPr bwMode="auto">
          <a:xfrm>
            <a:off x="250825" y="908050"/>
            <a:ext cx="8569325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080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利用普通变量作为函数的参数，来解决“将</a:t>
            </a:r>
            <a:r>
              <a:rPr lang="en-US" altLang="zh-CN" sz="2800" smtClean="0"/>
              <a:t>a</a:t>
            </a:r>
            <a:r>
              <a:rPr lang="zh-CN" altLang="en-US" sz="2800" smtClean="0"/>
              <a:t>和</a:t>
            </a:r>
            <a:r>
              <a:rPr lang="en-US" altLang="zh-CN" sz="2800" smtClean="0"/>
              <a:t>b</a:t>
            </a:r>
            <a:r>
              <a:rPr lang="zh-CN" altLang="en-US" sz="2800" smtClean="0"/>
              <a:t>两个数进行交换”的问题 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23850" y="1052513"/>
            <a:ext cx="6048375" cy="4473575"/>
          </a:xfrm>
          <a:prstGeom prst="rect">
            <a:avLst/>
          </a:prstGeom>
          <a:solidFill>
            <a:srgbClr val="A3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#include&lt;</a:t>
            </a:r>
            <a:r>
              <a:rPr lang="en-US" altLang="zh-CN" b="1" dirty="0" err="1">
                <a:effectLst/>
                <a:latin typeface="Tahoma" pitchFamily="34" charset="0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</a:rPr>
              <a:t>&gt;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void swap(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p1, 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p2)	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t;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t=p1; p1=p2; p2=t;</a:t>
            </a:r>
            <a:r>
              <a:rPr lang="en-US" altLang="zh-CN" b="1" dirty="0">
                <a:effectLst/>
                <a:latin typeface="Tahoma" pitchFamily="34" charset="0"/>
              </a:rPr>
              <a:t> }</a:t>
            </a:r>
          </a:p>
          <a:p>
            <a:pPr indent="266700"/>
            <a:endParaRPr lang="en-US" altLang="zh-CN" b="1" dirty="0">
              <a:effectLst/>
              <a:latin typeface="Tahoma" pitchFamily="34" charset="0"/>
            </a:endParaRP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void main()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a, b;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scanf</a:t>
            </a:r>
            <a:r>
              <a:rPr lang="en-US" altLang="zh-CN" b="1" dirty="0">
                <a:effectLst/>
                <a:latin typeface="Tahoma" pitchFamily="34" charset="0"/>
              </a:rPr>
              <a:t>("%d %d", &amp;a, &amp;b);   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("a=%</a:t>
            </a:r>
            <a:r>
              <a:rPr lang="en-US" altLang="zh-CN" b="1" dirty="0" err="1">
                <a:effectLst/>
                <a:latin typeface="Tahoma" pitchFamily="34" charset="0"/>
              </a:rPr>
              <a:t>d,b</a:t>
            </a:r>
            <a:r>
              <a:rPr lang="en-US" altLang="zh-CN" b="1" dirty="0">
                <a:effectLst/>
                <a:latin typeface="Tahoma" pitchFamily="34" charset="0"/>
              </a:rPr>
              <a:t>=%d\n", a, b);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swap(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Tahoma" pitchFamily="34" charset="0"/>
              </a:rPr>
              <a:t>a,b</a:t>
            </a:r>
            <a:r>
              <a:rPr lang="en-US" altLang="zh-CN" b="1" dirty="0">
                <a:effectLst/>
                <a:latin typeface="Tahoma" pitchFamily="34" charset="0"/>
              </a:rPr>
              <a:t>);</a:t>
            </a:r>
          </a:p>
          <a:p>
            <a:pPr indent="266700"/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("a=%</a:t>
            </a:r>
            <a:r>
              <a:rPr lang="en-US" altLang="zh-CN" b="1" dirty="0" err="1">
                <a:effectLst/>
                <a:latin typeface="Tahoma" pitchFamily="34" charset="0"/>
              </a:rPr>
              <a:t>d,b</a:t>
            </a:r>
            <a:r>
              <a:rPr lang="en-US" altLang="zh-CN" b="1" dirty="0">
                <a:effectLst/>
                <a:latin typeface="Tahoma" pitchFamily="34" charset="0"/>
              </a:rPr>
              <a:t>=%d\n", a, b);}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 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9" r="28411" b="20344"/>
          <a:stretch/>
        </p:blipFill>
        <p:spPr bwMode="auto">
          <a:xfrm>
            <a:off x="5652120" y="1412776"/>
            <a:ext cx="2640682" cy="172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135937" cy="836613"/>
          </a:xfrm>
          <a:solidFill>
            <a:srgbClr val="A3FFE7"/>
          </a:solidFill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chemeClr val="tx1"/>
                </a:solidFill>
              </a:rPr>
              <a:t>void swap(int p1, int p2)          swap(</a:t>
            </a:r>
            <a:r>
              <a:rPr lang="en-US" altLang="zh-CN" sz="2400" smtClean="0">
                <a:solidFill>
                  <a:srgbClr val="FF0000"/>
                </a:solidFill>
              </a:rPr>
              <a:t>a,b</a:t>
            </a:r>
            <a:r>
              <a:rPr lang="en-US" altLang="zh-CN" sz="2400" smtClean="0">
                <a:solidFill>
                  <a:schemeClr val="tx1"/>
                </a:solidFill>
              </a:rPr>
              <a:t>); 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>{ </a:t>
            </a:r>
            <a:r>
              <a:rPr lang="en-US" altLang="zh-CN" sz="2400" smtClean="0">
                <a:solidFill>
                  <a:srgbClr val="FF0000"/>
                </a:solidFill>
              </a:rPr>
              <a:t>t=p1; p1=p2; p2=t;}  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964612" cy="48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07504" y="3356656"/>
            <a:ext cx="6336704" cy="2304591"/>
            <a:chOff x="107504" y="3356656"/>
            <a:chExt cx="6336704" cy="2304591"/>
          </a:xfrm>
        </p:grpSpPr>
        <p:sp>
          <p:nvSpPr>
            <p:cNvPr id="2" name="矩形 1"/>
            <p:cNvSpPr/>
            <p:nvPr/>
          </p:nvSpPr>
          <p:spPr bwMode="auto">
            <a:xfrm>
              <a:off x="107504" y="3356656"/>
              <a:ext cx="6336704" cy="23045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2087724" y="3356657"/>
              <a:ext cx="0" cy="23045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4247964" y="3356657"/>
              <a:ext cx="0" cy="23045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49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利用指针变量作为函数的参数，来解决“将</a:t>
            </a:r>
            <a:r>
              <a:rPr lang="en-US" altLang="zh-CN" sz="2800" smtClean="0"/>
              <a:t>a</a:t>
            </a:r>
            <a:r>
              <a:rPr lang="zh-CN" altLang="en-US" sz="2800" smtClean="0"/>
              <a:t>和</a:t>
            </a:r>
            <a:r>
              <a:rPr lang="en-US" altLang="zh-CN" sz="2800" smtClean="0"/>
              <a:t>b</a:t>
            </a:r>
            <a:r>
              <a:rPr lang="zh-CN" altLang="en-US" sz="2800" smtClean="0"/>
              <a:t>两个数进行交换”的问题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3850" y="981075"/>
            <a:ext cx="5734050" cy="3743325"/>
          </a:xfrm>
          <a:prstGeom prst="rect">
            <a:avLst/>
          </a:prstGeom>
          <a:solidFill>
            <a:srgbClr val="CAFD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#include&lt;</a:t>
            </a:r>
            <a:r>
              <a:rPr lang="en-US" altLang="zh-CN" b="1" dirty="0" err="1">
                <a:effectLst/>
                <a:latin typeface="Tahoma" pitchFamily="34" charset="0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</a:rPr>
              <a:t>&gt;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void swap(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*p1, 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*p2)	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t;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  t=*p1; *p1=*p2; *p2=t;</a:t>
            </a:r>
            <a:r>
              <a:rPr lang="en-US" altLang="zh-CN" b="1" dirty="0">
                <a:effectLst/>
                <a:latin typeface="Tahoma" pitchFamily="34" charset="0"/>
              </a:rPr>
              <a:t> }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void main()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a, b;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scanf</a:t>
            </a:r>
            <a:r>
              <a:rPr lang="en-US" altLang="zh-CN" b="1" dirty="0">
                <a:effectLst/>
                <a:latin typeface="Tahoma" pitchFamily="34" charset="0"/>
              </a:rPr>
              <a:t>("%d %d", &amp;a, &amp;b);       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("a=%</a:t>
            </a:r>
            <a:r>
              <a:rPr lang="en-US" altLang="zh-CN" b="1" dirty="0" err="1">
                <a:effectLst/>
                <a:latin typeface="Tahoma" pitchFamily="34" charset="0"/>
              </a:rPr>
              <a:t>d,b</a:t>
            </a:r>
            <a:r>
              <a:rPr lang="en-US" altLang="zh-CN" b="1" dirty="0">
                <a:effectLst/>
                <a:latin typeface="Tahoma" pitchFamily="34" charset="0"/>
              </a:rPr>
              <a:t>=%d\n", a, b);  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swap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(&amp;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Tahoma" pitchFamily="34" charset="0"/>
              </a:rPr>
              <a:t>a,&amp;b</a:t>
            </a:r>
            <a:r>
              <a:rPr lang="en-US" altLang="zh-CN" b="1" dirty="0">
                <a:effectLst/>
                <a:latin typeface="Tahoma" pitchFamily="34" charset="0"/>
              </a:rPr>
              <a:t>);</a:t>
            </a:r>
          </a:p>
          <a:p>
            <a:pPr indent="266700"/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("a=%</a:t>
            </a:r>
            <a:r>
              <a:rPr lang="en-US" altLang="zh-CN" b="1" dirty="0" err="1">
                <a:effectLst/>
                <a:latin typeface="Tahoma" pitchFamily="34" charset="0"/>
              </a:rPr>
              <a:t>d,b</a:t>
            </a:r>
            <a:r>
              <a:rPr lang="en-US" altLang="zh-CN" b="1" dirty="0">
                <a:effectLst/>
                <a:latin typeface="Tahoma" pitchFamily="34" charset="0"/>
              </a:rPr>
              <a:t>=%d\n", a, b);  }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1" r="36506" b="20343"/>
          <a:stretch/>
        </p:blipFill>
        <p:spPr bwMode="auto">
          <a:xfrm>
            <a:off x="5304952" y="1160748"/>
            <a:ext cx="2604678" cy="206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0" y="836613"/>
            <a:ext cx="8820150" cy="52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4213" y="0"/>
            <a:ext cx="8135937" cy="836613"/>
          </a:xfrm>
          <a:prstGeom prst="rect">
            <a:avLst/>
          </a:prstGeom>
          <a:solidFill>
            <a:srgbClr val="A3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b="1">
                <a:effectLst/>
                <a:ea typeface="黑体" pitchFamily="2" charset="-122"/>
              </a:rPr>
              <a:t>void swap(int *p1, int *p2)          swap(&amp;</a:t>
            </a:r>
            <a:r>
              <a:rPr lang="en-US" altLang="zh-CN" b="1">
                <a:solidFill>
                  <a:srgbClr val="FF0000"/>
                </a:solidFill>
                <a:effectLst/>
                <a:ea typeface="黑体" pitchFamily="2" charset="-122"/>
              </a:rPr>
              <a:t>a,&amp;b</a:t>
            </a:r>
            <a:r>
              <a:rPr lang="en-US" altLang="zh-CN" b="1">
                <a:effectLst/>
                <a:ea typeface="黑体" pitchFamily="2" charset="-122"/>
              </a:rPr>
              <a:t>); </a:t>
            </a:r>
            <a:br>
              <a:rPr lang="en-US" altLang="zh-CN" b="1">
                <a:effectLst/>
                <a:ea typeface="黑体" pitchFamily="2" charset="-122"/>
              </a:rPr>
            </a:br>
            <a:r>
              <a:rPr lang="en-US" altLang="zh-CN" b="1">
                <a:effectLst/>
                <a:ea typeface="黑体" pitchFamily="2" charset="-122"/>
              </a:rPr>
              <a:t>{ </a:t>
            </a:r>
            <a:r>
              <a:rPr lang="en-US" altLang="zh-CN" b="1">
                <a:solidFill>
                  <a:srgbClr val="FF0000"/>
                </a:solidFill>
                <a:effectLst/>
                <a:ea typeface="黑体" pitchFamily="2" charset="-122"/>
              </a:rPr>
              <a:t>t=*p1; *p1=*p2; *p2=t;}  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512" y="3392996"/>
            <a:ext cx="8748972" cy="2304591"/>
            <a:chOff x="107504" y="3356656"/>
            <a:chExt cx="6336704" cy="2304591"/>
          </a:xfrm>
        </p:grpSpPr>
        <p:sp>
          <p:nvSpPr>
            <p:cNvPr id="7" name="矩形 6"/>
            <p:cNvSpPr/>
            <p:nvPr/>
          </p:nvSpPr>
          <p:spPr bwMode="auto">
            <a:xfrm>
              <a:off x="107504" y="3356656"/>
              <a:ext cx="6336704" cy="23045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087724" y="3356657"/>
              <a:ext cx="0" cy="23045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47964" y="3356657"/>
              <a:ext cx="0" cy="23045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419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  </a:t>
            </a:r>
            <a:r>
              <a:rPr lang="zh-CN" altLang="en-US" smtClean="0"/>
              <a:t>指针与一维数组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lain"/>
            </a:pPr>
            <a:r>
              <a:rPr lang="zh-CN" altLang="en-US" smtClean="0"/>
              <a:t>引用数组元素的数组名法 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/>
              <a:t>数组在内存中占用一定长度的内存块，数组名就代表了数组的首地址，可以把数组名看作一个</a:t>
            </a:r>
            <a:r>
              <a:rPr lang="zh-CN" altLang="en-US" smtClean="0">
                <a:solidFill>
                  <a:srgbClr val="FF0000"/>
                </a:solidFill>
              </a:rPr>
              <a:t>常量指针</a:t>
            </a:r>
            <a:r>
              <a:rPr lang="zh-CN" altLang="en-US" smtClean="0"/>
              <a:t>，它代表的就是数组中</a:t>
            </a:r>
            <a:r>
              <a:rPr lang="zh-CN" altLang="en-US" smtClean="0">
                <a:solidFill>
                  <a:srgbClr val="FF0000"/>
                </a:solidFill>
              </a:rPr>
              <a:t>下标为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的元素地址。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/>
              <a:t>编译时数组的操作要转化为指针表示，即</a:t>
            </a:r>
            <a:r>
              <a:rPr lang="zh-CN" altLang="en-US" smtClean="0">
                <a:solidFill>
                  <a:srgbClr val="3333FF"/>
                </a:solidFill>
              </a:rPr>
              <a:t>数组名加上数组元素的下标，就是该元素的地址。</a:t>
            </a:r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1258888" y="3357563"/>
            <a:ext cx="600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effectLst/>
                <a:latin typeface="Arial" charset="0"/>
                <a:ea typeface="黑体" pitchFamily="2" charset="-122"/>
                <a:cs typeface="Arial" charset="0"/>
              </a:rPr>
              <a:t>表</a:t>
            </a:r>
            <a:r>
              <a:rPr lang="en-US" altLang="zh-CN" b="1">
                <a:effectLst/>
                <a:latin typeface="Arial" charset="0"/>
                <a:ea typeface="黑体" pitchFamily="2" charset="-122"/>
                <a:cs typeface="Arial" charset="0"/>
              </a:rPr>
              <a:t>8-1  </a:t>
            </a:r>
            <a:r>
              <a:rPr lang="zh-CN" altLang="en-US" b="1">
                <a:effectLst/>
                <a:latin typeface="Arial" charset="0"/>
                <a:ea typeface="黑体" pitchFamily="2" charset="-122"/>
                <a:cs typeface="Arial" charset="0"/>
              </a:rPr>
              <a:t>数组名的操作与数组元素的等价关系</a:t>
            </a:r>
            <a:endParaRPr lang="zh-CN" altLang="en-US" b="1">
              <a:effectLst/>
              <a:ea typeface="黑体" pitchFamily="2" charset="-122"/>
              <a:cs typeface="Arial" charset="0"/>
            </a:endParaRP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0" y="2865438"/>
            <a:ext cx="456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2339975" y="4508500"/>
            <a:ext cx="3311525" cy="936625"/>
            <a:chOff x="1583" y="7292"/>
            <a:chExt cx="4640" cy="645"/>
          </a:xfrm>
        </p:grpSpPr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1603" y="7297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345" name="Line 9"/>
            <p:cNvSpPr>
              <a:spLocks noChangeShapeType="1"/>
            </p:cNvSpPr>
            <p:nvPr/>
          </p:nvSpPr>
          <p:spPr bwMode="auto">
            <a:xfrm>
              <a:off x="1592" y="7923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344" name="Line 8"/>
            <p:cNvSpPr>
              <a:spLocks noChangeShapeType="1"/>
            </p:cNvSpPr>
            <p:nvPr/>
          </p:nvSpPr>
          <p:spPr bwMode="auto">
            <a:xfrm>
              <a:off x="1583" y="7601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343" name="Line 7"/>
            <p:cNvSpPr>
              <a:spLocks noChangeShapeType="1"/>
            </p:cNvSpPr>
            <p:nvPr/>
          </p:nvSpPr>
          <p:spPr bwMode="auto">
            <a:xfrm>
              <a:off x="5667" y="7292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342" name="Line 6"/>
            <p:cNvSpPr>
              <a:spLocks noChangeShapeType="1"/>
            </p:cNvSpPr>
            <p:nvPr/>
          </p:nvSpPr>
          <p:spPr bwMode="auto">
            <a:xfrm>
              <a:off x="5682" y="7631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341" name="Line 5"/>
            <p:cNvSpPr>
              <a:spLocks noChangeShapeType="1"/>
            </p:cNvSpPr>
            <p:nvPr/>
          </p:nvSpPr>
          <p:spPr bwMode="auto">
            <a:xfrm>
              <a:off x="5674" y="7937"/>
              <a:ext cx="5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42433" name="Group 97"/>
          <p:cNvGraphicFramePr>
            <a:graphicFrameLocks noGrp="1"/>
          </p:cNvGraphicFramePr>
          <p:nvPr/>
        </p:nvGraphicFramePr>
        <p:xfrm>
          <a:off x="1331913" y="3789363"/>
          <a:ext cx="6335712" cy="1874838"/>
        </p:xfrm>
        <a:graphic>
          <a:graphicData uri="http://schemas.openxmlformats.org/drawingml/2006/table">
            <a:tbl>
              <a:tblPr/>
              <a:tblGrid>
                <a:gridCol w="3163887"/>
                <a:gridCol w="317182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二者等价的关系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二者等价的关系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&amp;a[0]        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        *a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&amp;a[1]         a+1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         *(a+1)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&amp;a[2]         a+2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         *(a+2)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变量所占字节数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不同类型的变量，其取值的范围不同，在内存中存储时所占的字节数（内存单元个数）也不同。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mtClean="0"/>
              <a:t>对于不同的</a:t>
            </a:r>
            <a:r>
              <a:rPr lang="en-US" altLang="zh-CN" smtClean="0"/>
              <a:t>C</a:t>
            </a:r>
            <a:r>
              <a:rPr lang="zh-CN" altLang="en-US" smtClean="0"/>
              <a:t>语言环境，变量所占的字节数也不同，如在</a:t>
            </a:r>
            <a:r>
              <a:rPr lang="en-US" altLang="zh-CN" smtClean="0">
                <a:solidFill>
                  <a:srgbClr val="0070C0"/>
                </a:solidFill>
              </a:rPr>
              <a:t>VC++6</a:t>
            </a:r>
            <a:r>
              <a:rPr lang="en-US" altLang="zh-CN" smtClean="0"/>
              <a:t>.0</a:t>
            </a:r>
            <a:r>
              <a:rPr lang="zh-CN" altLang="en-US" smtClean="0"/>
              <a:t>中：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CN" smtClean="0"/>
              <a:t>int</a:t>
            </a:r>
            <a:r>
              <a:rPr lang="zh-CN" altLang="en-US" smtClean="0"/>
              <a:t>整型变量占</a:t>
            </a:r>
            <a:r>
              <a:rPr lang="en-US" altLang="zh-CN" smtClean="0">
                <a:solidFill>
                  <a:srgbClr val="FF3300"/>
                </a:solidFill>
              </a:rPr>
              <a:t>4</a:t>
            </a:r>
            <a:r>
              <a:rPr lang="zh-CN" altLang="en-US" smtClean="0">
                <a:solidFill>
                  <a:srgbClr val="FF3300"/>
                </a:solidFill>
              </a:rPr>
              <a:t>个字节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CN" smtClean="0"/>
              <a:t>float</a:t>
            </a:r>
            <a:r>
              <a:rPr lang="zh-CN" altLang="en-US" smtClean="0"/>
              <a:t>实型占</a:t>
            </a:r>
            <a:r>
              <a:rPr lang="en-US" altLang="zh-CN" smtClean="0">
                <a:solidFill>
                  <a:srgbClr val="FF3300"/>
                </a:solidFill>
              </a:rPr>
              <a:t>4</a:t>
            </a:r>
            <a:r>
              <a:rPr lang="zh-CN" altLang="en-US" smtClean="0">
                <a:solidFill>
                  <a:srgbClr val="FF3300"/>
                </a:solidFill>
              </a:rPr>
              <a:t>个字节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CN" smtClean="0"/>
              <a:t>char</a:t>
            </a:r>
            <a:r>
              <a:rPr lang="zh-CN" altLang="en-US" smtClean="0"/>
              <a:t>字符型占</a:t>
            </a:r>
            <a:r>
              <a:rPr lang="en-US" altLang="zh-CN" smtClean="0">
                <a:solidFill>
                  <a:srgbClr val="FF3300"/>
                </a:solidFill>
              </a:rPr>
              <a:t>1</a:t>
            </a:r>
            <a:r>
              <a:rPr lang="zh-CN" altLang="en-US" smtClean="0">
                <a:solidFill>
                  <a:srgbClr val="FF3300"/>
                </a:solidFill>
              </a:rPr>
              <a:t>个字节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一般计算机均采用“</a:t>
            </a:r>
            <a:r>
              <a:rPr lang="zh-CN" altLang="en-US" smtClean="0">
                <a:solidFill>
                  <a:srgbClr val="800000"/>
                </a:solidFill>
              </a:rPr>
              <a:t>字节寻址法</a:t>
            </a:r>
            <a:r>
              <a:rPr lang="zh-CN" altLang="en-US" smtClean="0"/>
              <a:t>”，即把内存中的每个字节按顺序编号，而变量的地址即为</a:t>
            </a:r>
            <a:r>
              <a:rPr lang="zh-CN" altLang="en-US" smtClean="0">
                <a:solidFill>
                  <a:srgbClr val="FF0000"/>
                </a:solidFill>
              </a:rPr>
              <a:t>最开头第一个字节的地址</a:t>
            </a:r>
            <a:r>
              <a:rPr lang="zh-CN" altLang="en-US" smtClean="0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变量的地址指明了变量值存储的地方，是指向该变量的，因此把</a:t>
            </a:r>
            <a:r>
              <a:rPr lang="zh-CN" altLang="en-US" smtClean="0">
                <a:solidFill>
                  <a:srgbClr val="3333FF"/>
                </a:solidFill>
              </a:rPr>
              <a:t>变量的地址</a:t>
            </a:r>
            <a:r>
              <a:rPr lang="zh-CN" altLang="en-US" smtClean="0"/>
              <a:t>又叫做</a:t>
            </a:r>
            <a:r>
              <a:rPr lang="zh-CN" altLang="en-US" smtClean="0">
                <a:solidFill>
                  <a:srgbClr val="FF3300"/>
                </a:solidFill>
              </a:rPr>
              <a:t>变量的指针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8.3.2  </a:t>
            </a:r>
            <a:r>
              <a:rPr lang="zh-CN" altLang="en-US" smtClean="0"/>
              <a:t>指向数组元素的指针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39608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 smtClean="0">
                <a:latin typeface="Tahoma" pitchFamily="34" charset="0"/>
              </a:rPr>
              <a:t>所谓</a:t>
            </a:r>
            <a:r>
              <a:rPr lang="zh-CN" altLang="en-US" dirty="0" smtClean="0">
                <a:solidFill>
                  <a:srgbClr val="3333FF"/>
                </a:solidFill>
                <a:latin typeface="Tahoma" pitchFamily="34" charset="0"/>
              </a:rPr>
              <a:t>数组元素的指针</a:t>
            </a:r>
            <a:r>
              <a:rPr lang="zh-CN" altLang="en-US" dirty="0" smtClean="0">
                <a:latin typeface="Tahoma" pitchFamily="34" charset="0"/>
              </a:rPr>
              <a:t>就是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</a:rPr>
              <a:t>数组元素的地址</a:t>
            </a:r>
            <a:r>
              <a:rPr lang="zh-CN" altLang="en-US" dirty="0" smtClean="0">
                <a:latin typeface="Tahoma" pitchFamily="34" charset="0"/>
              </a:rPr>
              <a:t>。因为数组中的数组元素是普通变量，所以指向数组元素的指针变量就是普通指针变量。例如，</a:t>
            </a:r>
          </a:p>
          <a:p>
            <a:pPr lvl="4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 err="1" smtClean="0">
                <a:solidFill>
                  <a:srgbClr val="3333FF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 a[6],*p</a:t>
            </a:r>
            <a:r>
              <a:rPr lang="zh-CN" altLang="en-US" dirty="0" smtClean="0">
                <a:solidFill>
                  <a:srgbClr val="3333FF"/>
                </a:solidFill>
                <a:latin typeface="Tahoma" pitchFamily="34" charset="0"/>
              </a:rPr>
              <a:t>；</a:t>
            </a:r>
          </a:p>
          <a:p>
            <a:pPr lvl="4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Tahoma" pitchFamily="34" charset="0"/>
              </a:rPr>
              <a:t>p=a      </a:t>
            </a:r>
            <a:r>
              <a:rPr lang="en-US" altLang="zh-CN" sz="2000" dirty="0" smtClean="0">
                <a:latin typeface="Tahoma" pitchFamily="34" charset="0"/>
              </a:rPr>
              <a:t>/* </a:t>
            </a:r>
            <a:r>
              <a:rPr lang="zh-CN" altLang="en-US" sz="2000" dirty="0" smtClean="0">
                <a:latin typeface="Tahoma" pitchFamily="34" charset="0"/>
              </a:rPr>
              <a:t>把数组</a:t>
            </a:r>
            <a:r>
              <a:rPr lang="en-US" altLang="zh-CN" sz="2000" dirty="0" smtClean="0">
                <a:latin typeface="Tahoma" pitchFamily="34" charset="0"/>
              </a:rPr>
              <a:t>a</a:t>
            </a:r>
            <a:r>
              <a:rPr lang="zh-CN" altLang="en-US" sz="2000" dirty="0" smtClean="0">
                <a:latin typeface="Tahoma" pitchFamily="34" charset="0"/>
              </a:rPr>
              <a:t>的首地址赋给</a:t>
            </a:r>
            <a:r>
              <a:rPr lang="en-US" altLang="zh-CN" sz="2000" dirty="0" smtClean="0">
                <a:latin typeface="Tahoma" pitchFamily="34" charset="0"/>
              </a:rPr>
              <a:t>p</a:t>
            </a:r>
            <a:r>
              <a:rPr lang="zh-CN" altLang="en-US" sz="2000" dirty="0" smtClean="0">
                <a:latin typeface="Tahoma" pitchFamily="34" charset="0"/>
              </a:rPr>
              <a:t>，即</a:t>
            </a:r>
            <a:r>
              <a:rPr lang="en-US" altLang="zh-CN" sz="2000" dirty="0" smtClean="0">
                <a:latin typeface="Tahoma" pitchFamily="34" charset="0"/>
              </a:rPr>
              <a:t>p </a:t>
            </a:r>
            <a:r>
              <a:rPr lang="zh-CN" altLang="en-US" sz="2000" dirty="0" smtClean="0">
                <a:latin typeface="Tahoma" pitchFamily="34" charset="0"/>
              </a:rPr>
              <a:t>指向</a:t>
            </a:r>
            <a:r>
              <a:rPr lang="en-US" altLang="zh-CN" sz="2000" dirty="0" smtClean="0">
                <a:latin typeface="Tahoma" pitchFamily="34" charset="0"/>
              </a:rPr>
              <a:t>a[0] /*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 smtClean="0">
                <a:latin typeface="Tahoma" pitchFamily="34" charset="0"/>
              </a:rPr>
              <a:t>可以通过指针变化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</a:rPr>
              <a:t>p+1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p+2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p+3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p+4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p+5</a:t>
            </a:r>
            <a:r>
              <a:rPr lang="zh-CN" altLang="en-US" dirty="0" smtClean="0">
                <a:latin typeface="Tahoma" pitchFamily="34" charset="0"/>
              </a:rPr>
              <a:t>，访问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</a:rPr>
              <a:t>a[1]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a[2]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a[3]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a[4] </a:t>
            </a:r>
            <a:r>
              <a:rPr lang="zh-CN" altLang="en-US" dirty="0" smtClean="0">
                <a:latin typeface="Tahoma" pitchFamily="34" charset="0"/>
              </a:rPr>
              <a:t>、</a:t>
            </a:r>
            <a:r>
              <a:rPr lang="en-US" altLang="zh-CN" dirty="0" smtClean="0">
                <a:latin typeface="Tahoma" pitchFamily="34" charset="0"/>
              </a:rPr>
              <a:t>a[5]</a:t>
            </a:r>
            <a:r>
              <a:rPr lang="zh-CN" altLang="en-US" dirty="0" smtClean="0">
                <a:latin typeface="Tahoma" pitchFamily="34" charset="0"/>
              </a:rPr>
              <a:t>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287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引用数组元素的例子</a:t>
            </a:r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1689100" y="1477963"/>
            <a:ext cx="4508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 sz="1100">
              <a:effectLst/>
            </a:endParaRPr>
          </a:p>
          <a:p>
            <a:endParaRPr lang="en-US" altLang="zh-CN">
              <a:effectLst/>
            </a:endParaRPr>
          </a:p>
        </p:txBody>
      </p:sp>
      <p:sp>
        <p:nvSpPr>
          <p:cNvPr id="30724" name="Rectangle 54"/>
          <p:cNvSpPr>
            <a:spLocks noChangeArrowheads="1"/>
          </p:cNvSpPr>
          <p:nvPr/>
        </p:nvSpPr>
        <p:spPr bwMode="auto">
          <a:xfrm>
            <a:off x="214697" y="1520788"/>
            <a:ext cx="4105275" cy="3378200"/>
          </a:xfrm>
          <a:prstGeom prst="rect">
            <a:avLst/>
          </a:prstGeom>
          <a:solidFill>
            <a:srgbClr val="A3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14300" eaLnBrk="1" hangingPunct="1"/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）通过指针引用</a:t>
            </a:r>
          </a:p>
          <a:p>
            <a:pPr indent="114300"/>
            <a:r>
              <a:rPr lang="en-US" altLang="zh-CN" b="1" dirty="0">
                <a:effectLst/>
              </a:rPr>
              <a:t>#include&lt;</a:t>
            </a:r>
            <a:r>
              <a:rPr lang="en-US" altLang="zh-CN" b="1" dirty="0" err="1">
                <a:effectLst/>
              </a:rPr>
              <a:t>stdio.h</a:t>
            </a:r>
            <a:r>
              <a:rPr lang="en-US" altLang="zh-CN" b="1" dirty="0">
                <a:effectLst/>
              </a:rPr>
              <a:t>&gt; </a:t>
            </a:r>
          </a:p>
          <a:p>
            <a:pPr indent="114300"/>
            <a:r>
              <a:rPr lang="en-US" altLang="zh-CN" b="1" dirty="0">
                <a:effectLst/>
                <a:ea typeface="楷体_GB2312" pitchFamily="49" charset="-122"/>
                <a:cs typeface="Courier New" pitchFamily="49" charset="0"/>
              </a:rPr>
              <a:t>void main()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>
                <a:effectLst/>
                <a:ea typeface="楷体_GB2312" pitchFamily="49" charset="-122"/>
              </a:rPr>
              <a:t> {</a:t>
            </a:r>
            <a:r>
              <a:rPr lang="en-US" altLang="zh-CN" b="1" dirty="0" err="1">
                <a:effectLst/>
                <a:ea typeface="楷体_GB2312" pitchFamily="49" charset="-122"/>
              </a:rPr>
              <a:t>int</a:t>
            </a:r>
            <a:r>
              <a:rPr lang="en-US" altLang="zh-CN" b="1" dirty="0">
                <a:effectLst/>
                <a:ea typeface="楷体_GB2312" pitchFamily="49" charset="-122"/>
              </a:rPr>
              <a:t> a[6]={1,3,5,7,9,11};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 err="1">
                <a:effectLst/>
                <a:ea typeface="楷体_GB2312" pitchFamily="49" charset="-122"/>
              </a:rPr>
              <a:t>int</a:t>
            </a:r>
            <a:r>
              <a:rPr lang="en-US" altLang="zh-CN" b="1" dirty="0">
                <a:effectLst/>
                <a:ea typeface="楷体_GB2312" pitchFamily="49" charset="-122"/>
              </a:rPr>
              <a:t> *</a:t>
            </a:r>
            <a:r>
              <a:rPr lang="en-US" altLang="zh-CN" b="1" dirty="0" err="1">
                <a:effectLst/>
                <a:ea typeface="楷体_GB2312" pitchFamily="49" charset="-122"/>
              </a:rPr>
              <a:t>p,i</a:t>
            </a:r>
            <a:r>
              <a:rPr lang="en-US" altLang="zh-CN" b="1" dirty="0">
                <a:effectLst/>
                <a:ea typeface="楷体_GB2312" pitchFamily="49" charset="-122"/>
              </a:rPr>
              <a:t>; 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 err="1">
                <a:effectLst/>
                <a:ea typeface="楷体_GB2312" pitchFamily="49" charset="-122"/>
              </a:rPr>
              <a:t>printf</a:t>
            </a:r>
            <a:r>
              <a:rPr lang="en-US" altLang="zh-CN" b="1" dirty="0">
                <a:effectLst/>
                <a:ea typeface="楷体_GB2312" pitchFamily="49" charset="-122"/>
              </a:rPr>
              <a:t>("\n");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>
                <a:effectLst/>
                <a:ea typeface="楷体_GB2312" pitchFamily="49" charset="-122"/>
              </a:rPr>
              <a:t>for(p=</a:t>
            </a:r>
            <a:r>
              <a:rPr lang="en-US" altLang="zh-CN" b="1" dirty="0" err="1">
                <a:effectLst/>
                <a:ea typeface="楷体_GB2312" pitchFamily="49" charset="-122"/>
              </a:rPr>
              <a:t>a,i</a:t>
            </a:r>
            <a:r>
              <a:rPr lang="en-US" altLang="zh-CN" b="1" dirty="0">
                <a:effectLst/>
                <a:ea typeface="楷体_GB2312" pitchFamily="49" charset="-122"/>
              </a:rPr>
              <a:t>=0;</a:t>
            </a:r>
            <a:r>
              <a:rPr lang="en-US" altLang="zh-CN" b="1" dirty="0">
                <a:solidFill>
                  <a:srgbClr val="3333FF"/>
                </a:solidFill>
                <a:effectLst/>
                <a:ea typeface="楷体_GB2312" pitchFamily="49" charset="-122"/>
              </a:rPr>
              <a:t>p&lt;a+6</a:t>
            </a:r>
            <a:r>
              <a:rPr lang="en-US" altLang="zh-CN" b="1" dirty="0">
                <a:effectLst/>
                <a:ea typeface="楷体_GB2312" pitchFamily="49" charset="-122"/>
              </a:rPr>
              <a:t>;</a:t>
            </a:r>
            <a:r>
              <a:rPr lang="en-US" altLang="zh-CN" b="1" dirty="0">
                <a:solidFill>
                  <a:srgbClr val="FF0000"/>
                </a:solidFill>
                <a:effectLst/>
                <a:ea typeface="楷体_GB2312" pitchFamily="49" charset="-122"/>
              </a:rPr>
              <a:t>p++</a:t>
            </a:r>
            <a:r>
              <a:rPr lang="en-US" altLang="zh-CN" b="1" dirty="0">
                <a:effectLst/>
                <a:ea typeface="楷体_GB2312" pitchFamily="49" charset="-122"/>
              </a:rPr>
              <a:t>,i++)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 err="1">
                <a:effectLst/>
                <a:ea typeface="楷体_GB2312" pitchFamily="49" charset="-122"/>
              </a:rPr>
              <a:t>printf</a:t>
            </a:r>
            <a:r>
              <a:rPr lang="en-US" altLang="zh-CN" b="1" dirty="0">
                <a:effectLst/>
                <a:ea typeface="楷体_GB2312" pitchFamily="49" charset="-122"/>
              </a:rPr>
              <a:t>("a[%d]=%d\n", i</a:t>
            </a:r>
            <a:r>
              <a:rPr lang="en-US" altLang="zh-CN" b="1" dirty="0">
                <a:solidFill>
                  <a:srgbClr val="FF0000"/>
                </a:solidFill>
                <a:effectLst/>
                <a:ea typeface="楷体_GB2312" pitchFamily="49" charset="-122"/>
              </a:rPr>
              <a:t>,*p</a:t>
            </a:r>
            <a:r>
              <a:rPr lang="en-US" altLang="zh-CN" b="1" dirty="0">
                <a:effectLst/>
                <a:ea typeface="楷体_GB2312" pitchFamily="49" charset="-122"/>
              </a:rPr>
              <a:t>);</a:t>
            </a:r>
            <a:endParaRPr lang="en-US" altLang="zh-CN" b="1" dirty="0">
              <a:effectLst/>
            </a:endParaRPr>
          </a:p>
          <a:p>
            <a:pPr indent="114300"/>
            <a:r>
              <a:rPr lang="en-US" altLang="zh-CN" b="1" dirty="0">
                <a:effectLst/>
                <a:ea typeface="楷体_GB2312" pitchFamily="49" charset="-122"/>
              </a:rPr>
              <a:t>}</a:t>
            </a:r>
          </a:p>
        </p:txBody>
      </p:sp>
      <p:sp>
        <p:nvSpPr>
          <p:cNvPr id="30725" name="Rectangle 58"/>
          <p:cNvSpPr>
            <a:spLocks noChangeArrowheads="1"/>
          </p:cNvSpPr>
          <p:nvPr/>
        </p:nvSpPr>
        <p:spPr bwMode="auto">
          <a:xfrm>
            <a:off x="4391979" y="1520788"/>
            <a:ext cx="4608513" cy="3416320"/>
          </a:xfrm>
          <a:prstGeom prst="rect">
            <a:avLst/>
          </a:prstGeom>
          <a:solidFill>
            <a:srgbClr val="CAFD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）通过常量指针引用</a:t>
            </a:r>
          </a:p>
          <a:p>
            <a:r>
              <a:rPr lang="en-US" altLang="zh-CN" b="1" dirty="0">
                <a:effectLst/>
              </a:rPr>
              <a:t>#include&lt;</a:t>
            </a:r>
            <a:r>
              <a:rPr lang="en-US" altLang="zh-CN" b="1" dirty="0" err="1">
                <a:effectLst/>
              </a:rPr>
              <a:t>stdio.h</a:t>
            </a:r>
            <a:r>
              <a:rPr lang="en-US" altLang="zh-CN" b="1" dirty="0">
                <a:effectLst/>
              </a:rPr>
              <a:t>&gt;</a:t>
            </a:r>
          </a:p>
          <a:p>
            <a:r>
              <a:rPr lang="en-US" altLang="zh-CN" b="1" dirty="0">
                <a:effectLst/>
              </a:rPr>
              <a:t>void main()</a:t>
            </a:r>
          </a:p>
          <a:p>
            <a:r>
              <a:rPr lang="en-US" altLang="zh-CN" b="1" dirty="0">
                <a:effectLst/>
              </a:rPr>
              <a:t> {</a:t>
            </a:r>
            <a:r>
              <a:rPr lang="en-US" altLang="zh-CN" b="1" dirty="0" err="1">
                <a:effectLst/>
              </a:rPr>
              <a:t>int</a:t>
            </a:r>
            <a:r>
              <a:rPr lang="en-US" altLang="zh-CN" b="1" dirty="0">
                <a:effectLst/>
              </a:rPr>
              <a:t> a[6]={1,3,5,7,9,11};</a:t>
            </a:r>
          </a:p>
          <a:p>
            <a:r>
              <a:rPr lang="en-US" altLang="zh-CN" b="1" dirty="0">
                <a:effectLst/>
              </a:rPr>
              <a:t>  </a:t>
            </a:r>
            <a:r>
              <a:rPr lang="en-US" altLang="zh-CN" b="1" dirty="0" err="1">
                <a:effectLst/>
              </a:rPr>
              <a:t>int</a:t>
            </a:r>
            <a:r>
              <a:rPr lang="en-US" altLang="zh-CN" b="1" dirty="0">
                <a:effectLst/>
              </a:rPr>
              <a:t> i; </a:t>
            </a:r>
          </a:p>
          <a:p>
            <a:r>
              <a:rPr lang="en-US" altLang="zh-CN" b="1" dirty="0">
                <a:effectLst/>
              </a:rPr>
              <a:t>  </a:t>
            </a:r>
            <a:r>
              <a:rPr lang="en-US" altLang="zh-CN" b="1" dirty="0" err="1">
                <a:effectLst/>
              </a:rPr>
              <a:t>printf</a:t>
            </a:r>
            <a:r>
              <a:rPr lang="en-US" altLang="zh-CN" b="1" dirty="0">
                <a:effectLst/>
              </a:rPr>
              <a:t>("\n");</a:t>
            </a:r>
          </a:p>
          <a:p>
            <a:r>
              <a:rPr lang="en-US" altLang="zh-CN" b="1" dirty="0">
                <a:effectLst/>
              </a:rPr>
              <a:t>  for(i=0;i&lt;6;i++)</a:t>
            </a:r>
          </a:p>
          <a:p>
            <a:r>
              <a:rPr lang="en-US" altLang="zh-CN" b="1" dirty="0">
                <a:effectLst/>
              </a:rPr>
              <a:t>  </a:t>
            </a:r>
            <a:r>
              <a:rPr lang="en-US" altLang="zh-CN" b="1" dirty="0" err="1">
                <a:effectLst/>
              </a:rPr>
              <a:t>printf</a:t>
            </a:r>
            <a:r>
              <a:rPr lang="en-US" altLang="zh-CN" b="1" dirty="0">
                <a:effectLst/>
              </a:rPr>
              <a:t>("a[%d]=%d\n", i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,*(</a:t>
            </a:r>
            <a:r>
              <a:rPr lang="en-US" altLang="zh-CN" b="1" dirty="0" err="1">
                <a:solidFill>
                  <a:srgbClr val="FF0000"/>
                </a:solidFill>
                <a:effectLst/>
              </a:rPr>
              <a:t>a+i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));</a:t>
            </a:r>
          </a:p>
          <a:p>
            <a:r>
              <a:rPr lang="en-US" altLang="zh-CN" b="1" dirty="0">
                <a:effectLst/>
              </a:rPr>
              <a:t>}</a:t>
            </a:r>
          </a:p>
        </p:txBody>
      </p:sp>
      <p:sp>
        <p:nvSpPr>
          <p:cNvPr id="144443" name="Line 59"/>
          <p:cNvSpPr>
            <a:spLocks noChangeShapeType="1"/>
          </p:cNvSpPr>
          <p:nvPr/>
        </p:nvSpPr>
        <p:spPr bwMode="auto">
          <a:xfrm>
            <a:off x="4355467" y="1520788"/>
            <a:ext cx="0" cy="338455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7" name="Rectangle 60"/>
          <p:cNvSpPr>
            <a:spLocks noChangeArrowheads="1"/>
          </p:cNvSpPr>
          <p:nvPr/>
        </p:nvSpPr>
        <p:spPr bwMode="auto">
          <a:xfrm>
            <a:off x="214697" y="795387"/>
            <a:ext cx="8763482" cy="261610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    p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为指针变量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，本身可以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直接累加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，而</a:t>
            </a:r>
            <a:r>
              <a:rPr lang="en-US" altLang="zh-CN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为指针常量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，只能通过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加常量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，实现输出数组元素的值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。</a:t>
            </a:r>
            <a:endParaRPr lang="en-US" altLang="zh-CN" b="1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effectLst/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b="1" dirty="0" smtClean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语言采用</a:t>
            </a:r>
            <a:r>
              <a:rPr lang="zh-CN" altLang="en-US" b="1" dirty="0" smtClean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b="1" dirty="0" smtClean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处理数组，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由于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每次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都要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元素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黑体" pitchFamily="2" charset="-122"/>
                <a:ea typeface="黑体" pitchFamily="2" charset="-122"/>
              </a:rPr>
              <a:t>地址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，费时较多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；</a:t>
            </a:r>
            <a:endParaRPr lang="en-US" altLang="zh-CN" b="1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b="1" dirty="0"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effectLst/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方法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用指针处理，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不用每次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重新计算地址，按次序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自加移动</a:t>
            </a:r>
            <a:r>
              <a:rPr lang="zh-CN" altLang="en-US" b="1" dirty="0">
                <a:effectLst/>
                <a:latin typeface="黑体" pitchFamily="2" charset="-122"/>
                <a:ea typeface="黑体" pitchFamily="2" charset="-122"/>
              </a:rPr>
              <a:t>是比较快的，可以大大提高效率</a:t>
            </a:r>
            <a:r>
              <a:rPr lang="zh-CN" altLang="en-US" b="1" dirty="0" smtClean="0">
                <a:effectLst/>
                <a:latin typeface="黑体" pitchFamily="2" charset="-122"/>
                <a:ea typeface="黑体" pitchFamily="2" charset="-122"/>
              </a:rPr>
              <a:t>。 </a:t>
            </a:r>
            <a:endParaRPr lang="zh-CN" altLang="en-US" b="1" dirty="0"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8.3.3  </a:t>
            </a:r>
            <a:r>
              <a:rPr lang="zh-CN" altLang="en-US" smtClean="0"/>
              <a:t>数组名作为函数参数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1152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数组名</a:t>
            </a:r>
            <a:r>
              <a:rPr lang="zh-CN" altLang="en-US" dirty="0" smtClean="0"/>
              <a:t>代表数组的</a:t>
            </a:r>
            <a:r>
              <a:rPr lang="zh-CN" altLang="en-US" dirty="0" smtClean="0">
                <a:solidFill>
                  <a:srgbClr val="FF0000"/>
                </a:solidFill>
              </a:rPr>
              <a:t>首地址</a:t>
            </a:r>
            <a:r>
              <a:rPr lang="zh-CN" altLang="en-US" dirty="0" smtClean="0"/>
              <a:t>，是个</a:t>
            </a:r>
            <a:r>
              <a:rPr lang="zh-CN" altLang="en-US" dirty="0" smtClean="0">
                <a:solidFill>
                  <a:srgbClr val="3333FF"/>
                </a:solidFill>
              </a:rPr>
              <a:t>常量指针</a:t>
            </a:r>
            <a:r>
              <a:rPr lang="zh-CN" altLang="en-US" dirty="0" smtClean="0"/>
              <a:t>，因此</a:t>
            </a:r>
            <a:r>
              <a:rPr lang="zh-CN" altLang="en-US" dirty="0" smtClean="0">
                <a:solidFill>
                  <a:srgbClr val="FF0000"/>
                </a:solidFill>
              </a:rPr>
              <a:t>数组名</a:t>
            </a:r>
            <a:r>
              <a:rPr lang="zh-CN" altLang="en-US" dirty="0" smtClean="0"/>
              <a:t>也可以作为函数的</a:t>
            </a:r>
            <a:r>
              <a:rPr lang="zh-CN" altLang="en-US" dirty="0" smtClean="0">
                <a:solidFill>
                  <a:srgbClr val="3333FF"/>
                </a:solidFill>
              </a:rPr>
              <a:t>参数进行传递。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dirty="0" smtClean="0"/>
              <a:t>数组作为函数参数的几种情况： </a:t>
            </a:r>
            <a:endParaRPr lang="zh-CN" altLang="en-US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145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00470"/>
              </p:ext>
            </p:extLst>
          </p:nvPr>
        </p:nvGraphicFramePr>
        <p:xfrm>
          <a:off x="971550" y="2241337"/>
          <a:ext cx="6842125" cy="2663827"/>
        </p:xfrm>
        <a:graphic>
          <a:graphicData uri="http://schemas.openxmlformats.org/drawingml/2006/table">
            <a:tbl>
              <a:tblPr/>
              <a:tblGrid>
                <a:gridCol w="3394075"/>
                <a:gridCol w="344805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实    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形    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数组名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数组名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数组名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指向数组的指针变量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指向数组的指针变量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指向数组的指针变量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指向数组的指针变量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数组名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stealth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8.3.3  </a:t>
            </a:r>
            <a:r>
              <a:rPr lang="zh-CN" altLang="en-US" smtClean="0"/>
              <a:t>数组名作为函数参数</a:t>
            </a:r>
          </a:p>
        </p:txBody>
      </p:sp>
      <p:sp>
        <p:nvSpPr>
          <p:cNvPr id="32771" name="Rectangle 25"/>
          <p:cNvSpPr>
            <a:spLocks noChangeArrowheads="1"/>
          </p:cNvSpPr>
          <p:nvPr/>
        </p:nvSpPr>
        <p:spPr bwMode="auto">
          <a:xfrm>
            <a:off x="323850" y="1052513"/>
            <a:ext cx="85693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ffectLst/>
                <a:latin typeface="黑体" pitchFamily="2" charset="-122"/>
                <a:ea typeface="黑体" pitchFamily="2" charset="-122"/>
              </a:rPr>
              <a:t>8.16】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在一维数组</a:t>
            </a:r>
            <a:r>
              <a:rPr lang="en-US" altLang="zh-CN" sz="2800" b="1"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中，要求将数组的第一个元素与最后一个元素交换，第二个元素与倒数第二个元素交换，依此类推。</a:t>
            </a:r>
          </a:p>
          <a:p>
            <a:endParaRPr lang="zh-CN" altLang="en-US" sz="2800" b="1">
              <a:effectLst/>
              <a:latin typeface="黑体" pitchFamily="2" charset="-122"/>
              <a:ea typeface="黑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    数组中各元素的交换实质上是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找下标之间的规律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。例如，解决的方法为，首先找出数组下标的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中间值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，若数组有</a:t>
            </a:r>
            <a:r>
              <a:rPr lang="en-US" altLang="zh-CN" sz="2800" b="1" i="1">
                <a:effectLst/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个元素，则中间值为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/2</a:t>
            </a:r>
            <a:r>
              <a:rPr lang="zh-CN" altLang="en-US" sz="2800" b="1">
                <a:effectLst/>
                <a:latin typeface="黑体" pitchFamily="2" charset="-122"/>
                <a:ea typeface="黑体" pitchFamily="2" charset="-122"/>
              </a:rPr>
              <a:t>，然后通过循环语句，利用某个中间变量，将数组的元素交换。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【</a:t>
            </a:r>
            <a:r>
              <a:rPr lang="zh-CN" altLang="en-US" sz="2400" smtClean="0">
                <a:solidFill>
                  <a:srgbClr val="3333FF"/>
                </a:solidFill>
              </a:rPr>
              <a:t>例</a:t>
            </a:r>
            <a:r>
              <a:rPr lang="en-US" altLang="zh-CN" sz="2400" smtClean="0">
                <a:solidFill>
                  <a:srgbClr val="3333FF"/>
                </a:solidFill>
              </a:rPr>
              <a:t>8.16】</a:t>
            </a:r>
            <a:r>
              <a:rPr lang="zh-CN" altLang="en-US" sz="2400" smtClean="0"/>
              <a:t>数组名作为函数参数，解决元素的交换问题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250825" y="1557338"/>
            <a:ext cx="4033838" cy="3013075"/>
          </a:xfrm>
          <a:prstGeom prst="rect">
            <a:avLst/>
          </a:prstGeom>
          <a:solidFill>
            <a:srgbClr val="A3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28600"/>
            <a:r>
              <a:rPr lang="en-US" altLang="zh-CN" b="1">
                <a:effectLst/>
                <a:latin typeface="Tahoma" pitchFamily="34" charset="0"/>
              </a:rPr>
              <a:t>#include&lt;stdio.h&gt;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void swap(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</a:rPr>
              <a:t>int x[]</a:t>
            </a:r>
            <a:r>
              <a:rPr lang="en-US" altLang="zh-CN" b="1">
                <a:effectLst/>
                <a:latin typeface="Tahoma" pitchFamily="34" charset="0"/>
              </a:rPr>
              <a:t>,int n)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{int i,t;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for(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</a:rPr>
              <a:t>i=0;i&lt;n/2;i++</a:t>
            </a:r>
            <a:r>
              <a:rPr lang="en-US" altLang="zh-CN" b="1">
                <a:effectLst/>
                <a:latin typeface="Tahoma" pitchFamily="34" charset="0"/>
              </a:rPr>
              <a:t>)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{ t=x[i];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x[i]=x[n-i-1];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x[n-i-1]=t;}</a:t>
            </a:r>
          </a:p>
          <a:p>
            <a:pPr indent="228600"/>
            <a:r>
              <a:rPr lang="en-US" altLang="zh-CN" b="1"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356100" y="1557338"/>
            <a:ext cx="4608513" cy="3013075"/>
          </a:xfrm>
          <a:prstGeom prst="rect">
            <a:avLst/>
          </a:prstGeom>
          <a:solidFill>
            <a:srgbClr val="CAFD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ffectLst/>
                <a:latin typeface="Tahoma" pitchFamily="34" charset="0"/>
              </a:rPr>
              <a:t>void main()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{</a:t>
            </a:r>
            <a:r>
              <a:rPr lang="en-US" altLang="zh-CN" b="1">
                <a:effectLst/>
              </a:rPr>
              <a:t>int a[10]={1,3,5,7,9,2,4,6,8,10};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 int i; 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 swap(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</a:rPr>
              <a:t>a</a:t>
            </a:r>
            <a:r>
              <a:rPr lang="en-US" altLang="zh-CN" b="1">
                <a:effectLst/>
                <a:latin typeface="Tahoma" pitchFamily="34" charset="0"/>
              </a:rPr>
              <a:t>,10); 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 printf("\n");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 for(i=0;i&lt;10;i++)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 </a:t>
            </a:r>
            <a:r>
              <a:rPr lang="en-US" altLang="zh-CN" b="1">
                <a:effectLst/>
              </a:rPr>
              <a:t>printf("</a:t>
            </a:r>
            <a:r>
              <a:rPr lang="en-US" altLang="zh-CN" b="1">
                <a:solidFill>
                  <a:srgbClr val="FF3300"/>
                </a:solidFill>
                <a:effectLst/>
              </a:rPr>
              <a:t>a[%d]</a:t>
            </a:r>
            <a:r>
              <a:rPr lang="en-US" altLang="zh-CN" b="1">
                <a:effectLst/>
              </a:rPr>
              <a:t>=%d  ", i,*(a+i));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284663" y="1557338"/>
            <a:ext cx="0" cy="30241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900113" y="4652963"/>
            <a:ext cx="72009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effectLst/>
                <a:latin typeface="Tahoma" pitchFamily="34" charset="0"/>
              </a:rPr>
              <a:t>运行结果为：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a[0]=10  a[1]=8  a[2]=6  a[3]=4  a[4]=2 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a[5]=9    a[6]=7  a[7]=5  a[8]=3  a[9]=1</a:t>
            </a: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250825" y="836613"/>
            <a:ext cx="87455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effectLst/>
                <a:ea typeface="黑体" pitchFamily="2" charset="-122"/>
              </a:rPr>
              <a:t>思考题：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若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a[0]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与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a[9]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， 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a[2]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与 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a[7] 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a[4]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与 </a:t>
            </a:r>
            <a:r>
              <a:rPr lang="en-US" altLang="zh-CN" b="1">
                <a:solidFill>
                  <a:srgbClr val="3333FF"/>
                </a:solidFill>
                <a:effectLst/>
                <a:ea typeface="黑体" pitchFamily="2" charset="-122"/>
              </a:rPr>
              <a:t>a[5]</a:t>
            </a:r>
            <a:r>
              <a:rPr lang="zh-CN" altLang="en-US" b="1">
                <a:solidFill>
                  <a:srgbClr val="3333FF"/>
                </a:solidFill>
                <a:effectLst/>
                <a:ea typeface="黑体" pitchFamily="2" charset="-122"/>
              </a:rPr>
              <a:t>交换如何解决？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【</a:t>
            </a:r>
            <a:r>
              <a:rPr lang="zh-CN" altLang="en-US" sz="2400" smtClean="0">
                <a:solidFill>
                  <a:srgbClr val="3333FF"/>
                </a:solidFill>
              </a:rPr>
              <a:t>例</a:t>
            </a:r>
            <a:r>
              <a:rPr lang="en-US" altLang="zh-CN" sz="2400" smtClean="0">
                <a:solidFill>
                  <a:srgbClr val="3333FF"/>
                </a:solidFill>
              </a:rPr>
              <a:t>8.17】</a:t>
            </a:r>
            <a:r>
              <a:rPr lang="zh-CN" altLang="en-US" sz="2400" smtClean="0"/>
              <a:t>已知一个一维数组</a:t>
            </a:r>
            <a:r>
              <a:rPr lang="en-US" altLang="zh-CN" sz="2400" smtClean="0"/>
              <a:t>x[11]</a:t>
            </a:r>
            <a:r>
              <a:rPr lang="zh-CN" altLang="en-US" sz="2400" smtClean="0"/>
              <a:t>中有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个数，求出其中前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个数的和并放入</a:t>
            </a:r>
            <a:r>
              <a:rPr lang="en-US" altLang="zh-CN" sz="2400" smtClean="0"/>
              <a:t>x[10]</a:t>
            </a:r>
            <a:r>
              <a:rPr lang="zh-CN" altLang="en-US" sz="2400" smtClean="0"/>
              <a:t>中。其中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由键盘输入。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79388" y="1019175"/>
            <a:ext cx="5905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#include&lt;stdio.h&gt;</a:t>
            </a:r>
          </a:p>
          <a:p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void sum(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int *q</a:t>
            </a:r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,int k)</a:t>
            </a:r>
          </a:p>
          <a:p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{int i,s=0;</a:t>
            </a:r>
          </a:p>
          <a:p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 int *t; t=q;             	</a:t>
            </a:r>
          </a:p>
          <a:p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800000"/>
                </a:solidFill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for(i=0;i&lt;k;i++,q++)   s+=*q;</a:t>
            </a:r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3333FF"/>
                </a:solidFill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*(t+10)=s</a:t>
            </a:r>
            <a:r>
              <a:rPr lang="en-US" altLang="zh-CN" b="1">
                <a:effectLst/>
                <a:latin typeface="Tahoma" pitchFamily="34" charset="0"/>
                <a:ea typeface="楷体_GB2312" pitchFamily="49" charset="-122"/>
                <a:cs typeface="Courier New" pitchFamily="49" charset="0"/>
              </a:rPr>
              <a:t>; }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795963" y="1052513"/>
          <a:ext cx="2968625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图片" r:id="rId3" imgW="3473503" imgH="2883175" progId="Word.Picture.8">
                  <p:embed/>
                </p:oleObj>
              </mc:Choice>
              <mc:Fallback>
                <p:oleObj name="图片" r:id="rId3" imgW="3473503" imgH="28831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176" r="32953" b="7483"/>
                      <a:stretch>
                        <a:fillRect/>
                      </a:stretch>
                    </p:blipFill>
                    <p:spPr bwMode="auto">
                      <a:xfrm>
                        <a:off x="5795963" y="1052513"/>
                        <a:ext cx="2968625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50825" y="3357563"/>
            <a:ext cx="58753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effectLst/>
                <a:latin typeface="Tahoma" pitchFamily="34" charset="0"/>
              </a:rPr>
              <a:t>void main()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{int x[11]={1,2,3,4,5,6,7,8,9,10};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int i,n;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printf("please input n=?(n&lt;10)\n");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scanf("%d",&amp;n);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sum(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</a:rPr>
              <a:t>x</a:t>
            </a:r>
            <a:r>
              <a:rPr lang="en-US" altLang="zh-CN" b="1">
                <a:effectLst/>
                <a:latin typeface="Tahoma" pitchFamily="34" charset="0"/>
              </a:rPr>
              <a:t>,n); 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 printf("x[10]=%d  ",x[10]);}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3851275" y="1125538"/>
            <a:ext cx="202247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effectLst/>
                <a:latin typeface="Tahoma" pitchFamily="34" charset="0"/>
              </a:rPr>
              <a:t>运行结果为：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5↙</a:t>
            </a:r>
          </a:p>
          <a:p>
            <a:r>
              <a:rPr lang="en-US" altLang="zh-CN" b="1">
                <a:effectLst/>
                <a:latin typeface="Tahoma" pitchFamily="34" charset="0"/>
              </a:rPr>
              <a:t>x[10]=15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【</a:t>
            </a:r>
            <a:r>
              <a:rPr lang="zh-CN" altLang="en-US" sz="2400" smtClean="0">
                <a:solidFill>
                  <a:srgbClr val="3333FF"/>
                </a:solidFill>
              </a:rPr>
              <a:t>例</a:t>
            </a:r>
            <a:r>
              <a:rPr lang="en-US" altLang="zh-CN" sz="2400" smtClean="0">
                <a:solidFill>
                  <a:srgbClr val="3333FF"/>
                </a:solidFill>
              </a:rPr>
              <a:t>8.18】</a:t>
            </a:r>
            <a:r>
              <a:rPr lang="zh-CN" altLang="en-US" sz="2400" smtClean="0"/>
              <a:t>已知一个一维数组</a:t>
            </a:r>
            <a:r>
              <a:rPr lang="en-US" altLang="zh-CN" sz="2400" smtClean="0"/>
              <a:t>x[10]</a:t>
            </a:r>
            <a:r>
              <a:rPr lang="zh-CN" altLang="en-US" sz="2400" smtClean="0"/>
              <a:t>中有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个数，求出第</a:t>
            </a:r>
            <a:r>
              <a:rPr lang="en-US" altLang="zh-CN" sz="2400" i="1" smtClean="0"/>
              <a:t>m</a:t>
            </a:r>
            <a:r>
              <a:rPr lang="zh-CN" altLang="en-US" sz="2400" smtClean="0"/>
              <a:t>个数到第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个数的和。其中</a:t>
            </a:r>
            <a:r>
              <a:rPr lang="en-US" altLang="zh-CN" sz="2400" i="1" smtClean="0"/>
              <a:t>m</a:t>
            </a:r>
            <a:r>
              <a:rPr lang="zh-CN" altLang="en-US" sz="2400" smtClean="0"/>
              <a:t>、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由键盘输入。</a:t>
            </a:r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5508625" y="836613"/>
          <a:ext cx="3465513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图片" r:id="rId3" imgW="3793010" imgH="2874046" progId="Word.Picture.8">
                  <p:embed/>
                </p:oleObj>
              </mc:Choice>
              <mc:Fallback>
                <p:oleObj name="图片" r:id="rId3" imgW="3793010" imgH="287404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80" t="6117" r="38582" b="15271"/>
                      <a:stretch>
                        <a:fillRect/>
                      </a:stretch>
                    </p:blipFill>
                    <p:spPr bwMode="auto">
                      <a:xfrm>
                        <a:off x="5508625" y="836613"/>
                        <a:ext cx="3465513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56325" y="6021388"/>
            <a:ext cx="2768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ffectLst/>
              </a:rPr>
              <a:t>图</a:t>
            </a:r>
            <a:r>
              <a:rPr lang="en-US" altLang="zh-CN" sz="2000" b="1">
                <a:effectLst/>
              </a:rPr>
              <a:t>8-15  </a:t>
            </a:r>
            <a:r>
              <a:rPr lang="zh-CN" altLang="en-US" sz="2000" b="1">
                <a:effectLst/>
              </a:rPr>
              <a:t>例</a:t>
            </a:r>
            <a:r>
              <a:rPr lang="en-US" altLang="zh-CN" sz="2000" b="1">
                <a:effectLst/>
              </a:rPr>
              <a:t>8.18</a:t>
            </a:r>
            <a:r>
              <a:rPr lang="zh-CN" altLang="en-US" sz="2000" b="1">
                <a:effectLst/>
              </a:rPr>
              <a:t>示意图</a:t>
            </a:r>
          </a:p>
          <a:p>
            <a:endParaRPr lang="en-US" altLang="zh-CN" sz="2000" b="1">
              <a:effectLst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879188"/>
            <a:ext cx="82804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#include&lt;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stdio.h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sum(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*</a:t>
            </a:r>
            <a:r>
              <a:rPr lang="en-US" altLang="zh-CN" sz="2200" b="1" dirty="0" err="1">
                <a:solidFill>
                  <a:srgbClr val="00B050"/>
                </a:solidFill>
                <a:effectLst/>
                <a:ea typeface="楷体_GB2312" pitchFamily="49" charset="-122"/>
                <a:cs typeface="Courier New" pitchFamily="49" charset="0"/>
              </a:rPr>
              <a:t>q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,int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k).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{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i,s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=0;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for(i=0;i&lt;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k;i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++,</a:t>
            </a:r>
            <a:r>
              <a:rPr lang="en-US" altLang="zh-CN" sz="2200" b="1" dirty="0">
                <a:solidFill>
                  <a:srgbClr val="00B050"/>
                </a:solidFill>
                <a:effectLst/>
                <a:ea typeface="楷体_GB2312" pitchFamily="49" charset="-122"/>
                <a:cs typeface="Courier New" pitchFamily="49" charset="0"/>
              </a:rPr>
              <a:t>q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++)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s+=*</a:t>
            </a:r>
            <a:r>
              <a:rPr lang="en-US" altLang="zh-CN" sz="2200" b="1" dirty="0">
                <a:solidFill>
                  <a:srgbClr val="00B050"/>
                </a:solidFill>
                <a:effectLst/>
                <a:ea typeface="楷体_GB2312" pitchFamily="49" charset="-122"/>
                <a:cs typeface="Courier New" pitchFamily="49" charset="0"/>
              </a:rPr>
              <a:t>q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;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return s;}    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void main()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{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x[10]={1,2,3,4,5,6,7,8,9,10};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ss,m,n</a:t>
            </a:r>
            <a:r>
              <a:rPr lang="en-US" altLang="zh-CN" sz="2200" b="1" dirty="0">
                <a:solidFill>
                  <a:schemeClr val="accent2"/>
                </a:solidFill>
                <a:effectLst/>
                <a:ea typeface="楷体_GB2312" pitchFamily="49" charset="-122"/>
                <a:cs typeface="Courier New" pitchFamily="49" charset="0"/>
              </a:rPr>
              <a:t>,*p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;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("please input m and n (m&lt;n&lt;10):\n");</a:t>
            </a:r>
          </a:p>
          <a:p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("%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d,%d",&amp;m,&amp;n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);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effectLst/>
                <a:ea typeface="楷体_GB2312" pitchFamily="49" charset="-122"/>
                <a:cs typeface="Courier New" pitchFamily="49" charset="0"/>
              </a:rPr>
              <a:t>p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=</a:t>
            </a:r>
            <a:r>
              <a:rPr lang="en-US" altLang="zh-CN" sz="2200" b="1" dirty="0">
                <a:solidFill>
                  <a:srgbClr val="FF3300"/>
                </a:solidFill>
                <a:effectLst/>
                <a:ea typeface="楷体_GB2312" pitchFamily="49" charset="-122"/>
                <a:cs typeface="Courier New" pitchFamily="49" charset="0"/>
              </a:rPr>
              <a:t>x+m-1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;	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=sum(</a:t>
            </a:r>
            <a:r>
              <a:rPr lang="en-US" altLang="zh-CN" sz="2200" b="1" dirty="0">
                <a:solidFill>
                  <a:schemeClr val="accent2"/>
                </a:solidFill>
                <a:effectLst/>
                <a:ea typeface="楷体_GB2312" pitchFamily="49" charset="-122"/>
                <a:cs typeface="Courier New" pitchFamily="49" charset="0"/>
              </a:rPr>
              <a:t>p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FF3300"/>
                </a:solidFill>
                <a:effectLst/>
                <a:ea typeface="楷体_GB2312" pitchFamily="49" charset="-122"/>
                <a:cs typeface="Courier New" pitchFamily="49" charset="0"/>
              </a:rPr>
              <a:t>n-m+1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); </a:t>
            </a:r>
          </a:p>
          <a:p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("%d\n",</a:t>
            </a:r>
            <a:r>
              <a:rPr lang="en-US" altLang="zh-CN" sz="2200" b="1" dirty="0" err="1">
                <a:effectLst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dirty="0">
                <a:effectLst/>
                <a:ea typeface="楷体_GB2312" pitchFamily="49" charset="-122"/>
                <a:cs typeface="Courier New" pitchFamily="49" charset="0"/>
              </a:rPr>
              <a:t>);</a:t>
            </a:r>
          </a:p>
          <a:p>
            <a:endParaRPr lang="en-US" altLang="zh-CN" sz="2200" b="1" dirty="0">
              <a:effectLst/>
              <a:ea typeface="楷体_GB2312" pitchFamily="49" charset="-122"/>
              <a:cs typeface="Courier New" pitchFamily="49" charset="0"/>
            </a:endParaRPr>
          </a:p>
          <a:p>
            <a:endParaRPr lang="en-US" altLang="zh-CN" sz="2200" b="1" dirty="0">
              <a:effectLst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192338" y="2819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2192338" y="5427663"/>
            <a:ext cx="2524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900">
                <a:effectLst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endParaRPr lang="en-US" altLang="zh-CN">
              <a:effectLst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35848" name="AutoShape 11"/>
          <p:cNvSpPr>
            <a:spLocks noChangeArrowheads="1"/>
          </p:cNvSpPr>
          <p:nvPr/>
        </p:nvSpPr>
        <p:spPr bwMode="auto">
          <a:xfrm>
            <a:off x="2771775" y="1700213"/>
            <a:ext cx="2232025" cy="1079500"/>
          </a:xfrm>
          <a:prstGeom prst="wedgeRoundRectCallout">
            <a:avLst>
              <a:gd name="adj1" fmla="val -111449"/>
              <a:gd name="adj2" fmla="val 24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/>
              </a:rPr>
              <a:t>第</a:t>
            </a:r>
            <a:r>
              <a:rPr lang="en-US" altLang="zh-CN" b="1">
                <a:solidFill>
                  <a:srgbClr val="FF3300"/>
                </a:solidFill>
                <a:effectLst/>
              </a:rPr>
              <a:t>m</a:t>
            </a:r>
            <a:r>
              <a:rPr lang="zh-CN" altLang="en-US" b="1">
                <a:solidFill>
                  <a:srgbClr val="FF3300"/>
                </a:solidFill>
                <a:effectLst/>
              </a:rPr>
              <a:t>个元素的地址为</a:t>
            </a:r>
            <a:r>
              <a:rPr lang="en-US" altLang="zh-CN" b="1">
                <a:solidFill>
                  <a:srgbClr val="FF3300"/>
                </a:solidFill>
                <a:effectLst/>
              </a:rPr>
              <a:t>x+m-1</a:t>
            </a:r>
          </a:p>
        </p:txBody>
      </p:sp>
      <p:sp>
        <p:nvSpPr>
          <p:cNvPr id="35849" name="AutoShape 12"/>
          <p:cNvSpPr>
            <a:spLocks noChangeArrowheads="1"/>
          </p:cNvSpPr>
          <p:nvPr/>
        </p:nvSpPr>
        <p:spPr bwMode="auto">
          <a:xfrm>
            <a:off x="3348038" y="5013325"/>
            <a:ext cx="2232025" cy="792163"/>
          </a:xfrm>
          <a:prstGeom prst="wedgeRoundRectCallout">
            <a:avLst>
              <a:gd name="adj1" fmla="val -104838"/>
              <a:gd name="adj2" fmla="val -3116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/>
              </a:rPr>
              <a:t>第</a:t>
            </a:r>
            <a:r>
              <a:rPr lang="en-US" altLang="zh-CN" b="1">
                <a:solidFill>
                  <a:srgbClr val="FF3300"/>
                </a:solidFill>
                <a:effectLst/>
              </a:rPr>
              <a:t>m</a:t>
            </a:r>
            <a:r>
              <a:rPr lang="zh-CN" altLang="en-US" b="1">
                <a:solidFill>
                  <a:srgbClr val="FF3300"/>
                </a:solidFill>
                <a:effectLst/>
              </a:rPr>
              <a:t>个到第</a:t>
            </a:r>
            <a:r>
              <a:rPr lang="en-US" altLang="zh-CN" b="1">
                <a:solidFill>
                  <a:srgbClr val="FF3300"/>
                </a:solidFill>
                <a:effectLst/>
              </a:rPr>
              <a:t>n</a:t>
            </a:r>
            <a:r>
              <a:rPr lang="zh-CN" altLang="en-US" b="1">
                <a:solidFill>
                  <a:srgbClr val="FF3300"/>
                </a:solidFill>
                <a:effectLst/>
              </a:rPr>
              <a:t>个元素的个数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</a:t>
            </a:r>
            <a:r>
              <a:rPr lang="zh-CN" altLang="en-US" smtClean="0"/>
              <a:t>　指针与字符串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8642350" cy="79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字符串可以看成是字符数组，因此可以像用指针处理数组一样处理字符串。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4859338" y="1339850"/>
          <a:ext cx="3960812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图片" r:id="rId3" imgW="2744721" imgH="3980150" progId="Word.Picture.8">
                  <p:embed/>
                </p:oleObj>
              </mc:Choice>
              <mc:Fallback>
                <p:oleObj name="图片" r:id="rId3" imgW="2744721" imgH="39801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80" t="12460" r="20866" b="22302"/>
                      <a:stretch>
                        <a:fillRect/>
                      </a:stretch>
                    </p:blipFill>
                    <p:spPr bwMode="auto">
                      <a:xfrm>
                        <a:off x="4859338" y="1339850"/>
                        <a:ext cx="3960812" cy="482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1916113"/>
            <a:ext cx="5002213" cy="22272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en-US" altLang="zh-CN" sz="2800" b="1" dirty="0">
                <a:effectLst/>
                <a:ea typeface="黑体" pitchFamily="2" charset="-122"/>
              </a:rPr>
              <a:t>【</a:t>
            </a:r>
            <a:r>
              <a:rPr lang="zh-CN" altLang="en-US" sz="2800" b="1" dirty="0">
                <a:effectLst/>
                <a:ea typeface="黑体" pitchFamily="2" charset="-122"/>
              </a:rPr>
              <a:t>例</a:t>
            </a:r>
            <a:r>
              <a:rPr lang="en-US" altLang="zh-CN" sz="2800" b="1" dirty="0">
                <a:effectLst/>
                <a:ea typeface="黑体" pitchFamily="2" charset="-122"/>
                <a:cs typeface="Arial" charset="0"/>
              </a:rPr>
              <a:t>8.19</a:t>
            </a:r>
            <a:r>
              <a:rPr lang="en-US" altLang="zh-CN" sz="2800" b="1" dirty="0">
                <a:effectLst/>
                <a:ea typeface="黑体" pitchFamily="2" charset="-122"/>
              </a:rPr>
              <a:t>】</a:t>
            </a:r>
            <a:r>
              <a:rPr lang="zh-CN" altLang="en-US" sz="2800" b="1" dirty="0">
                <a:effectLst/>
                <a:ea typeface="黑体" pitchFamily="2" charset="-122"/>
              </a:rPr>
              <a:t>用</a:t>
            </a:r>
            <a:r>
              <a:rPr lang="zh-CN" altLang="en-US" sz="2800" b="1" dirty="0">
                <a:effectLst/>
              </a:rPr>
              <a:t>字符数组操作。</a:t>
            </a:r>
          </a:p>
          <a:p>
            <a:pPr indent="266700"/>
            <a:r>
              <a:rPr lang="en-US" altLang="zh-CN" sz="2800" b="1" dirty="0">
                <a:effectLst/>
                <a:ea typeface="楷体_GB2312" pitchFamily="49" charset="-122"/>
              </a:rPr>
              <a:t>#include&lt;</a:t>
            </a:r>
            <a:r>
              <a:rPr lang="en-US" altLang="zh-CN" sz="2800" b="1" dirty="0" err="1">
                <a:effectLst/>
                <a:ea typeface="楷体_GB2312" pitchFamily="49" charset="-122"/>
              </a:rPr>
              <a:t>stdio.h</a:t>
            </a:r>
            <a:r>
              <a:rPr lang="en-US" altLang="zh-CN" sz="2800" b="1" dirty="0">
                <a:effectLst/>
                <a:ea typeface="楷体_GB2312" pitchFamily="49" charset="-122"/>
              </a:rPr>
              <a:t>&gt;</a:t>
            </a:r>
            <a:endParaRPr lang="en-US" altLang="zh-CN" sz="2800" b="1" dirty="0">
              <a:effectLst/>
            </a:endParaRPr>
          </a:p>
          <a:p>
            <a:pPr indent="266700"/>
            <a:r>
              <a:rPr lang="en-US" altLang="zh-CN" sz="2800" b="1" dirty="0">
                <a:effectLst/>
                <a:ea typeface="楷体_GB2312" pitchFamily="49" charset="-122"/>
              </a:rPr>
              <a:t>void main()</a:t>
            </a:r>
            <a:endParaRPr lang="en-US" altLang="zh-CN" sz="2800" b="1" dirty="0">
              <a:effectLst/>
            </a:endParaRPr>
          </a:p>
          <a:p>
            <a:pPr indent="266700"/>
            <a:r>
              <a:rPr lang="en-US" altLang="zh-CN" sz="2800" b="1" dirty="0">
                <a:effectLst/>
                <a:ea typeface="楷体_GB2312" pitchFamily="49" charset="-122"/>
              </a:rPr>
              <a:t>{</a:t>
            </a:r>
            <a:r>
              <a:rPr lang="en-US" altLang="zh-CN" sz="2800" b="1" dirty="0">
                <a:solidFill>
                  <a:srgbClr val="FF3300"/>
                </a:solidFill>
                <a:effectLst/>
                <a:ea typeface="楷体_GB2312" pitchFamily="49" charset="-122"/>
              </a:rPr>
              <a:t>char </a:t>
            </a:r>
            <a:r>
              <a:rPr lang="en-US" altLang="zh-CN" sz="2800" b="1" dirty="0" err="1">
                <a:solidFill>
                  <a:srgbClr val="FF3300"/>
                </a:solidFill>
                <a:effectLst/>
                <a:ea typeface="楷体_GB2312" pitchFamily="49" charset="-122"/>
              </a:rPr>
              <a:t>str</a:t>
            </a:r>
            <a:r>
              <a:rPr lang="en-US" altLang="zh-CN" sz="2800" b="1" dirty="0">
                <a:solidFill>
                  <a:srgbClr val="FF3300"/>
                </a:solidFill>
                <a:effectLst/>
                <a:ea typeface="楷体_GB2312" pitchFamily="49" charset="-122"/>
              </a:rPr>
              <a:t>[]="A red bag";</a:t>
            </a:r>
            <a:endParaRPr lang="en-US" altLang="zh-CN" sz="2800" b="1" dirty="0">
              <a:solidFill>
                <a:srgbClr val="FF3300"/>
              </a:solidFill>
              <a:effectLst/>
            </a:endParaRPr>
          </a:p>
          <a:p>
            <a:pPr indent="266700"/>
            <a:r>
              <a:rPr lang="en-US" altLang="zh-CN" sz="2800" b="1" dirty="0">
                <a:effectLst/>
                <a:ea typeface="楷体_GB2312" pitchFamily="49" charset="-122"/>
              </a:rPr>
              <a:t> </a:t>
            </a:r>
            <a:r>
              <a:rPr lang="en-US" altLang="zh-CN" sz="2800" b="1" dirty="0" err="1">
                <a:effectLst/>
                <a:ea typeface="楷体_GB2312" pitchFamily="49" charset="-122"/>
              </a:rPr>
              <a:t>printf</a:t>
            </a:r>
            <a:r>
              <a:rPr lang="en-US" altLang="zh-CN" sz="2800" b="1" dirty="0">
                <a:effectLst/>
                <a:ea typeface="楷体_GB2312" pitchFamily="49" charset="-122"/>
              </a:rPr>
              <a:t>("%s\n",</a:t>
            </a:r>
            <a:r>
              <a:rPr lang="en-US" altLang="zh-CN" sz="2800" b="1" dirty="0" err="1">
                <a:effectLst/>
                <a:ea typeface="楷体_GB2312" pitchFamily="49" charset="-122"/>
              </a:rPr>
              <a:t>str</a:t>
            </a:r>
            <a:r>
              <a:rPr lang="en-US" altLang="zh-CN" sz="2800" b="1" dirty="0">
                <a:effectLst/>
                <a:ea typeface="楷体_GB2312" pitchFamily="49" charset="-122"/>
              </a:rPr>
              <a:t>);}</a:t>
            </a:r>
            <a:endParaRPr lang="en-US" altLang="zh-CN" sz="2800" b="1" dirty="0">
              <a:effectLst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r="20315" b="43043"/>
          <a:stretch/>
        </p:blipFill>
        <p:spPr bwMode="auto">
          <a:xfrm>
            <a:off x="757908" y="4201767"/>
            <a:ext cx="2949407" cy="80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</a:t>
            </a:r>
            <a:r>
              <a:rPr lang="zh-CN" altLang="en-US" smtClean="0"/>
              <a:t>　指针与字符串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8642350" cy="79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字符串可以看成是字符数组，因此可以像用指针处理数组一样处理字符串。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3590" y="1736812"/>
            <a:ext cx="4643438" cy="2227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27000" eaLnBrk="1" hangingPunct="1"/>
            <a:r>
              <a:rPr lang="en-US" altLang="zh-CN" sz="2800" b="1" dirty="0">
                <a:effectLst/>
                <a:ea typeface="黑体" pitchFamily="2" charset="-122"/>
              </a:rPr>
              <a:t>【</a:t>
            </a:r>
            <a:r>
              <a:rPr lang="zh-CN" altLang="en-US" sz="2800" b="1" dirty="0">
                <a:effectLst/>
                <a:ea typeface="黑体" pitchFamily="2" charset="-122"/>
              </a:rPr>
              <a:t>例</a:t>
            </a:r>
            <a:r>
              <a:rPr lang="en-US" altLang="zh-CN" sz="2800" b="1" dirty="0">
                <a:effectLst/>
                <a:ea typeface="黑体" pitchFamily="2" charset="-122"/>
                <a:cs typeface="Arial" charset="0"/>
              </a:rPr>
              <a:t>8.20</a:t>
            </a:r>
            <a:r>
              <a:rPr lang="en-US" altLang="zh-CN" sz="2800" b="1" dirty="0">
                <a:effectLst/>
                <a:ea typeface="黑体" pitchFamily="2" charset="-122"/>
              </a:rPr>
              <a:t>】</a:t>
            </a:r>
            <a:r>
              <a:rPr lang="zh-CN" altLang="en-US" sz="2800" b="1" dirty="0">
                <a:effectLst/>
              </a:rPr>
              <a:t>用指针操作。</a:t>
            </a:r>
          </a:p>
          <a:p>
            <a:pPr indent="127000"/>
            <a:r>
              <a:rPr lang="en-US" altLang="zh-CN" sz="2800" b="1" dirty="0">
                <a:effectLst/>
                <a:ea typeface="楷体_GB2312" pitchFamily="49" charset="-122"/>
              </a:rPr>
              <a:t>#include&lt;</a:t>
            </a:r>
            <a:r>
              <a:rPr lang="en-US" altLang="zh-CN" sz="2800" b="1" dirty="0" err="1">
                <a:effectLst/>
                <a:ea typeface="楷体_GB2312" pitchFamily="49" charset="-122"/>
              </a:rPr>
              <a:t>stdio.h</a:t>
            </a:r>
            <a:r>
              <a:rPr lang="en-US" altLang="zh-CN" sz="2800" b="1" dirty="0">
                <a:effectLst/>
                <a:ea typeface="楷体_GB2312" pitchFamily="49" charset="-122"/>
              </a:rPr>
              <a:t>&gt;</a:t>
            </a:r>
            <a:endParaRPr lang="en-US" altLang="zh-CN" sz="2800" b="1" dirty="0">
              <a:effectLst/>
            </a:endParaRPr>
          </a:p>
          <a:p>
            <a:pPr indent="127000"/>
            <a:r>
              <a:rPr lang="en-US" altLang="zh-CN" sz="2800" b="1" dirty="0">
                <a:effectLst/>
              </a:rPr>
              <a:t>void main()</a:t>
            </a:r>
          </a:p>
          <a:p>
            <a:pPr indent="127000"/>
            <a:r>
              <a:rPr lang="en-US" altLang="zh-CN" sz="2800" b="1" dirty="0">
                <a:effectLst/>
              </a:rPr>
              <a:t>{</a:t>
            </a:r>
            <a:r>
              <a:rPr lang="en-US" altLang="zh-CN" sz="2800" b="1" dirty="0">
                <a:solidFill>
                  <a:srgbClr val="FF3300"/>
                </a:solidFill>
                <a:effectLst/>
              </a:rPr>
              <a:t>char *str1="A red bag";</a:t>
            </a:r>
          </a:p>
          <a:p>
            <a:pPr indent="127000"/>
            <a:r>
              <a:rPr lang="en-US" altLang="zh-CN" sz="2800" b="1" dirty="0">
                <a:effectLst/>
              </a:rPr>
              <a:t> </a:t>
            </a:r>
            <a:r>
              <a:rPr lang="en-US" altLang="zh-CN" sz="2800" b="1" dirty="0" err="1">
                <a:effectLst/>
              </a:rPr>
              <a:t>printf</a:t>
            </a:r>
            <a:r>
              <a:rPr lang="en-US" altLang="zh-CN" sz="2800" b="1" dirty="0">
                <a:effectLst/>
              </a:rPr>
              <a:t>("%s\n",str1);}</a:t>
            </a:r>
          </a:p>
        </p:txBody>
      </p:sp>
      <p:graphicFrame>
        <p:nvGraphicFramePr>
          <p:cNvPr id="37894" name="Object 8"/>
          <p:cNvGraphicFramePr>
            <a:graphicFrameLocks noChangeAspect="1"/>
          </p:cNvGraphicFramePr>
          <p:nvPr/>
        </p:nvGraphicFramePr>
        <p:xfrm>
          <a:off x="5435600" y="1341438"/>
          <a:ext cx="3167063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图片" r:id="rId3" imgW="2746243" imgH="2492158" progId="Word.Picture.8">
                  <p:embed/>
                </p:oleObj>
              </mc:Choice>
              <mc:Fallback>
                <p:oleObj name="图片" r:id="rId3" imgW="2746243" imgH="2492158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98" t="2596" r="29134"/>
                      <a:stretch>
                        <a:fillRect/>
                      </a:stretch>
                    </p:blipFill>
                    <p:spPr bwMode="auto">
                      <a:xfrm>
                        <a:off x="5435600" y="1341438"/>
                        <a:ext cx="3167063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7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r="20315" b="43043"/>
          <a:stretch/>
        </p:blipFill>
        <p:spPr bwMode="auto">
          <a:xfrm>
            <a:off x="755576" y="3980504"/>
            <a:ext cx="2949407" cy="80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8.4.1  </a:t>
            </a:r>
            <a:r>
              <a:rPr lang="zh-CN" altLang="en-US" smtClean="0"/>
              <a:t>指向字符串的指针变量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908050"/>
            <a:ext cx="8713787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对字符串中字符的存取可以用</a:t>
            </a:r>
            <a:r>
              <a:rPr lang="zh-CN" altLang="en-US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下标法、字符数组名法，也可以用指针方法。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【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例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8.21】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比较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Tahoma" pitchFamily="34" charset="0"/>
                <a:ea typeface="黑体" pitchFamily="2" charset="-122"/>
              </a:rPr>
              <a:t>三种方法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输出。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#include&lt;</a:t>
            </a:r>
            <a:r>
              <a:rPr lang="en-US" altLang="zh-CN" b="1" dirty="0" err="1">
                <a:effectLst/>
                <a:latin typeface="Tahoma" pitchFamily="34" charset="0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</a:rPr>
              <a:t>&gt;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void main()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{ char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Tahoma" pitchFamily="34" charset="0"/>
              </a:rPr>
              <a:t>*string</a:t>
            </a:r>
            <a:r>
              <a:rPr lang="en-US" altLang="zh-CN" b="1" dirty="0">
                <a:effectLst/>
                <a:latin typeface="Tahoma" pitchFamily="34" charset="0"/>
              </a:rPr>
              <a:t>="I love China!";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char </a:t>
            </a:r>
            <a:r>
              <a:rPr lang="en-US" altLang="zh-CN" b="1" dirty="0" err="1">
                <a:solidFill>
                  <a:srgbClr val="3333FF"/>
                </a:solidFill>
                <a:effectLst/>
                <a:latin typeface="Tahoma" pitchFamily="34" charset="0"/>
              </a:rPr>
              <a:t>str</a:t>
            </a:r>
            <a:r>
              <a:rPr lang="en-US" altLang="zh-CN" b="1" dirty="0">
                <a:solidFill>
                  <a:srgbClr val="3333FF"/>
                </a:solidFill>
                <a:effectLst/>
                <a:latin typeface="Tahoma" pitchFamily="34" charset="0"/>
              </a:rPr>
              <a:t>[]="</a:t>
            </a:r>
            <a:r>
              <a:rPr lang="en-US" altLang="zh-CN" b="1" dirty="0">
                <a:effectLst/>
                <a:latin typeface="Tahoma" pitchFamily="34" charset="0"/>
              </a:rPr>
              <a:t>I love China!";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("%s\n",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Tahoma" pitchFamily="34" charset="0"/>
              </a:rPr>
              <a:t>string</a:t>
            </a:r>
            <a:r>
              <a:rPr lang="en-US" altLang="zh-CN" b="1" dirty="0">
                <a:effectLst/>
                <a:latin typeface="Tahoma" pitchFamily="34" charset="0"/>
              </a:rPr>
              <a:t>);      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输出整个字符串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指针法*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("%s\n", </a:t>
            </a:r>
            <a:r>
              <a:rPr lang="en-US" altLang="zh-CN" b="1" dirty="0" err="1">
                <a:solidFill>
                  <a:srgbClr val="3333FF"/>
                </a:solidFill>
                <a:effectLst/>
                <a:latin typeface="Tahoma" pitchFamily="34" charset="0"/>
              </a:rPr>
              <a:t>str</a:t>
            </a:r>
            <a:r>
              <a:rPr lang="en-US" altLang="zh-CN" b="1" dirty="0">
                <a:effectLst/>
                <a:latin typeface="Tahoma" pitchFamily="34" charset="0"/>
              </a:rPr>
              <a:t>);         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输出整个字符串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数组名法*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("%c\n",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Tahoma" pitchFamily="34" charset="0"/>
              </a:rPr>
              <a:t>string[0]);</a:t>
            </a:r>
            <a:r>
              <a:rPr lang="en-US" altLang="zh-CN" b="1" dirty="0">
                <a:effectLst/>
                <a:latin typeface="Tahoma" pitchFamily="34" charset="0"/>
              </a:rPr>
              <a:t>    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输出单个字符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下标法*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("%c\n", </a:t>
            </a:r>
            <a:r>
              <a:rPr lang="en-US" altLang="zh-CN" b="1" dirty="0" err="1">
                <a:solidFill>
                  <a:srgbClr val="800000"/>
                </a:solidFill>
                <a:effectLst/>
                <a:latin typeface="Tahoma" pitchFamily="34" charset="0"/>
              </a:rPr>
              <a:t>str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Tahoma" pitchFamily="34" charset="0"/>
              </a:rPr>
              <a:t>[0]);</a:t>
            </a:r>
            <a:r>
              <a:rPr lang="en-US" altLang="zh-CN" b="1" dirty="0">
                <a:effectLst/>
                <a:latin typeface="Tahoma" pitchFamily="34" charset="0"/>
              </a:rPr>
              <a:t>          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输出单个字符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下标法*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("%c\n",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Tahoma" pitchFamily="34" charset="0"/>
              </a:rPr>
              <a:t>*(string+3));</a:t>
            </a:r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输出单个字符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指针法*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("%c\n", </a:t>
            </a:r>
            <a:r>
              <a:rPr lang="en-US" altLang="zh-CN" b="1" dirty="0">
                <a:solidFill>
                  <a:srgbClr val="3333FF"/>
                </a:solidFill>
                <a:effectLst/>
                <a:latin typeface="Tahoma" pitchFamily="34" charset="0"/>
              </a:rPr>
              <a:t>*(str+3));</a:t>
            </a:r>
            <a:r>
              <a:rPr lang="en-US" altLang="zh-CN" b="1" dirty="0">
                <a:effectLst/>
                <a:latin typeface="Tahoma" pitchFamily="34" charset="0"/>
              </a:rPr>
              <a:t>   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/*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输出单个字符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—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数组名法*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}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1" r="15031" b="14907"/>
          <a:stretch/>
        </p:blipFill>
        <p:spPr bwMode="auto">
          <a:xfrm>
            <a:off x="5724128" y="1387724"/>
            <a:ext cx="2232248" cy="189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569325" cy="908050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8.1 </a:t>
            </a:r>
            <a:r>
              <a:rPr lang="zh-CN" altLang="en-US" sz="2800" smtClean="0"/>
              <a:t>定义不同类型的变量，显示变量的地址与所占字节数，观察它们之间的关联。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{ int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float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char z;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x=2;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y=2.5;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z='a';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printf("x=%3d,sizeof(x)=%d,address=%x\n",x,sizeof(x),&amp;x);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printf("y=%3.1f,sizeof(y)=%d,address=%x\n",y,sizeof(y),&amp;y);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printf("z=%3c, sizeof(z)=%d,address=%x\n",z,sizeof(z),&amp;z);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0" r="9473" b="29372"/>
          <a:stretch>
            <a:fillRect/>
          </a:stretch>
        </p:blipFill>
        <p:spPr bwMode="auto">
          <a:xfrm>
            <a:off x="2124075" y="1216025"/>
            <a:ext cx="650081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7" r="7732" b="30260"/>
          <a:stretch>
            <a:fillRect/>
          </a:stretch>
        </p:blipFill>
        <p:spPr bwMode="auto">
          <a:xfrm>
            <a:off x="2124075" y="2792413"/>
            <a:ext cx="650081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8.4.1  </a:t>
            </a:r>
            <a:r>
              <a:rPr lang="zh-CN" altLang="en-US" smtClean="0"/>
              <a:t>指向字符串的指针变量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23850" y="748815"/>
            <a:ext cx="864076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【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例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8.22】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用指针法来实现</a:t>
            </a:r>
            <a:r>
              <a:rPr lang="zh-CN" altLang="en-US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将字符串</a:t>
            </a:r>
            <a:r>
              <a:rPr lang="en-US" altLang="zh-CN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复制到字符串</a:t>
            </a:r>
            <a:r>
              <a:rPr lang="en-US" altLang="zh-CN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的后边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。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#include&lt;</a:t>
            </a:r>
            <a:r>
              <a:rPr lang="en-US" altLang="zh-CN" b="1" dirty="0" err="1">
                <a:effectLst/>
                <a:latin typeface="Tahoma" pitchFamily="34" charset="0"/>
                <a:ea typeface="黑体" pitchFamily="2" charset="-122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&gt;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void main()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{char a[15]="I love ",b[10]="China!";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char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  <a:ea typeface="黑体" pitchFamily="2" charset="-122"/>
              </a:rPr>
              <a:t>*s1,*s2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;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for(s1=a</a:t>
            </a:r>
            <a:r>
              <a:rPr lang="en-US" altLang="zh-CN" b="1" dirty="0">
                <a:solidFill>
                  <a:schemeClr val="accent6"/>
                </a:solidFill>
                <a:effectLst/>
                <a:latin typeface="Tahoma" pitchFamily="34" charset="0"/>
                <a:ea typeface="黑体" pitchFamily="2" charset="-122"/>
              </a:rPr>
              <a:t>;*s1!='\0';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s1++);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                               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/*①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在字符数组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a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中查找结束符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'\0'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的地址*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for(s2=b;</a:t>
            </a:r>
            <a:r>
              <a:rPr lang="en-US" altLang="zh-CN" b="1" dirty="0">
                <a:solidFill>
                  <a:schemeClr val="accent2"/>
                </a:solidFill>
                <a:effectLst/>
                <a:latin typeface="Tahoma" pitchFamily="34" charset="0"/>
                <a:ea typeface="黑体" pitchFamily="2" charset="-122"/>
              </a:rPr>
              <a:t>*s2!='\0'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;)   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	/*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将字符串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b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连接到字符串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a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的后边*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solidFill>
                  <a:srgbClr val="C00000"/>
                </a:solidFill>
                <a:effectLst/>
                <a:latin typeface="Tahoma" pitchFamily="34" charset="0"/>
                <a:ea typeface="黑体" pitchFamily="2" charset="-122"/>
              </a:rPr>
              <a:t>*s1++=*s2++; 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                   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/*②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将字符串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b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的元素依次赋给字符数组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a</a:t>
            </a:r>
            <a:r>
              <a:rPr lang="zh-CN" altLang="en-US" sz="2000" b="1" dirty="0">
                <a:effectLst/>
                <a:latin typeface="Tahoma" pitchFamily="34" charset="0"/>
                <a:ea typeface="黑体" pitchFamily="2" charset="-122"/>
              </a:rPr>
              <a:t>中对应的位置*</a:t>
            </a:r>
            <a:r>
              <a:rPr lang="en-US" altLang="zh-CN" sz="2000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*s1='\0';                		/*③</a:t>
            </a:r>
            <a:r>
              <a:rPr lang="zh-CN" altLang="en-US" b="1" dirty="0">
                <a:effectLst/>
                <a:latin typeface="Tahoma" pitchFamily="34" charset="0"/>
                <a:ea typeface="黑体" pitchFamily="2" charset="-122"/>
              </a:rPr>
              <a:t>加字符串结束符*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b="1" dirty="0" err="1">
                <a:effectLst/>
                <a:latin typeface="Tahoma" pitchFamily="34" charset="0"/>
                <a:ea typeface="黑体" pitchFamily="2" charset="-122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("%s\</a:t>
            </a:r>
            <a:r>
              <a:rPr lang="en-US" altLang="zh-CN" b="1" dirty="0" err="1">
                <a:effectLst/>
                <a:latin typeface="Tahoma" pitchFamily="34" charset="0"/>
                <a:ea typeface="黑体" pitchFamily="2" charset="-122"/>
              </a:rPr>
              <a:t>n",a</a:t>
            </a:r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);</a:t>
            </a:r>
          </a:p>
          <a:p>
            <a:r>
              <a:rPr lang="en-US" altLang="zh-CN" b="1" dirty="0">
                <a:effectLst/>
                <a:latin typeface="Tahoma" pitchFamily="34" charset="0"/>
                <a:ea typeface="黑体" pitchFamily="2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120296" y="734203"/>
            <a:ext cx="2844317" cy="1818866"/>
          </a:xfrm>
          <a:prstGeom prst="wedgeRoundRectCallout">
            <a:avLst>
              <a:gd name="adj1" fmla="val -49368"/>
              <a:gd name="adj2" fmla="val 17634"/>
              <a:gd name="adj3" fmla="val 16667"/>
            </a:avLst>
          </a:prstGeom>
          <a:ln>
            <a:headEnd type="none" w="med" len="med"/>
            <a:tailEnd type="stealth" w="med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*s1++=</a:t>
            </a:r>
            <a:r>
              <a:rPr lang="en-US" altLang="zh-CN" b="1" dirty="0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*s2++</a:t>
            </a:r>
            <a:r>
              <a:rPr lang="zh-CN" altLang="en-US" b="1" dirty="0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；</a:t>
            </a:r>
            <a:endParaRPr lang="en-US" altLang="zh-CN" b="1" dirty="0" smtClean="0"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99FF99"/>
                </a:solidFill>
                <a:effectLst/>
                <a:latin typeface="Tahoma" pitchFamily="34" charset="0"/>
                <a:cs typeface="Tahoma" pitchFamily="34" charset="0"/>
              </a:rPr>
              <a:t>等价于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rgbClr val="99FF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*</a:t>
            </a:r>
            <a:r>
              <a:rPr lang="en-US" altLang="zh-CN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s1=*s2</a:t>
            </a:r>
            <a:r>
              <a:rPr lang="zh-CN" altLang="en-US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；</a:t>
            </a:r>
            <a:endParaRPr lang="en-US" altLang="zh-CN" b="1" dirty="0" smtClean="0"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s1++</a:t>
            </a:r>
            <a:r>
              <a:rPr lang="zh-CN" altLang="en-US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；</a:t>
            </a:r>
            <a:endParaRPr lang="en-US" altLang="zh-CN" b="1" dirty="0" smtClean="0"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s2++</a:t>
            </a:r>
            <a:r>
              <a:rPr lang="zh-CN" altLang="en-US" b="1" dirty="0" smtClean="0"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；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直接连接符 3"/>
          <p:cNvCxnSpPr>
            <a:stCxn id="2" idx="1"/>
          </p:cNvCxnSpPr>
          <p:nvPr/>
        </p:nvCxnSpPr>
        <p:spPr bwMode="auto">
          <a:xfrm flipH="1">
            <a:off x="2843808" y="1643636"/>
            <a:ext cx="3276488" cy="2325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【</a:t>
            </a:r>
            <a:r>
              <a:rPr lang="zh-CN" altLang="en-US" smtClean="0">
                <a:solidFill>
                  <a:schemeClr val="tx1"/>
                </a:solidFill>
              </a:rPr>
              <a:t>例</a:t>
            </a:r>
            <a:r>
              <a:rPr lang="en-US" altLang="zh-CN" smtClean="0">
                <a:solidFill>
                  <a:schemeClr val="tx1"/>
                </a:solidFill>
              </a:rPr>
              <a:t>8.22】</a:t>
            </a:r>
            <a:r>
              <a:rPr lang="zh-CN" altLang="en-US" smtClean="0"/>
              <a:t>字符串合并示例 </a:t>
            </a: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30362" r="32007" b="22650"/>
          <a:stretch>
            <a:fillRect/>
          </a:stretch>
        </p:blipFill>
        <p:spPr bwMode="auto">
          <a:xfrm>
            <a:off x="250825" y="836613"/>
            <a:ext cx="8424863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8.4.2  </a:t>
            </a:r>
            <a:r>
              <a:rPr lang="zh-CN" altLang="en-US" smtClean="0"/>
              <a:t>字符串指针作为函数参数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95288" y="836613"/>
            <a:ext cx="8748712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【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例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8.23】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用字符数组名作为函数的参数来实现字符串的复制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#include&lt;stdio.h&gt;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void copy1(char 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  <a:ea typeface="黑体" pitchFamily="2" charset="-122"/>
              </a:rPr>
              <a:t>s1[],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char 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  <a:ea typeface="黑体" pitchFamily="2" charset="-122"/>
              </a:rPr>
              <a:t>s2[])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{ int i;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  for(i=0;</a:t>
            </a:r>
            <a:r>
              <a:rPr lang="en-US" altLang="zh-CN" b="1">
                <a:solidFill>
                  <a:srgbClr val="3333FF"/>
                </a:solidFill>
                <a:effectLst/>
                <a:latin typeface="Tahoma" pitchFamily="34" charset="0"/>
                <a:ea typeface="黑体" pitchFamily="2" charset="-122"/>
              </a:rPr>
              <a:t>s1[i]!='\0'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;i++)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    s2[i]=s1[i];       /*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通过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i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值的变化，实现字符串的复制*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    s2[i]='\0';         /*</a:t>
            </a:r>
            <a:r>
              <a:rPr lang="zh-CN" altLang="en-US" b="1">
                <a:effectLst/>
                <a:latin typeface="Tahoma" pitchFamily="34" charset="0"/>
                <a:ea typeface="黑体" pitchFamily="2" charset="-122"/>
              </a:rPr>
              <a:t>添加字符串结束标志*</a:t>
            </a:r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/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}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void main()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{char a[20]="I love China!",b[20]="daliang in China!";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b="1">
                <a:solidFill>
                  <a:srgbClr val="FF3300"/>
                </a:solidFill>
                <a:effectLst/>
                <a:latin typeface="Tahoma" pitchFamily="34" charset="0"/>
                <a:ea typeface="黑体" pitchFamily="2" charset="-122"/>
              </a:rPr>
              <a:t>copy1(a,b);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 printf("%s----%s\n",a,b);</a:t>
            </a:r>
          </a:p>
          <a:p>
            <a:r>
              <a:rPr lang="en-US" altLang="zh-CN" b="1">
                <a:effectLst/>
                <a:latin typeface="Tahoma" pitchFamily="34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820150" cy="908050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solidFill>
                  <a:schemeClr val="tx1"/>
                </a:solidFill>
              </a:rPr>
              <a:t>【</a:t>
            </a:r>
            <a:r>
              <a:rPr lang="zh-CN" altLang="en-US" b="0" smtClean="0">
                <a:solidFill>
                  <a:schemeClr val="tx1"/>
                </a:solidFill>
              </a:rPr>
              <a:t>例</a:t>
            </a:r>
            <a:r>
              <a:rPr lang="en-US" altLang="zh-CN" b="0" smtClean="0">
                <a:solidFill>
                  <a:schemeClr val="tx1"/>
                </a:solidFill>
              </a:rPr>
              <a:t>8.24】</a:t>
            </a:r>
            <a:r>
              <a:rPr lang="zh-CN" altLang="en-US" b="0" smtClean="0">
                <a:solidFill>
                  <a:schemeClr val="tx1"/>
                </a:solidFill>
              </a:rPr>
              <a:t>用指针法来实现字符串的比较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42733" y="809140"/>
            <a:ext cx="844173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effectLst/>
                <a:latin typeface="Tahoma" pitchFamily="34" charset="0"/>
              </a:rPr>
              <a:t>#include "</a:t>
            </a:r>
            <a:r>
              <a:rPr lang="en-US" altLang="zh-CN" b="1" dirty="0" err="1">
                <a:effectLst/>
                <a:latin typeface="Tahoma" pitchFamily="34" charset="0"/>
              </a:rPr>
              <a:t>stdio.h</a:t>
            </a:r>
            <a:r>
              <a:rPr lang="en-US" altLang="zh-CN" b="1" dirty="0">
                <a:effectLst/>
                <a:latin typeface="Tahoma" pitchFamily="34" charset="0"/>
              </a:rPr>
              <a:t>"</a:t>
            </a:r>
          </a:p>
          <a:p>
            <a:r>
              <a:rPr lang="en-US" altLang="zh-CN" b="1" dirty="0" err="1">
                <a:effectLst/>
                <a:latin typeface="Tahoma" pitchFamily="34" charset="0"/>
              </a:rPr>
              <a:t>strcmp</a:t>
            </a:r>
            <a:r>
              <a:rPr lang="en-US" altLang="zh-CN" b="1" dirty="0">
                <a:effectLst/>
                <a:latin typeface="Tahoma" pitchFamily="34" charset="0"/>
              </a:rPr>
              <a:t>(char *sp1,char *sp2)</a:t>
            </a:r>
          </a:p>
          <a:p>
            <a:r>
              <a:rPr lang="en-US" altLang="zh-CN" b="1" dirty="0">
                <a:solidFill>
                  <a:srgbClr val="009E47"/>
                </a:solidFill>
                <a:effectLst/>
                <a:latin typeface="Tahoma" pitchFamily="34" charset="0"/>
              </a:rPr>
              <a:t>{ </a:t>
            </a:r>
            <a:r>
              <a:rPr lang="en-US" altLang="zh-CN" b="1" dirty="0">
                <a:effectLst/>
                <a:latin typeface="Tahoma" pitchFamily="34" charset="0"/>
              </a:rPr>
              <a:t> while(*sp1==*sp2) </a:t>
            </a:r>
            <a:r>
              <a:rPr lang="en-US" altLang="zh-CN" b="1" dirty="0" smtClean="0">
                <a:effectLst/>
                <a:latin typeface="Tahoma" pitchFamily="34" charset="0"/>
              </a:rPr>
              <a:t>    </a:t>
            </a:r>
            <a:r>
              <a:rPr lang="en-US" altLang="zh-CN" b="1" dirty="0" smtClean="0">
                <a:solidFill>
                  <a:srgbClr val="006600"/>
                </a:solidFill>
                <a:effectLst/>
                <a:latin typeface="Tahoma" pitchFamily="34" charset="0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effectLst/>
                <a:latin typeface="Tahoma" pitchFamily="34" charset="0"/>
              </a:rPr>
              <a:t>依次</a:t>
            </a:r>
            <a:r>
              <a:rPr lang="zh-CN" altLang="en-US" b="1" dirty="0">
                <a:solidFill>
                  <a:srgbClr val="006600"/>
                </a:solidFill>
                <a:effectLst/>
                <a:latin typeface="Tahoma" pitchFamily="34" charset="0"/>
              </a:rPr>
              <a:t>比较</a:t>
            </a:r>
            <a:r>
              <a:rPr lang="en-US" altLang="zh-CN" b="1" dirty="0">
                <a:solidFill>
                  <a:srgbClr val="006600"/>
                </a:solidFill>
                <a:effectLst/>
                <a:latin typeface="Tahoma" pitchFamily="34" charset="0"/>
              </a:rPr>
              <a:t>sp1</a:t>
            </a:r>
            <a:r>
              <a:rPr lang="zh-CN" altLang="en-US" b="1" dirty="0">
                <a:solidFill>
                  <a:srgbClr val="006600"/>
                </a:solidFill>
                <a:effectLst/>
                <a:latin typeface="Tahoma" pitchFamily="34" charset="0"/>
              </a:rPr>
              <a:t>和</a:t>
            </a:r>
            <a:r>
              <a:rPr lang="en-US" altLang="zh-CN" b="1" dirty="0">
                <a:solidFill>
                  <a:srgbClr val="006600"/>
                </a:solidFill>
                <a:effectLst/>
                <a:latin typeface="Tahoma" pitchFamily="34" charset="0"/>
              </a:rPr>
              <a:t>sp2</a:t>
            </a:r>
            <a:r>
              <a:rPr lang="zh-CN" altLang="en-US" b="1" dirty="0">
                <a:solidFill>
                  <a:srgbClr val="006600"/>
                </a:solidFill>
                <a:effectLst/>
                <a:latin typeface="Tahoma" pitchFamily="34" charset="0"/>
              </a:rPr>
              <a:t>所指字符 </a:t>
            </a:r>
            <a:endParaRPr lang="en-US" altLang="zh-CN" b="1" dirty="0">
              <a:solidFill>
                <a:srgbClr val="006600"/>
              </a:solidFill>
              <a:effectLst/>
              <a:latin typeface="Tahoma" pitchFamily="34" charset="0"/>
            </a:endParaRPr>
          </a:p>
          <a:p>
            <a:r>
              <a:rPr lang="en-US" altLang="zh-CN" b="1" dirty="0">
                <a:effectLst/>
                <a:latin typeface="Tahoma" pitchFamily="34" charset="0"/>
              </a:rPr>
              <a:t>  	</a:t>
            </a:r>
            <a:r>
              <a:rPr lang="en-US" altLang="zh-CN" b="1" dirty="0">
                <a:solidFill>
                  <a:schemeClr val="accent2"/>
                </a:solidFill>
                <a:effectLst/>
                <a:latin typeface="Tahoma" pitchFamily="34" charset="0"/>
              </a:rPr>
              <a:t>{</a:t>
            </a:r>
            <a:r>
              <a:rPr lang="en-US" altLang="zh-CN" b="1" dirty="0">
                <a:effectLst/>
                <a:latin typeface="Tahoma" pitchFamily="34" charset="0"/>
              </a:rPr>
              <a:t>if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(*sp1=='\0')</a:t>
            </a:r>
            <a:r>
              <a:rPr lang="en-US" altLang="zh-CN" b="1" dirty="0">
                <a:effectLst/>
                <a:latin typeface="Tahoma" pitchFamily="34" charset="0"/>
              </a:rPr>
              <a:t> return 0;</a:t>
            </a:r>
            <a:endParaRPr lang="en-US" altLang="zh-CN" sz="2000" b="1" dirty="0">
              <a:effectLst/>
              <a:latin typeface="Tahoma" pitchFamily="34" charset="0"/>
            </a:endParaRPr>
          </a:p>
          <a:p>
            <a:r>
              <a:rPr lang="en-US" altLang="zh-CN" b="1" dirty="0">
                <a:effectLst/>
                <a:latin typeface="Tahoma" pitchFamily="34" charset="0"/>
              </a:rPr>
              <a:t>   	sp1++;sp2++; </a:t>
            </a:r>
            <a:r>
              <a:rPr lang="en-US" altLang="zh-CN" b="1" dirty="0">
                <a:solidFill>
                  <a:schemeClr val="accent2"/>
                </a:solidFill>
                <a:effectLst/>
                <a:latin typeface="Tahoma" pitchFamily="34" charset="0"/>
              </a:rPr>
              <a:t>}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 return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*sp1-*sp2;</a:t>
            </a:r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009E47"/>
                </a:solidFill>
                <a:effectLst/>
                <a:latin typeface="Tahoma" pitchFamily="34" charset="0"/>
              </a:rPr>
              <a:t>}</a:t>
            </a:r>
            <a:r>
              <a:rPr lang="en-US" altLang="zh-CN" b="1" dirty="0">
                <a:effectLst/>
                <a:latin typeface="Tahoma" pitchFamily="34" charset="0"/>
              </a:rPr>
              <a:t>  	</a:t>
            </a:r>
            <a:r>
              <a:rPr lang="en-US" altLang="zh-CN" b="1" dirty="0" smtClean="0">
                <a:solidFill>
                  <a:srgbClr val="006600"/>
                </a:solidFill>
                <a:effectLst/>
                <a:latin typeface="Tahoma" pitchFamily="34" charset="0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effectLst/>
                <a:latin typeface="Tahoma" pitchFamily="34" charset="0"/>
              </a:rPr>
              <a:t>返回</a:t>
            </a:r>
            <a:r>
              <a:rPr lang="en-US" altLang="zh-CN" b="1" dirty="0">
                <a:solidFill>
                  <a:srgbClr val="006600"/>
                </a:solidFill>
                <a:effectLst/>
                <a:latin typeface="Tahoma" pitchFamily="34" charset="0"/>
              </a:rPr>
              <a:t>sp1</a:t>
            </a:r>
            <a:r>
              <a:rPr lang="zh-CN" altLang="en-US" b="1" dirty="0">
                <a:solidFill>
                  <a:srgbClr val="006600"/>
                </a:solidFill>
                <a:effectLst/>
                <a:latin typeface="Tahoma" pitchFamily="34" charset="0"/>
              </a:rPr>
              <a:t>和</a:t>
            </a:r>
            <a:r>
              <a:rPr lang="en-US" altLang="zh-CN" b="1" dirty="0">
                <a:solidFill>
                  <a:srgbClr val="006600"/>
                </a:solidFill>
                <a:effectLst/>
                <a:latin typeface="Tahoma" pitchFamily="34" charset="0"/>
              </a:rPr>
              <a:t>sp2</a:t>
            </a:r>
            <a:r>
              <a:rPr lang="zh-CN" altLang="en-US" b="1" dirty="0">
                <a:solidFill>
                  <a:srgbClr val="006600"/>
                </a:solidFill>
                <a:effectLst/>
                <a:latin typeface="Tahoma" pitchFamily="34" charset="0"/>
              </a:rPr>
              <a:t>所指字符的</a:t>
            </a:r>
            <a:r>
              <a:rPr lang="zh-CN" altLang="en-US" b="1" dirty="0" smtClean="0">
                <a:solidFill>
                  <a:srgbClr val="006600"/>
                </a:solidFill>
                <a:effectLst/>
                <a:latin typeface="Tahoma" pitchFamily="34" charset="0"/>
              </a:rPr>
              <a:t>差值</a:t>
            </a:r>
            <a:endParaRPr lang="en-US" altLang="zh-CN" b="1" dirty="0">
              <a:solidFill>
                <a:srgbClr val="006600"/>
              </a:solidFill>
              <a:effectLst/>
              <a:latin typeface="Tahoma" pitchFamily="34" charset="0"/>
            </a:endParaRPr>
          </a:p>
          <a:p>
            <a:r>
              <a:rPr lang="en-US" altLang="zh-CN" b="1" dirty="0">
                <a:effectLst/>
                <a:latin typeface="Tahoma" pitchFamily="34" charset="0"/>
              </a:rPr>
              <a:t>main()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{</a:t>
            </a:r>
            <a:r>
              <a:rPr lang="en-US" altLang="zh-CN" b="1" dirty="0" err="1">
                <a:effectLst/>
                <a:latin typeface="Tahoma" pitchFamily="34" charset="0"/>
              </a:rPr>
              <a:t>int</a:t>
            </a:r>
            <a:r>
              <a:rPr lang="en-US" altLang="zh-CN" b="1" dirty="0">
                <a:effectLst/>
                <a:latin typeface="Tahoma" pitchFamily="34" charset="0"/>
              </a:rPr>
              <a:t> k; char *str1="nineteen"; char *str2="ninety";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k=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Tahoma" pitchFamily="34" charset="0"/>
              </a:rPr>
              <a:t>strcmp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ahoma" pitchFamily="34" charset="0"/>
              </a:rPr>
              <a:t>(str1,str2);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if(k==0)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("str1==str2");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else if(k&gt;0)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("str1&gt;str2");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 else </a:t>
            </a:r>
            <a:r>
              <a:rPr lang="en-US" altLang="zh-CN" b="1" dirty="0" err="1">
                <a:effectLst/>
                <a:latin typeface="Tahoma" pitchFamily="34" charset="0"/>
              </a:rPr>
              <a:t>printf</a:t>
            </a:r>
            <a:r>
              <a:rPr lang="en-US" altLang="zh-CN" b="1" dirty="0">
                <a:effectLst/>
                <a:latin typeface="Tahoma" pitchFamily="34" charset="0"/>
              </a:rPr>
              <a:t>("str1&lt;str2");</a:t>
            </a:r>
          </a:p>
          <a:p>
            <a:r>
              <a:rPr lang="en-US" altLang="zh-CN" b="1" dirty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820150" cy="908050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solidFill>
                  <a:schemeClr val="tx1"/>
                </a:solidFill>
              </a:rPr>
              <a:t>【</a:t>
            </a:r>
            <a:r>
              <a:rPr lang="zh-CN" altLang="en-US" b="0" smtClean="0">
                <a:solidFill>
                  <a:schemeClr val="tx1"/>
                </a:solidFill>
              </a:rPr>
              <a:t>例</a:t>
            </a:r>
            <a:r>
              <a:rPr lang="en-US" altLang="zh-CN" b="0" smtClean="0">
                <a:solidFill>
                  <a:schemeClr val="tx1"/>
                </a:solidFill>
              </a:rPr>
              <a:t>8.24】</a:t>
            </a:r>
            <a:r>
              <a:rPr lang="zh-CN" altLang="en-US" b="0" smtClean="0">
                <a:solidFill>
                  <a:schemeClr val="tx1"/>
                </a:solidFill>
              </a:rPr>
              <a:t>用指针法来实现字符串的比较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32771" r="33453" b="44337"/>
          <a:stretch>
            <a:fillRect/>
          </a:stretch>
        </p:blipFill>
        <p:spPr bwMode="auto">
          <a:xfrm>
            <a:off x="323850" y="981075"/>
            <a:ext cx="83534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mtClean="0"/>
              <a:t>执行语句*</a:t>
            </a:r>
            <a:r>
              <a:rPr lang="en-US" altLang="zh-CN" smtClean="0"/>
              <a:t>ptr2=5</a:t>
            </a:r>
            <a:r>
              <a:rPr lang="zh-CN" altLang="en-US" smtClean="0"/>
              <a:t>前后对比图 </a:t>
            </a:r>
          </a:p>
        </p:txBody>
      </p:sp>
      <p:grpSp>
        <p:nvGrpSpPr>
          <p:cNvPr id="17411" name="Group 44"/>
          <p:cNvGrpSpPr>
            <a:grpSpLocks/>
          </p:cNvGrpSpPr>
          <p:nvPr/>
        </p:nvGrpSpPr>
        <p:grpSpPr bwMode="auto">
          <a:xfrm>
            <a:off x="323850" y="1700213"/>
            <a:ext cx="8424863" cy="3744912"/>
            <a:chOff x="249" y="1207"/>
            <a:chExt cx="5307" cy="2359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825" y="2252"/>
              <a:ext cx="44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x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148" y="2196"/>
              <a:ext cx="603" cy="407"/>
            </a:xfrm>
            <a:prstGeom prst="rect">
              <a:avLst/>
            </a:prstGeom>
            <a:solidFill>
              <a:srgbClr val="A3FFE7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2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249" y="2224"/>
              <a:ext cx="731" cy="379"/>
            </a:xfrm>
            <a:prstGeom prst="ellipse">
              <a:avLst/>
            </a:prstGeom>
            <a:solidFill>
              <a:srgbClr val="FFDD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 anchorCtr="1"/>
            <a:lstStyle/>
            <a:p>
              <a:pPr algn="ctr">
                <a:lnSpc>
                  <a:spcPct val="96000"/>
                </a:lnSpc>
              </a:pPr>
              <a:endParaRPr lang="en-US" altLang="zh-CN" sz="1800" b="1">
                <a:effectLst/>
              </a:endParaRPr>
            </a:p>
            <a:p>
              <a:pPr algn="ctr">
                <a:lnSpc>
                  <a:spcPct val="96000"/>
                </a:lnSpc>
              </a:pPr>
              <a:r>
                <a:rPr lang="en-US" altLang="zh-CN" sz="1800" b="1">
                  <a:effectLst/>
                </a:rPr>
                <a:t>x</a:t>
              </a:r>
              <a:r>
                <a:rPr lang="zh-CN" altLang="en-US" sz="1800" b="1">
                  <a:effectLst/>
                </a:rPr>
                <a:t>的地址</a:t>
              </a:r>
            </a:p>
            <a:p>
              <a:pPr algn="ctr">
                <a:lnSpc>
                  <a:spcPct val="96000"/>
                </a:lnSpc>
              </a:pPr>
              <a:endParaRPr lang="en-US" altLang="zh-CN" sz="2000" b="1">
                <a:effectLst/>
              </a:endParaRP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80" y="1207"/>
              <a:ext cx="731" cy="786"/>
              <a:chOff x="1887" y="1666"/>
              <a:chExt cx="1036" cy="840"/>
            </a:xfrm>
          </p:grpSpPr>
          <p:sp>
            <p:nvSpPr>
              <p:cNvPr id="17450" name="Rectangle 9"/>
              <p:cNvSpPr>
                <a:spLocks noChangeArrowheads="1"/>
              </p:cNvSpPr>
              <p:nvPr/>
            </p:nvSpPr>
            <p:spPr bwMode="auto">
              <a:xfrm>
                <a:off x="1887" y="2056"/>
                <a:ext cx="1006" cy="450"/>
              </a:xfrm>
              <a:prstGeom prst="rect">
                <a:avLst/>
              </a:prstGeom>
              <a:solidFill>
                <a:srgbClr val="A3FFE7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&amp;x</a:t>
                </a:r>
              </a:p>
            </p:txBody>
          </p:sp>
          <p:sp>
            <p:nvSpPr>
              <p:cNvPr id="17451" name="Text Box 10"/>
              <p:cNvSpPr txBox="1">
                <a:spLocks noChangeArrowheads="1"/>
              </p:cNvSpPr>
              <p:nvPr/>
            </p:nvSpPr>
            <p:spPr bwMode="auto">
              <a:xfrm>
                <a:off x="1889" y="1666"/>
                <a:ext cx="103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ptr1</a:t>
                </a:r>
              </a:p>
            </p:txBody>
          </p:sp>
        </p:grp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604" y="2005"/>
              <a:ext cx="5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418" name="Group 12"/>
            <p:cNvGrpSpPr>
              <a:grpSpLocks/>
            </p:cNvGrpSpPr>
            <p:nvPr/>
          </p:nvGrpSpPr>
          <p:grpSpPr bwMode="auto">
            <a:xfrm>
              <a:off x="270" y="2583"/>
              <a:ext cx="741" cy="983"/>
              <a:chOff x="1873" y="3136"/>
              <a:chExt cx="1050" cy="1050"/>
            </a:xfrm>
          </p:grpSpPr>
          <p:sp>
            <p:nvSpPr>
              <p:cNvPr id="17447" name="Rectangle 13"/>
              <p:cNvSpPr>
                <a:spLocks noChangeArrowheads="1"/>
              </p:cNvSpPr>
              <p:nvPr/>
            </p:nvSpPr>
            <p:spPr bwMode="auto">
              <a:xfrm>
                <a:off x="1873" y="3376"/>
                <a:ext cx="1006" cy="450"/>
              </a:xfrm>
              <a:prstGeom prst="rect">
                <a:avLst/>
              </a:prstGeom>
              <a:solidFill>
                <a:srgbClr val="A3FFE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&amp;x</a:t>
                </a:r>
              </a:p>
            </p:txBody>
          </p:sp>
          <p:sp>
            <p:nvSpPr>
              <p:cNvPr id="17448" name="Text Box 14"/>
              <p:cNvSpPr txBox="1">
                <a:spLocks noChangeArrowheads="1"/>
              </p:cNvSpPr>
              <p:nvPr/>
            </p:nvSpPr>
            <p:spPr bwMode="auto">
              <a:xfrm>
                <a:off x="1889" y="3781"/>
                <a:ext cx="103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ptr2</a:t>
                </a:r>
              </a:p>
            </p:txBody>
          </p:sp>
          <p:sp>
            <p:nvSpPr>
              <p:cNvPr id="129039" name="Line 15"/>
              <p:cNvSpPr>
                <a:spLocks noChangeShapeType="1"/>
              </p:cNvSpPr>
              <p:nvPr/>
            </p:nvSpPr>
            <p:spPr bwMode="auto">
              <a:xfrm flipV="1">
                <a:off x="2376" y="31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973" y="2415"/>
              <a:ext cx="16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V="1">
              <a:off x="1444" y="2547"/>
              <a:ext cx="1" cy="51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>
              <a:off x="1452" y="1721"/>
              <a:ext cx="0" cy="5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2" name="Text Box 19"/>
            <p:cNvSpPr txBox="1">
              <a:spLocks noChangeArrowheads="1"/>
            </p:cNvSpPr>
            <p:nvPr/>
          </p:nvSpPr>
          <p:spPr bwMode="auto">
            <a:xfrm>
              <a:off x="1111" y="1434"/>
              <a:ext cx="656" cy="309"/>
            </a:xfrm>
            <a:prstGeom prst="rect">
              <a:avLst/>
            </a:prstGeom>
            <a:solidFill>
              <a:srgbClr val="FFE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en-US" altLang="zh-CN" sz="1800" b="1">
                  <a:effectLst/>
                </a:rPr>
                <a:t>*ptr1=2</a:t>
              </a:r>
            </a:p>
          </p:txBody>
        </p:sp>
        <p:sp>
          <p:nvSpPr>
            <p:cNvPr id="17423" name="Text Box 20"/>
            <p:cNvSpPr txBox="1">
              <a:spLocks noChangeArrowheads="1"/>
            </p:cNvSpPr>
            <p:nvPr/>
          </p:nvSpPr>
          <p:spPr bwMode="auto">
            <a:xfrm>
              <a:off x="1201" y="3055"/>
              <a:ext cx="519" cy="309"/>
            </a:xfrm>
            <a:prstGeom prst="rect">
              <a:avLst/>
            </a:prstGeom>
            <a:solidFill>
              <a:srgbClr val="FFE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>
                  <a:effectLst/>
                </a:rPr>
                <a:t>*ptr2=2</a:t>
              </a:r>
            </a:p>
          </p:txBody>
        </p:sp>
        <p:sp>
          <p:nvSpPr>
            <p:cNvPr id="17424" name="Text Box 21"/>
            <p:cNvSpPr txBox="1">
              <a:spLocks noChangeArrowheads="1"/>
            </p:cNvSpPr>
            <p:nvPr/>
          </p:nvSpPr>
          <p:spPr bwMode="auto">
            <a:xfrm>
              <a:off x="5116" y="2252"/>
              <a:ext cx="44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x</a:t>
              </a:r>
            </a:p>
          </p:txBody>
        </p:sp>
        <p:sp>
          <p:nvSpPr>
            <p:cNvPr id="17425" name="Rectangle 22"/>
            <p:cNvSpPr>
              <a:spLocks noChangeArrowheads="1"/>
            </p:cNvSpPr>
            <p:nvPr/>
          </p:nvSpPr>
          <p:spPr bwMode="auto">
            <a:xfrm>
              <a:off x="4439" y="2196"/>
              <a:ext cx="604" cy="407"/>
            </a:xfrm>
            <a:prstGeom prst="rect">
              <a:avLst/>
            </a:prstGeom>
            <a:solidFill>
              <a:srgbClr val="A3FFE7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5</a:t>
              </a:r>
            </a:p>
          </p:txBody>
        </p:sp>
        <p:sp>
          <p:nvSpPr>
            <p:cNvPr id="17426" name="Oval 23"/>
            <p:cNvSpPr>
              <a:spLocks noChangeArrowheads="1"/>
            </p:cNvSpPr>
            <p:nvPr/>
          </p:nvSpPr>
          <p:spPr bwMode="auto">
            <a:xfrm>
              <a:off x="3540" y="2224"/>
              <a:ext cx="731" cy="379"/>
            </a:xfrm>
            <a:prstGeom prst="ellipse">
              <a:avLst/>
            </a:prstGeom>
            <a:solidFill>
              <a:srgbClr val="FFDD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6000"/>
                </a:lnSpc>
              </a:pPr>
              <a:endParaRPr lang="en-US" altLang="zh-CN" sz="1800" b="1">
                <a:effectLst/>
              </a:endParaRPr>
            </a:p>
            <a:p>
              <a:pPr algn="ctr">
                <a:lnSpc>
                  <a:spcPct val="96000"/>
                </a:lnSpc>
              </a:pPr>
              <a:r>
                <a:rPr lang="en-US" altLang="zh-CN" sz="1800" b="1">
                  <a:effectLst/>
                </a:rPr>
                <a:t>x</a:t>
              </a:r>
              <a:r>
                <a:rPr lang="zh-CN" altLang="en-US" sz="1800" b="1">
                  <a:effectLst/>
                </a:rPr>
                <a:t>的地址</a:t>
              </a:r>
            </a:p>
            <a:p>
              <a:pPr algn="ctr">
                <a:lnSpc>
                  <a:spcPct val="96000"/>
                </a:lnSpc>
              </a:pPr>
              <a:endParaRPr lang="en-US" altLang="zh-CN" sz="2000" b="1">
                <a:effectLst/>
              </a:endParaRPr>
            </a:p>
          </p:txBody>
        </p:sp>
        <p:grpSp>
          <p:nvGrpSpPr>
            <p:cNvPr id="17427" name="Group 24"/>
            <p:cNvGrpSpPr>
              <a:grpSpLocks/>
            </p:cNvGrpSpPr>
            <p:nvPr/>
          </p:nvGrpSpPr>
          <p:grpSpPr bwMode="auto">
            <a:xfrm>
              <a:off x="3571" y="1207"/>
              <a:ext cx="731" cy="786"/>
              <a:chOff x="5774" y="5055"/>
              <a:chExt cx="1036" cy="840"/>
            </a:xfrm>
          </p:grpSpPr>
          <p:sp>
            <p:nvSpPr>
              <p:cNvPr id="17445" name="Rectangle 25"/>
              <p:cNvSpPr>
                <a:spLocks noChangeArrowheads="1"/>
              </p:cNvSpPr>
              <p:nvPr/>
            </p:nvSpPr>
            <p:spPr bwMode="auto">
              <a:xfrm>
                <a:off x="5774" y="5445"/>
                <a:ext cx="1006" cy="450"/>
              </a:xfrm>
              <a:prstGeom prst="rect">
                <a:avLst/>
              </a:prstGeom>
              <a:solidFill>
                <a:srgbClr val="A3FFE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&amp;x</a:t>
                </a:r>
              </a:p>
            </p:txBody>
          </p:sp>
          <p:sp>
            <p:nvSpPr>
              <p:cNvPr id="17446" name="Text Box 26"/>
              <p:cNvSpPr txBox="1">
                <a:spLocks noChangeArrowheads="1"/>
              </p:cNvSpPr>
              <p:nvPr/>
            </p:nvSpPr>
            <p:spPr bwMode="auto">
              <a:xfrm>
                <a:off x="5776" y="5055"/>
                <a:ext cx="103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 anchorCtr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ptr1</a:t>
                </a:r>
              </a:p>
            </p:txBody>
          </p:sp>
        </p:grp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>
              <a:off x="3896" y="2005"/>
              <a:ext cx="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429" name="Group 28"/>
            <p:cNvGrpSpPr>
              <a:grpSpLocks/>
            </p:cNvGrpSpPr>
            <p:nvPr/>
          </p:nvGrpSpPr>
          <p:grpSpPr bwMode="auto">
            <a:xfrm>
              <a:off x="3561" y="2583"/>
              <a:ext cx="741" cy="983"/>
              <a:chOff x="6539" y="3136"/>
              <a:chExt cx="1050" cy="1050"/>
            </a:xfrm>
          </p:grpSpPr>
          <p:sp>
            <p:nvSpPr>
              <p:cNvPr id="17442" name="Rectangle 29"/>
              <p:cNvSpPr>
                <a:spLocks noChangeArrowheads="1"/>
              </p:cNvSpPr>
              <p:nvPr/>
            </p:nvSpPr>
            <p:spPr bwMode="auto">
              <a:xfrm>
                <a:off x="6539" y="3376"/>
                <a:ext cx="1006" cy="450"/>
              </a:xfrm>
              <a:prstGeom prst="rect">
                <a:avLst/>
              </a:prstGeom>
              <a:solidFill>
                <a:srgbClr val="A3FFE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&amp;x</a:t>
                </a:r>
              </a:p>
            </p:txBody>
          </p:sp>
          <p:sp>
            <p:nvSpPr>
              <p:cNvPr id="17443" name="Text Box 30"/>
              <p:cNvSpPr txBox="1">
                <a:spLocks noChangeArrowheads="1"/>
              </p:cNvSpPr>
              <p:nvPr/>
            </p:nvSpPr>
            <p:spPr bwMode="auto">
              <a:xfrm>
                <a:off x="6555" y="3781"/>
                <a:ext cx="103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 anchorCtr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ptr2</a:t>
                </a:r>
              </a:p>
            </p:txBody>
          </p:sp>
          <p:sp>
            <p:nvSpPr>
              <p:cNvPr id="129055" name="Line 31"/>
              <p:cNvSpPr>
                <a:spLocks noChangeShapeType="1"/>
              </p:cNvSpPr>
              <p:nvPr/>
            </p:nvSpPr>
            <p:spPr bwMode="auto">
              <a:xfrm flipV="1">
                <a:off x="7039" y="31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4264" y="2415"/>
              <a:ext cx="16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1" name="AutoShape 33"/>
            <p:cNvSpPr>
              <a:spLocks noChangeArrowheads="1"/>
            </p:cNvSpPr>
            <p:nvPr/>
          </p:nvSpPr>
          <p:spPr bwMode="auto">
            <a:xfrm>
              <a:off x="2249" y="2007"/>
              <a:ext cx="1174" cy="773"/>
            </a:xfrm>
            <a:prstGeom prst="rightArrow">
              <a:avLst>
                <a:gd name="adj1" fmla="val 50000"/>
                <a:gd name="adj2" fmla="val 37969"/>
              </a:avLst>
            </a:prstGeom>
            <a:solidFill>
              <a:srgbClr val="FFE2B7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effectLst/>
                </a:rPr>
                <a:t>*ptr2=5</a:t>
              </a:r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 flipV="1">
              <a:off x="4728" y="2555"/>
              <a:ext cx="1" cy="50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9" name="Line 35"/>
            <p:cNvSpPr>
              <a:spLocks noChangeShapeType="1"/>
            </p:cNvSpPr>
            <p:nvPr/>
          </p:nvSpPr>
          <p:spPr bwMode="auto">
            <a:xfrm>
              <a:off x="4725" y="1729"/>
              <a:ext cx="0" cy="45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4" name="Text Box 36"/>
            <p:cNvSpPr txBox="1">
              <a:spLocks noChangeArrowheads="1"/>
            </p:cNvSpPr>
            <p:nvPr/>
          </p:nvSpPr>
          <p:spPr bwMode="auto">
            <a:xfrm>
              <a:off x="4468" y="1480"/>
              <a:ext cx="656" cy="309"/>
            </a:xfrm>
            <a:prstGeom prst="rect">
              <a:avLst/>
            </a:prstGeom>
            <a:solidFill>
              <a:srgbClr val="FFE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2000">
                  <a:effectLst/>
                </a:rPr>
                <a:t>*ptr1=5</a:t>
              </a:r>
            </a:p>
          </p:txBody>
        </p:sp>
        <p:sp>
          <p:nvSpPr>
            <p:cNvPr id="17435" name="Text Box 37"/>
            <p:cNvSpPr txBox="1">
              <a:spLocks noChangeArrowheads="1"/>
            </p:cNvSpPr>
            <p:nvPr/>
          </p:nvSpPr>
          <p:spPr bwMode="auto">
            <a:xfrm>
              <a:off x="4468" y="3113"/>
              <a:ext cx="519" cy="309"/>
            </a:xfrm>
            <a:prstGeom prst="rect">
              <a:avLst/>
            </a:prstGeom>
            <a:solidFill>
              <a:srgbClr val="FFE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en-US" altLang="zh-CN" sz="2000">
                  <a:effectLst/>
                </a:rPr>
                <a:t>*ptr2=5</a:t>
              </a:r>
            </a:p>
          </p:txBody>
        </p:sp>
        <p:sp>
          <p:nvSpPr>
            <p:cNvPr id="129062" name="Oval 38"/>
            <p:cNvSpPr>
              <a:spLocks noChangeArrowheads="1"/>
            </p:cNvSpPr>
            <p:nvPr/>
          </p:nvSpPr>
          <p:spPr bwMode="auto">
            <a:xfrm>
              <a:off x="1170" y="1432"/>
              <a:ext cx="572" cy="309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3" name="Oval 39"/>
            <p:cNvSpPr>
              <a:spLocks noChangeArrowheads="1"/>
            </p:cNvSpPr>
            <p:nvPr/>
          </p:nvSpPr>
          <p:spPr bwMode="auto">
            <a:xfrm>
              <a:off x="4439" y="3061"/>
              <a:ext cx="571" cy="30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4" name="Oval 40"/>
            <p:cNvSpPr>
              <a:spLocks noChangeArrowheads="1"/>
            </p:cNvSpPr>
            <p:nvPr/>
          </p:nvSpPr>
          <p:spPr bwMode="auto">
            <a:xfrm>
              <a:off x="4443" y="1437"/>
              <a:ext cx="571" cy="309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9" name="Oval 41"/>
            <p:cNvSpPr>
              <a:spLocks noChangeArrowheads="1"/>
            </p:cNvSpPr>
            <p:nvPr/>
          </p:nvSpPr>
          <p:spPr bwMode="auto">
            <a:xfrm>
              <a:off x="1156" y="3067"/>
              <a:ext cx="571" cy="30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/>
              <a:endParaRPr lang="zh-CN" altLang="zh-CN" b="1">
                <a:effectLst/>
              </a:endParaRPr>
            </a:p>
          </p:txBody>
        </p:sp>
        <p:sp>
          <p:nvSpPr>
            <p:cNvPr id="129066" name="Oval 42"/>
            <p:cNvSpPr>
              <a:spLocks noChangeArrowheads="1"/>
            </p:cNvSpPr>
            <p:nvPr/>
          </p:nvSpPr>
          <p:spPr bwMode="auto">
            <a:xfrm>
              <a:off x="1244" y="2274"/>
              <a:ext cx="402" cy="267"/>
            </a:xfrm>
            <a:prstGeom prst="ellipse">
              <a:avLst/>
            </a:prstGeom>
            <a:noFill/>
            <a:ln w="63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7" name="Oval 43"/>
            <p:cNvSpPr>
              <a:spLocks noChangeArrowheads="1"/>
            </p:cNvSpPr>
            <p:nvPr/>
          </p:nvSpPr>
          <p:spPr bwMode="auto">
            <a:xfrm>
              <a:off x="4543" y="2274"/>
              <a:ext cx="402" cy="267"/>
            </a:xfrm>
            <a:prstGeom prst="ellipse">
              <a:avLst/>
            </a:prstGeom>
            <a:noFill/>
            <a:ln w="63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412" name="Rectangle 45"/>
          <p:cNvSpPr>
            <a:spLocks noChangeArrowheads="1"/>
          </p:cNvSpPr>
          <p:nvPr/>
        </p:nvSpPr>
        <p:spPr bwMode="auto">
          <a:xfrm>
            <a:off x="250825" y="836613"/>
            <a:ext cx="4572000" cy="822325"/>
          </a:xfrm>
          <a:prstGeom prst="rect">
            <a:avLst/>
          </a:prstGeom>
          <a:solidFill>
            <a:srgbClr val="F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int x,*ptr1=&amp;x,*ptr2;</a:t>
            </a:r>
          </a:p>
          <a:p>
            <a:r>
              <a:rPr lang="en-US" altLang="zh-CN" b="1">
                <a:effectLst/>
              </a:rPr>
              <a:t>x=2;  ptr2=ptr1;  *ptr2=5;</a:t>
            </a:r>
          </a:p>
        </p:txBody>
      </p:sp>
    </p:spTree>
    <p:extLst>
      <p:ext uri="{BB962C8B-B14F-4D97-AF65-F5344CB8AC3E}">
        <p14:creationId xmlns:p14="http://schemas.microsoft.com/office/powerpoint/2010/main" val="11469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变量地址示意图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914400" y="1125538"/>
            <a:ext cx="7326313" cy="4462462"/>
            <a:chOff x="4240" y="11328"/>
            <a:chExt cx="4340" cy="2929"/>
          </a:xfrm>
        </p:grpSpPr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5922" y="11328"/>
              <a:ext cx="1216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内存数据区</a:t>
              </a:r>
            </a:p>
          </p:txBody>
        </p:sp>
        <p:sp>
          <p:nvSpPr>
            <p:cNvPr id="6155" name="Text Box 6"/>
            <p:cNvSpPr txBox="1">
              <a:spLocks noChangeArrowheads="1"/>
            </p:cNvSpPr>
            <p:nvPr/>
          </p:nvSpPr>
          <p:spPr bwMode="auto">
            <a:xfrm>
              <a:off x="7858" y="12878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y</a:t>
              </a:r>
            </a:p>
          </p:txBody>
        </p:sp>
        <p:sp>
          <p:nvSpPr>
            <p:cNvPr id="6156" name="Text Box 7"/>
            <p:cNvSpPr txBox="1">
              <a:spLocks noChangeArrowheads="1"/>
            </p:cNvSpPr>
            <p:nvPr/>
          </p:nvSpPr>
          <p:spPr bwMode="auto">
            <a:xfrm>
              <a:off x="7858" y="12234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x</a:t>
              </a:r>
            </a:p>
          </p:txBody>
        </p:sp>
        <p:grpSp>
          <p:nvGrpSpPr>
            <p:cNvPr id="6157" name="Group 8"/>
            <p:cNvGrpSpPr>
              <a:grpSpLocks/>
            </p:cNvGrpSpPr>
            <p:nvPr/>
          </p:nvGrpSpPr>
          <p:grpSpPr bwMode="auto">
            <a:xfrm>
              <a:off x="5716" y="11763"/>
              <a:ext cx="1697" cy="1860"/>
              <a:chOff x="7697" y="12123"/>
              <a:chExt cx="1697" cy="1860"/>
            </a:xfrm>
          </p:grpSpPr>
          <p:sp>
            <p:nvSpPr>
              <p:cNvPr id="6173" name="Rectangle 9"/>
              <p:cNvSpPr>
                <a:spLocks noChangeArrowheads="1"/>
              </p:cNvSpPr>
              <p:nvPr/>
            </p:nvSpPr>
            <p:spPr bwMode="auto">
              <a:xfrm>
                <a:off x="7697" y="12123"/>
                <a:ext cx="1696" cy="3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/>
                <a:endParaRPr lang="en-US" altLang="zh-CN" sz="3200">
                  <a:effectLst/>
                </a:endParaRPr>
              </a:p>
              <a:p>
                <a:pPr algn="ctr"/>
                <a:endParaRPr lang="en-US" altLang="zh-CN" sz="3200">
                  <a:effectLst/>
                </a:endParaRPr>
              </a:p>
              <a:p>
                <a:pPr algn="ctr"/>
                <a:r>
                  <a:rPr lang="en-US" altLang="zh-CN" sz="3200">
                    <a:effectLst/>
                  </a:rPr>
                  <a:t>…</a:t>
                </a:r>
              </a:p>
              <a:p>
                <a:pPr algn="ctr"/>
                <a:endParaRPr lang="en-US" altLang="zh-CN" sz="3200">
                  <a:effectLst/>
                </a:endParaRPr>
              </a:p>
            </p:txBody>
          </p:sp>
          <p:sp>
            <p:nvSpPr>
              <p:cNvPr id="6174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7698" y="12423"/>
                <a:ext cx="1696" cy="315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endParaRPr lang="en-US" altLang="zh-CN">
                  <a:effectLst/>
                </a:endParaRPr>
              </a:p>
            </p:txBody>
          </p:sp>
          <p:sp>
            <p:nvSpPr>
              <p:cNvPr id="6175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7698" y="12726"/>
                <a:ext cx="1696" cy="315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zh-CN" altLang="zh-CN">
                  <a:effectLst/>
                </a:endParaRPr>
              </a:p>
            </p:txBody>
          </p:sp>
          <p:sp>
            <p:nvSpPr>
              <p:cNvPr id="6176" name="Rectangle 12" descr="对角砖形"/>
              <p:cNvSpPr>
                <a:spLocks noChangeArrowheads="1"/>
              </p:cNvSpPr>
              <p:nvPr/>
            </p:nvSpPr>
            <p:spPr bwMode="auto">
              <a:xfrm>
                <a:off x="7698" y="13044"/>
                <a:ext cx="1696" cy="315"/>
              </a:xfrm>
              <a:prstGeom prst="rect">
                <a:avLst/>
              </a:prstGeom>
              <a:pattFill prst="diagBrick">
                <a:fgClr>
                  <a:srgbClr val="000000"/>
                </a:fgClr>
                <a:bgClr>
                  <a:srgbClr val="FFFFFF"/>
                </a:bgClr>
              </a:patt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zh-CN" altLang="zh-CN">
                  <a:effectLst/>
                </a:endParaRPr>
              </a:p>
            </p:txBody>
          </p:sp>
          <p:sp>
            <p:nvSpPr>
              <p:cNvPr id="6177" name="Rectangle 13" descr="对角砖形"/>
              <p:cNvSpPr>
                <a:spLocks noChangeArrowheads="1"/>
              </p:cNvSpPr>
              <p:nvPr/>
            </p:nvSpPr>
            <p:spPr bwMode="auto">
              <a:xfrm>
                <a:off x="7698" y="13353"/>
                <a:ext cx="1696" cy="315"/>
              </a:xfrm>
              <a:prstGeom prst="rect">
                <a:avLst/>
              </a:prstGeom>
              <a:pattFill prst="diagBrick">
                <a:fgClr>
                  <a:srgbClr val="000000"/>
                </a:fgClr>
                <a:bgClr>
                  <a:srgbClr val="FFFFFF"/>
                </a:bgClr>
              </a:patt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/>
                <a:endParaRPr lang="en-US" altLang="zh-CN" sz="900">
                  <a:effectLst/>
                </a:endParaRPr>
              </a:p>
              <a:p>
                <a:pPr algn="ctr"/>
                <a:endParaRPr lang="en-US" altLang="zh-CN">
                  <a:effectLst/>
                </a:endParaRPr>
              </a:p>
            </p:txBody>
          </p:sp>
          <p:sp>
            <p:nvSpPr>
              <p:cNvPr id="6178" name="Rectangle 14" descr="对角砖形"/>
              <p:cNvSpPr>
                <a:spLocks noChangeArrowheads="1"/>
              </p:cNvSpPr>
              <p:nvPr/>
            </p:nvSpPr>
            <p:spPr bwMode="auto">
              <a:xfrm>
                <a:off x="7698" y="13668"/>
                <a:ext cx="1696" cy="31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zh-CN" altLang="zh-CN">
                  <a:effectLst/>
                </a:endParaRPr>
              </a:p>
            </p:txBody>
          </p:sp>
        </p:grpSp>
        <p:sp>
          <p:nvSpPr>
            <p:cNvPr id="6158" name="Rectangle 15" descr="对角砖形"/>
            <p:cNvSpPr>
              <a:spLocks noChangeArrowheads="1"/>
            </p:cNvSpPr>
            <p:nvPr/>
          </p:nvSpPr>
          <p:spPr bwMode="auto">
            <a:xfrm>
              <a:off x="5716" y="13623"/>
              <a:ext cx="1696" cy="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zh-CN" altLang="zh-CN">
                <a:effectLst/>
              </a:endParaRPr>
            </a:p>
          </p:txBody>
        </p:sp>
        <p:sp>
          <p:nvSpPr>
            <p:cNvPr id="6159" name="Rectangle 16" descr="小网格"/>
            <p:cNvSpPr>
              <a:spLocks noChangeArrowheads="1"/>
            </p:cNvSpPr>
            <p:nvPr/>
          </p:nvSpPr>
          <p:spPr bwMode="auto">
            <a:xfrm>
              <a:off x="5718" y="13780"/>
              <a:ext cx="1696" cy="150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/>
              <a:endParaRPr lang="en-US" altLang="zh-CN" sz="900">
                <a:effectLst/>
              </a:endParaRPr>
            </a:p>
            <a:p>
              <a:pPr algn="ctr"/>
              <a:endParaRPr lang="en-US" altLang="zh-CN" sz="900">
                <a:effectLst/>
              </a:endParaRPr>
            </a:p>
            <a:p>
              <a:pPr algn="ctr"/>
              <a:endParaRPr lang="en-US" altLang="zh-CN">
                <a:effectLst/>
              </a:endParaRPr>
            </a:p>
          </p:txBody>
        </p:sp>
        <p:sp>
          <p:nvSpPr>
            <p:cNvPr id="6160" name="Rectangle 17"/>
            <p:cNvSpPr>
              <a:spLocks noChangeArrowheads="1"/>
            </p:cNvSpPr>
            <p:nvPr/>
          </p:nvSpPr>
          <p:spPr bwMode="auto">
            <a:xfrm>
              <a:off x="5717" y="13932"/>
              <a:ext cx="1696" cy="3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just"/>
              <a:endParaRPr lang="en-US" altLang="zh-CN" sz="900">
                <a:effectLst/>
              </a:endParaRPr>
            </a:p>
            <a:p>
              <a:pPr algn="just"/>
              <a:endParaRPr lang="en-US" altLang="zh-CN" sz="900">
                <a:effectLst/>
              </a:endParaRPr>
            </a:p>
            <a:p>
              <a:pPr algn="just"/>
              <a:r>
                <a:rPr lang="en-US" altLang="zh-CN" sz="3200">
                  <a:effectLst/>
                </a:rPr>
                <a:t>     …</a:t>
              </a:r>
            </a:p>
          </p:txBody>
        </p:sp>
        <p:sp>
          <p:nvSpPr>
            <p:cNvPr id="120850" name="AutoShape 18"/>
            <p:cNvSpPr>
              <a:spLocks/>
            </p:cNvSpPr>
            <p:nvPr/>
          </p:nvSpPr>
          <p:spPr bwMode="auto">
            <a:xfrm>
              <a:off x="7468" y="12090"/>
              <a:ext cx="260" cy="555"/>
            </a:xfrm>
            <a:prstGeom prst="rightBrace">
              <a:avLst>
                <a:gd name="adj1" fmla="val 17653"/>
                <a:gd name="adj2" fmla="val 50000"/>
              </a:avLst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1" name="AutoShape 19"/>
            <p:cNvSpPr>
              <a:spLocks/>
            </p:cNvSpPr>
            <p:nvPr/>
          </p:nvSpPr>
          <p:spPr bwMode="auto">
            <a:xfrm>
              <a:off x="7468" y="12720"/>
              <a:ext cx="284" cy="588"/>
            </a:xfrm>
            <a:prstGeom prst="rightBrace">
              <a:avLst>
                <a:gd name="adj1" fmla="val 34331"/>
                <a:gd name="adj2" fmla="val 50000"/>
              </a:avLst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163" name="Group 20"/>
            <p:cNvGrpSpPr>
              <a:grpSpLocks/>
            </p:cNvGrpSpPr>
            <p:nvPr/>
          </p:nvGrpSpPr>
          <p:grpSpPr bwMode="auto">
            <a:xfrm>
              <a:off x="4240" y="12063"/>
              <a:ext cx="1486" cy="2010"/>
              <a:chOff x="2844" y="11973"/>
              <a:chExt cx="1486" cy="2010"/>
            </a:xfrm>
          </p:grpSpPr>
          <p:sp>
            <p:nvSpPr>
              <p:cNvPr id="6166" name="Text Box 21"/>
              <p:cNvSpPr txBox="1">
                <a:spLocks noChangeArrowheads="1"/>
              </p:cNvSpPr>
              <p:nvPr/>
            </p:nvSpPr>
            <p:spPr bwMode="auto">
              <a:xfrm>
                <a:off x="2844" y="12431"/>
                <a:ext cx="1474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x</a:t>
                </a:r>
                <a:r>
                  <a:rPr lang="zh-CN" altLang="en-US" sz="2000" b="1">
                    <a:effectLst/>
                  </a:rPr>
                  <a:t>地址：</a:t>
                </a:r>
                <a:r>
                  <a:rPr lang="en-US" altLang="zh-CN" sz="2000" b="1">
                    <a:solidFill>
                      <a:srgbClr val="FF0000"/>
                    </a:solidFill>
                    <a:effectLst/>
                  </a:rPr>
                  <a:t>12FF7c</a:t>
                </a:r>
              </a:p>
            </p:txBody>
          </p:sp>
          <p:sp>
            <p:nvSpPr>
              <p:cNvPr id="6167" name="Text Box 22"/>
              <p:cNvSpPr txBox="1">
                <a:spLocks noChangeArrowheads="1"/>
              </p:cNvSpPr>
              <p:nvPr/>
            </p:nvSpPr>
            <p:spPr bwMode="auto">
              <a:xfrm>
                <a:off x="2844" y="11973"/>
                <a:ext cx="1470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             </a:t>
                </a:r>
                <a:r>
                  <a:rPr lang="en-US" altLang="zh-CN" sz="2000" b="1">
                    <a:solidFill>
                      <a:srgbClr val="0070C0"/>
                    </a:solidFill>
                    <a:effectLst/>
                  </a:rPr>
                  <a:t>12FF7f</a:t>
                </a:r>
              </a:p>
            </p:txBody>
          </p:sp>
          <p:sp>
            <p:nvSpPr>
              <p:cNvPr id="6168" name="Text Box 23"/>
              <p:cNvSpPr txBox="1">
                <a:spLocks noChangeArrowheads="1"/>
              </p:cNvSpPr>
              <p:nvPr/>
            </p:nvSpPr>
            <p:spPr bwMode="auto">
              <a:xfrm>
                <a:off x="2846" y="13666"/>
                <a:ext cx="1468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z</a:t>
                </a:r>
                <a:r>
                  <a:rPr lang="zh-CN" altLang="en-US" sz="2000" b="1">
                    <a:effectLst/>
                  </a:rPr>
                  <a:t>地址：</a:t>
                </a:r>
                <a:r>
                  <a:rPr lang="en-US" altLang="zh-CN" sz="2000" b="1">
                    <a:solidFill>
                      <a:srgbClr val="FF0000"/>
                    </a:solidFill>
                    <a:effectLst/>
                  </a:rPr>
                  <a:t>12FF74</a:t>
                </a:r>
              </a:p>
            </p:txBody>
          </p:sp>
          <p:sp>
            <p:nvSpPr>
              <p:cNvPr id="6169" name="Text Box 24"/>
              <p:cNvSpPr txBox="1">
                <a:spLocks noChangeArrowheads="1"/>
              </p:cNvSpPr>
              <p:nvPr/>
            </p:nvSpPr>
            <p:spPr bwMode="auto">
              <a:xfrm>
                <a:off x="2844" y="13043"/>
                <a:ext cx="1474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y</a:t>
                </a:r>
                <a:r>
                  <a:rPr lang="zh-CN" altLang="en-US" sz="2000" b="1">
                    <a:effectLst/>
                  </a:rPr>
                  <a:t>地址：</a:t>
                </a:r>
                <a:r>
                  <a:rPr lang="en-US" altLang="zh-CN" sz="2000" b="1">
                    <a:solidFill>
                      <a:srgbClr val="FF0000"/>
                    </a:solidFill>
                    <a:effectLst/>
                  </a:rPr>
                  <a:t>12FF78</a:t>
                </a:r>
              </a:p>
            </p:txBody>
          </p:sp>
          <p:sp>
            <p:nvSpPr>
              <p:cNvPr id="6170" name="Text Box 25"/>
              <p:cNvSpPr txBox="1">
                <a:spLocks noChangeArrowheads="1"/>
              </p:cNvSpPr>
              <p:nvPr/>
            </p:nvSpPr>
            <p:spPr bwMode="auto">
              <a:xfrm>
                <a:off x="2848" y="13203"/>
                <a:ext cx="1474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              12FF77</a:t>
                </a:r>
              </a:p>
            </p:txBody>
          </p:sp>
          <p:sp>
            <p:nvSpPr>
              <p:cNvPr id="6171" name="Text Box 26"/>
              <p:cNvSpPr txBox="1">
                <a:spLocks noChangeArrowheads="1"/>
              </p:cNvSpPr>
              <p:nvPr/>
            </p:nvSpPr>
            <p:spPr bwMode="auto">
              <a:xfrm>
                <a:off x="2846" y="13511"/>
                <a:ext cx="1474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              12FF75</a:t>
                </a:r>
              </a:p>
            </p:txBody>
          </p:sp>
          <p:sp>
            <p:nvSpPr>
              <p:cNvPr id="6172" name="Text Box 27"/>
              <p:cNvSpPr txBox="1">
                <a:spLocks noChangeArrowheads="1"/>
              </p:cNvSpPr>
              <p:nvPr/>
            </p:nvSpPr>
            <p:spPr bwMode="auto">
              <a:xfrm>
                <a:off x="2856" y="12589"/>
                <a:ext cx="1474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             </a:t>
                </a:r>
                <a:r>
                  <a:rPr lang="en-US" altLang="zh-CN" sz="2000" b="1">
                    <a:solidFill>
                      <a:srgbClr val="0070C0"/>
                    </a:solidFill>
                    <a:effectLst/>
                  </a:rPr>
                  <a:t>12FF7b</a:t>
                </a:r>
              </a:p>
            </p:txBody>
          </p:sp>
        </p:grpSp>
        <p:sp>
          <p:nvSpPr>
            <p:cNvPr id="120860" name="AutoShape 28"/>
            <p:cNvSpPr>
              <a:spLocks/>
            </p:cNvSpPr>
            <p:nvPr/>
          </p:nvSpPr>
          <p:spPr bwMode="auto">
            <a:xfrm>
              <a:off x="7468" y="13759"/>
              <a:ext cx="260" cy="155"/>
            </a:xfrm>
            <a:prstGeom prst="rightBrace">
              <a:avLst>
                <a:gd name="adj1" fmla="val 8588"/>
                <a:gd name="adj2" fmla="val 50000"/>
              </a:avLst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5" name="Text Box 29"/>
            <p:cNvSpPr txBox="1">
              <a:spLocks noChangeArrowheads="1"/>
            </p:cNvSpPr>
            <p:nvPr/>
          </p:nvSpPr>
          <p:spPr bwMode="auto">
            <a:xfrm>
              <a:off x="7860" y="13703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lang="zh-CN" altLang="en-US" sz="2000" b="1">
                  <a:effectLst/>
                </a:rPr>
                <a:t>变量</a:t>
              </a:r>
              <a:r>
                <a:rPr lang="en-US" altLang="zh-CN" sz="2000" b="1">
                  <a:effectLst/>
                </a:rPr>
                <a:t>z</a:t>
              </a:r>
            </a:p>
          </p:txBody>
        </p:sp>
      </p:grpSp>
      <p:cxnSp>
        <p:nvCxnSpPr>
          <p:cNvPr id="6148" name="直接连接符 6"/>
          <p:cNvCxnSpPr>
            <a:cxnSpLocks noChangeShapeType="1"/>
            <a:stCxn id="6174" idx="1"/>
            <a:endCxn id="6174" idx="3"/>
          </p:cNvCxnSpPr>
          <p:nvPr/>
        </p:nvCxnSpPr>
        <p:spPr bwMode="auto">
          <a:xfrm>
            <a:off x="3406775" y="2486025"/>
            <a:ext cx="2863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9" name="直接连接符 42"/>
          <p:cNvCxnSpPr>
            <a:cxnSpLocks noChangeShapeType="1"/>
          </p:cNvCxnSpPr>
          <p:nvPr/>
        </p:nvCxnSpPr>
        <p:spPr bwMode="auto">
          <a:xfrm>
            <a:off x="3403600" y="2947988"/>
            <a:ext cx="2863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0" name="直接连接符 43"/>
          <p:cNvCxnSpPr>
            <a:cxnSpLocks noChangeShapeType="1"/>
          </p:cNvCxnSpPr>
          <p:nvPr/>
        </p:nvCxnSpPr>
        <p:spPr bwMode="auto">
          <a:xfrm>
            <a:off x="3392488" y="3432175"/>
            <a:ext cx="28622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1" name="直接连接符 44"/>
          <p:cNvCxnSpPr>
            <a:cxnSpLocks noChangeShapeType="1"/>
          </p:cNvCxnSpPr>
          <p:nvPr/>
        </p:nvCxnSpPr>
        <p:spPr bwMode="auto">
          <a:xfrm>
            <a:off x="3392488" y="3881438"/>
            <a:ext cx="28622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2" name="直接连接符 45"/>
          <p:cNvCxnSpPr>
            <a:cxnSpLocks noChangeShapeType="1"/>
          </p:cNvCxnSpPr>
          <p:nvPr/>
        </p:nvCxnSpPr>
        <p:spPr bwMode="auto">
          <a:xfrm>
            <a:off x="3392488" y="4362450"/>
            <a:ext cx="28622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圆角矩形标注 1"/>
          <p:cNvSpPr/>
          <p:nvPr/>
        </p:nvSpPr>
        <p:spPr bwMode="auto">
          <a:xfrm>
            <a:off x="647700" y="404813"/>
            <a:ext cx="3106738" cy="825500"/>
          </a:xfrm>
          <a:prstGeom prst="wedgeRoundRectCallout">
            <a:avLst>
              <a:gd name="adj1" fmla="val 13357"/>
              <a:gd name="adj2" fmla="val 1684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effectLst/>
                <a:latin typeface="仿宋_GB2312" pitchFamily="49" charset="-122"/>
                <a:ea typeface="仿宋_GB2312" pitchFamily="49" charset="-122"/>
              </a:rPr>
              <a:t>地址的存储由高到低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8.2.1  </a:t>
            </a:r>
            <a:r>
              <a:rPr lang="zh-CN" altLang="en-US" smtClean="0"/>
              <a:t>指针变量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变量的存取方式分为两种：直接访问方式与间接访问方式。</a:t>
            </a:r>
          </a:p>
          <a:p>
            <a:pPr eaLnBrk="1" hangingPunct="1"/>
            <a:r>
              <a:rPr lang="zh-CN" altLang="en-US" smtClean="0"/>
              <a:t>按照</a:t>
            </a:r>
            <a:r>
              <a:rPr lang="zh-CN" altLang="en-US" smtClean="0">
                <a:solidFill>
                  <a:srgbClr val="3333FF"/>
                </a:solidFill>
              </a:rPr>
              <a:t>变量地址存取变量值</a:t>
            </a:r>
            <a:r>
              <a:rPr lang="zh-CN" altLang="en-US" smtClean="0"/>
              <a:t>的方式称为</a:t>
            </a:r>
            <a:r>
              <a:rPr lang="zh-CN" altLang="en-US" smtClean="0">
                <a:solidFill>
                  <a:srgbClr val="FF3399"/>
                </a:solidFill>
              </a:rPr>
              <a:t>“直接访问方式”。</a:t>
            </a:r>
            <a:endParaRPr lang="en-US" altLang="zh-CN" smtClean="0">
              <a:solidFill>
                <a:srgbClr val="FF3399"/>
              </a:solidFill>
            </a:endParaRPr>
          </a:p>
          <a:p>
            <a:pPr eaLnBrk="1" hangingPunct="1"/>
            <a:endParaRPr lang="en-US" altLang="zh-CN" smtClean="0">
              <a:solidFill>
                <a:srgbClr val="FF3399"/>
              </a:solidFill>
            </a:endParaRPr>
          </a:p>
          <a:p>
            <a:pPr eaLnBrk="1" hangingPunct="1"/>
            <a:endParaRPr lang="en-US" altLang="zh-CN" smtClean="0">
              <a:solidFill>
                <a:srgbClr val="FF3399"/>
              </a:solidFill>
            </a:endParaRPr>
          </a:p>
          <a:p>
            <a:pPr eaLnBrk="1" hangingPunct="1"/>
            <a:endParaRPr lang="en-US" altLang="zh-CN" smtClean="0">
              <a:solidFill>
                <a:srgbClr val="FF3399"/>
              </a:solidFill>
            </a:endParaRPr>
          </a:p>
          <a:p>
            <a:pPr eaLnBrk="1" hangingPunct="1"/>
            <a:endParaRPr lang="en-US" altLang="zh-CN" smtClean="0">
              <a:solidFill>
                <a:srgbClr val="FF3399"/>
              </a:solidFill>
            </a:endParaRPr>
          </a:p>
          <a:p>
            <a:pPr eaLnBrk="1" hangingPunct="1"/>
            <a:endParaRPr lang="zh-CN" altLang="en-US" smtClean="0">
              <a:solidFill>
                <a:srgbClr val="FF3399"/>
              </a:solidFill>
            </a:endParaRPr>
          </a:p>
          <a:p>
            <a:pPr eaLnBrk="1" hangingPunct="1"/>
            <a:r>
              <a:rPr lang="zh-CN" altLang="en-US" smtClean="0"/>
              <a:t>假设有一个变量</a:t>
            </a:r>
            <a:r>
              <a:rPr lang="en-US" altLang="zh-CN" smtClean="0"/>
              <a:t>x</a:t>
            </a:r>
            <a:r>
              <a:rPr lang="zh-CN" altLang="en-US" smtClean="0"/>
              <a:t>，将变量</a:t>
            </a:r>
            <a:r>
              <a:rPr lang="en-US" altLang="zh-CN" smtClean="0"/>
              <a:t>x</a:t>
            </a:r>
            <a:r>
              <a:rPr lang="zh-CN" altLang="en-US" smtClean="0"/>
              <a:t>的地址存放在另一个变量</a:t>
            </a:r>
            <a:r>
              <a:rPr lang="en-US" altLang="zh-CN" smtClean="0"/>
              <a:t>Px</a:t>
            </a:r>
            <a:r>
              <a:rPr lang="zh-CN" altLang="en-US" smtClean="0"/>
              <a:t>中，通过变量</a:t>
            </a:r>
            <a:r>
              <a:rPr lang="en-US" altLang="zh-CN" smtClean="0"/>
              <a:t>Px</a:t>
            </a:r>
            <a:r>
              <a:rPr lang="zh-CN" altLang="en-US" smtClean="0"/>
              <a:t>找到变量</a:t>
            </a:r>
            <a:r>
              <a:rPr lang="en-US" altLang="zh-CN" smtClean="0"/>
              <a:t>x</a:t>
            </a:r>
            <a:r>
              <a:rPr lang="zh-CN" altLang="en-US" smtClean="0"/>
              <a:t>的地址，从而进行存取变量</a:t>
            </a:r>
            <a:r>
              <a:rPr lang="en-US" altLang="zh-CN" smtClean="0"/>
              <a:t>x</a:t>
            </a:r>
            <a:r>
              <a:rPr lang="zh-CN" altLang="en-US" smtClean="0"/>
              <a:t>值的方式称为</a:t>
            </a:r>
            <a:r>
              <a:rPr lang="zh-CN" altLang="en-US" smtClean="0">
                <a:solidFill>
                  <a:srgbClr val="FF3399"/>
                </a:solidFill>
              </a:rPr>
              <a:t>“间接访问方式”。</a:t>
            </a:r>
          </a:p>
          <a:p>
            <a:pPr eaLnBrk="1" hangingPunct="1"/>
            <a:r>
              <a:rPr lang="zh-CN" altLang="en-US" smtClean="0"/>
              <a:t>把专门用于存储变量</a:t>
            </a:r>
            <a:r>
              <a:rPr lang="zh-CN" altLang="en-US" smtClean="0">
                <a:solidFill>
                  <a:srgbClr val="CC6600"/>
                </a:solidFill>
              </a:rPr>
              <a:t>指针（地址）的变量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3333FF"/>
                </a:solidFill>
              </a:rPr>
              <a:t>指针变量</a:t>
            </a:r>
            <a:r>
              <a:rPr lang="zh-CN" altLang="en-US" smtClean="0"/>
              <a:t>。 </a:t>
            </a:r>
          </a:p>
        </p:txBody>
      </p:sp>
      <p:grpSp>
        <p:nvGrpSpPr>
          <p:cNvPr id="7172" name="组合 2"/>
          <p:cNvGrpSpPr>
            <a:grpSpLocks/>
          </p:cNvGrpSpPr>
          <p:nvPr/>
        </p:nvGrpSpPr>
        <p:grpSpPr bwMode="auto">
          <a:xfrm>
            <a:off x="542925" y="1881188"/>
            <a:ext cx="8135938" cy="1944687"/>
            <a:chOff x="539750" y="3573463"/>
            <a:chExt cx="8135938" cy="1944687"/>
          </a:xfrm>
        </p:grpSpPr>
        <p:grpSp>
          <p:nvGrpSpPr>
            <p:cNvPr id="7173" name="Group 4"/>
            <p:cNvGrpSpPr>
              <a:grpSpLocks/>
            </p:cNvGrpSpPr>
            <p:nvPr/>
          </p:nvGrpSpPr>
          <p:grpSpPr bwMode="auto">
            <a:xfrm>
              <a:off x="539750" y="3573463"/>
              <a:ext cx="8135938" cy="1944687"/>
              <a:chOff x="1792" y="8803"/>
              <a:chExt cx="6912" cy="1983"/>
            </a:xfrm>
          </p:grpSpPr>
          <p:sp>
            <p:nvSpPr>
              <p:cNvPr id="7175" name="Rectangle 5"/>
              <p:cNvSpPr>
                <a:spLocks noChangeArrowheads="1"/>
              </p:cNvSpPr>
              <p:nvPr/>
            </p:nvSpPr>
            <p:spPr bwMode="auto">
              <a:xfrm>
                <a:off x="3426" y="10069"/>
                <a:ext cx="826" cy="435"/>
              </a:xfrm>
              <a:prstGeom prst="rect">
                <a:avLst/>
              </a:prstGeom>
              <a:solidFill>
                <a:srgbClr val="FFE2B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x</a:t>
                </a:r>
                <a:r>
                  <a:rPr lang="zh-CN" altLang="en-US" sz="2000" b="1">
                    <a:effectLst/>
                  </a:rPr>
                  <a:t>的值</a:t>
                </a:r>
              </a:p>
            </p:txBody>
          </p:sp>
          <p:sp>
            <p:nvSpPr>
              <p:cNvPr id="7176" name="Text Box 6"/>
              <p:cNvSpPr txBox="1">
                <a:spLocks noChangeArrowheads="1"/>
              </p:cNvSpPr>
              <p:nvPr/>
            </p:nvSpPr>
            <p:spPr bwMode="auto">
              <a:xfrm>
                <a:off x="3426" y="9664"/>
                <a:ext cx="94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x</a:t>
                </a:r>
              </a:p>
            </p:txBody>
          </p:sp>
          <p:sp>
            <p:nvSpPr>
              <p:cNvPr id="7177" name="AutoShape 7"/>
              <p:cNvSpPr>
                <a:spLocks noChangeArrowheads="1"/>
              </p:cNvSpPr>
              <p:nvPr/>
            </p:nvSpPr>
            <p:spPr bwMode="auto">
              <a:xfrm>
                <a:off x="1792" y="10024"/>
                <a:ext cx="1604" cy="600"/>
              </a:xfrm>
              <a:prstGeom prst="leftRightArrow">
                <a:avLst>
                  <a:gd name="adj1" fmla="val 50000"/>
                  <a:gd name="adj2" fmla="val 53467"/>
                </a:avLst>
              </a:prstGeom>
              <a:solidFill>
                <a:srgbClr val="A3FFE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存取</a:t>
                </a:r>
                <a:r>
                  <a:rPr lang="en-US" altLang="zh-CN" sz="2000" b="1">
                    <a:effectLst/>
                  </a:rPr>
                  <a:t>x</a:t>
                </a:r>
              </a:p>
            </p:txBody>
          </p:sp>
          <p:sp>
            <p:nvSpPr>
              <p:cNvPr id="7178" name="Oval 8"/>
              <p:cNvSpPr>
                <a:spLocks noChangeArrowheads="1"/>
              </p:cNvSpPr>
              <p:nvPr/>
            </p:nvSpPr>
            <p:spPr bwMode="auto">
              <a:xfrm>
                <a:off x="2078" y="9739"/>
                <a:ext cx="1036" cy="405"/>
              </a:xfrm>
              <a:prstGeom prst="ellipse">
                <a:avLst/>
              </a:prstGeom>
              <a:solidFill>
                <a:srgbClr val="FFDDFF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x</a:t>
                </a:r>
                <a:r>
                  <a:rPr lang="zh-CN" altLang="en-US" sz="2000" b="1">
                    <a:effectLst/>
                  </a:rPr>
                  <a:t>地址</a:t>
                </a:r>
              </a:p>
              <a:p>
                <a:pPr algn="ctr">
                  <a:lnSpc>
                    <a:spcPct val="96000"/>
                  </a:lnSpc>
                </a:pPr>
                <a:endParaRPr lang="en-US" altLang="zh-CN" sz="2000" b="1">
                  <a:effectLst/>
                </a:endParaRPr>
              </a:p>
            </p:txBody>
          </p:sp>
          <p:sp>
            <p:nvSpPr>
              <p:cNvPr id="7179" name="Rectangle 9"/>
              <p:cNvSpPr>
                <a:spLocks noChangeArrowheads="1"/>
              </p:cNvSpPr>
              <p:nvPr/>
            </p:nvSpPr>
            <p:spPr bwMode="auto">
              <a:xfrm>
                <a:off x="7760" y="10231"/>
                <a:ext cx="856" cy="435"/>
              </a:xfrm>
              <a:prstGeom prst="rect">
                <a:avLst/>
              </a:prstGeom>
              <a:solidFill>
                <a:srgbClr val="FFE2B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x</a:t>
                </a:r>
                <a:r>
                  <a:rPr lang="zh-CN" altLang="en-US" sz="2000" b="1">
                    <a:effectLst/>
                  </a:rPr>
                  <a:t>的值</a:t>
                </a:r>
              </a:p>
            </p:txBody>
          </p:sp>
          <p:sp>
            <p:nvSpPr>
              <p:cNvPr id="7180" name="Text Box 10"/>
              <p:cNvSpPr txBox="1">
                <a:spLocks noChangeArrowheads="1"/>
              </p:cNvSpPr>
              <p:nvPr/>
            </p:nvSpPr>
            <p:spPr bwMode="auto">
              <a:xfrm>
                <a:off x="7760" y="9826"/>
                <a:ext cx="94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变量</a:t>
                </a:r>
                <a:r>
                  <a:rPr lang="en-US" altLang="zh-CN" sz="2000" b="1">
                    <a:effectLst/>
                  </a:rPr>
                  <a:t>x</a:t>
                </a:r>
              </a:p>
            </p:txBody>
          </p:sp>
          <p:sp>
            <p:nvSpPr>
              <p:cNvPr id="7181" name="AutoShape 11"/>
              <p:cNvSpPr>
                <a:spLocks noChangeArrowheads="1"/>
              </p:cNvSpPr>
              <p:nvPr/>
            </p:nvSpPr>
            <p:spPr bwMode="auto">
              <a:xfrm>
                <a:off x="6126" y="10186"/>
                <a:ext cx="1604" cy="600"/>
              </a:xfrm>
              <a:prstGeom prst="leftRightArrow">
                <a:avLst>
                  <a:gd name="adj1" fmla="val 50000"/>
                  <a:gd name="adj2" fmla="val 53467"/>
                </a:avLst>
              </a:prstGeom>
              <a:solidFill>
                <a:srgbClr val="A3FFE7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zh-CN" altLang="en-US" sz="2000" b="1">
                    <a:effectLst/>
                  </a:rPr>
                  <a:t>存取</a:t>
                </a:r>
                <a:r>
                  <a:rPr lang="en-US" altLang="zh-CN" sz="2000" b="1">
                    <a:effectLst/>
                  </a:rPr>
                  <a:t>x</a:t>
                </a:r>
              </a:p>
            </p:txBody>
          </p:sp>
          <p:sp>
            <p:nvSpPr>
              <p:cNvPr id="7182" name="Oval 12"/>
              <p:cNvSpPr>
                <a:spLocks noChangeArrowheads="1"/>
              </p:cNvSpPr>
              <p:nvPr/>
            </p:nvSpPr>
            <p:spPr bwMode="auto">
              <a:xfrm>
                <a:off x="6412" y="9901"/>
                <a:ext cx="1036" cy="405"/>
              </a:xfrm>
              <a:prstGeom prst="ellipse">
                <a:avLst/>
              </a:prstGeom>
              <a:solidFill>
                <a:srgbClr val="FFDDFF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effectLst/>
                  </a:rPr>
                  <a:t>x</a:t>
                </a:r>
                <a:r>
                  <a:rPr lang="zh-CN" altLang="en-US" sz="2000" b="1">
                    <a:effectLst/>
                  </a:rPr>
                  <a:t>地址</a:t>
                </a:r>
              </a:p>
              <a:p>
                <a:pPr algn="ctr">
                  <a:lnSpc>
                    <a:spcPct val="96000"/>
                  </a:lnSpc>
                </a:pPr>
                <a:endParaRPr lang="en-US" altLang="zh-CN" sz="2000" b="1">
                  <a:effectLst/>
                </a:endParaRPr>
              </a:p>
            </p:txBody>
          </p:sp>
          <p:grpSp>
            <p:nvGrpSpPr>
              <p:cNvPr id="7183" name="Group 13"/>
              <p:cNvGrpSpPr>
                <a:grpSpLocks/>
              </p:cNvGrpSpPr>
              <p:nvPr/>
            </p:nvGrpSpPr>
            <p:grpSpPr bwMode="auto">
              <a:xfrm>
                <a:off x="6426" y="8803"/>
                <a:ext cx="1036" cy="840"/>
                <a:chOff x="5774" y="5055"/>
                <a:chExt cx="1036" cy="840"/>
              </a:xfrm>
            </p:grpSpPr>
            <p:sp>
              <p:nvSpPr>
                <p:cNvPr id="7185" name="Rectangle 14"/>
                <p:cNvSpPr>
                  <a:spLocks noChangeArrowheads="1"/>
                </p:cNvSpPr>
                <p:nvPr/>
              </p:nvSpPr>
              <p:spPr bwMode="auto">
                <a:xfrm>
                  <a:off x="5774" y="5445"/>
                  <a:ext cx="1006" cy="450"/>
                </a:xfrm>
                <a:prstGeom prst="rect">
                  <a:avLst/>
                </a:prstGeom>
                <a:solidFill>
                  <a:srgbClr val="FFE2B7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effectLst/>
                    </a:rPr>
                    <a:t>x</a:t>
                  </a:r>
                  <a:r>
                    <a:rPr lang="zh-CN" altLang="en-US" sz="2000" b="1">
                      <a:effectLst/>
                    </a:rPr>
                    <a:t>的地址</a:t>
                  </a:r>
                </a:p>
              </p:txBody>
            </p:sp>
            <p:sp>
              <p:nvSpPr>
                <p:cNvPr id="718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776" y="5055"/>
                  <a:ext cx="1034" cy="4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96000"/>
                    </a:lnSpc>
                  </a:pPr>
                  <a:r>
                    <a:rPr lang="zh-CN" altLang="en-US" sz="2000" b="1">
                      <a:effectLst/>
                    </a:rPr>
                    <a:t>变量</a:t>
                  </a:r>
                  <a:r>
                    <a:rPr lang="en-US" altLang="zh-CN" sz="2000" b="1">
                      <a:effectLst/>
                    </a:rPr>
                    <a:t>Px</a:t>
                  </a:r>
                </a:p>
              </p:txBody>
            </p:sp>
          </p:grp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6899" y="9651"/>
                <a:ext cx="7" cy="24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174" name="TextBox 1"/>
            <p:cNvSpPr txBox="1">
              <a:spLocks noChangeArrowheads="1"/>
            </p:cNvSpPr>
            <p:nvPr/>
          </p:nvSpPr>
          <p:spPr bwMode="auto">
            <a:xfrm>
              <a:off x="683568" y="3772050"/>
              <a:ext cx="2751785" cy="461665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effectLst/>
                </a:rPr>
                <a:t>scanf(“%d”,&amp;x)</a:t>
              </a:r>
              <a:endParaRPr lang="zh-CN" altLang="en-US" b="1"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指针变量的定义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51847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指针定义格式：      </a:t>
            </a:r>
            <a:r>
              <a:rPr lang="zh-CN" altLang="en-US" sz="2800" smtClean="0">
                <a:solidFill>
                  <a:srgbClr val="800000"/>
                </a:solidFill>
              </a:rPr>
              <a:t>类型说明符   </a:t>
            </a:r>
            <a:r>
              <a:rPr lang="zh-CN" altLang="en-US" sz="2800" smtClean="0">
                <a:solidFill>
                  <a:srgbClr val="FF3300"/>
                </a:solidFill>
              </a:rPr>
              <a:t>*</a:t>
            </a:r>
            <a:r>
              <a:rPr lang="zh-CN" altLang="en-US" sz="2800" smtClean="0">
                <a:solidFill>
                  <a:srgbClr val="800000"/>
                </a:solidFill>
              </a:rPr>
              <a:t>指针变量名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例如，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*ptr1;      </a:t>
            </a:r>
            <a:r>
              <a:rPr lang="en-US" altLang="zh-CN" smtClean="0"/>
              <a:t>//</a:t>
            </a:r>
            <a:r>
              <a:rPr lang="zh-CN" altLang="en-US" smtClean="0"/>
              <a:t>定义一个指向</a:t>
            </a:r>
            <a:r>
              <a:rPr lang="zh-CN" altLang="en-US" smtClean="0">
                <a:solidFill>
                  <a:srgbClr val="0070C0"/>
                </a:solidFill>
              </a:rPr>
              <a:t>整型</a:t>
            </a:r>
            <a:r>
              <a:rPr lang="zh-CN" altLang="en-US" smtClean="0"/>
              <a:t>变量的指针变量</a:t>
            </a:r>
            <a:r>
              <a:rPr lang="en-US" altLang="zh-CN" smtClean="0"/>
              <a:t>ptr1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char *ptr2;   </a:t>
            </a:r>
            <a:r>
              <a:rPr lang="en-US" altLang="zh-CN" smtClean="0"/>
              <a:t>//</a:t>
            </a:r>
            <a:r>
              <a:rPr lang="zh-CN" altLang="en-US" smtClean="0"/>
              <a:t>定义一个指向</a:t>
            </a:r>
            <a:r>
              <a:rPr lang="zh-CN" altLang="en-US" smtClean="0">
                <a:solidFill>
                  <a:srgbClr val="FF0000"/>
                </a:solidFill>
              </a:rPr>
              <a:t>字符型</a:t>
            </a:r>
            <a:r>
              <a:rPr lang="zh-CN" altLang="en-US" smtClean="0"/>
              <a:t>变量的指针变量</a:t>
            </a:r>
            <a:r>
              <a:rPr lang="en-US" altLang="zh-CN" smtClean="0"/>
              <a:t>ptr2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float *ptr3;   </a:t>
            </a:r>
            <a:r>
              <a:rPr lang="en-US" altLang="zh-CN" smtClean="0"/>
              <a:t>//</a:t>
            </a:r>
            <a:r>
              <a:rPr lang="zh-CN" altLang="en-US" smtClean="0"/>
              <a:t>定义一个指向</a:t>
            </a:r>
            <a:r>
              <a:rPr lang="zh-CN" altLang="en-US" smtClean="0">
                <a:solidFill>
                  <a:srgbClr val="FF00FF"/>
                </a:solidFill>
              </a:rPr>
              <a:t>实型</a:t>
            </a:r>
            <a:r>
              <a:rPr lang="zh-CN" altLang="en-US" smtClean="0"/>
              <a:t>变量的指针变量</a:t>
            </a:r>
            <a:r>
              <a:rPr lang="en-US" altLang="zh-CN" smtClean="0"/>
              <a:t>ptr3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</a:rPr>
              <a:t>注意：</a:t>
            </a:r>
            <a:endParaRPr lang="en-US" altLang="zh-CN" sz="2800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3300"/>
                </a:solidFill>
              </a:rPr>
              <a:t>           </a:t>
            </a:r>
            <a:r>
              <a:rPr lang="zh-CN" altLang="en-US" sz="2800" smtClean="0">
                <a:solidFill>
                  <a:srgbClr val="3333FF"/>
                </a:solidFill>
              </a:rPr>
              <a:t>指针变量只能指向</a:t>
            </a:r>
            <a:r>
              <a:rPr lang="zh-CN" altLang="en-US" sz="2800" smtClean="0">
                <a:solidFill>
                  <a:srgbClr val="FF3300"/>
                </a:solidFill>
              </a:rPr>
              <a:t>同一类型的变量</a:t>
            </a:r>
            <a:r>
              <a:rPr lang="zh-CN" altLang="en-US" sz="2800" smtClean="0">
                <a:solidFill>
                  <a:srgbClr val="3333FF"/>
                </a:solidFill>
              </a:rPr>
              <a:t>。若指针变量的类型与所指向的变量的类型不同，编译时就会出错。</a:t>
            </a:r>
            <a:r>
              <a:rPr lang="zh-CN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指针变量的</a:t>
            </a:r>
            <a:r>
              <a:rPr lang="zh-CN" altLang="en-US" smtClean="0">
                <a:solidFill>
                  <a:srgbClr val="FF0000"/>
                </a:solidFill>
              </a:rPr>
              <a:t>位移量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51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指针变量的</a:t>
            </a:r>
            <a:r>
              <a:rPr lang="en-US" altLang="zh-CN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+1</a:t>
            </a:r>
            <a:r>
              <a:rPr lang="zh-CN" altLang="en-US" sz="2800" dirty="0" smtClean="0"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-1</a:t>
            </a:r>
            <a:r>
              <a:rPr lang="zh-CN" altLang="en-US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，</a:t>
            </a:r>
            <a:r>
              <a:rPr lang="zh-CN" altLang="en-US" sz="2800" dirty="0" smtClean="0">
                <a:latin typeface="Tahoma" pitchFamily="34" charset="0"/>
                <a:cs typeface="Tahoma" pitchFamily="34" charset="0"/>
              </a:rPr>
              <a:t>是指</a:t>
            </a:r>
            <a:r>
              <a:rPr lang="zh-CN" altLang="en-US" sz="2800" dirty="0" smtClean="0"/>
              <a:t>指针变量移动过，它所指向的</a:t>
            </a:r>
            <a:r>
              <a:rPr lang="zh-CN" altLang="en-US" sz="2800" dirty="0" smtClean="0">
                <a:solidFill>
                  <a:schemeClr val="accent2"/>
                </a:solidFill>
              </a:rPr>
              <a:t>某种类型变量</a:t>
            </a:r>
            <a:r>
              <a:rPr lang="zh-CN" altLang="en-US" sz="2800" dirty="0" smtClean="0"/>
              <a:t>所占的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字节数</a:t>
            </a:r>
            <a:r>
              <a:rPr lang="zh-CN" altLang="en-US" sz="2800" dirty="0" smtClean="0"/>
              <a:t>。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例如，</a:t>
            </a:r>
            <a:r>
              <a:rPr lang="en-US" altLang="zh-CN" sz="2800" dirty="0" smtClean="0"/>
              <a:t>          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800" dirty="0" smtClean="0">
                <a:solidFill>
                  <a:schemeClr val="accent2"/>
                </a:solidFill>
              </a:rPr>
              <a:t> x,*ptr1;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                     prt1=&amp;x;</a:t>
            </a:r>
            <a:endParaRPr lang="zh-CN" altLang="en-US" sz="2800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）指针</a:t>
            </a:r>
            <a:r>
              <a:rPr lang="en-US" altLang="zh-CN" dirty="0" smtClean="0"/>
              <a:t>ptr1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x</a:t>
            </a:r>
            <a:r>
              <a:rPr lang="zh-CN" altLang="en-US" dirty="0" smtClean="0"/>
              <a:t>这个</a:t>
            </a:r>
            <a:r>
              <a:rPr lang="zh-CN" altLang="en-US" dirty="0" smtClean="0">
                <a:solidFill>
                  <a:srgbClr val="0070C0"/>
                </a:solidFill>
              </a:rPr>
              <a:t>整型</a:t>
            </a:r>
            <a:r>
              <a:rPr lang="zh-CN" altLang="en-US" dirty="0" smtClean="0"/>
              <a:t>变量，若</a:t>
            </a:r>
            <a:r>
              <a:rPr lang="en-US" altLang="zh-CN" dirty="0" smtClean="0"/>
              <a:t>&amp;x=100,ptr1=100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）此时若</a:t>
            </a:r>
            <a:r>
              <a:rPr lang="en-US" altLang="zh-CN" dirty="0" smtClean="0"/>
              <a:t>prt1=prt1+1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prt1=104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注意：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           </a:t>
            </a:r>
            <a:r>
              <a:rPr lang="zh-CN" altLang="en-US" dirty="0" smtClean="0">
                <a:solidFill>
                  <a:srgbClr val="3333FF"/>
                </a:solidFill>
              </a:rPr>
              <a:t>指针变量只能指向</a:t>
            </a:r>
            <a:r>
              <a:rPr lang="zh-CN" altLang="en-US" dirty="0" smtClean="0">
                <a:solidFill>
                  <a:srgbClr val="FF3300"/>
                </a:solidFill>
              </a:rPr>
              <a:t>同一类型的变量</a:t>
            </a:r>
            <a:r>
              <a:rPr lang="zh-CN" altLang="en-US" dirty="0" smtClean="0">
                <a:solidFill>
                  <a:srgbClr val="3333FF"/>
                </a:solidFill>
              </a:rPr>
              <a:t>。若指针变量的类型与所指向的变量的类型不同，编译时就会出错。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459787" cy="9080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8.2 </a:t>
            </a:r>
            <a:r>
              <a:rPr lang="zh-CN" altLang="en-US" sz="2800" smtClean="0"/>
              <a:t>显示变量所占字节数与指针变量所占字节数。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{ int x,*px;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float y,*py;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char z,*pz;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x=2;px=&amp;x;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y=2.5;py=&amp;y;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z='a';pz=&amp;z;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printf("x=%3d  sizeof(x)=%d  sizeof(px)=%d \n",x,sizeof(x), sizeof(px));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printf("y=%3.1f  sizeof(y)=%d  sizeof(py)=%d \n",y,sizeof(y), sizeof(py));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  printf("z=%3c  sizeof(z)=%d  sizeof(pz)=%d \n",z,sizeof(z), sizeof(pz));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1" r="7997" b="30939"/>
          <a:stretch>
            <a:fillRect/>
          </a:stretch>
        </p:blipFill>
        <p:spPr bwMode="auto">
          <a:xfrm>
            <a:off x="2195513" y="1557338"/>
            <a:ext cx="6488112" cy="133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Settings\Owner.FIRST\Application Data\Microsoft\Templates\模板.pot</Template>
  <TotalTime>2880</TotalTime>
  <Words>3421</Words>
  <Application>Microsoft Office PowerPoint</Application>
  <PresentationFormat>全屏显示(4:3)</PresentationFormat>
  <Paragraphs>532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模板</vt:lpstr>
      <vt:lpstr>图片</vt:lpstr>
      <vt:lpstr>第八章   指  针</vt:lpstr>
      <vt:lpstr>变量的三要素</vt:lpstr>
      <vt:lpstr>变量所占字节数</vt:lpstr>
      <vt:lpstr>例8.1 定义不同类型的变量，显示变量的地址与所占字节数，观察它们之间的关联。 </vt:lpstr>
      <vt:lpstr>变量地址示意图</vt:lpstr>
      <vt:lpstr>8.2.1  指针变量</vt:lpstr>
      <vt:lpstr>指针变量的定义</vt:lpstr>
      <vt:lpstr>指针变量的位移量</vt:lpstr>
      <vt:lpstr>例8.2 显示变量所占字节数与指针变量所占字节数。</vt:lpstr>
      <vt:lpstr>8.2.2  指针运算符</vt:lpstr>
      <vt:lpstr>8.2.2  指针运算符</vt:lpstr>
      <vt:lpstr>例8.3  指针运算符的应用。</vt:lpstr>
      <vt:lpstr>8.2.3  指针变量的运算</vt:lpstr>
      <vt:lpstr>8.2.3  指针变量的运算</vt:lpstr>
      <vt:lpstr>例8.5 指针变量的赋值运算应用二</vt:lpstr>
      <vt:lpstr>2．指针变量的加减运算</vt:lpstr>
      <vt:lpstr>2．指针变量的加减运算</vt:lpstr>
      <vt:lpstr>PowerPoint 演示文稿</vt:lpstr>
      <vt:lpstr>2．指针变量的加减运算</vt:lpstr>
      <vt:lpstr>3．指针变量的使用</vt:lpstr>
      <vt:lpstr>【例8.9】在3个数值中找出最大值和最小值。</vt:lpstr>
      <vt:lpstr>8.2.4  指针变量作为函数参数</vt:lpstr>
      <vt:lpstr>例8.11 利用指针作参数传递使实参的值扩大10倍。</vt:lpstr>
      <vt:lpstr>参数的传递及参数的变化过程图 </vt:lpstr>
      <vt:lpstr>利用普通变量作为函数的参数，来解决“将a和b两个数进行交换”的问题 </vt:lpstr>
      <vt:lpstr>void swap(int p1, int p2)          swap(a,b);  { t=p1; p1=p2; p2=t;}   </vt:lpstr>
      <vt:lpstr>利用指针变量作为函数的参数，来解决“将a和b两个数进行交换”的问题 </vt:lpstr>
      <vt:lpstr>PowerPoint 演示文稿</vt:lpstr>
      <vt:lpstr>8.3  指针与一维数组</vt:lpstr>
      <vt:lpstr>8.3.2  指向数组元素的指针 </vt:lpstr>
      <vt:lpstr>引用数组元素的例子</vt:lpstr>
      <vt:lpstr>8.3.3  数组名作为函数参数</vt:lpstr>
      <vt:lpstr>8.3.3  数组名作为函数参数</vt:lpstr>
      <vt:lpstr>【例8.16】数组名作为函数参数，解决元素的交换问题</vt:lpstr>
      <vt:lpstr>【例8.17】已知一个一维数组x[11]中有10个数，求出其中前n个数的和并放入x[10]中。其中n由键盘输入。</vt:lpstr>
      <vt:lpstr>【例8.18】已知一个一维数组x[10]中有10个数，求出第m个数到第n个数的和。其中m、n由键盘输入。</vt:lpstr>
      <vt:lpstr>8.4　指针与字符串 </vt:lpstr>
      <vt:lpstr>8.4　指针与字符串 </vt:lpstr>
      <vt:lpstr>8.4.1  指向字符串的指针变量</vt:lpstr>
      <vt:lpstr>8.4.1  指向字符串的指针变量</vt:lpstr>
      <vt:lpstr>【例8.22】字符串合并示例 </vt:lpstr>
      <vt:lpstr>8.4.2  字符串指针作为函数参数</vt:lpstr>
      <vt:lpstr>【例8.24】用指针法来实现字符串的比较</vt:lpstr>
      <vt:lpstr>【例8.24】用指针法来实现字符串的比较</vt:lpstr>
      <vt:lpstr>执行语句*ptr2=5前后对比图 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控制结构</dc:title>
  <dc:creator>liuyx</dc:creator>
  <cp:lastModifiedBy>Administrator</cp:lastModifiedBy>
  <cp:revision>125</cp:revision>
  <dcterms:created xsi:type="dcterms:W3CDTF">2004-03-09T02:51:57Z</dcterms:created>
  <dcterms:modified xsi:type="dcterms:W3CDTF">2018-05-04T01:34:31Z</dcterms:modified>
</cp:coreProperties>
</file>