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2D5673-CBAD-436B-98BA-1A455F63834E}">
  <a:tblStyle styleId="{692D5673-CBAD-436B-98BA-1A455F63834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17630e923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617630e923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6191e163c3_3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191e163c3_3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6191e163c3_3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191e163c3_3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6191e163c3_3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191e163c3_3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61b97e45d6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1b97e45d6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61b97e45d6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61b97e45d6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61b97e45d6_0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61b97e45d6_0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61b97e45d6_0_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61b97e45d6_0_2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 name="Shape 12"/>
        <p:cNvGrpSpPr/>
        <p:nvPr/>
      </p:nvGrpSpPr>
      <p:grpSpPr>
        <a:xfrm>
          <a:off x="0" y="0"/>
          <a:ext cx="0" cy="0"/>
          <a:chOff x="0" y="0"/>
          <a:chExt cx="0" cy="0"/>
        </a:xfrm>
      </p:grpSpPr>
      <p:sp>
        <p:nvSpPr>
          <p:cNvPr id="13" name="Google Shape;13;p2"/>
          <p:cNvSpPr txBox="1"/>
          <p:nvPr>
            <p:ph idx="1" type="subTitle"/>
          </p:nvPr>
        </p:nvSpPr>
        <p:spPr>
          <a:xfrm>
            <a:off x="504000" y="576000"/>
            <a:ext cx="7200000" cy="3338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504000" y="1800000"/>
            <a:ext cx="907200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504000" y="4090320"/>
            <a:ext cx="907200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50400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515268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50400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515268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504000" y="180000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571560" y="180000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639120" y="180000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504000" y="409032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571560" y="409032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639120" y="409032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504000" y="1800000"/>
            <a:ext cx="907200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4"/>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subTitle"/>
          </p:nvPr>
        </p:nvSpPr>
        <p:spPr>
          <a:xfrm>
            <a:off x="504000" y="1800000"/>
            <a:ext cx="907200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7"/>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 type="body"/>
          </p:nvPr>
        </p:nvSpPr>
        <p:spPr>
          <a:xfrm>
            <a:off x="50400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7"/>
          <p:cNvSpPr txBox="1"/>
          <p:nvPr>
            <p:ph idx="2" type="body"/>
          </p:nvPr>
        </p:nvSpPr>
        <p:spPr>
          <a:xfrm>
            <a:off x="515268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50400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515268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50400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50400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515268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515268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50400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515268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504000" y="4090320"/>
            <a:ext cx="907200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720" y="720"/>
            <a:ext cx="10079640" cy="7559640"/>
          </a:xfrm>
          <a:prstGeom prst="rect">
            <a:avLst/>
          </a:prstGeom>
          <a:noFill/>
          <a:ln>
            <a:noFill/>
          </a:ln>
        </p:spPr>
      </p:pic>
      <p:sp>
        <p:nvSpPr>
          <p:cNvPr id="7" name="Google Shape;7;p1"/>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04000" y="1800000"/>
            <a:ext cx="907200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22700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atasheets.chipdb.org/Intel/x86/808x/datashts/8088/231456-006.pdf" TargetMode="External"/><Relationship Id="rId4" Type="http://schemas.openxmlformats.org/officeDocument/2006/relationships/hyperlink" Target="http://www.intel.com/content/www/us/en/processors/architectures-software-developer-manual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gabrielececchetti.it/Teaching/CalcolatoriElettronici/Docs/i8086_instruction_set.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www.electronics.dit.ie/staff/tscarff/8086_instruction_set/8086_instruction_set.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s://c9x.me/x86/html/file_module_x86_id_273.htm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612313" y="3158215"/>
            <a:ext cx="8856000" cy="912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lt-LT" sz="3000" u="none" cap="none" strike="noStrike">
                <a:latin typeface="Arial"/>
                <a:ea typeface="Arial"/>
                <a:cs typeface="Arial"/>
                <a:sym typeface="Arial"/>
              </a:rPr>
              <a:t>Kompiuterių architektūra. </a:t>
            </a:r>
            <a:endParaRPr b="0" i="0" sz="3000" u="none" cap="none" strike="noStrike">
              <a:latin typeface="Arial"/>
              <a:ea typeface="Arial"/>
              <a:cs typeface="Arial"/>
              <a:sym typeface="Arial"/>
            </a:endParaRPr>
          </a:p>
          <a:p>
            <a:pPr indent="0" lvl="0" marL="0" marR="0" rtl="0" algn="ctr">
              <a:spcBef>
                <a:spcPts val="0"/>
              </a:spcBef>
              <a:spcAft>
                <a:spcPts val="0"/>
              </a:spcAft>
              <a:buNone/>
            </a:pPr>
            <a:r>
              <a:rPr lang="lt-LT" sz="3000"/>
              <a:t>Instrukcijų apžvalga</a:t>
            </a:r>
            <a:endParaRPr b="0" i="0" sz="30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Požymių registras</a:t>
            </a:r>
            <a:endParaRPr b="0" sz="3600" strike="noStrike">
              <a:latin typeface="Arial"/>
              <a:ea typeface="Arial"/>
              <a:cs typeface="Arial"/>
              <a:sym typeface="Arial"/>
            </a:endParaRPr>
          </a:p>
        </p:txBody>
      </p:sp>
      <p:sp>
        <p:nvSpPr>
          <p:cNvPr id="116" name="Google Shape;116;p23"/>
          <p:cNvSpPr txBox="1"/>
          <p:nvPr/>
        </p:nvSpPr>
        <p:spPr>
          <a:xfrm>
            <a:off x="864000" y="5256000"/>
            <a:ext cx="8424000" cy="111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3600" strike="noStrike">
                <a:latin typeface="Arial"/>
                <a:ea typeface="Arial"/>
                <a:cs typeface="Arial"/>
                <a:sym typeface="Arial"/>
              </a:rPr>
              <a:t>Konkrečiai kiekvieno požymio reikšmę matysime iš instrukcijų pavyzdžių</a:t>
            </a:r>
            <a:endParaRPr b="0" sz="3600" strike="noStrike">
              <a:latin typeface="Arial"/>
              <a:ea typeface="Arial"/>
              <a:cs typeface="Arial"/>
              <a:sym typeface="Arial"/>
            </a:endParaRPr>
          </a:p>
        </p:txBody>
      </p:sp>
      <p:pic>
        <p:nvPicPr>
          <p:cNvPr id="117" name="Google Shape;117;p23"/>
          <p:cNvPicPr preferRelativeResize="0"/>
          <p:nvPr/>
        </p:nvPicPr>
        <p:blipFill rotWithShape="1">
          <a:blip r:embed="rId3">
            <a:alphaModFix/>
          </a:blip>
          <a:srcRect b="0" l="0" r="0" t="0"/>
          <a:stretch/>
        </p:blipFill>
        <p:spPr>
          <a:xfrm>
            <a:off x="936000" y="3091680"/>
            <a:ext cx="7569360" cy="1251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Instrukcijos su FLAGS</a:t>
            </a:r>
            <a:endParaRPr b="0" sz="3600" strike="noStrike">
              <a:latin typeface="Arial"/>
              <a:ea typeface="Arial"/>
              <a:cs typeface="Arial"/>
              <a:sym typeface="Arial"/>
            </a:endParaRPr>
          </a:p>
        </p:txBody>
      </p:sp>
      <p:sp>
        <p:nvSpPr>
          <p:cNvPr id="123" name="Google Shape;123;p24"/>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Galima pakrauti </a:t>
            </a:r>
            <a:r>
              <a:rPr b="0" lang="lt-LT" sz="6000" strike="noStrike">
                <a:latin typeface="Arial"/>
                <a:ea typeface="Arial"/>
                <a:cs typeface="Arial"/>
                <a:sym typeface="Arial"/>
              </a:rPr>
              <a:t>į</a:t>
            </a:r>
            <a:r>
              <a:rPr b="0" lang="lt-LT" sz="2600" strike="noStrike">
                <a:latin typeface="Arial"/>
                <a:ea typeface="Arial"/>
                <a:cs typeface="Arial"/>
                <a:sym typeface="Arial"/>
              </a:rPr>
              <a:t> AH:</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4050"/>
              <a:buFont typeface="Noto Sans Symbols"/>
              <a:buChar char="−"/>
            </a:pPr>
            <a:r>
              <a:rPr b="0" i="0" lang="lt-LT" sz="5400" u="none" cap="none" strike="noStrike">
                <a:latin typeface="Arial"/>
                <a:ea typeface="Arial"/>
                <a:cs typeface="Arial"/>
                <a:sym typeface="Arial"/>
              </a:rPr>
              <a:t>LAHF</a:t>
            </a:r>
            <a:endParaRPr b="0" i="0" sz="5400" u="none" cap="none" strike="noStrike">
              <a:latin typeface="Arial"/>
              <a:ea typeface="Arial"/>
              <a:cs typeface="Arial"/>
              <a:sym typeface="Arial"/>
            </a:endParaRPr>
          </a:p>
          <a:p>
            <a:pPr indent="-324000" lvl="0" marL="432000" marR="0" rtl="0" algn="l">
              <a:spcBef>
                <a:spcPts val="1134"/>
              </a:spcBef>
              <a:spcAft>
                <a:spcPts val="0"/>
              </a:spcAft>
              <a:buClr>
                <a:srgbClr val="99CC66"/>
              </a:buClr>
              <a:buSzPts val="1440"/>
              <a:buFont typeface="Noto Sans Symbols"/>
              <a:buChar char="●"/>
            </a:pPr>
            <a:r>
              <a:rPr b="0" lang="lt-LT" sz="3200" strike="noStrike">
                <a:latin typeface="Arial"/>
                <a:ea typeface="Arial"/>
                <a:cs typeface="Arial"/>
                <a:sym typeface="Arial"/>
              </a:rPr>
              <a:t>Galima pakrauti</a:t>
            </a:r>
            <a:r>
              <a:rPr b="0" lang="lt-LT" sz="5400" strike="noStrike">
                <a:latin typeface="Arial"/>
                <a:ea typeface="Arial"/>
                <a:cs typeface="Arial"/>
                <a:sym typeface="Arial"/>
              </a:rPr>
              <a:t> </a:t>
            </a:r>
            <a:r>
              <a:rPr b="0" lang="lt-LT" sz="6000" strike="noStrike">
                <a:latin typeface="Arial"/>
                <a:ea typeface="Arial"/>
                <a:cs typeface="Arial"/>
                <a:sym typeface="Arial"/>
              </a:rPr>
              <a:t>IŠ</a:t>
            </a:r>
            <a:r>
              <a:rPr b="0" lang="lt-LT" sz="5400" strike="noStrike">
                <a:latin typeface="Arial"/>
                <a:ea typeface="Arial"/>
                <a:cs typeface="Arial"/>
                <a:sym typeface="Arial"/>
              </a:rPr>
              <a:t> </a:t>
            </a:r>
            <a:r>
              <a:rPr b="0" lang="lt-LT" sz="3200" strike="noStrike">
                <a:latin typeface="Arial"/>
                <a:ea typeface="Arial"/>
                <a:cs typeface="Arial"/>
                <a:sym typeface="Arial"/>
              </a:rPr>
              <a:t>AH</a:t>
            </a:r>
            <a:r>
              <a:rPr b="0" lang="lt-LT" sz="3600" strike="noStrike">
                <a:latin typeface="Arial"/>
                <a:ea typeface="Arial"/>
                <a:cs typeface="Arial"/>
                <a:sym typeface="Arial"/>
              </a:rPr>
              <a:t>:</a:t>
            </a:r>
            <a:endParaRPr b="0" sz="3600" strike="noStrike">
              <a:latin typeface="Arial"/>
              <a:ea typeface="Arial"/>
              <a:cs typeface="Arial"/>
              <a:sym typeface="Arial"/>
            </a:endParaRPr>
          </a:p>
          <a:p>
            <a:pPr indent="-324000" lvl="1" marL="864000" marR="0" rtl="0" algn="l">
              <a:spcBef>
                <a:spcPts val="1417"/>
              </a:spcBef>
              <a:spcAft>
                <a:spcPts val="0"/>
              </a:spcAft>
              <a:buClr>
                <a:srgbClr val="99CC66"/>
              </a:buClr>
              <a:buSzPts val="4050"/>
              <a:buFont typeface="Noto Sans Symbols"/>
              <a:buChar char="−"/>
            </a:pPr>
            <a:r>
              <a:rPr b="0" i="0" lang="lt-LT" sz="5400" u="none" cap="none" strike="noStrike">
                <a:latin typeface="Arial"/>
                <a:ea typeface="Arial"/>
                <a:cs typeface="Arial"/>
                <a:sym typeface="Arial"/>
              </a:rPr>
              <a:t>SAHF</a:t>
            </a:r>
            <a:endParaRPr b="0" i="0" sz="54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..tęsinys</a:t>
            </a:r>
            <a:endParaRPr b="0" sz="3600" strike="noStrike">
              <a:latin typeface="Arial"/>
              <a:ea typeface="Arial"/>
              <a:cs typeface="Arial"/>
              <a:sym typeface="Arial"/>
            </a:endParaRPr>
          </a:p>
        </p:txBody>
      </p:sp>
      <p:sp>
        <p:nvSpPr>
          <p:cNvPr id="129" name="Google Shape;129;p25"/>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Nustatymo/valymo instrukcijos:</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CLC/STC – išvalyti (padaryti nuliu)/nustatyti (padaryti 1) CF;</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CMC – CF invertavimas;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CLD/STD – išvalyti/nustatyti DF;</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CLI/STI – išvalyti/nustatyti IF </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99CC66"/>
              </a:buClr>
              <a:buSzPts val="1170"/>
              <a:buFont typeface="Noto Sans Symbols"/>
              <a:buChar char="●"/>
            </a:pPr>
            <a:r>
              <a:rPr b="0" lang="lt-LT" sz="2600" strike="noStrike">
                <a:latin typeface="Arial"/>
                <a:ea typeface="Arial"/>
                <a:cs typeface="Arial"/>
                <a:sym typeface="Arial"/>
              </a:rPr>
              <a:t> </a:t>
            </a:r>
            <a:endParaRPr b="0" sz="26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504000" y="576000"/>
            <a:ext cx="7200000" cy="3338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lt-LT" sz="9600" strike="noStrike">
                <a:latin typeface="Arial"/>
                <a:ea typeface="Arial"/>
                <a:cs typeface="Arial"/>
                <a:sym typeface="Arial"/>
              </a:rPr>
              <a:t>MOV instrukcijos</a:t>
            </a:r>
            <a:endParaRPr b="0" sz="9600"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Pagrindinis šaltinis</a:t>
            </a:r>
            <a:endParaRPr b="0" sz="3600" strike="noStrike">
              <a:latin typeface="Arial"/>
              <a:ea typeface="Arial"/>
              <a:cs typeface="Arial"/>
              <a:sym typeface="Arial"/>
            </a:endParaRPr>
          </a:p>
        </p:txBody>
      </p:sp>
      <p:sp>
        <p:nvSpPr>
          <p:cNvPr id="140" name="Google Shape;140;p27"/>
          <p:cNvSpPr txBox="1"/>
          <p:nvPr/>
        </p:nvSpPr>
        <p:spPr>
          <a:xfrm>
            <a:off x="504000" y="1800000"/>
            <a:ext cx="9072000" cy="44168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Oficialioji Intel dokumentacija:</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sng" cap="none" strike="noStrike">
                <a:solidFill>
                  <a:schemeClr val="hlink"/>
                </a:solidFill>
                <a:latin typeface="Arial"/>
                <a:ea typeface="Arial"/>
                <a:cs typeface="Arial"/>
                <a:sym typeface="Arial"/>
                <a:hlinkClick r:id="rId3"/>
              </a:rPr>
              <a:t>http://datasheets.chipdb.org/Intel/x86/808x/datashts/8088/231456-006.pdf</a:t>
            </a:r>
            <a:endParaRPr b="0" i="0" sz="2600" u="none" cap="none" strike="noStrike">
              <a:latin typeface="Arial"/>
              <a:ea typeface="Arial"/>
              <a:cs typeface="Arial"/>
              <a:sym typeface="Arial"/>
            </a:endParaRPr>
          </a:p>
          <a:p>
            <a:pPr indent="-287999" lvl="2" marL="1296000" marR="0" rtl="0" algn="l">
              <a:spcBef>
                <a:spcPts val="1134"/>
              </a:spcBef>
              <a:spcAft>
                <a:spcPts val="0"/>
              </a:spcAft>
              <a:buClr>
                <a:srgbClr val="99CC66"/>
              </a:buClr>
              <a:buSzPts val="1440"/>
              <a:buFont typeface="Noto Sans Symbols"/>
              <a:buChar char="●"/>
            </a:pPr>
            <a:r>
              <a:rPr b="0" i="0" lang="lt-LT" sz="3200" u="none" cap="none" strike="noStrike">
                <a:solidFill>
                  <a:srgbClr val="FF0000"/>
                </a:solidFill>
                <a:latin typeface="Arial"/>
                <a:ea typeface="Arial"/>
                <a:cs typeface="Arial"/>
                <a:sym typeface="Arial"/>
              </a:rPr>
              <a:t>Nuo 26 puslapio;</a:t>
            </a:r>
            <a:endParaRPr b="0" i="0" sz="3200" u="none" cap="none" strike="noStrike">
              <a:latin typeface="Arial"/>
              <a:ea typeface="Arial"/>
              <a:cs typeface="Arial"/>
              <a:sym typeface="Arial"/>
            </a:endParaRPr>
          </a:p>
          <a:p>
            <a:pPr indent="-216000" lvl="3" marL="1728000" marR="0" rtl="0" algn="l">
              <a:spcBef>
                <a:spcPts val="850"/>
              </a:spcBef>
              <a:spcAft>
                <a:spcPts val="0"/>
              </a:spcAft>
              <a:buClr>
                <a:srgbClr val="99CC66"/>
              </a:buClr>
              <a:buSzPts val="1800"/>
              <a:buFont typeface="Noto Sans Symbols"/>
              <a:buChar char="−"/>
            </a:pPr>
            <a:r>
              <a:rPr b="0" i="0" lang="lt-LT" sz="2400" u="none" cap="none" strike="noStrike">
                <a:solidFill>
                  <a:srgbClr val="0047FF"/>
                </a:solidFill>
                <a:latin typeface="Arial"/>
                <a:ea typeface="Arial"/>
                <a:cs typeface="Arial"/>
                <a:sym typeface="Arial"/>
              </a:rPr>
              <a:t>Šia atspausdinta medžiaga galima bus naudotis per INSTRUKCIJŲ testą (spalio pabaigoje)</a:t>
            </a:r>
            <a:endParaRPr b="0" i="0" sz="2400" u="none" cap="none" strike="noStrike">
              <a:latin typeface="Arial"/>
              <a:ea typeface="Arial"/>
              <a:cs typeface="Arial"/>
              <a:sym typeface="Arial"/>
            </a:endParaRPr>
          </a:p>
          <a:p>
            <a:pPr indent="-287999" lvl="2" marL="1296000" marR="0" rtl="0" algn="l">
              <a:spcBef>
                <a:spcPts val="567"/>
              </a:spcBef>
              <a:spcAft>
                <a:spcPts val="0"/>
              </a:spcAft>
              <a:buClr>
                <a:srgbClr val="99CC66"/>
              </a:buClr>
              <a:buSzPts val="1440"/>
              <a:buFont typeface="Noto Sans Symbols"/>
              <a:buChar char="●"/>
            </a:pPr>
            <a:r>
              <a:rPr b="0" i="0" lang="lt-LT" sz="3200" u="none" cap="none" strike="noStrike">
                <a:solidFill>
                  <a:srgbClr val="FF0000"/>
                </a:solidFill>
                <a:latin typeface="Arial"/>
                <a:ea typeface="Arial"/>
                <a:cs typeface="Arial"/>
                <a:sym typeface="Arial"/>
              </a:rPr>
              <a:t>Taip pat – labai rimtas šaltinis apie dabartinius Intel procesorius:</a:t>
            </a:r>
            <a:endParaRPr b="0" i="0" sz="3200" u="none" cap="none" strike="noStrike">
              <a:latin typeface="Arial"/>
              <a:ea typeface="Arial"/>
              <a:cs typeface="Arial"/>
              <a:sym typeface="Arial"/>
            </a:endParaRPr>
          </a:p>
          <a:p>
            <a:pPr indent="-287999" lvl="2" marL="1296000" marR="0" rtl="0" algn="l">
              <a:spcBef>
                <a:spcPts val="850"/>
              </a:spcBef>
              <a:spcAft>
                <a:spcPts val="0"/>
              </a:spcAft>
              <a:buClr>
                <a:srgbClr val="99CC66"/>
              </a:buClr>
              <a:buSzPts val="1440"/>
              <a:buFont typeface="Noto Sans Symbols"/>
              <a:buChar char="●"/>
            </a:pPr>
            <a:r>
              <a:rPr b="0" i="0" lang="lt-LT" sz="3200" u="sng" cap="none" strike="noStrike">
                <a:solidFill>
                  <a:schemeClr val="hlink"/>
                </a:solidFill>
                <a:latin typeface="Arial"/>
                <a:ea typeface="Arial"/>
                <a:cs typeface="Arial"/>
                <a:sym typeface="Arial"/>
                <a:hlinkClick r:id="rId4"/>
              </a:rPr>
              <a:t>http://www.intel.com/content/www/us/en/processors/architectures-software-developer-manuals.html</a:t>
            </a:r>
            <a:endParaRPr b="0" i="0" sz="3200" u="none" cap="none" strike="noStrike">
              <a:latin typeface="Arial"/>
              <a:ea typeface="Arial"/>
              <a:cs typeface="Arial"/>
              <a:sym typeface="Arial"/>
            </a:endParaRPr>
          </a:p>
          <a:p>
            <a:pPr indent="-196560" lvl="2" marL="1296000" marR="0" rtl="0" algn="l">
              <a:spcBef>
                <a:spcPts val="850"/>
              </a:spcBef>
              <a:spcAft>
                <a:spcPts val="0"/>
              </a:spcAft>
              <a:buClr>
                <a:srgbClr val="99CC66"/>
              </a:buClr>
              <a:buSzPts val="1440"/>
              <a:buFont typeface="Noto Sans Symbols"/>
              <a:buNone/>
            </a:pPr>
            <a:r>
              <a:t/>
            </a:r>
            <a:endParaRPr b="0" i="0" sz="32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lt-LT" sz="3600"/>
              <a:t>Neoficialus</a:t>
            </a:r>
            <a:r>
              <a:rPr b="0" lang="lt-LT" sz="3600" strike="noStrike">
                <a:latin typeface="Arial"/>
                <a:ea typeface="Arial"/>
                <a:cs typeface="Arial"/>
                <a:sym typeface="Arial"/>
              </a:rPr>
              <a:t> šaltinis</a:t>
            </a:r>
            <a:endParaRPr b="0" sz="3600" strike="noStrike">
              <a:latin typeface="Arial"/>
              <a:ea typeface="Arial"/>
              <a:cs typeface="Arial"/>
              <a:sym typeface="Arial"/>
            </a:endParaRPr>
          </a:p>
        </p:txBody>
      </p:sp>
      <p:sp>
        <p:nvSpPr>
          <p:cNvPr id="146" name="Google Shape;146;p28"/>
          <p:cNvSpPr txBox="1"/>
          <p:nvPr/>
        </p:nvSpPr>
        <p:spPr>
          <a:xfrm>
            <a:off x="504000" y="1800000"/>
            <a:ext cx="9072000" cy="1614900"/>
          </a:xfrm>
          <a:prstGeom prst="rect">
            <a:avLst/>
          </a:prstGeom>
          <a:noFill/>
          <a:ln>
            <a:noFill/>
          </a:ln>
        </p:spPr>
        <p:txBody>
          <a:bodyPr anchorCtr="0" anchor="t" bIns="0" lIns="0" spcFirstLastPara="1" rIns="0" wrap="square" tIns="0">
            <a:noAutofit/>
          </a:bodyPr>
          <a:lstStyle/>
          <a:p>
            <a:pPr indent="-323999" lvl="0" marL="431999"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Oficialioji Intel dokumentacija:</a:t>
            </a:r>
            <a:endParaRPr b="0" sz="2600" strike="noStrike">
              <a:latin typeface="Arial"/>
              <a:ea typeface="Arial"/>
              <a:cs typeface="Arial"/>
              <a:sym typeface="Arial"/>
            </a:endParaRPr>
          </a:p>
          <a:p>
            <a:pPr indent="-196559" lvl="2" marL="1295999" marR="0" rtl="0" algn="l">
              <a:spcBef>
                <a:spcPts val="850"/>
              </a:spcBef>
              <a:spcAft>
                <a:spcPts val="0"/>
              </a:spcAft>
              <a:buClr>
                <a:srgbClr val="99CC66"/>
              </a:buClr>
              <a:buSzPts val="1440"/>
              <a:buFont typeface="Noto Sans Symbols"/>
              <a:buNone/>
            </a:pPr>
            <a:r>
              <a:rPr lang="lt-LT" sz="1800" u="sng">
                <a:solidFill>
                  <a:schemeClr val="hlink"/>
                </a:solidFill>
                <a:hlinkClick r:id="rId3"/>
              </a:rPr>
              <a:t>https://www.gabrielececchetti.it/Teaching/CalcolatoriElettronici/Docs/i8086_instruction_set.pdf</a:t>
            </a:r>
            <a:r>
              <a:rPr lang="lt-LT" sz="3200"/>
              <a:t> </a:t>
            </a:r>
            <a:endParaRPr b="0" i="0" sz="32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Instrukcijų žinojimo svarba</a:t>
            </a:r>
            <a:endParaRPr b="0" sz="3600" strike="noStrike">
              <a:latin typeface="Arial"/>
              <a:ea typeface="Arial"/>
              <a:cs typeface="Arial"/>
              <a:sym typeface="Arial"/>
            </a:endParaRPr>
          </a:p>
        </p:txBody>
      </p:sp>
      <p:sp>
        <p:nvSpPr>
          <p:cNvPr id="152" name="Google Shape;152;p29"/>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solidFill>
                  <a:srgbClr val="0000FF"/>
                </a:solidFill>
                <a:latin typeface="Arial"/>
                <a:ea typeface="Arial"/>
                <a:cs typeface="Arial"/>
                <a:sym typeface="Arial"/>
              </a:rPr>
              <a:t>Klausimas: ar galima rašyti kur nors:</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solidFill>
                  <a:srgbClr val="FF0000"/>
                </a:solidFill>
                <a:latin typeface="Arial"/>
                <a:ea typeface="Arial"/>
                <a:cs typeface="Arial"/>
                <a:sym typeface="Arial"/>
              </a:rPr>
              <a:t>Mov [bx], al</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solidFill>
                  <a:srgbClr val="0000FF"/>
                </a:solidFill>
                <a:latin typeface="Arial"/>
                <a:ea typeface="Arial"/>
                <a:cs typeface="Arial"/>
                <a:sym typeface="Arial"/>
              </a:rPr>
              <a:t>Arba</a:t>
            </a:r>
            <a:r>
              <a:rPr b="0" i="0" lang="lt-LT" sz="2600" u="none" cap="none" strike="noStrike">
                <a:solidFill>
                  <a:srgbClr val="FF0000"/>
                </a:solidFill>
                <a:latin typeface="Arial"/>
                <a:ea typeface="Arial"/>
                <a:cs typeface="Arial"/>
                <a:sym typeface="Arial"/>
              </a:rPr>
              <a:t> Mov [dx], al</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solidFill>
                  <a:srgbClr val="0000FF"/>
                </a:solidFill>
                <a:latin typeface="Arial"/>
                <a:ea typeface="Arial"/>
                <a:cs typeface="Arial"/>
                <a:sym typeface="Arial"/>
              </a:rPr>
              <a:t>Arba</a:t>
            </a:r>
            <a:r>
              <a:rPr b="0" i="0" lang="lt-LT" sz="2600" u="none" cap="none" strike="noStrike">
                <a:solidFill>
                  <a:srgbClr val="FF0000"/>
                </a:solidFill>
                <a:latin typeface="Arial"/>
                <a:ea typeface="Arial"/>
                <a:cs typeface="Arial"/>
                <a:sym typeface="Arial"/>
              </a:rPr>
              <a:t> Mov [ah], al</a:t>
            </a:r>
            <a:r>
              <a:rPr b="0" i="0" lang="lt-LT" sz="2600" u="none" cap="none" strike="noStrike">
                <a:latin typeface="Arial"/>
                <a:ea typeface="Arial"/>
                <a:cs typeface="Arial"/>
                <a:sym typeface="Arial"/>
              </a:rPr>
              <a:t> ?</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 </a:t>
            </a:r>
            <a:endParaRPr b="0" i="0" sz="26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lt-LT" sz="3600" strike="noStrike">
                <a:solidFill>
                  <a:srgbClr val="FF0000"/>
                </a:solidFill>
                <a:latin typeface="Arial"/>
                <a:ea typeface="Arial"/>
                <a:cs typeface="Arial"/>
                <a:sym typeface="Arial"/>
              </a:rPr>
              <a:t>Adreso formavimo idioma</a:t>
            </a:r>
            <a:endParaRPr b="0" sz="3600" strike="noStrike">
              <a:latin typeface="Arial"/>
              <a:ea typeface="Arial"/>
              <a:cs typeface="Arial"/>
              <a:sym typeface="Arial"/>
            </a:endParaRPr>
          </a:p>
        </p:txBody>
      </p:sp>
      <p:sp>
        <p:nvSpPr>
          <p:cNvPr id="158" name="Google Shape;158;p30"/>
          <p:cNvSpPr txBox="1"/>
          <p:nvPr/>
        </p:nvSpPr>
        <p:spPr>
          <a:xfrm>
            <a:off x="504000" y="1769040"/>
            <a:ext cx="8870040" cy="429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Formuojant adresą galima naudoti tik griežtą („trijų stulpelių“) schemą: </a:t>
            </a:r>
            <a:endParaRPr b="0" sz="2600" strike="noStrike">
              <a:latin typeface="Arial"/>
              <a:ea typeface="Arial"/>
              <a:cs typeface="Arial"/>
              <a:sym typeface="Arial"/>
            </a:endParaRPr>
          </a:p>
        </p:txBody>
      </p:sp>
      <p:sp>
        <p:nvSpPr>
          <p:cNvPr id="159" name="Google Shape;159;p30"/>
          <p:cNvSpPr txBox="1"/>
          <p:nvPr/>
        </p:nvSpPr>
        <p:spPr>
          <a:xfrm>
            <a:off x="792000" y="2852640"/>
            <a:ext cx="2160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600" strike="noStrike">
                <a:latin typeface="Arial"/>
                <a:ea typeface="Arial"/>
                <a:cs typeface="Arial"/>
                <a:sym typeface="Arial"/>
              </a:rPr>
              <a:t>POSLINKIS</a:t>
            </a:r>
            <a:endParaRPr b="0" sz="2600" strike="noStrike">
              <a:latin typeface="Arial"/>
              <a:ea typeface="Arial"/>
              <a:cs typeface="Arial"/>
              <a:sym typeface="Arial"/>
            </a:endParaRPr>
          </a:p>
        </p:txBody>
      </p:sp>
      <p:cxnSp>
        <p:nvCxnSpPr>
          <p:cNvPr id="160" name="Google Shape;160;p30"/>
          <p:cNvCxnSpPr/>
          <p:nvPr/>
        </p:nvCxnSpPr>
        <p:spPr>
          <a:xfrm>
            <a:off x="3024000" y="3168000"/>
            <a:ext cx="0" cy="3096000"/>
          </a:xfrm>
          <a:prstGeom prst="straightConnector1">
            <a:avLst/>
          </a:prstGeom>
          <a:noFill/>
          <a:ln cap="flat" cmpd="sng" w="144000">
            <a:solidFill>
              <a:srgbClr val="000000"/>
            </a:solidFill>
            <a:prstDash val="solid"/>
            <a:round/>
            <a:headEnd len="sm" w="sm" type="none"/>
            <a:tailEnd len="sm" w="sm" type="none"/>
          </a:ln>
        </p:spPr>
      </p:cxnSp>
      <p:sp>
        <p:nvSpPr>
          <p:cNvPr id="161" name="Google Shape;161;p30"/>
          <p:cNvSpPr txBox="1"/>
          <p:nvPr/>
        </p:nvSpPr>
        <p:spPr>
          <a:xfrm>
            <a:off x="3240000" y="2952000"/>
            <a:ext cx="2160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600" strike="noStrike">
                <a:latin typeface="Arial"/>
                <a:ea typeface="Arial"/>
                <a:cs typeface="Arial"/>
                <a:sym typeface="Arial"/>
              </a:rPr>
              <a:t>BAZĖ</a:t>
            </a:r>
            <a:endParaRPr b="0" sz="2600" strike="noStrike">
              <a:latin typeface="Arial"/>
              <a:ea typeface="Arial"/>
              <a:cs typeface="Arial"/>
              <a:sym typeface="Arial"/>
            </a:endParaRPr>
          </a:p>
        </p:txBody>
      </p:sp>
      <p:sp>
        <p:nvSpPr>
          <p:cNvPr id="162" name="Google Shape;162;p30"/>
          <p:cNvSpPr txBox="1"/>
          <p:nvPr/>
        </p:nvSpPr>
        <p:spPr>
          <a:xfrm>
            <a:off x="4896000" y="2924640"/>
            <a:ext cx="2160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600" strike="noStrike">
                <a:latin typeface="Arial"/>
                <a:ea typeface="Arial"/>
                <a:cs typeface="Arial"/>
                <a:sym typeface="Arial"/>
              </a:rPr>
              <a:t>INDEKSAS</a:t>
            </a:r>
            <a:endParaRPr b="0" sz="2600" strike="noStrike">
              <a:latin typeface="Arial"/>
              <a:ea typeface="Arial"/>
              <a:cs typeface="Arial"/>
              <a:sym typeface="Arial"/>
            </a:endParaRPr>
          </a:p>
        </p:txBody>
      </p:sp>
      <p:cxnSp>
        <p:nvCxnSpPr>
          <p:cNvPr id="163" name="Google Shape;163;p30"/>
          <p:cNvCxnSpPr/>
          <p:nvPr/>
        </p:nvCxnSpPr>
        <p:spPr>
          <a:xfrm>
            <a:off x="4824000" y="3204000"/>
            <a:ext cx="0" cy="3060000"/>
          </a:xfrm>
          <a:prstGeom prst="straightConnector1">
            <a:avLst/>
          </a:prstGeom>
          <a:noFill/>
          <a:ln cap="flat" cmpd="sng" w="144000">
            <a:solidFill>
              <a:srgbClr val="000000"/>
            </a:solidFill>
            <a:prstDash val="solid"/>
            <a:round/>
            <a:headEnd len="sm" w="sm" type="none"/>
            <a:tailEnd len="sm" w="sm" type="none"/>
          </a:ln>
        </p:spPr>
      </p:cxnSp>
      <p:sp>
        <p:nvSpPr>
          <p:cNvPr id="164" name="Google Shape;164;p30"/>
          <p:cNvSpPr txBox="1"/>
          <p:nvPr/>
        </p:nvSpPr>
        <p:spPr>
          <a:xfrm>
            <a:off x="720000" y="4248000"/>
            <a:ext cx="1800000" cy="12794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800" strike="noStrike">
                <a:solidFill>
                  <a:srgbClr val="FF0000"/>
                </a:solidFill>
                <a:latin typeface="Arial"/>
                <a:ea typeface="Arial"/>
                <a:cs typeface="Arial"/>
                <a:sym typeface="Arial"/>
              </a:rPr>
              <a:t>8 ar 16 bitų skaičius</a:t>
            </a:r>
            <a:endParaRPr b="0" sz="2800" strike="noStrike">
              <a:latin typeface="Arial"/>
              <a:ea typeface="Arial"/>
              <a:cs typeface="Arial"/>
              <a:sym typeface="Arial"/>
            </a:endParaRPr>
          </a:p>
        </p:txBody>
      </p:sp>
      <p:sp>
        <p:nvSpPr>
          <p:cNvPr id="165" name="Google Shape;165;p30"/>
          <p:cNvSpPr txBox="1"/>
          <p:nvPr/>
        </p:nvSpPr>
        <p:spPr>
          <a:xfrm>
            <a:off x="3240000" y="3600000"/>
            <a:ext cx="1512000" cy="3132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lt-LT" sz="1800">
                <a:solidFill>
                  <a:srgbClr val="FF0000"/>
                </a:solidFill>
              </a:rPr>
              <a:t>„V</a:t>
            </a:r>
            <a:r>
              <a:rPr b="0" lang="lt-LT" sz="1800" strike="noStrike">
                <a:solidFill>
                  <a:srgbClr val="FF0000"/>
                </a:solidFill>
                <a:latin typeface="Arial"/>
                <a:ea typeface="Arial"/>
                <a:cs typeface="Arial"/>
                <a:sym typeface="Arial"/>
              </a:rPr>
              <a:t>ienas arba nulis“ iš</a:t>
            </a:r>
            <a:endParaRPr b="0" sz="1800" strike="noStrike">
              <a:latin typeface="Arial"/>
              <a:ea typeface="Arial"/>
              <a:cs typeface="Arial"/>
              <a:sym typeface="Arial"/>
            </a:endParaRPr>
          </a:p>
          <a:p>
            <a:pPr indent="0" lvl="0" marL="0" marR="0" rtl="0" algn="l">
              <a:spcBef>
                <a:spcPts val="0"/>
              </a:spcBef>
              <a:spcAft>
                <a:spcPts val="0"/>
              </a:spcAft>
              <a:buNone/>
            </a:pPr>
            <a:r>
              <a:rPr b="0" lang="lt-LT" sz="1800" strike="noStrike">
                <a:latin typeface="Arial"/>
                <a:ea typeface="Arial"/>
                <a:cs typeface="Arial"/>
                <a:sym typeface="Arial"/>
              </a:rPr>
              <a:t> </a:t>
            </a:r>
            <a:endParaRPr b="0" sz="1800" strike="noStrike">
              <a:latin typeface="Arial"/>
              <a:ea typeface="Arial"/>
              <a:cs typeface="Arial"/>
              <a:sym typeface="Arial"/>
            </a:endParaRPr>
          </a:p>
          <a:p>
            <a:pPr indent="0" lvl="0" marL="0" marR="0" rtl="0" algn="l">
              <a:spcBef>
                <a:spcPts val="0"/>
              </a:spcBef>
              <a:spcAft>
                <a:spcPts val="0"/>
              </a:spcAft>
              <a:buNone/>
            </a:pPr>
            <a:r>
              <a:rPr b="1" lang="lt-LT" sz="4400" strike="noStrike">
                <a:latin typeface="Arial"/>
                <a:ea typeface="Arial"/>
                <a:cs typeface="Arial"/>
                <a:sym typeface="Arial"/>
              </a:rPr>
              <a:t>BP</a:t>
            </a:r>
            <a:endParaRPr b="0" sz="4400" strike="noStrike">
              <a:latin typeface="Arial"/>
              <a:ea typeface="Arial"/>
              <a:cs typeface="Arial"/>
              <a:sym typeface="Arial"/>
            </a:endParaRPr>
          </a:p>
          <a:p>
            <a:pPr indent="0" lvl="0" marL="0" marR="0" rtl="0" algn="l">
              <a:spcBef>
                <a:spcPts val="0"/>
              </a:spcBef>
              <a:spcAft>
                <a:spcPts val="0"/>
              </a:spcAft>
              <a:buNone/>
            </a:pPr>
            <a:r>
              <a:rPr b="0" lang="lt-LT" sz="1800" strike="noStrike">
                <a:latin typeface="Arial"/>
                <a:ea typeface="Arial"/>
                <a:cs typeface="Arial"/>
                <a:sym typeface="Arial"/>
              </a:rPr>
              <a:t> </a:t>
            </a:r>
            <a:endParaRPr b="0" sz="1800" strike="noStrike">
              <a:latin typeface="Arial"/>
              <a:ea typeface="Arial"/>
              <a:cs typeface="Arial"/>
              <a:sym typeface="Arial"/>
            </a:endParaRPr>
          </a:p>
          <a:p>
            <a:pPr indent="0" lvl="0" marL="0" marR="0" rtl="0" algn="l">
              <a:spcBef>
                <a:spcPts val="0"/>
              </a:spcBef>
              <a:spcAft>
                <a:spcPts val="0"/>
              </a:spcAft>
              <a:buNone/>
            </a:pPr>
            <a:r>
              <a:rPr b="0" lang="lt-LT" sz="1800" strike="noStrike">
                <a:latin typeface="Arial"/>
                <a:ea typeface="Arial"/>
                <a:cs typeface="Arial"/>
                <a:sym typeface="Arial"/>
              </a:rPr>
              <a:t>arba </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1" lang="lt-LT" sz="4400" strike="noStrike">
                <a:latin typeface="Arial"/>
                <a:ea typeface="Arial"/>
                <a:cs typeface="Arial"/>
                <a:sym typeface="Arial"/>
              </a:rPr>
              <a:t>BX</a:t>
            </a:r>
            <a:endParaRPr b="0" sz="4400" strike="noStrike">
              <a:latin typeface="Arial"/>
              <a:ea typeface="Arial"/>
              <a:cs typeface="Arial"/>
              <a:sym typeface="Arial"/>
            </a:endParaRPr>
          </a:p>
          <a:p>
            <a:pPr indent="0" lvl="0" marL="0" marR="0" rtl="0" algn="l">
              <a:spcBef>
                <a:spcPts val="0"/>
              </a:spcBef>
              <a:spcAft>
                <a:spcPts val="0"/>
              </a:spcAft>
              <a:buNone/>
            </a:pPr>
            <a:r>
              <a:t/>
            </a:r>
            <a:endParaRPr b="0" sz="4400" strike="noStrike">
              <a:latin typeface="Arial"/>
              <a:ea typeface="Arial"/>
              <a:cs typeface="Arial"/>
              <a:sym typeface="Arial"/>
            </a:endParaRPr>
          </a:p>
          <a:p>
            <a:pPr indent="0" lvl="0" marL="0" marR="0" rtl="0" algn="l">
              <a:spcBef>
                <a:spcPts val="0"/>
              </a:spcBef>
              <a:spcAft>
                <a:spcPts val="0"/>
              </a:spcAft>
              <a:buNone/>
            </a:pPr>
            <a:r>
              <a:t/>
            </a:r>
            <a:endParaRPr b="0" sz="4400" strike="noStrike">
              <a:latin typeface="Arial"/>
              <a:ea typeface="Arial"/>
              <a:cs typeface="Arial"/>
              <a:sym typeface="Arial"/>
            </a:endParaRPr>
          </a:p>
        </p:txBody>
      </p:sp>
      <p:sp>
        <p:nvSpPr>
          <p:cNvPr id="166" name="Google Shape;166;p30"/>
          <p:cNvSpPr txBox="1"/>
          <p:nvPr/>
        </p:nvSpPr>
        <p:spPr>
          <a:xfrm>
            <a:off x="5040000" y="3600000"/>
            <a:ext cx="1512000" cy="31320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lang="lt-LT" sz="1800">
                <a:solidFill>
                  <a:srgbClr val="FF0000"/>
                </a:solidFill>
              </a:rPr>
              <a:t>„Vienas arba nulis“ iš</a:t>
            </a:r>
            <a:endParaRPr sz="1800">
              <a:solidFill>
                <a:schemeClr val="dk1"/>
              </a:solidFill>
            </a:endParaRPr>
          </a:p>
          <a:p>
            <a:pPr indent="0" lvl="0" marL="0" marR="0" rtl="0" algn="l">
              <a:spcBef>
                <a:spcPts val="0"/>
              </a:spcBef>
              <a:spcAft>
                <a:spcPts val="0"/>
              </a:spcAft>
              <a:buNone/>
            </a:pPr>
            <a:r>
              <a:rPr b="0" lang="lt-LT" sz="1800" strike="noStrike">
                <a:latin typeface="Arial"/>
                <a:ea typeface="Arial"/>
                <a:cs typeface="Arial"/>
                <a:sym typeface="Arial"/>
              </a:rPr>
              <a:t> </a:t>
            </a:r>
            <a:endParaRPr b="0" sz="1800" strike="noStrike">
              <a:latin typeface="Arial"/>
              <a:ea typeface="Arial"/>
              <a:cs typeface="Arial"/>
              <a:sym typeface="Arial"/>
            </a:endParaRPr>
          </a:p>
          <a:p>
            <a:pPr indent="0" lvl="0" marL="0" marR="0" rtl="0" algn="l">
              <a:spcBef>
                <a:spcPts val="0"/>
              </a:spcBef>
              <a:spcAft>
                <a:spcPts val="0"/>
              </a:spcAft>
              <a:buNone/>
            </a:pPr>
            <a:r>
              <a:rPr b="1" lang="lt-LT" sz="4400" strike="noStrike">
                <a:latin typeface="Arial"/>
                <a:ea typeface="Arial"/>
                <a:cs typeface="Arial"/>
                <a:sym typeface="Arial"/>
              </a:rPr>
              <a:t>SI</a:t>
            </a:r>
            <a:endParaRPr b="0" sz="4400" strike="noStrike">
              <a:latin typeface="Arial"/>
              <a:ea typeface="Arial"/>
              <a:cs typeface="Arial"/>
              <a:sym typeface="Arial"/>
            </a:endParaRPr>
          </a:p>
          <a:p>
            <a:pPr indent="0" lvl="0" marL="0" marR="0" rtl="0" algn="l">
              <a:spcBef>
                <a:spcPts val="0"/>
              </a:spcBef>
              <a:spcAft>
                <a:spcPts val="0"/>
              </a:spcAft>
              <a:buNone/>
            </a:pPr>
            <a:r>
              <a:rPr b="0" lang="lt-LT" sz="1800" strike="noStrike">
                <a:latin typeface="Arial"/>
                <a:ea typeface="Arial"/>
                <a:cs typeface="Arial"/>
                <a:sym typeface="Arial"/>
              </a:rPr>
              <a:t> </a:t>
            </a:r>
            <a:endParaRPr b="0" sz="1800" strike="noStrike">
              <a:latin typeface="Arial"/>
              <a:ea typeface="Arial"/>
              <a:cs typeface="Arial"/>
              <a:sym typeface="Arial"/>
            </a:endParaRPr>
          </a:p>
          <a:p>
            <a:pPr indent="0" lvl="0" marL="0" marR="0" rtl="0" algn="l">
              <a:spcBef>
                <a:spcPts val="0"/>
              </a:spcBef>
              <a:spcAft>
                <a:spcPts val="0"/>
              </a:spcAft>
              <a:buNone/>
            </a:pPr>
            <a:r>
              <a:rPr b="0" lang="lt-LT" sz="1800" strike="noStrike">
                <a:latin typeface="Arial"/>
                <a:ea typeface="Arial"/>
                <a:cs typeface="Arial"/>
                <a:sym typeface="Arial"/>
              </a:rPr>
              <a:t>arba </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1" lang="lt-LT" sz="4400" strike="noStrike">
                <a:latin typeface="Arial"/>
                <a:ea typeface="Arial"/>
                <a:cs typeface="Arial"/>
                <a:sym typeface="Arial"/>
              </a:rPr>
              <a:t>DI</a:t>
            </a:r>
            <a:endParaRPr b="0" sz="4400" strike="noStrike">
              <a:latin typeface="Arial"/>
              <a:ea typeface="Arial"/>
              <a:cs typeface="Arial"/>
              <a:sym typeface="Arial"/>
            </a:endParaRPr>
          </a:p>
          <a:p>
            <a:pPr indent="0" lvl="0" marL="0" marR="0" rtl="0" algn="l">
              <a:spcBef>
                <a:spcPts val="0"/>
              </a:spcBef>
              <a:spcAft>
                <a:spcPts val="0"/>
              </a:spcAft>
              <a:buNone/>
            </a:pPr>
            <a:r>
              <a:t/>
            </a:r>
            <a:endParaRPr b="0" sz="4400" strike="noStrike">
              <a:latin typeface="Arial"/>
              <a:ea typeface="Arial"/>
              <a:cs typeface="Arial"/>
              <a:sym typeface="Arial"/>
            </a:endParaRPr>
          </a:p>
          <a:p>
            <a:pPr indent="0" lvl="0" marL="0" marR="0" rtl="0" algn="l">
              <a:spcBef>
                <a:spcPts val="0"/>
              </a:spcBef>
              <a:spcAft>
                <a:spcPts val="0"/>
              </a:spcAft>
              <a:buNone/>
            </a:pPr>
            <a:r>
              <a:t/>
            </a:r>
            <a:endParaRPr b="0" sz="4400"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Galimi adreso formavimo būdai</a:t>
            </a:r>
            <a:endParaRPr b="0" sz="3600" strike="noStrike">
              <a:latin typeface="Arial"/>
              <a:ea typeface="Arial"/>
              <a:cs typeface="Arial"/>
              <a:sym typeface="Arial"/>
            </a:endParaRPr>
          </a:p>
        </p:txBody>
      </p:sp>
      <p:sp>
        <p:nvSpPr>
          <p:cNvPr id="172" name="Google Shape;172;p31"/>
          <p:cNvSpPr txBox="1"/>
          <p:nvPr/>
        </p:nvSpPr>
        <p:spPr>
          <a:xfrm>
            <a:off x="504000" y="1769040"/>
            <a:ext cx="1584000" cy="4055400"/>
          </a:xfrm>
          <a:prstGeom prst="rect">
            <a:avLst/>
          </a:prstGeom>
          <a:noFill/>
          <a:ln cap="flat" cmpd="sng" w="72000">
            <a:solidFill>
              <a:srgbClr val="FF0000"/>
            </a:solidFill>
            <a:prstDash val="solid"/>
            <a:round/>
            <a:headEnd len="sm" w="sm" type="none"/>
            <a:tailEnd len="sm" w="sm" type="none"/>
          </a:ln>
        </p:spPr>
        <p:txBody>
          <a:bodyPr anchorCtr="0" anchor="t" bIns="18000" lIns="18000" spcFirstLastPara="1" rIns="18000" wrap="square" tIns="18000">
            <a:noAutofit/>
          </a:bodyPr>
          <a:lstStyle/>
          <a:p>
            <a:pPr indent="0" lvl="0" marL="0" marR="0" rtl="0" algn="l">
              <a:spcBef>
                <a:spcPts val="0"/>
              </a:spcBef>
              <a:spcAft>
                <a:spcPts val="0"/>
              </a:spcAft>
              <a:buNone/>
            </a:pPr>
            <a:r>
              <a:rPr b="0" lang="lt-LT" sz="2400" strike="noStrike">
                <a:latin typeface="Arial"/>
                <a:ea typeface="Arial"/>
                <a:cs typeface="Arial"/>
                <a:sym typeface="Arial"/>
              </a:rPr>
              <a:t>[BX+SI]</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[BX+DI]</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[BP+SI]</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[BP+DI]</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[SI]</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[DI]</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posl 16</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[BX]</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p:txBody>
      </p:sp>
      <p:sp>
        <p:nvSpPr>
          <p:cNvPr id="173" name="Google Shape;173;p31"/>
          <p:cNvSpPr txBox="1"/>
          <p:nvPr/>
        </p:nvSpPr>
        <p:spPr>
          <a:xfrm>
            <a:off x="2304000" y="1728000"/>
            <a:ext cx="3096000" cy="4570920"/>
          </a:xfrm>
          <a:prstGeom prst="rect">
            <a:avLst/>
          </a:prstGeom>
          <a:noFill/>
          <a:ln cap="flat" cmpd="sng" w="72000">
            <a:solidFill>
              <a:srgbClr val="FF0000"/>
            </a:solidFill>
            <a:prstDash val="solid"/>
            <a:round/>
            <a:headEnd len="sm" w="sm" type="none"/>
            <a:tailEnd len="sm" w="sm" type="none"/>
          </a:ln>
        </p:spPr>
        <p:txBody>
          <a:bodyPr anchorCtr="0" anchor="t" bIns="18000" lIns="18000" spcFirstLastPara="1" rIns="18000" wrap="square" tIns="18000">
            <a:noAutofit/>
          </a:bodyPr>
          <a:lstStyle/>
          <a:p>
            <a:pPr indent="0" lvl="0" marL="0" marR="0" rtl="0" algn="l">
              <a:spcBef>
                <a:spcPts val="0"/>
              </a:spcBef>
              <a:spcAft>
                <a:spcPts val="0"/>
              </a:spcAft>
              <a:buNone/>
            </a:pPr>
            <a:r>
              <a:rPr b="0" lang="lt-LT" sz="2400" strike="noStrike">
                <a:latin typeface="Arial"/>
                <a:ea typeface="Arial"/>
                <a:cs typeface="Arial"/>
                <a:sym typeface="Arial"/>
              </a:rPr>
              <a:t>[BX+SI]+posl8</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[BX+DI]+posl8</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[BP+SI]+posl8</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[BP+DI]+posl8</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[SI]+posl8</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[DI]+posl8</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solidFill>
                  <a:srgbClr val="00AE00"/>
                </a:solidFill>
                <a:latin typeface="Arial"/>
                <a:ea typeface="Arial"/>
                <a:cs typeface="Arial"/>
                <a:sym typeface="Arial"/>
              </a:rPr>
              <a:t>[BP]</a:t>
            </a:r>
            <a:r>
              <a:rPr b="0" lang="lt-LT" sz="2400" strike="noStrike">
                <a:latin typeface="Arial"/>
                <a:ea typeface="Arial"/>
                <a:cs typeface="Arial"/>
                <a:sym typeface="Arial"/>
              </a:rPr>
              <a:t>+posl8</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[BX]+posl8</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p:txBody>
      </p:sp>
      <p:sp>
        <p:nvSpPr>
          <p:cNvPr id="174" name="Google Shape;174;p31"/>
          <p:cNvSpPr txBox="1"/>
          <p:nvPr/>
        </p:nvSpPr>
        <p:spPr>
          <a:xfrm>
            <a:off x="5717880" y="1678680"/>
            <a:ext cx="3096000" cy="4081320"/>
          </a:xfrm>
          <a:prstGeom prst="rect">
            <a:avLst/>
          </a:prstGeom>
          <a:noFill/>
          <a:ln cap="flat" cmpd="sng" w="72000">
            <a:solidFill>
              <a:srgbClr val="FF0000"/>
            </a:solidFill>
            <a:prstDash val="solid"/>
            <a:round/>
            <a:headEnd len="sm" w="sm" type="none"/>
            <a:tailEnd len="sm" w="sm" type="none"/>
          </a:ln>
        </p:spPr>
        <p:txBody>
          <a:bodyPr anchorCtr="0" anchor="t" bIns="18000" lIns="18000" spcFirstLastPara="1" rIns="18000" wrap="square" tIns="18000">
            <a:noAutofit/>
          </a:bodyPr>
          <a:lstStyle/>
          <a:p>
            <a:pPr indent="0" lvl="0" marL="0" marR="0" rtl="0" algn="l">
              <a:spcBef>
                <a:spcPts val="0"/>
              </a:spcBef>
              <a:spcAft>
                <a:spcPts val="0"/>
              </a:spcAft>
              <a:buNone/>
            </a:pPr>
            <a:r>
              <a:rPr b="0" lang="lt-LT" sz="2400" strike="noStrike">
                <a:latin typeface="Arial"/>
                <a:ea typeface="Arial"/>
                <a:cs typeface="Arial"/>
                <a:sym typeface="Arial"/>
              </a:rPr>
              <a:t>[BX+SI]+posl16</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[BX+DI]+posl16</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[BP+SI]+posl16</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[BP+DI]+posl16</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[SI]+posl16</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[DI]+posl16</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solidFill>
                  <a:srgbClr val="00AE00"/>
                </a:solidFill>
                <a:latin typeface="Arial"/>
                <a:ea typeface="Arial"/>
                <a:cs typeface="Arial"/>
                <a:sym typeface="Arial"/>
              </a:rPr>
              <a:t>[BP]</a:t>
            </a:r>
            <a:r>
              <a:rPr b="0" lang="lt-LT" sz="2400" strike="noStrike">
                <a:latin typeface="Arial"/>
                <a:ea typeface="Arial"/>
                <a:cs typeface="Arial"/>
                <a:sym typeface="Arial"/>
              </a:rPr>
              <a:t>+posl16</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latin typeface="Arial"/>
                <a:ea typeface="Arial"/>
                <a:cs typeface="Arial"/>
                <a:sym typeface="Arial"/>
              </a:rPr>
              <a:t>[BX]+posl1</a:t>
            </a:r>
            <a:endParaRPr b="0" sz="2400" strike="noStrike">
              <a:latin typeface="Arial"/>
              <a:ea typeface="Arial"/>
              <a:cs typeface="Arial"/>
              <a:sym typeface="Arial"/>
            </a:endParaRPr>
          </a:p>
        </p:txBody>
      </p:sp>
      <p:sp>
        <p:nvSpPr>
          <p:cNvPr id="175" name="Google Shape;175;p31"/>
          <p:cNvSpPr txBox="1"/>
          <p:nvPr/>
        </p:nvSpPr>
        <p:spPr>
          <a:xfrm>
            <a:off x="288000" y="6408000"/>
            <a:ext cx="8856000" cy="770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400" strike="noStrike">
                <a:solidFill>
                  <a:srgbClr val="FF0000"/>
                </a:solidFill>
                <a:latin typeface="Arial"/>
                <a:ea typeface="Arial"/>
                <a:cs typeface="Arial"/>
                <a:sym typeface="Arial"/>
              </a:rPr>
              <a:t>posl8  -- baitas su ženklu, t. y.,  nuo -128 iki 127;</a:t>
            </a:r>
            <a:endParaRPr b="0" sz="2400" strike="noStrike">
              <a:latin typeface="Arial"/>
              <a:ea typeface="Arial"/>
              <a:cs typeface="Arial"/>
              <a:sym typeface="Arial"/>
            </a:endParaRPr>
          </a:p>
          <a:p>
            <a:pPr indent="0" lvl="0" marL="0" marR="0" rtl="0" algn="l">
              <a:spcBef>
                <a:spcPts val="0"/>
              </a:spcBef>
              <a:spcAft>
                <a:spcPts val="0"/>
              </a:spcAft>
              <a:buNone/>
            </a:pPr>
            <a:r>
              <a:rPr b="0" lang="lt-LT" sz="2400" strike="noStrike">
                <a:solidFill>
                  <a:srgbClr val="FF0000"/>
                </a:solidFill>
                <a:latin typeface="Arial"/>
                <a:ea typeface="Arial"/>
                <a:cs typeface="Arial"/>
                <a:sym typeface="Arial"/>
              </a:rPr>
              <a:t>posl16  -- visada beženklis skaičius !</a:t>
            </a:r>
            <a:endParaRPr b="0" sz="2400"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Pastaba apie poslinkius</a:t>
            </a:r>
            <a:endParaRPr b="0" sz="3600" strike="noStrike">
              <a:latin typeface="Arial"/>
              <a:ea typeface="Arial"/>
              <a:cs typeface="Arial"/>
              <a:sym typeface="Arial"/>
            </a:endParaRPr>
          </a:p>
        </p:txBody>
      </p:sp>
      <p:sp>
        <p:nvSpPr>
          <p:cNvPr id="181" name="Google Shape;181;p32"/>
          <p:cNvSpPr txBox="1"/>
          <p:nvPr/>
        </p:nvSpPr>
        <p:spPr>
          <a:xfrm>
            <a:off x="504000" y="1769051"/>
            <a:ext cx="8870100" cy="49014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Programuojant asembleriu poslinkis gali formuotis įvairiais būdais:</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990"/>
              <a:buFont typeface="Noto Sans Symbols"/>
              <a:buChar char="●"/>
            </a:pPr>
            <a:r>
              <a:rPr b="1" lang="lt-LT" sz="2200" strike="noStrike">
                <a:latin typeface="Courier New"/>
                <a:ea typeface="Courier New"/>
                <a:cs typeface="Courier New"/>
                <a:sym typeface="Courier New"/>
              </a:rPr>
              <a:t>zodis      dw  0x1234</a:t>
            </a:r>
            <a:endParaRPr b="0" sz="2200" strike="noStrike">
              <a:latin typeface="Arial"/>
              <a:ea typeface="Arial"/>
              <a:cs typeface="Arial"/>
              <a:sym typeface="Arial"/>
            </a:endParaRPr>
          </a:p>
          <a:p>
            <a:pPr indent="-324000" lvl="0" marL="432000" marR="0" rtl="0" algn="l">
              <a:spcBef>
                <a:spcPts val="1417"/>
              </a:spcBef>
              <a:spcAft>
                <a:spcPts val="0"/>
              </a:spcAft>
              <a:buClr>
                <a:srgbClr val="99CC66"/>
              </a:buClr>
              <a:buSzPts val="990"/>
              <a:buFont typeface="Noto Sans Symbols"/>
              <a:buChar char="●"/>
            </a:pPr>
            <a:r>
              <a:rPr b="1" lang="lt-LT" sz="2200" strike="noStrike">
                <a:latin typeface="Courier New"/>
                <a:ea typeface="Courier New"/>
                <a:cs typeface="Courier New"/>
                <a:sym typeface="Courier New"/>
              </a:rPr>
              <a:t>du_zodziai dw  0x0001, 0x0002</a:t>
            </a:r>
            <a:endParaRPr b="0" sz="2200" strike="noStrike">
              <a:latin typeface="Arial"/>
              <a:ea typeface="Arial"/>
              <a:cs typeface="Arial"/>
              <a:sym typeface="Arial"/>
            </a:endParaRPr>
          </a:p>
          <a:p>
            <a:pPr indent="-324000" lvl="0" marL="432000" marR="0" rtl="0" algn="l">
              <a:spcBef>
                <a:spcPts val="1417"/>
              </a:spcBef>
              <a:spcAft>
                <a:spcPts val="0"/>
              </a:spcAft>
              <a:buClr>
                <a:srgbClr val="99CC66"/>
              </a:buClr>
              <a:buSzPts val="990"/>
              <a:buFont typeface="Noto Sans Symbols"/>
              <a:buChar char="●"/>
            </a:pPr>
            <a:r>
              <a:rPr b="1" lang="lt-LT" sz="2200" strike="noStrike">
                <a:latin typeface="Courier New"/>
                <a:ea typeface="Courier New"/>
                <a:cs typeface="Courier New"/>
                <a:sym typeface="Courier New"/>
              </a:rPr>
              <a:t>...</a:t>
            </a:r>
            <a:endParaRPr b="0" sz="2200" strike="noStrike">
              <a:latin typeface="Arial"/>
              <a:ea typeface="Arial"/>
              <a:cs typeface="Arial"/>
              <a:sym typeface="Arial"/>
            </a:endParaRPr>
          </a:p>
          <a:p>
            <a:pPr indent="-324000" lvl="0" marL="432000" marR="0" rtl="0" algn="l">
              <a:spcBef>
                <a:spcPts val="1417"/>
              </a:spcBef>
              <a:spcAft>
                <a:spcPts val="0"/>
              </a:spcAft>
              <a:buClr>
                <a:srgbClr val="99CC66"/>
              </a:buClr>
              <a:buSzPts val="990"/>
              <a:buFont typeface="Noto Sans Symbols"/>
              <a:buChar char="●"/>
            </a:pPr>
            <a:r>
              <a:rPr b="1" lang="lt-LT" sz="2200" strike="noStrike">
                <a:latin typeface="Courier New"/>
                <a:ea typeface="Courier New"/>
                <a:cs typeface="Courier New"/>
                <a:sym typeface="Courier New"/>
              </a:rPr>
              <a:t>           mov cx, </a:t>
            </a:r>
            <a:r>
              <a:rPr b="1" lang="lt-LT" sz="2200">
                <a:latin typeface="Courier New"/>
                <a:ea typeface="Courier New"/>
                <a:cs typeface="Courier New"/>
                <a:sym typeface="Courier New"/>
              </a:rPr>
              <a:t>[</a:t>
            </a:r>
            <a:r>
              <a:rPr b="1" lang="lt-LT" sz="2200" strike="noStrike">
                <a:latin typeface="Courier New"/>
                <a:ea typeface="Courier New"/>
                <a:cs typeface="Courier New"/>
                <a:sym typeface="Courier New"/>
              </a:rPr>
              <a:t>zodis] </a:t>
            </a:r>
            <a:endParaRPr b="0" sz="2200" strike="noStrike">
              <a:latin typeface="Arial"/>
              <a:ea typeface="Arial"/>
              <a:cs typeface="Arial"/>
              <a:sym typeface="Arial"/>
            </a:endParaRPr>
          </a:p>
          <a:p>
            <a:pPr indent="-324000" lvl="0" marL="432000" marR="0" rtl="0" algn="l">
              <a:spcBef>
                <a:spcPts val="1417"/>
              </a:spcBef>
              <a:spcAft>
                <a:spcPts val="0"/>
              </a:spcAft>
              <a:buClr>
                <a:srgbClr val="99CC66"/>
              </a:buClr>
              <a:buSzPts val="990"/>
              <a:buFont typeface="Noto Sans Symbols"/>
              <a:buChar char="●"/>
            </a:pPr>
            <a:r>
              <a:rPr b="1" lang="lt-LT" sz="2200" strike="noStrike">
                <a:latin typeface="Courier New"/>
                <a:ea typeface="Courier New"/>
                <a:cs typeface="Courier New"/>
                <a:sym typeface="Courier New"/>
              </a:rPr>
              <a:t>                              ;pakraus 1234h</a:t>
            </a:r>
            <a:endParaRPr b="0" sz="2200" strike="noStrike">
              <a:latin typeface="Arial"/>
              <a:ea typeface="Arial"/>
              <a:cs typeface="Arial"/>
              <a:sym typeface="Arial"/>
            </a:endParaRPr>
          </a:p>
          <a:p>
            <a:pPr indent="-324000" lvl="0" marL="432000" marR="0" rtl="0" algn="l">
              <a:spcBef>
                <a:spcPts val="1417"/>
              </a:spcBef>
              <a:spcAft>
                <a:spcPts val="0"/>
              </a:spcAft>
              <a:buClr>
                <a:srgbClr val="99CC66"/>
              </a:buClr>
              <a:buSzPts val="990"/>
              <a:buFont typeface="Noto Sans Symbols"/>
              <a:buChar char="●"/>
            </a:pPr>
            <a:r>
              <a:rPr b="1" lang="lt-LT" sz="2200" strike="noStrike">
                <a:latin typeface="Courier New"/>
                <a:ea typeface="Courier New"/>
                <a:cs typeface="Courier New"/>
                <a:sym typeface="Courier New"/>
              </a:rPr>
              <a:t>           mov dx, </a:t>
            </a:r>
            <a:r>
              <a:rPr b="1" lang="lt-LT" sz="2200">
                <a:latin typeface="Courier New"/>
                <a:ea typeface="Courier New"/>
                <a:cs typeface="Courier New"/>
                <a:sym typeface="Courier New"/>
              </a:rPr>
              <a:t>[</a:t>
            </a:r>
            <a:r>
              <a:rPr b="1" lang="lt-LT" sz="2200" strike="noStrike">
                <a:latin typeface="Courier New"/>
                <a:ea typeface="Courier New"/>
                <a:cs typeface="Courier New"/>
                <a:sym typeface="Courier New"/>
              </a:rPr>
              <a:t>du_zodziai + 1]</a:t>
            </a:r>
            <a:endParaRPr b="0" sz="2200" strike="noStrike">
              <a:latin typeface="Arial"/>
              <a:ea typeface="Arial"/>
              <a:cs typeface="Arial"/>
              <a:sym typeface="Arial"/>
            </a:endParaRPr>
          </a:p>
          <a:p>
            <a:pPr indent="-324000" lvl="0" marL="432000" marR="0" rtl="0" algn="l">
              <a:spcBef>
                <a:spcPts val="1417"/>
              </a:spcBef>
              <a:spcAft>
                <a:spcPts val="0"/>
              </a:spcAft>
              <a:buClr>
                <a:srgbClr val="99CC66"/>
              </a:buClr>
              <a:buSzPts val="990"/>
              <a:buFont typeface="Noto Sans Symbols"/>
              <a:buChar char="●"/>
            </a:pPr>
            <a:r>
              <a:rPr b="1" lang="lt-LT" sz="2200" strike="noStrike">
                <a:latin typeface="Courier New"/>
                <a:ea typeface="Courier New"/>
                <a:cs typeface="Courier New"/>
                <a:sym typeface="Courier New"/>
              </a:rPr>
              <a:t>                              ;pakraus 0</a:t>
            </a:r>
            <a:r>
              <a:rPr b="1" lang="lt-LT" sz="2200">
                <a:latin typeface="Courier New"/>
                <a:ea typeface="Courier New"/>
                <a:cs typeface="Courier New"/>
                <a:sym typeface="Courier New"/>
              </a:rPr>
              <a:t>2</a:t>
            </a:r>
            <a:r>
              <a:rPr b="1" lang="lt-LT" sz="2200" strike="noStrike">
                <a:latin typeface="Courier New"/>
                <a:ea typeface="Courier New"/>
                <a:cs typeface="Courier New"/>
                <a:sym typeface="Courier New"/>
              </a:rPr>
              <a:t>00h</a:t>
            </a:r>
            <a:endParaRPr b="0" sz="22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504000" y="301320"/>
            <a:ext cx="9071640" cy="585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lt-LT" sz="7200" u="none" cap="none" strike="noStrike">
                <a:latin typeface="Arial"/>
                <a:ea typeface="Arial"/>
                <a:cs typeface="Arial"/>
                <a:sym typeface="Arial"/>
              </a:rPr>
              <a:t>8086/88</a:t>
            </a:r>
            <a:r>
              <a:rPr b="0" i="0" lang="lt-LT" sz="4000" u="none" cap="none" strike="noStrike">
                <a:latin typeface="Arial"/>
                <a:ea typeface="Arial"/>
                <a:cs typeface="Arial"/>
                <a:sym typeface="Arial"/>
              </a:rPr>
              <a:t> </a:t>
            </a:r>
            <a:r>
              <a:rPr b="0" i="0" lang="lt-LT" sz="7200" u="none" cap="none" strike="noStrike">
                <a:latin typeface="Arial"/>
                <a:ea typeface="Arial"/>
                <a:cs typeface="Arial"/>
                <a:sym typeface="Arial"/>
              </a:rPr>
              <a:t>instrukcijos</a:t>
            </a:r>
            <a:endParaRPr b="0" i="0" sz="7200" u="none" cap="none" strike="noStrike">
              <a:latin typeface="Arial"/>
              <a:ea typeface="Arial"/>
              <a:cs typeface="Arial"/>
              <a:sym typeface="Arial"/>
            </a:endParaRPr>
          </a:p>
          <a:p>
            <a:pPr indent="0" lvl="0" marL="0" marR="0" rtl="0" algn="ctr">
              <a:spcBef>
                <a:spcPts val="0"/>
              </a:spcBef>
              <a:spcAft>
                <a:spcPts val="0"/>
              </a:spcAft>
              <a:buNone/>
            </a:pPr>
            <a:r>
              <a:t/>
            </a:r>
            <a:endParaRPr b="0" i="0" sz="7200" u="none" cap="none" strike="noStrike">
              <a:latin typeface="Arial"/>
              <a:ea typeface="Arial"/>
              <a:cs typeface="Arial"/>
              <a:sym typeface="Arial"/>
            </a:endParaRPr>
          </a:p>
          <a:p>
            <a:pPr indent="0" lvl="0" marL="0" marR="0" rtl="0" algn="r">
              <a:spcBef>
                <a:spcPts val="0"/>
              </a:spcBef>
              <a:spcAft>
                <a:spcPts val="0"/>
              </a:spcAft>
              <a:buNone/>
            </a:pPr>
            <a:r>
              <a:rPr b="1" i="1" lang="lt-LT" sz="3600" u="none" cap="none" strike="noStrike">
                <a:solidFill>
                  <a:srgbClr val="FF0000"/>
                </a:solidFill>
                <a:latin typeface="Arial"/>
                <a:ea typeface="Arial"/>
                <a:cs typeface="Arial"/>
                <a:sym typeface="Arial"/>
              </a:rPr>
              <a:t>Jeigu nieko nesigauna ir dar nieko nesulaužei – perskaityk pagaliau  instrukciją</a:t>
            </a:r>
            <a:r>
              <a:rPr b="1" i="1" lang="lt-LT" sz="2000" u="none" cap="none" strike="noStrike">
                <a:solidFill>
                  <a:srgbClr val="FF0000"/>
                </a:solidFill>
                <a:latin typeface="Arial"/>
                <a:ea typeface="Arial"/>
                <a:cs typeface="Arial"/>
                <a:sym typeface="Arial"/>
              </a:rPr>
              <a:t> </a:t>
            </a:r>
            <a:endParaRPr b="0" i="0" sz="20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Pastabos</a:t>
            </a:r>
            <a:endParaRPr b="0" sz="3600" strike="noStrike">
              <a:latin typeface="Arial"/>
              <a:ea typeface="Arial"/>
              <a:cs typeface="Arial"/>
              <a:sym typeface="Arial"/>
            </a:endParaRPr>
          </a:p>
        </p:txBody>
      </p:sp>
      <p:sp>
        <p:nvSpPr>
          <p:cNvPr id="187" name="Google Shape;187;p33"/>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Pagal nutylėjimą, jeigu adreso formavime dalyvauja BP registras, tai atskaitos segmentas yra </a:t>
            </a:r>
            <a:r>
              <a:rPr b="0" lang="lt-LT" sz="2600" strike="noStrike">
                <a:solidFill>
                  <a:srgbClr val="FF0000"/>
                </a:solidFill>
                <a:latin typeface="Arial"/>
                <a:ea typeface="Arial"/>
                <a:cs typeface="Arial"/>
                <a:sym typeface="Arial"/>
              </a:rPr>
              <a:t>SS</a:t>
            </a:r>
            <a:r>
              <a:rPr b="0" lang="lt-LT" sz="2600" strike="noStrike">
                <a:latin typeface="Arial"/>
                <a:ea typeface="Arial"/>
                <a:cs typeface="Arial"/>
                <a:sym typeface="Arial"/>
              </a:rPr>
              <a:t>, kitais atvejais – </a:t>
            </a:r>
            <a:r>
              <a:rPr b="0" lang="lt-LT" sz="2600" strike="noStrike">
                <a:solidFill>
                  <a:srgbClr val="FF0000"/>
                </a:solidFill>
                <a:latin typeface="Arial"/>
                <a:ea typeface="Arial"/>
                <a:cs typeface="Arial"/>
                <a:sym typeface="Arial"/>
              </a:rPr>
              <a:t>DS</a:t>
            </a:r>
            <a:r>
              <a:rPr b="0" lang="lt-LT" sz="2600" strike="noStrike">
                <a:latin typeface="Arial"/>
                <a:ea typeface="Arial"/>
                <a:cs typeface="Arial"/>
                <a:sym typeface="Arial"/>
              </a:rPr>
              <a:t>;</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Procesoriuose nuo 386-to galima naudoti ir sudėtingesnius adreso formavimo būdus;</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REALUS (efektyvus) adresas suformuotas vienokiu ar kitokiu būdu priklauso nuo bazinių ir indeksinių registrų reikšmių: tiesiog reikia sumuoti registrų ir poslinkio reikšmes ir atsižvelgti į atitinkamo segmento registro reikšmę</a:t>
            </a:r>
            <a:endParaRPr b="0" sz="2600"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nvSpPr>
        <p:spPr>
          <a:xfrm>
            <a:off x="504000" y="424075"/>
            <a:ext cx="8745600" cy="1024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Kaip  formuojamas instrukcijos kodas?</a:t>
            </a:r>
            <a:endParaRPr b="0" sz="3600" strike="noStrike">
              <a:latin typeface="Arial"/>
              <a:ea typeface="Arial"/>
              <a:cs typeface="Arial"/>
              <a:sym typeface="Arial"/>
            </a:endParaRPr>
          </a:p>
        </p:txBody>
      </p:sp>
      <p:sp>
        <p:nvSpPr>
          <p:cNvPr id="193" name="Google Shape;193;p34"/>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Instrukcijos ilgis – iki 6 baitų, bet dar gali būti PREFIKSAS(-I);</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Mes panagrinėsime keletą instrukcijų – visas kitas – per paskaitas :)</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 </a:t>
            </a:r>
            <a:endParaRPr b="0" i="0" sz="2600" u="none" cap="none"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nvSpPr>
        <p:spPr>
          <a:xfrm>
            <a:off x="504000" y="-5040"/>
            <a:ext cx="9071640" cy="1875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Registrai: instrukcijų apraše naudojami specialūs žymėjimai,</a:t>
            </a:r>
            <a:br>
              <a:rPr lang="lt-LT" sz="1800"/>
            </a:br>
            <a:r>
              <a:rPr b="0" lang="lt-LT" sz="3600" strike="noStrike">
                <a:latin typeface="Arial"/>
                <a:ea typeface="Arial"/>
                <a:cs typeface="Arial"/>
                <a:sym typeface="Arial"/>
              </a:rPr>
              <a:t>REG – vienas iš jų</a:t>
            </a:r>
            <a:endParaRPr b="0" sz="3600" strike="noStrike">
              <a:latin typeface="Arial"/>
              <a:ea typeface="Arial"/>
              <a:cs typeface="Arial"/>
              <a:sym typeface="Arial"/>
            </a:endParaRPr>
          </a:p>
        </p:txBody>
      </p:sp>
      <p:pic>
        <p:nvPicPr>
          <p:cNvPr id="199" name="Google Shape;199;p35"/>
          <p:cNvPicPr preferRelativeResize="0"/>
          <p:nvPr/>
        </p:nvPicPr>
        <p:blipFill rotWithShape="1">
          <a:blip r:embed="rId3">
            <a:alphaModFix/>
          </a:blip>
          <a:srcRect b="0" l="0" r="0" t="0"/>
          <a:stretch/>
        </p:blipFill>
        <p:spPr>
          <a:xfrm>
            <a:off x="648000" y="2304000"/>
            <a:ext cx="8784000" cy="459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nvSpPr>
        <p:spPr>
          <a:xfrm>
            <a:off x="504000" y="-5040"/>
            <a:ext cx="9071640" cy="1875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Registrai: instrukcijų apraše naudojami specialūs žymėjimai,</a:t>
            </a:r>
            <a:br>
              <a:rPr lang="lt-LT" sz="1800"/>
            </a:br>
            <a:r>
              <a:rPr b="0" lang="lt-LT" sz="3600" strike="noStrike">
                <a:latin typeface="Arial"/>
                <a:ea typeface="Arial"/>
                <a:cs typeface="Arial"/>
                <a:sym typeface="Arial"/>
              </a:rPr>
              <a:t>REG – vienas iš jų</a:t>
            </a:r>
            <a:endParaRPr b="0" sz="3600" strike="noStrike">
              <a:latin typeface="Arial"/>
              <a:ea typeface="Arial"/>
              <a:cs typeface="Arial"/>
              <a:sym typeface="Arial"/>
            </a:endParaRPr>
          </a:p>
        </p:txBody>
      </p:sp>
      <p:pic>
        <p:nvPicPr>
          <p:cNvPr id="205" name="Google Shape;205;p36"/>
          <p:cNvPicPr preferRelativeResize="0"/>
          <p:nvPr/>
        </p:nvPicPr>
        <p:blipFill rotWithShape="1">
          <a:blip r:embed="rId3">
            <a:alphaModFix/>
          </a:blip>
          <a:srcRect b="0" l="0" r="0" t="0"/>
          <a:stretch/>
        </p:blipFill>
        <p:spPr>
          <a:xfrm>
            <a:off x="648000" y="2304000"/>
            <a:ext cx="8784000" cy="459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000" strike="noStrike">
                <a:latin typeface="Arial"/>
                <a:ea typeface="Arial"/>
                <a:cs typeface="Arial"/>
                <a:sym typeface="Arial"/>
              </a:rPr>
              <a:t>Instrukcijos veikimo kryptis ir operandų tipas apraše</a:t>
            </a:r>
            <a:endParaRPr b="0" sz="3000" strike="noStrike">
              <a:latin typeface="Arial"/>
              <a:ea typeface="Arial"/>
              <a:cs typeface="Arial"/>
              <a:sym typeface="Arial"/>
            </a:endParaRPr>
          </a:p>
        </p:txBody>
      </p:sp>
      <p:pic>
        <p:nvPicPr>
          <p:cNvPr id="211" name="Google Shape;211;p37"/>
          <p:cNvPicPr preferRelativeResize="0"/>
          <p:nvPr/>
        </p:nvPicPr>
        <p:blipFill rotWithShape="1">
          <a:blip r:embed="rId3">
            <a:alphaModFix/>
          </a:blip>
          <a:srcRect b="0" l="0" r="0" t="0"/>
          <a:stretch/>
        </p:blipFill>
        <p:spPr>
          <a:xfrm>
            <a:off x="432000" y="2880000"/>
            <a:ext cx="8424000" cy="151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Komanda </a:t>
            </a:r>
            <a:r>
              <a:rPr b="1" lang="lt-LT" sz="3600" strike="noStrike">
                <a:latin typeface="Arial"/>
                <a:ea typeface="Arial"/>
                <a:cs typeface="Arial"/>
                <a:sym typeface="Arial"/>
              </a:rPr>
              <a:t>mov </a:t>
            </a:r>
            <a:endParaRPr b="0" sz="3600" strike="noStrike">
              <a:latin typeface="Arial"/>
              <a:ea typeface="Arial"/>
              <a:cs typeface="Arial"/>
              <a:sym typeface="Arial"/>
            </a:endParaRPr>
          </a:p>
        </p:txBody>
      </p:sp>
      <p:pic>
        <p:nvPicPr>
          <p:cNvPr id="217" name="Google Shape;217;p38"/>
          <p:cNvPicPr preferRelativeResize="0"/>
          <p:nvPr/>
        </p:nvPicPr>
        <p:blipFill rotWithShape="1">
          <a:blip r:embed="rId3">
            <a:alphaModFix/>
          </a:blip>
          <a:srcRect b="0" l="0" r="0" t="0"/>
          <a:stretch/>
        </p:blipFill>
        <p:spPr>
          <a:xfrm>
            <a:off x="216000" y="2088000"/>
            <a:ext cx="9792000" cy="468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Ką reiškia mod laukas?</a:t>
            </a:r>
            <a:endParaRPr b="0" sz="3600" strike="noStrike">
              <a:latin typeface="Arial"/>
              <a:ea typeface="Arial"/>
              <a:cs typeface="Arial"/>
              <a:sym typeface="Arial"/>
            </a:endParaRPr>
          </a:p>
        </p:txBody>
      </p:sp>
      <p:pic>
        <p:nvPicPr>
          <p:cNvPr id="223" name="Google Shape;223;p39"/>
          <p:cNvPicPr preferRelativeResize="0"/>
          <p:nvPr/>
        </p:nvPicPr>
        <p:blipFill rotWithShape="1">
          <a:blip r:embed="rId3">
            <a:alphaModFix/>
          </a:blip>
          <a:srcRect b="0" l="0" r="0" t="0"/>
          <a:stretch/>
        </p:blipFill>
        <p:spPr>
          <a:xfrm>
            <a:off x="216000" y="2045880"/>
            <a:ext cx="9432000" cy="3714120"/>
          </a:xfrm>
          <a:prstGeom prst="rect">
            <a:avLst/>
          </a:prstGeom>
          <a:noFill/>
          <a:ln>
            <a:noFill/>
          </a:ln>
        </p:spPr>
      </p:pic>
      <p:sp>
        <p:nvSpPr>
          <p:cNvPr id="224" name="Google Shape;224;p39"/>
          <p:cNvSpPr/>
          <p:nvPr/>
        </p:nvSpPr>
        <p:spPr>
          <a:xfrm>
            <a:off x="3456000" y="3312000"/>
            <a:ext cx="2808000" cy="648000"/>
          </a:xfrm>
          <a:prstGeom prst="wedgeEllipseCallout">
            <a:avLst>
              <a:gd fmla="val 4592" name="adj1"/>
              <a:gd fmla="val -73486" name="adj2"/>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lt-LT" sz="2000" strike="noStrike">
                <a:solidFill>
                  <a:srgbClr val="FF0000"/>
                </a:solidFill>
                <a:latin typeface="Arial"/>
                <a:ea typeface="Arial"/>
                <a:cs typeface="Arial"/>
                <a:sym typeface="Arial"/>
              </a:rPr>
              <a:t>Bus skaidrė su pastaba</a:t>
            </a:r>
            <a:endParaRPr b="0" sz="2000"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Ką reiškia r/m laukas?</a:t>
            </a:r>
            <a:endParaRPr b="0" sz="3600" strike="noStrike">
              <a:latin typeface="Arial"/>
              <a:ea typeface="Arial"/>
              <a:cs typeface="Arial"/>
              <a:sym typeface="Arial"/>
            </a:endParaRPr>
          </a:p>
        </p:txBody>
      </p:sp>
      <p:pic>
        <p:nvPicPr>
          <p:cNvPr id="230" name="Google Shape;230;p40"/>
          <p:cNvPicPr preferRelativeResize="0"/>
          <p:nvPr/>
        </p:nvPicPr>
        <p:blipFill rotWithShape="1">
          <a:blip r:embed="rId3">
            <a:alphaModFix/>
          </a:blip>
          <a:srcRect b="0" l="0" r="0" t="0"/>
          <a:stretch/>
        </p:blipFill>
        <p:spPr>
          <a:xfrm>
            <a:off x="298440" y="1478880"/>
            <a:ext cx="9205560" cy="4857120"/>
          </a:xfrm>
          <a:prstGeom prst="rect">
            <a:avLst/>
          </a:prstGeom>
          <a:noFill/>
          <a:ln>
            <a:noFill/>
          </a:ln>
        </p:spPr>
      </p:pic>
      <p:sp>
        <p:nvSpPr>
          <p:cNvPr id="231" name="Google Shape;231;p40"/>
          <p:cNvSpPr txBox="1"/>
          <p:nvPr/>
        </p:nvSpPr>
        <p:spPr>
          <a:xfrm>
            <a:off x="288000" y="6552000"/>
            <a:ext cx="9288000" cy="828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600" strike="noStrike">
                <a:solidFill>
                  <a:srgbClr val="FF0000"/>
                </a:solidFill>
                <a:latin typeface="Arial"/>
                <a:ea typeface="Arial"/>
                <a:cs typeface="Arial"/>
                <a:sym typeface="Arial"/>
              </a:rPr>
              <a:t>DISP reiškia tiesiog </a:t>
            </a:r>
            <a:r>
              <a:rPr b="1" lang="lt-LT" sz="2600" strike="noStrike">
                <a:solidFill>
                  <a:srgbClr val="FF0000"/>
                </a:solidFill>
                <a:latin typeface="Arial"/>
                <a:ea typeface="Arial"/>
                <a:cs typeface="Arial"/>
                <a:sym typeface="Arial"/>
              </a:rPr>
              <a:t>poslinkį </a:t>
            </a:r>
            <a:r>
              <a:rPr b="0" lang="lt-LT" sz="2600" strike="noStrike">
                <a:solidFill>
                  <a:srgbClr val="FF0000"/>
                </a:solidFill>
                <a:latin typeface="Arial"/>
                <a:ea typeface="Arial"/>
                <a:cs typeface="Arial"/>
                <a:sym typeface="Arial"/>
              </a:rPr>
              <a:t> nuo segmento pradžios</a:t>
            </a:r>
            <a:endParaRPr b="0" sz="2600" strike="noStrike">
              <a:latin typeface="Arial"/>
              <a:ea typeface="Arial"/>
              <a:cs typeface="Arial"/>
              <a:sym typeface="Arial"/>
            </a:endParaRPr>
          </a:p>
          <a:p>
            <a:pPr indent="0" lvl="0" marL="0" marR="0" rtl="0" algn="l">
              <a:spcBef>
                <a:spcPts val="0"/>
              </a:spcBef>
              <a:spcAft>
                <a:spcPts val="0"/>
              </a:spcAft>
              <a:buNone/>
            </a:pPr>
            <a:r>
              <a:rPr b="0" lang="lt-LT" sz="2600" strike="noStrike">
                <a:solidFill>
                  <a:srgbClr val="FF0000"/>
                </a:solidFill>
                <a:latin typeface="Arial"/>
                <a:ea typeface="Arial"/>
                <a:cs typeface="Arial"/>
                <a:sym typeface="Arial"/>
              </a:rPr>
              <a:t>EA – efektyvus (nuo segmento pradžios) adresas</a:t>
            </a:r>
            <a:endParaRPr b="0" sz="2600" strike="noStrike">
              <a:latin typeface="Arial"/>
              <a:ea typeface="Arial"/>
              <a:cs typeface="Arial"/>
              <a:sym typeface="Arial"/>
            </a:endParaRPr>
          </a:p>
        </p:txBody>
      </p:sp>
      <p:sp>
        <p:nvSpPr>
          <p:cNvPr id="232" name="Google Shape;232;p40"/>
          <p:cNvSpPr/>
          <p:nvPr/>
        </p:nvSpPr>
        <p:spPr>
          <a:xfrm>
            <a:off x="6696000" y="3672000"/>
            <a:ext cx="2808000" cy="648000"/>
          </a:xfrm>
          <a:prstGeom prst="wedgeEllipseCallout">
            <a:avLst>
              <a:gd fmla="val -51537" name="adj1"/>
              <a:gd fmla="val 71486" name="adj2"/>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lt-LT" sz="2000" strike="noStrike">
                <a:solidFill>
                  <a:srgbClr val="FF0000"/>
                </a:solidFill>
                <a:latin typeface="Arial"/>
                <a:ea typeface="Arial"/>
                <a:cs typeface="Arial"/>
                <a:sym typeface="Arial"/>
              </a:rPr>
              <a:t>Bus skaidrė su pastaba</a:t>
            </a:r>
            <a:endParaRPr b="0" sz="2000"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Pastaba</a:t>
            </a:r>
            <a:endParaRPr b="0" sz="3600" strike="noStrike">
              <a:latin typeface="Arial"/>
              <a:ea typeface="Arial"/>
              <a:cs typeface="Arial"/>
              <a:sym typeface="Arial"/>
            </a:endParaRPr>
          </a:p>
        </p:txBody>
      </p:sp>
      <p:sp>
        <p:nvSpPr>
          <p:cNvPr id="238" name="Google Shape;238;p41"/>
          <p:cNvSpPr txBox="1"/>
          <p:nvPr/>
        </p:nvSpPr>
        <p:spPr>
          <a:xfrm>
            <a:off x="288000" y="6552000"/>
            <a:ext cx="9288000" cy="828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600" strike="noStrike">
                <a:solidFill>
                  <a:srgbClr val="FF0000"/>
                </a:solidFill>
                <a:latin typeface="Arial"/>
                <a:ea typeface="Arial"/>
                <a:cs typeface="Arial"/>
                <a:sym typeface="Arial"/>
              </a:rPr>
              <a:t>DISP reiškia tiesiog </a:t>
            </a:r>
            <a:r>
              <a:rPr b="1" lang="lt-LT" sz="2600" strike="noStrike">
                <a:solidFill>
                  <a:srgbClr val="FF0000"/>
                </a:solidFill>
                <a:latin typeface="Arial"/>
                <a:ea typeface="Arial"/>
                <a:cs typeface="Arial"/>
                <a:sym typeface="Arial"/>
              </a:rPr>
              <a:t>poslinkį </a:t>
            </a:r>
            <a:r>
              <a:rPr b="0" lang="lt-LT" sz="2600" strike="noStrike">
                <a:solidFill>
                  <a:srgbClr val="FF0000"/>
                </a:solidFill>
                <a:latin typeface="Arial"/>
                <a:ea typeface="Arial"/>
                <a:cs typeface="Arial"/>
                <a:sym typeface="Arial"/>
              </a:rPr>
              <a:t> nuo segmento pradžios</a:t>
            </a:r>
            <a:endParaRPr b="0" sz="2600" strike="noStrike">
              <a:latin typeface="Arial"/>
              <a:ea typeface="Arial"/>
              <a:cs typeface="Arial"/>
              <a:sym typeface="Arial"/>
            </a:endParaRPr>
          </a:p>
          <a:p>
            <a:pPr indent="0" lvl="0" marL="0" marR="0" rtl="0" algn="l">
              <a:spcBef>
                <a:spcPts val="0"/>
              </a:spcBef>
              <a:spcAft>
                <a:spcPts val="0"/>
              </a:spcAft>
              <a:buNone/>
            </a:pPr>
            <a:r>
              <a:rPr b="0" lang="lt-LT" sz="2600" strike="noStrike">
                <a:solidFill>
                  <a:srgbClr val="FF0000"/>
                </a:solidFill>
                <a:latin typeface="Arial"/>
                <a:ea typeface="Arial"/>
                <a:cs typeface="Arial"/>
                <a:sym typeface="Arial"/>
              </a:rPr>
              <a:t>EA – efektyvus (nuo segmento pradžios) adresas</a:t>
            </a:r>
            <a:endParaRPr b="0" sz="2600" strike="noStrike">
              <a:latin typeface="Arial"/>
              <a:ea typeface="Arial"/>
              <a:cs typeface="Arial"/>
              <a:sym typeface="Arial"/>
            </a:endParaRPr>
          </a:p>
        </p:txBody>
      </p:sp>
      <p:sp>
        <p:nvSpPr>
          <p:cNvPr id="239" name="Google Shape;239;p41"/>
          <p:cNvSpPr txBox="1"/>
          <p:nvPr/>
        </p:nvSpPr>
        <p:spPr>
          <a:xfrm>
            <a:off x="936000" y="2808000"/>
            <a:ext cx="8712000" cy="1224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4000" strike="noStrike">
                <a:latin typeface="Arial"/>
                <a:ea typeface="Arial"/>
                <a:cs typeface="Arial"/>
                <a:sym typeface="Arial"/>
              </a:rPr>
              <a:t>Jeigu </a:t>
            </a:r>
            <a:r>
              <a:rPr b="0" lang="lt-LT" sz="4000" strike="noStrike">
                <a:solidFill>
                  <a:srgbClr val="FF0000"/>
                </a:solidFill>
                <a:latin typeface="Arial"/>
                <a:ea typeface="Arial"/>
                <a:cs typeface="Arial"/>
                <a:sym typeface="Arial"/>
              </a:rPr>
              <a:t>mod = 00 IR r/m = 110</a:t>
            </a:r>
            <a:r>
              <a:rPr b="0" lang="lt-LT" sz="4000" strike="noStrike">
                <a:latin typeface="Arial"/>
                <a:ea typeface="Arial"/>
                <a:cs typeface="Arial"/>
                <a:sym typeface="Arial"/>
              </a:rPr>
              <a:t>, </a:t>
            </a:r>
            <a:endParaRPr b="0" sz="4000" strike="noStrike">
              <a:latin typeface="Arial"/>
              <a:ea typeface="Arial"/>
              <a:cs typeface="Arial"/>
              <a:sym typeface="Arial"/>
            </a:endParaRPr>
          </a:p>
          <a:p>
            <a:pPr indent="0" lvl="0" marL="0" marR="0" rtl="0" algn="l">
              <a:spcBef>
                <a:spcPts val="0"/>
              </a:spcBef>
              <a:spcAft>
                <a:spcPts val="0"/>
              </a:spcAft>
              <a:buNone/>
            </a:pPr>
            <a:r>
              <a:rPr b="0" lang="lt-LT" sz="4000" strike="noStrike">
                <a:latin typeface="Arial"/>
                <a:ea typeface="Arial"/>
                <a:cs typeface="Arial"/>
                <a:sym typeface="Arial"/>
              </a:rPr>
              <a:t>    tai </a:t>
            </a:r>
            <a:r>
              <a:rPr b="1" lang="lt-LT" sz="4000" strike="noStrike">
                <a:latin typeface="Arial"/>
                <a:ea typeface="Arial"/>
                <a:cs typeface="Arial"/>
                <a:sym typeface="Arial"/>
              </a:rPr>
              <a:t>EA = [DISP-LOW][ DISP-HIGH]</a:t>
            </a:r>
            <a:endParaRPr b="0" sz="4000" strike="noStrike">
              <a:latin typeface="Arial"/>
              <a:ea typeface="Arial"/>
              <a:cs typeface="Arial"/>
              <a:sym typeface="Arial"/>
            </a:endParaRPr>
          </a:p>
        </p:txBody>
      </p:sp>
      <p:sp>
        <p:nvSpPr>
          <p:cNvPr id="240" name="Google Shape;240;p41"/>
          <p:cNvSpPr/>
          <p:nvPr/>
        </p:nvSpPr>
        <p:spPr>
          <a:xfrm>
            <a:off x="1080000" y="4896000"/>
            <a:ext cx="5760000" cy="1008000"/>
          </a:xfrm>
          <a:custGeom>
            <a:rect b="b" l="l" r="r" t="t"/>
            <a:pathLst>
              <a:path extrusionOk="0" h="2802" w="16001">
                <a:moveTo>
                  <a:pt x="466" y="0"/>
                </a:moveTo>
                <a:cubicBezTo>
                  <a:pt x="233" y="0"/>
                  <a:pt x="0" y="233"/>
                  <a:pt x="0" y="466"/>
                </a:cubicBezTo>
                <a:lnTo>
                  <a:pt x="0" y="2334"/>
                </a:lnTo>
                <a:cubicBezTo>
                  <a:pt x="0" y="2567"/>
                  <a:pt x="233" y="2801"/>
                  <a:pt x="466" y="2801"/>
                </a:cubicBezTo>
                <a:lnTo>
                  <a:pt x="15534" y="2801"/>
                </a:lnTo>
                <a:cubicBezTo>
                  <a:pt x="15767" y="2801"/>
                  <a:pt x="16000" y="2567"/>
                  <a:pt x="16000" y="2334"/>
                </a:cubicBezTo>
                <a:lnTo>
                  <a:pt x="16000" y="466"/>
                </a:lnTo>
                <a:cubicBezTo>
                  <a:pt x="16000" y="233"/>
                  <a:pt x="15767" y="0"/>
                  <a:pt x="15534" y="0"/>
                </a:cubicBezTo>
                <a:lnTo>
                  <a:pt x="466" y="0"/>
                </a:lnTo>
              </a:path>
            </a:pathLst>
          </a:cu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lt-LT" sz="4800" strike="noStrike">
                <a:latin typeface="Arial"/>
                <a:ea typeface="Arial"/>
                <a:cs typeface="Arial"/>
                <a:sym typeface="Arial"/>
              </a:rPr>
              <a:t>Efektyvus adresas</a:t>
            </a:r>
            <a:endParaRPr b="0" sz="4800" strike="noStrike">
              <a:latin typeface="Arial"/>
              <a:ea typeface="Arial"/>
              <a:cs typeface="Arial"/>
              <a:sym typeface="Arial"/>
            </a:endParaRPr>
          </a:p>
        </p:txBody>
      </p:sp>
      <p:cxnSp>
        <p:nvCxnSpPr>
          <p:cNvPr id="241" name="Google Shape;241;p41"/>
          <p:cNvCxnSpPr/>
          <p:nvPr/>
        </p:nvCxnSpPr>
        <p:spPr>
          <a:xfrm flipH="1" rot="10800000">
            <a:off x="2664000" y="4032360"/>
            <a:ext cx="72000" cy="86364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MOD reg r/m baitas; MOD = 00</a:t>
            </a:r>
            <a:endParaRPr b="0" sz="3600" strike="noStrike">
              <a:latin typeface="Arial"/>
              <a:ea typeface="Arial"/>
              <a:cs typeface="Arial"/>
              <a:sym typeface="Arial"/>
            </a:endParaRPr>
          </a:p>
        </p:txBody>
      </p:sp>
      <p:graphicFrame>
        <p:nvGraphicFramePr>
          <p:cNvPr id="247" name="Google Shape;247;p42"/>
          <p:cNvGraphicFramePr/>
          <p:nvPr/>
        </p:nvGraphicFramePr>
        <p:xfrm>
          <a:off x="1985760" y="2032200"/>
          <a:ext cx="3000000" cy="3000000"/>
        </p:xfrm>
        <a:graphic>
          <a:graphicData uri="http://schemas.openxmlformats.org/drawingml/2006/table">
            <a:tbl>
              <a:tblPr>
                <a:noFill/>
                <a:tableStyleId>{692D5673-CBAD-436B-98BA-1A455F63834E}</a:tableStyleId>
              </a:tblPr>
              <a:tblGrid>
                <a:gridCol w="3621250"/>
                <a:gridCol w="216000"/>
                <a:gridCol w="2529000"/>
              </a:tblGrid>
              <a:tr h="519850">
                <a:tc>
                  <a:txBody>
                    <a:bodyPr/>
                    <a:lstStyle/>
                    <a:p>
                      <a:pPr indent="0" lvl="0" marL="0" marR="0" rtl="0" algn="l">
                        <a:spcBef>
                          <a:spcPts val="0"/>
                        </a:spcBef>
                        <a:spcAft>
                          <a:spcPts val="0"/>
                        </a:spcAft>
                        <a:buNone/>
                      </a:pPr>
                      <a:r>
                        <a:rPr b="0" lang="lt-LT" sz="2200" u="none" cap="none" strike="noStrike">
                          <a:latin typeface="Arial"/>
                          <a:ea typeface="Arial"/>
                          <a:cs typeface="Arial"/>
                          <a:sym typeface="Arial"/>
                        </a:rPr>
                        <a:t>[BX+SI]</a:t>
                      </a:r>
                      <a:endParaRPr b="0" sz="22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200" strike="noStrike">
                          <a:latin typeface="Arial"/>
                          <a:ea typeface="Arial"/>
                          <a:cs typeface="Arial"/>
                          <a:sym typeface="Arial"/>
                        </a:rPr>
                        <a:t>000</a:t>
                      </a:r>
                      <a:endParaRPr b="0" sz="22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200" strike="noStrike">
                          <a:latin typeface="Arial"/>
                          <a:ea typeface="Arial"/>
                          <a:cs typeface="Arial"/>
                          <a:sym typeface="Arial"/>
                        </a:rPr>
                        <a:t>[BX+DI]</a:t>
                      </a:r>
                      <a:endParaRPr b="0" sz="22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200" strike="noStrike">
                          <a:latin typeface="Arial"/>
                          <a:ea typeface="Arial"/>
                          <a:cs typeface="Arial"/>
                          <a:sym typeface="Arial"/>
                        </a:rPr>
                        <a:t>001</a:t>
                      </a:r>
                      <a:endParaRPr b="0" sz="22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200" strike="noStrike">
                          <a:latin typeface="Arial"/>
                          <a:ea typeface="Arial"/>
                          <a:cs typeface="Arial"/>
                          <a:sym typeface="Arial"/>
                        </a:rPr>
                        <a:t>[BP+SI]</a:t>
                      </a:r>
                      <a:endParaRPr b="0" sz="22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200" strike="noStrike">
                          <a:latin typeface="Arial"/>
                          <a:ea typeface="Arial"/>
                          <a:cs typeface="Arial"/>
                          <a:sym typeface="Arial"/>
                        </a:rPr>
                        <a:t>010</a:t>
                      </a:r>
                      <a:endParaRPr b="0" sz="22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200" strike="noStrike">
                          <a:latin typeface="Arial"/>
                          <a:ea typeface="Arial"/>
                          <a:cs typeface="Arial"/>
                          <a:sym typeface="Arial"/>
                        </a:rPr>
                        <a:t>[BP+DI]</a:t>
                      </a:r>
                      <a:endParaRPr b="0" sz="22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200" strike="noStrike">
                          <a:latin typeface="Arial"/>
                          <a:ea typeface="Arial"/>
                          <a:cs typeface="Arial"/>
                          <a:sym typeface="Arial"/>
                        </a:rPr>
                        <a:t>011</a:t>
                      </a:r>
                      <a:endParaRPr b="0" sz="22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200" strike="noStrike">
                          <a:latin typeface="Arial"/>
                          <a:ea typeface="Arial"/>
                          <a:cs typeface="Arial"/>
                          <a:sym typeface="Arial"/>
                        </a:rPr>
                        <a:t>[SI]</a:t>
                      </a:r>
                      <a:endParaRPr b="0" sz="22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200" strike="noStrike">
                          <a:latin typeface="Arial"/>
                          <a:ea typeface="Arial"/>
                          <a:cs typeface="Arial"/>
                          <a:sym typeface="Arial"/>
                        </a:rPr>
                        <a:t>100</a:t>
                      </a:r>
                      <a:endParaRPr b="0" sz="22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200" strike="noStrike">
                          <a:latin typeface="Arial"/>
                          <a:ea typeface="Arial"/>
                          <a:cs typeface="Arial"/>
                          <a:sym typeface="Arial"/>
                        </a:rPr>
                        <a:t>[DI]</a:t>
                      </a:r>
                      <a:endParaRPr b="0" sz="22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200" strike="noStrike">
                          <a:latin typeface="Arial"/>
                          <a:ea typeface="Arial"/>
                          <a:cs typeface="Arial"/>
                          <a:sym typeface="Arial"/>
                        </a:rPr>
                        <a:t>101</a:t>
                      </a:r>
                      <a:endParaRPr b="0" sz="22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200" strike="noStrike">
                          <a:latin typeface="Arial"/>
                          <a:ea typeface="Arial"/>
                          <a:cs typeface="Arial"/>
                          <a:sym typeface="Arial"/>
                        </a:rPr>
                        <a:t>posl 16</a:t>
                      </a:r>
                      <a:endParaRPr b="0" sz="22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200" strike="noStrike">
                          <a:latin typeface="Arial"/>
                          <a:ea typeface="Arial"/>
                          <a:cs typeface="Arial"/>
                          <a:sym typeface="Arial"/>
                        </a:rPr>
                        <a:t>110</a:t>
                      </a:r>
                      <a:endParaRPr b="0" sz="2200" strike="noStrike">
                        <a:latin typeface="Arial"/>
                        <a:ea typeface="Arial"/>
                        <a:cs typeface="Arial"/>
                        <a:sym typeface="Arial"/>
                      </a:endParaRPr>
                    </a:p>
                  </a:txBody>
                  <a:tcPr marT="45725" marB="45725" marR="36000" marL="36000">
                    <a:solidFill>
                      <a:srgbClr val="E6E6E6"/>
                    </a:solidFill>
                  </a:tcPr>
                </a:tc>
              </a:tr>
              <a:tr h="520925">
                <a:tc>
                  <a:txBody>
                    <a:bodyPr/>
                    <a:lstStyle/>
                    <a:p>
                      <a:pPr indent="0" lvl="0" marL="0" marR="0" rtl="0" algn="l">
                        <a:spcBef>
                          <a:spcPts val="0"/>
                        </a:spcBef>
                        <a:spcAft>
                          <a:spcPts val="0"/>
                        </a:spcAft>
                        <a:buNone/>
                      </a:pPr>
                      <a:r>
                        <a:rPr b="0" lang="lt-LT" sz="2200" strike="noStrike">
                          <a:latin typeface="Arial"/>
                          <a:ea typeface="Arial"/>
                          <a:cs typeface="Arial"/>
                          <a:sym typeface="Arial"/>
                        </a:rPr>
                        <a:t>[BX]</a:t>
                      </a:r>
                      <a:endParaRPr b="0" sz="22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200" strike="noStrike">
                          <a:latin typeface="Arial"/>
                          <a:ea typeface="Arial"/>
                          <a:cs typeface="Arial"/>
                          <a:sym typeface="Arial"/>
                        </a:rPr>
                        <a:t>111</a:t>
                      </a:r>
                      <a:endParaRPr b="0" sz="2200" strike="noStrike">
                        <a:latin typeface="Arial"/>
                        <a:ea typeface="Arial"/>
                        <a:cs typeface="Arial"/>
                        <a:sym typeface="Arial"/>
                      </a:endParaRPr>
                    </a:p>
                  </a:txBody>
                  <a:tcPr marT="45725" marB="45725" marR="36000" marL="36000">
                    <a:solidFill>
                      <a:srgbClr val="E6E6E6"/>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504000" y="1871400"/>
            <a:ext cx="7200000" cy="33387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lt-LT" sz="8800" u="none" cap="none" strike="noStrike">
                <a:latin typeface="Arial"/>
                <a:ea typeface="Arial"/>
                <a:cs typeface="Arial"/>
                <a:sym typeface="Arial"/>
              </a:rPr>
              <a:t>CPU instrukcijos</a:t>
            </a:r>
            <a:endParaRPr b="0" i="0" sz="8800" u="none" cap="none" strike="noStrike">
              <a:latin typeface="Arial"/>
              <a:ea typeface="Arial"/>
              <a:cs typeface="Arial"/>
              <a:sym typeface="Arial"/>
            </a:endParaRPr>
          </a:p>
          <a:p>
            <a:pPr indent="0" lvl="0" marL="0" marR="0" rtl="0" algn="ctr">
              <a:spcBef>
                <a:spcPts val="0"/>
              </a:spcBef>
              <a:spcAft>
                <a:spcPts val="0"/>
              </a:spcAft>
              <a:buNone/>
            </a:pPr>
            <a:r>
              <a:t/>
            </a:r>
            <a:endParaRPr b="0" i="0" sz="88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MOD reg r/m baitas; MOD = 01</a:t>
            </a:r>
            <a:endParaRPr b="0" sz="3600" strike="noStrike">
              <a:latin typeface="Arial"/>
              <a:ea typeface="Arial"/>
              <a:cs typeface="Arial"/>
              <a:sym typeface="Arial"/>
            </a:endParaRPr>
          </a:p>
        </p:txBody>
      </p:sp>
      <p:graphicFrame>
        <p:nvGraphicFramePr>
          <p:cNvPr id="253" name="Google Shape;253;p43"/>
          <p:cNvGraphicFramePr/>
          <p:nvPr/>
        </p:nvGraphicFramePr>
        <p:xfrm>
          <a:off x="1985760" y="2032200"/>
          <a:ext cx="3000000" cy="3000000"/>
        </p:xfrm>
        <a:graphic>
          <a:graphicData uri="http://schemas.openxmlformats.org/drawingml/2006/table">
            <a:tbl>
              <a:tblPr>
                <a:noFill/>
                <a:tableStyleId>{692D5673-CBAD-436B-98BA-1A455F63834E}</a:tableStyleId>
              </a:tblPr>
              <a:tblGrid>
                <a:gridCol w="3178800"/>
                <a:gridCol w="216000"/>
                <a:gridCol w="2529000"/>
              </a:tblGrid>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[BX+SI]+posl8</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000</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[BX+DI]+posl8</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001</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[BP+SI]+posl8</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010</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[BP+DI]+posl8</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011</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[SI]+posl8</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100</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[DI]+posl8</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101</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solidFill>
                            <a:srgbClr val="FF0000"/>
                          </a:solidFill>
                          <a:latin typeface="Arial"/>
                          <a:ea typeface="Arial"/>
                          <a:cs typeface="Arial"/>
                          <a:sym typeface="Arial"/>
                        </a:rPr>
                        <a:t>[BP]</a:t>
                      </a:r>
                      <a:r>
                        <a:rPr b="0" lang="lt-LT" sz="2400" strike="noStrike">
                          <a:latin typeface="Arial"/>
                          <a:ea typeface="Arial"/>
                          <a:cs typeface="Arial"/>
                          <a:sym typeface="Arial"/>
                        </a:rPr>
                        <a:t>+posl8</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110</a:t>
                      </a:r>
                      <a:endParaRPr b="0" sz="2400" strike="noStrike">
                        <a:latin typeface="Arial"/>
                        <a:ea typeface="Arial"/>
                        <a:cs typeface="Arial"/>
                        <a:sym typeface="Arial"/>
                      </a:endParaRPr>
                    </a:p>
                  </a:txBody>
                  <a:tcPr marT="45725" marB="45725" marR="36000" marL="36000">
                    <a:solidFill>
                      <a:srgbClr val="E6E6E6"/>
                    </a:solidFill>
                  </a:tcPr>
                </a:tc>
              </a:tr>
              <a:tr h="520925">
                <a:tc>
                  <a:txBody>
                    <a:bodyPr/>
                    <a:lstStyle/>
                    <a:p>
                      <a:pPr indent="0" lvl="0" marL="0" marR="0" rtl="0" algn="l">
                        <a:spcBef>
                          <a:spcPts val="0"/>
                        </a:spcBef>
                        <a:spcAft>
                          <a:spcPts val="0"/>
                        </a:spcAft>
                        <a:buNone/>
                      </a:pPr>
                      <a:r>
                        <a:rPr b="0" lang="lt-LT" sz="2400" strike="noStrike">
                          <a:latin typeface="Arial"/>
                          <a:ea typeface="Arial"/>
                          <a:cs typeface="Arial"/>
                          <a:sym typeface="Arial"/>
                        </a:rPr>
                        <a:t>[BX]+posl8</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111</a:t>
                      </a:r>
                      <a:endParaRPr b="0" sz="2400" strike="noStrike">
                        <a:latin typeface="Arial"/>
                        <a:ea typeface="Arial"/>
                        <a:cs typeface="Arial"/>
                        <a:sym typeface="Arial"/>
                      </a:endParaRPr>
                    </a:p>
                  </a:txBody>
                  <a:tcPr marT="45725" marB="45725" marR="36000" marL="36000">
                    <a:solidFill>
                      <a:srgbClr val="E6E6E6"/>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MOD reg r/m baitas; MOD = 10</a:t>
            </a:r>
            <a:endParaRPr b="0" sz="3600" strike="noStrike">
              <a:latin typeface="Arial"/>
              <a:ea typeface="Arial"/>
              <a:cs typeface="Arial"/>
              <a:sym typeface="Arial"/>
            </a:endParaRPr>
          </a:p>
        </p:txBody>
      </p:sp>
      <p:graphicFrame>
        <p:nvGraphicFramePr>
          <p:cNvPr id="259" name="Google Shape;259;p44"/>
          <p:cNvGraphicFramePr/>
          <p:nvPr/>
        </p:nvGraphicFramePr>
        <p:xfrm>
          <a:off x="1660680" y="1939680"/>
          <a:ext cx="3000000" cy="3000000"/>
        </p:xfrm>
        <a:graphic>
          <a:graphicData uri="http://schemas.openxmlformats.org/drawingml/2006/table">
            <a:tbl>
              <a:tblPr>
                <a:noFill/>
                <a:tableStyleId>{692D5673-CBAD-436B-98BA-1A455F63834E}</a:tableStyleId>
              </a:tblPr>
              <a:tblGrid>
                <a:gridCol w="3602525"/>
                <a:gridCol w="216000"/>
                <a:gridCol w="2529000"/>
              </a:tblGrid>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[BX+SI]+posl16</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000</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[BX+DI]+posl16</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001</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[BP+SI]+posl16</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010</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[BP+DI]+posl16</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011</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[SI]+posl16</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100</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latin typeface="Arial"/>
                          <a:ea typeface="Arial"/>
                          <a:cs typeface="Arial"/>
                          <a:sym typeface="Arial"/>
                        </a:rPr>
                        <a:t>[DI]+posl16</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101</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solidFill>
                            <a:srgbClr val="FF0000"/>
                          </a:solidFill>
                          <a:latin typeface="Arial"/>
                          <a:ea typeface="Arial"/>
                          <a:cs typeface="Arial"/>
                          <a:sym typeface="Arial"/>
                        </a:rPr>
                        <a:t>[BP]</a:t>
                      </a:r>
                      <a:r>
                        <a:rPr b="0" lang="lt-LT" sz="2400" strike="noStrike">
                          <a:latin typeface="Arial"/>
                          <a:ea typeface="Arial"/>
                          <a:cs typeface="Arial"/>
                          <a:sym typeface="Arial"/>
                        </a:rPr>
                        <a:t>+posl16</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110</a:t>
                      </a:r>
                      <a:endParaRPr b="0" sz="2400" strike="noStrike">
                        <a:latin typeface="Arial"/>
                        <a:ea typeface="Arial"/>
                        <a:cs typeface="Arial"/>
                        <a:sym typeface="Arial"/>
                      </a:endParaRPr>
                    </a:p>
                  </a:txBody>
                  <a:tcPr marT="45725" marB="45725" marR="36000" marL="36000">
                    <a:solidFill>
                      <a:srgbClr val="E6E6E6"/>
                    </a:solidFill>
                  </a:tcPr>
                </a:tc>
              </a:tr>
              <a:tr h="520925">
                <a:tc>
                  <a:txBody>
                    <a:bodyPr/>
                    <a:lstStyle/>
                    <a:p>
                      <a:pPr indent="0" lvl="0" marL="0" marR="0" rtl="0" algn="l">
                        <a:spcBef>
                          <a:spcPts val="0"/>
                        </a:spcBef>
                        <a:spcAft>
                          <a:spcPts val="0"/>
                        </a:spcAft>
                        <a:buNone/>
                      </a:pPr>
                      <a:r>
                        <a:rPr b="0" lang="lt-LT" sz="2400" strike="noStrike">
                          <a:latin typeface="Arial"/>
                          <a:ea typeface="Arial"/>
                          <a:cs typeface="Arial"/>
                          <a:sym typeface="Arial"/>
                        </a:rPr>
                        <a:t>[BX]+posl16</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latin typeface="Arial"/>
                          <a:ea typeface="Arial"/>
                          <a:cs typeface="Arial"/>
                          <a:sym typeface="Arial"/>
                        </a:rPr>
                        <a:t>111</a:t>
                      </a:r>
                      <a:endParaRPr b="0" sz="2400" strike="noStrike">
                        <a:latin typeface="Arial"/>
                        <a:ea typeface="Arial"/>
                        <a:cs typeface="Arial"/>
                        <a:sym typeface="Arial"/>
                      </a:endParaRPr>
                    </a:p>
                  </a:txBody>
                  <a:tcPr marT="45725" marB="45725" marR="36000" marL="36000">
                    <a:solidFill>
                      <a:srgbClr val="E6E6E6"/>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MOD reg r/m baitas; MOD = 11</a:t>
            </a:r>
            <a:endParaRPr b="0" sz="3600" strike="noStrike">
              <a:latin typeface="Arial"/>
              <a:ea typeface="Arial"/>
              <a:cs typeface="Arial"/>
              <a:sym typeface="Arial"/>
            </a:endParaRPr>
          </a:p>
        </p:txBody>
      </p:sp>
      <p:graphicFrame>
        <p:nvGraphicFramePr>
          <p:cNvPr id="265" name="Google Shape;265;p45"/>
          <p:cNvGraphicFramePr/>
          <p:nvPr/>
        </p:nvGraphicFramePr>
        <p:xfrm>
          <a:off x="1660680" y="1939680"/>
          <a:ext cx="3000000" cy="3000000"/>
        </p:xfrm>
        <a:graphic>
          <a:graphicData uri="http://schemas.openxmlformats.org/drawingml/2006/table">
            <a:tbl>
              <a:tblPr>
                <a:noFill/>
                <a:tableStyleId>{692D5673-CBAD-436B-98BA-1A455F63834E}</a:tableStyleId>
              </a:tblPr>
              <a:tblGrid>
                <a:gridCol w="3470750"/>
                <a:gridCol w="258850"/>
                <a:gridCol w="3033725"/>
              </a:tblGrid>
              <a:tr h="519850">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AX/AL</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000</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CX/CL</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001</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DX/DL</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010</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BX/BL</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011</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SP/AH</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100</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BP/CH</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101</a:t>
                      </a:r>
                      <a:endParaRPr b="0" sz="2400" strike="noStrike">
                        <a:latin typeface="Arial"/>
                        <a:ea typeface="Arial"/>
                        <a:cs typeface="Arial"/>
                        <a:sym typeface="Arial"/>
                      </a:endParaRPr>
                    </a:p>
                  </a:txBody>
                  <a:tcPr marT="45725" marB="45725" marR="36000" marL="36000">
                    <a:solidFill>
                      <a:srgbClr val="E6E6E6"/>
                    </a:solidFill>
                  </a:tcPr>
                </a:tc>
              </a:tr>
              <a:tr h="519850">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SI/DH</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110</a:t>
                      </a:r>
                      <a:endParaRPr b="0" sz="2400" strike="noStrike">
                        <a:latin typeface="Arial"/>
                        <a:ea typeface="Arial"/>
                        <a:cs typeface="Arial"/>
                        <a:sym typeface="Arial"/>
                      </a:endParaRPr>
                    </a:p>
                  </a:txBody>
                  <a:tcPr marT="45725" marB="45725" marR="36000" marL="36000">
                    <a:solidFill>
                      <a:srgbClr val="E6E6E6"/>
                    </a:solidFill>
                  </a:tcPr>
                </a:tc>
              </a:tr>
              <a:tr h="520925">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DI/BH</a:t>
                      </a:r>
                      <a:endParaRPr b="0" sz="2400" strike="noStrike">
                        <a:latin typeface="Arial"/>
                        <a:ea typeface="Arial"/>
                        <a:cs typeface="Arial"/>
                        <a:sym typeface="Arial"/>
                      </a:endParaRPr>
                    </a:p>
                  </a:txBody>
                  <a:tcPr marT="45725" marB="45725" marR="36000" marL="36000">
                    <a:solidFill>
                      <a:srgbClr val="E6E6E6"/>
                    </a:solidFill>
                  </a:tcPr>
                </a:tc>
                <a:tc>
                  <a:txBody>
                    <a:bodyPr/>
                    <a:lstStyle/>
                    <a:p>
                      <a:pPr indent="0" lvl="0" marL="0" rtl="0" algn="l">
                        <a:spcBef>
                          <a:spcPts val="0"/>
                        </a:spcBef>
                        <a:spcAft>
                          <a:spcPts val="0"/>
                        </a:spcAft>
                        <a:buNone/>
                      </a:pPr>
                      <a:r>
                        <a:t/>
                      </a:r>
                      <a:endParaRPr/>
                    </a:p>
                  </a:txBody>
                  <a:tcPr marT="91425" marB="91425" marR="91425" marL="91425">
                    <a:solidFill>
                      <a:srgbClr val="E6E6E6"/>
                    </a:solidFill>
                  </a:tcPr>
                </a:tc>
                <a:tc>
                  <a:txBody>
                    <a:bodyPr/>
                    <a:lstStyle/>
                    <a:p>
                      <a:pPr indent="0" lvl="0" marL="0" marR="0" rtl="0" algn="l">
                        <a:spcBef>
                          <a:spcPts val="0"/>
                        </a:spcBef>
                        <a:spcAft>
                          <a:spcPts val="0"/>
                        </a:spcAft>
                        <a:buNone/>
                      </a:pPr>
                      <a:r>
                        <a:rPr b="0" lang="lt-LT" sz="2400" strike="noStrike">
                          <a:solidFill>
                            <a:srgbClr val="FF6633"/>
                          </a:solidFill>
                          <a:latin typeface="Arial"/>
                          <a:ea typeface="Arial"/>
                          <a:cs typeface="Arial"/>
                          <a:sym typeface="Arial"/>
                        </a:rPr>
                        <a:t>111</a:t>
                      </a:r>
                      <a:endParaRPr b="0" sz="2400" strike="noStrike">
                        <a:latin typeface="Arial"/>
                        <a:ea typeface="Arial"/>
                        <a:cs typeface="Arial"/>
                        <a:sym typeface="Arial"/>
                      </a:endParaRPr>
                    </a:p>
                  </a:txBody>
                  <a:tcPr marT="45725" marB="45725" marR="36000" marL="36000">
                    <a:solidFill>
                      <a:srgbClr val="E6E6E6"/>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Komanda </a:t>
            </a:r>
            <a:r>
              <a:rPr b="1" lang="lt-LT" sz="3600" strike="noStrike">
                <a:latin typeface="Arial"/>
                <a:ea typeface="Arial"/>
                <a:cs typeface="Arial"/>
                <a:sym typeface="Arial"/>
              </a:rPr>
              <a:t>mov: 1 atvejis</a:t>
            </a:r>
            <a:endParaRPr b="0" sz="3600" strike="noStrike">
              <a:latin typeface="Arial"/>
              <a:ea typeface="Arial"/>
              <a:cs typeface="Arial"/>
              <a:sym typeface="Arial"/>
            </a:endParaRPr>
          </a:p>
        </p:txBody>
      </p:sp>
      <p:pic>
        <p:nvPicPr>
          <p:cNvPr id="271" name="Google Shape;271;p46"/>
          <p:cNvPicPr preferRelativeResize="0"/>
          <p:nvPr/>
        </p:nvPicPr>
        <p:blipFill rotWithShape="1">
          <a:blip r:embed="rId3">
            <a:alphaModFix/>
          </a:blip>
          <a:srcRect b="0" l="0" r="0" t="0"/>
          <a:stretch/>
        </p:blipFill>
        <p:spPr>
          <a:xfrm>
            <a:off x="504000" y="1563480"/>
            <a:ext cx="6624000" cy="1100520"/>
          </a:xfrm>
          <a:prstGeom prst="rect">
            <a:avLst/>
          </a:prstGeom>
          <a:noFill/>
          <a:ln>
            <a:noFill/>
          </a:ln>
        </p:spPr>
      </p:pic>
      <p:pic>
        <p:nvPicPr>
          <p:cNvPr id="272" name="Google Shape;272;p46"/>
          <p:cNvPicPr preferRelativeResize="0"/>
          <p:nvPr/>
        </p:nvPicPr>
        <p:blipFill rotWithShape="1">
          <a:blip r:embed="rId4">
            <a:alphaModFix/>
          </a:blip>
          <a:srcRect b="0" l="0" r="0" t="0"/>
          <a:stretch/>
        </p:blipFill>
        <p:spPr>
          <a:xfrm>
            <a:off x="432000" y="3024000"/>
            <a:ext cx="9144000" cy="1584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Komanda </a:t>
            </a:r>
            <a:r>
              <a:rPr b="1" lang="lt-LT" sz="3600" strike="noStrike">
                <a:latin typeface="Arial"/>
                <a:ea typeface="Arial"/>
                <a:cs typeface="Arial"/>
                <a:sym typeface="Arial"/>
              </a:rPr>
              <a:t>mov: 1 atvejis</a:t>
            </a:r>
            <a:endParaRPr b="0" sz="3600" strike="noStrike">
              <a:latin typeface="Arial"/>
              <a:ea typeface="Arial"/>
              <a:cs typeface="Arial"/>
              <a:sym typeface="Arial"/>
            </a:endParaRPr>
          </a:p>
        </p:txBody>
      </p:sp>
      <p:pic>
        <p:nvPicPr>
          <p:cNvPr id="278" name="Google Shape;278;p47"/>
          <p:cNvPicPr preferRelativeResize="0"/>
          <p:nvPr/>
        </p:nvPicPr>
        <p:blipFill rotWithShape="1">
          <a:blip r:embed="rId3">
            <a:alphaModFix/>
          </a:blip>
          <a:srcRect b="0" l="0" r="0" t="0"/>
          <a:stretch/>
        </p:blipFill>
        <p:spPr>
          <a:xfrm>
            <a:off x="504000" y="1563480"/>
            <a:ext cx="6624000" cy="1100520"/>
          </a:xfrm>
          <a:prstGeom prst="rect">
            <a:avLst/>
          </a:prstGeom>
          <a:noFill/>
          <a:ln>
            <a:noFill/>
          </a:ln>
        </p:spPr>
      </p:pic>
      <p:pic>
        <p:nvPicPr>
          <p:cNvPr id="279" name="Google Shape;279;p47"/>
          <p:cNvPicPr preferRelativeResize="0"/>
          <p:nvPr/>
        </p:nvPicPr>
        <p:blipFill rotWithShape="1">
          <a:blip r:embed="rId4">
            <a:alphaModFix/>
          </a:blip>
          <a:srcRect b="0" l="0" r="0" t="0"/>
          <a:stretch/>
        </p:blipFill>
        <p:spPr>
          <a:xfrm>
            <a:off x="432000" y="3024000"/>
            <a:ext cx="9144000" cy="1584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Pavyzdys</a:t>
            </a:r>
            <a:endParaRPr b="0" sz="3600" strike="noStrike">
              <a:latin typeface="Arial"/>
              <a:ea typeface="Arial"/>
              <a:cs typeface="Arial"/>
              <a:sym typeface="Arial"/>
            </a:endParaRPr>
          </a:p>
        </p:txBody>
      </p:sp>
      <p:sp>
        <p:nvSpPr>
          <p:cNvPr id="285" name="Google Shape;285;p48"/>
          <p:cNvSpPr txBox="1"/>
          <p:nvPr/>
        </p:nvSpPr>
        <p:spPr>
          <a:xfrm>
            <a:off x="504000" y="1769040"/>
            <a:ext cx="8870040" cy="429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Užkoduokime </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3000"/>
              <a:buFont typeface="Noto Sans Symbols"/>
              <a:buChar char="−"/>
            </a:pPr>
            <a:r>
              <a:rPr b="1" i="0" lang="lt-LT" sz="4000" u="none" cap="none" strike="noStrike">
                <a:latin typeface="Courier New"/>
                <a:ea typeface="Courier New"/>
                <a:cs typeface="Courier New"/>
                <a:sym typeface="Courier New"/>
              </a:rPr>
              <a:t>mov bx, [1234h+si]</a:t>
            </a:r>
            <a:endParaRPr b="0" i="0" sz="4000" u="none" cap="none" strike="noStrike">
              <a:latin typeface="Arial"/>
              <a:ea typeface="Arial"/>
              <a:cs typeface="Arial"/>
              <a:sym typeface="Arial"/>
            </a:endParaRPr>
          </a:p>
          <a:p>
            <a:pPr indent="-133499" lvl="1" marL="864000" marR="0" rtl="0" algn="l">
              <a:spcBef>
                <a:spcPts val="1134"/>
              </a:spcBef>
              <a:spcAft>
                <a:spcPts val="0"/>
              </a:spcAft>
              <a:buClr>
                <a:srgbClr val="99CC66"/>
              </a:buClr>
              <a:buSzPts val="3000"/>
              <a:buFont typeface="Noto Sans Symbols"/>
              <a:buNone/>
            </a:pPr>
            <a:r>
              <a:t/>
            </a:r>
            <a:endParaRPr b="0" i="0" sz="4000" u="none" cap="none" strike="noStrike">
              <a:latin typeface="Arial"/>
              <a:ea typeface="Arial"/>
              <a:cs typeface="Arial"/>
              <a:sym typeface="Arial"/>
            </a:endParaRPr>
          </a:p>
        </p:txBody>
      </p:sp>
      <p:pic>
        <p:nvPicPr>
          <p:cNvPr id="286" name="Google Shape;286;p48"/>
          <p:cNvPicPr preferRelativeResize="0"/>
          <p:nvPr/>
        </p:nvPicPr>
        <p:blipFill rotWithShape="1">
          <a:blip r:embed="rId3">
            <a:alphaModFix/>
          </a:blip>
          <a:srcRect b="0" l="0" r="0" t="0"/>
          <a:stretch/>
        </p:blipFill>
        <p:spPr>
          <a:xfrm>
            <a:off x="360000" y="3528000"/>
            <a:ext cx="9144000" cy="1584000"/>
          </a:xfrm>
          <a:prstGeom prst="rect">
            <a:avLst/>
          </a:prstGeom>
          <a:noFill/>
          <a:ln>
            <a:noFill/>
          </a:ln>
        </p:spPr>
      </p:pic>
      <p:sp>
        <p:nvSpPr>
          <p:cNvPr id="287" name="Google Shape;287;p48"/>
          <p:cNvSpPr/>
          <p:nvPr/>
        </p:nvSpPr>
        <p:spPr>
          <a:xfrm>
            <a:off x="-72000" y="6120000"/>
            <a:ext cx="5328000" cy="648000"/>
          </a:xfrm>
          <a:prstGeom prst="wedgeEllipseCallout">
            <a:avLst>
              <a:gd fmla="val 19722" name="adj1"/>
              <a:gd fmla="val -252384" name="adj2"/>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lt-LT" sz="3200" strike="noStrike">
                <a:latin typeface="Arial"/>
                <a:ea typeface="Arial"/>
                <a:cs typeface="Arial"/>
                <a:sym typeface="Arial"/>
              </a:rPr>
              <a:t>d=1, nes „to register“</a:t>
            </a:r>
            <a:endParaRPr b="0" sz="3200" strike="noStrike">
              <a:latin typeface="Arial"/>
              <a:ea typeface="Arial"/>
              <a:cs typeface="Arial"/>
              <a:sym typeface="Arial"/>
            </a:endParaRPr>
          </a:p>
        </p:txBody>
      </p:sp>
      <p:sp>
        <p:nvSpPr>
          <p:cNvPr id="288" name="Google Shape;288;p48"/>
          <p:cNvSpPr/>
          <p:nvPr/>
        </p:nvSpPr>
        <p:spPr>
          <a:xfrm>
            <a:off x="4536000" y="6768000"/>
            <a:ext cx="5328000" cy="648000"/>
          </a:xfrm>
          <a:prstGeom prst="wedgeEllipseCallout">
            <a:avLst>
              <a:gd fmla="val -55962" name="adj1"/>
              <a:gd fmla="val -350000" name="adj2"/>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lt-LT" sz="3200" strike="noStrike">
                <a:latin typeface="Arial"/>
                <a:ea typeface="Arial"/>
                <a:cs typeface="Arial"/>
                <a:sym typeface="Arial"/>
              </a:rPr>
              <a:t>w=1, nes bx yra 16 bitų</a:t>
            </a:r>
            <a:endParaRPr b="0" sz="3200" strike="noStrik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...tęsinys</a:t>
            </a:r>
            <a:endParaRPr b="0" sz="3600" strike="noStrike">
              <a:latin typeface="Arial"/>
              <a:ea typeface="Arial"/>
              <a:cs typeface="Arial"/>
              <a:sym typeface="Arial"/>
            </a:endParaRPr>
          </a:p>
        </p:txBody>
      </p:sp>
      <p:sp>
        <p:nvSpPr>
          <p:cNvPr id="294" name="Google Shape;294;p49"/>
          <p:cNvSpPr txBox="1"/>
          <p:nvPr/>
        </p:nvSpPr>
        <p:spPr>
          <a:xfrm>
            <a:off x="504000" y="1769040"/>
            <a:ext cx="8870040" cy="429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Užkoduokime </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3000"/>
              <a:buFont typeface="Noto Sans Symbols"/>
              <a:buChar char="−"/>
            </a:pPr>
            <a:r>
              <a:rPr b="1" i="0" lang="lt-LT" sz="4000" u="none" cap="none" strike="noStrike">
                <a:latin typeface="Courier New"/>
                <a:ea typeface="Courier New"/>
                <a:cs typeface="Courier New"/>
                <a:sym typeface="Courier New"/>
              </a:rPr>
              <a:t>mov bx, [1234h+si]</a:t>
            </a:r>
            <a:endParaRPr b="0" i="0" sz="4000" u="none" cap="none" strike="noStrike">
              <a:latin typeface="Arial"/>
              <a:ea typeface="Arial"/>
              <a:cs typeface="Arial"/>
              <a:sym typeface="Arial"/>
            </a:endParaRPr>
          </a:p>
          <a:p>
            <a:pPr indent="-133499" lvl="1" marL="864000" marR="0" rtl="0" algn="l">
              <a:spcBef>
                <a:spcPts val="1134"/>
              </a:spcBef>
              <a:spcAft>
                <a:spcPts val="0"/>
              </a:spcAft>
              <a:buClr>
                <a:srgbClr val="99CC66"/>
              </a:buClr>
              <a:buSzPts val="3000"/>
              <a:buFont typeface="Noto Sans Symbols"/>
              <a:buNone/>
            </a:pPr>
            <a:r>
              <a:t/>
            </a:r>
            <a:endParaRPr b="0" i="0" sz="4000" u="none" cap="none" strike="noStrike">
              <a:latin typeface="Arial"/>
              <a:ea typeface="Arial"/>
              <a:cs typeface="Arial"/>
              <a:sym typeface="Arial"/>
            </a:endParaRPr>
          </a:p>
        </p:txBody>
      </p:sp>
      <p:pic>
        <p:nvPicPr>
          <p:cNvPr id="295" name="Google Shape;295;p49"/>
          <p:cNvPicPr preferRelativeResize="0"/>
          <p:nvPr/>
        </p:nvPicPr>
        <p:blipFill rotWithShape="1">
          <a:blip r:embed="rId3">
            <a:alphaModFix/>
          </a:blip>
          <a:srcRect b="0" l="0" r="0" t="0"/>
          <a:stretch/>
        </p:blipFill>
        <p:spPr>
          <a:xfrm>
            <a:off x="288000" y="3528000"/>
            <a:ext cx="9144000" cy="1584000"/>
          </a:xfrm>
          <a:prstGeom prst="rect">
            <a:avLst/>
          </a:prstGeom>
          <a:noFill/>
          <a:ln>
            <a:noFill/>
          </a:ln>
        </p:spPr>
      </p:pic>
      <p:sp>
        <p:nvSpPr>
          <p:cNvPr id="296" name="Google Shape;296;p49"/>
          <p:cNvSpPr/>
          <p:nvPr/>
        </p:nvSpPr>
        <p:spPr>
          <a:xfrm>
            <a:off x="1080000" y="6264000"/>
            <a:ext cx="7776000" cy="576000"/>
          </a:xfrm>
          <a:prstGeom prst="wedgeEllipseCallout">
            <a:avLst>
              <a:gd fmla="val 13875" name="adj1"/>
              <a:gd fmla="val -307898" name="adj2"/>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lt-LT" sz="3200" strike="noStrike">
                <a:latin typeface="Arial"/>
                <a:ea typeface="Arial"/>
                <a:cs typeface="Arial"/>
                <a:sym typeface="Arial"/>
              </a:rPr>
              <a:t>mod=10, nes kiti variantai NETINKA</a:t>
            </a:r>
            <a:endParaRPr b="0" sz="3200" strike="noStrik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...tęsinys</a:t>
            </a:r>
            <a:endParaRPr b="0" sz="3600" strike="noStrike">
              <a:latin typeface="Arial"/>
              <a:ea typeface="Arial"/>
              <a:cs typeface="Arial"/>
              <a:sym typeface="Arial"/>
            </a:endParaRPr>
          </a:p>
        </p:txBody>
      </p:sp>
      <p:sp>
        <p:nvSpPr>
          <p:cNvPr id="302" name="Google Shape;302;p50"/>
          <p:cNvSpPr txBox="1"/>
          <p:nvPr/>
        </p:nvSpPr>
        <p:spPr>
          <a:xfrm>
            <a:off x="504000" y="1769040"/>
            <a:ext cx="8870040" cy="429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Užkoduokime </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3000"/>
              <a:buFont typeface="Noto Sans Symbols"/>
              <a:buChar char="−"/>
            </a:pPr>
            <a:r>
              <a:rPr b="1" i="0" lang="lt-LT" sz="4000" u="none" cap="none" strike="noStrike">
                <a:latin typeface="Courier New"/>
                <a:ea typeface="Courier New"/>
                <a:cs typeface="Courier New"/>
                <a:sym typeface="Courier New"/>
              </a:rPr>
              <a:t>mov bx, [1234h+si]</a:t>
            </a:r>
            <a:endParaRPr b="0" i="0" sz="4000" u="none" cap="none" strike="noStrike">
              <a:latin typeface="Arial"/>
              <a:ea typeface="Arial"/>
              <a:cs typeface="Arial"/>
              <a:sym typeface="Arial"/>
            </a:endParaRPr>
          </a:p>
          <a:p>
            <a:pPr indent="-133499" lvl="1" marL="864000" marR="0" rtl="0" algn="l">
              <a:spcBef>
                <a:spcPts val="1134"/>
              </a:spcBef>
              <a:spcAft>
                <a:spcPts val="0"/>
              </a:spcAft>
              <a:buClr>
                <a:srgbClr val="99CC66"/>
              </a:buClr>
              <a:buSzPts val="3000"/>
              <a:buFont typeface="Noto Sans Symbols"/>
              <a:buNone/>
            </a:pPr>
            <a:r>
              <a:t/>
            </a:r>
            <a:endParaRPr b="0" i="0" sz="4000" u="none" cap="none" strike="noStrike">
              <a:latin typeface="Arial"/>
              <a:ea typeface="Arial"/>
              <a:cs typeface="Arial"/>
              <a:sym typeface="Arial"/>
            </a:endParaRPr>
          </a:p>
        </p:txBody>
      </p:sp>
      <p:pic>
        <p:nvPicPr>
          <p:cNvPr id="303" name="Google Shape;303;p50"/>
          <p:cNvPicPr preferRelativeResize="0"/>
          <p:nvPr/>
        </p:nvPicPr>
        <p:blipFill rotWithShape="1">
          <a:blip r:embed="rId3">
            <a:alphaModFix/>
          </a:blip>
          <a:srcRect b="0" l="0" r="0" t="0"/>
          <a:stretch/>
        </p:blipFill>
        <p:spPr>
          <a:xfrm>
            <a:off x="360000" y="3528000"/>
            <a:ext cx="9144000" cy="1584000"/>
          </a:xfrm>
          <a:prstGeom prst="rect">
            <a:avLst/>
          </a:prstGeom>
          <a:noFill/>
          <a:ln>
            <a:noFill/>
          </a:ln>
        </p:spPr>
      </p:pic>
      <p:sp>
        <p:nvSpPr>
          <p:cNvPr id="304" name="Google Shape;304;p50"/>
          <p:cNvSpPr/>
          <p:nvPr/>
        </p:nvSpPr>
        <p:spPr>
          <a:xfrm>
            <a:off x="1080000" y="6264000"/>
            <a:ext cx="5328000" cy="648000"/>
          </a:xfrm>
          <a:prstGeom prst="wedgeEllipseCallout">
            <a:avLst>
              <a:gd fmla="val 64796" name="adj1"/>
              <a:gd fmla="val -274597" name="adj2"/>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lt-LT" sz="3200" strike="noStrike">
                <a:latin typeface="Arial"/>
                <a:ea typeface="Arial"/>
                <a:cs typeface="Arial"/>
                <a:sym typeface="Arial"/>
              </a:rPr>
              <a:t>reg=011, nes BX</a:t>
            </a:r>
            <a:endParaRPr b="0" sz="3200" strike="noStrike">
              <a:latin typeface="Arial"/>
              <a:ea typeface="Arial"/>
              <a:cs typeface="Arial"/>
              <a:sym typeface="Arial"/>
            </a:endParaRPr>
          </a:p>
        </p:txBody>
      </p:sp>
      <p:sp>
        <p:nvSpPr>
          <p:cNvPr id="305" name="Google Shape;305;p50"/>
          <p:cNvSpPr/>
          <p:nvPr/>
        </p:nvSpPr>
        <p:spPr>
          <a:xfrm>
            <a:off x="4536000" y="6768000"/>
            <a:ext cx="5328000" cy="648000"/>
          </a:xfrm>
          <a:prstGeom prst="wedgeEllipseCallout">
            <a:avLst>
              <a:gd fmla="val 19222" name="adj1"/>
              <a:gd fmla="val -336004" name="adj2"/>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lt-LT" sz="3200" strike="noStrike">
                <a:latin typeface="Arial"/>
                <a:ea typeface="Arial"/>
                <a:cs typeface="Arial"/>
                <a:sym typeface="Arial"/>
              </a:rPr>
              <a:t>r/m=100, nes [SI+DISP]</a:t>
            </a:r>
            <a:endParaRPr b="0" sz="3200" strike="noStrik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...rezultatas</a:t>
            </a:r>
            <a:endParaRPr b="0" sz="3600" strike="noStrike">
              <a:latin typeface="Arial"/>
              <a:ea typeface="Arial"/>
              <a:cs typeface="Arial"/>
              <a:sym typeface="Arial"/>
            </a:endParaRPr>
          </a:p>
        </p:txBody>
      </p:sp>
      <p:sp>
        <p:nvSpPr>
          <p:cNvPr id="311" name="Google Shape;311;p51"/>
          <p:cNvSpPr txBox="1"/>
          <p:nvPr/>
        </p:nvSpPr>
        <p:spPr>
          <a:xfrm>
            <a:off x="504000" y="1769040"/>
            <a:ext cx="8870040" cy="429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Užkoduokime </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3000"/>
              <a:buFont typeface="Noto Sans Symbols"/>
              <a:buChar char="−"/>
            </a:pPr>
            <a:r>
              <a:rPr b="1" i="0" lang="lt-LT" sz="4000" u="none" cap="none" strike="noStrike">
                <a:latin typeface="Courier New"/>
                <a:ea typeface="Courier New"/>
                <a:cs typeface="Courier New"/>
                <a:sym typeface="Courier New"/>
              </a:rPr>
              <a:t>mov bx, [1234h+si]</a:t>
            </a:r>
            <a:endParaRPr b="0" i="0" sz="4000" u="none" cap="none" strike="noStrike">
              <a:latin typeface="Arial"/>
              <a:ea typeface="Arial"/>
              <a:cs typeface="Arial"/>
              <a:sym typeface="Arial"/>
            </a:endParaRPr>
          </a:p>
          <a:p>
            <a:pPr indent="-133499" lvl="1" marL="864000" marR="0" rtl="0" algn="l">
              <a:spcBef>
                <a:spcPts val="1134"/>
              </a:spcBef>
              <a:spcAft>
                <a:spcPts val="0"/>
              </a:spcAft>
              <a:buClr>
                <a:srgbClr val="99CC66"/>
              </a:buClr>
              <a:buSzPts val="3000"/>
              <a:buFont typeface="Noto Sans Symbols"/>
              <a:buNone/>
            </a:pPr>
            <a:r>
              <a:t/>
            </a:r>
            <a:endParaRPr b="0" i="0" sz="4000" u="none" cap="none" strike="noStrike">
              <a:latin typeface="Arial"/>
              <a:ea typeface="Arial"/>
              <a:cs typeface="Arial"/>
              <a:sym typeface="Arial"/>
            </a:endParaRPr>
          </a:p>
        </p:txBody>
      </p:sp>
      <p:pic>
        <p:nvPicPr>
          <p:cNvPr id="312" name="Google Shape;312;p51"/>
          <p:cNvPicPr preferRelativeResize="0"/>
          <p:nvPr/>
        </p:nvPicPr>
        <p:blipFill rotWithShape="1">
          <a:blip r:embed="rId3">
            <a:alphaModFix/>
          </a:blip>
          <a:srcRect b="0" l="0" r="0" t="0"/>
          <a:stretch/>
        </p:blipFill>
        <p:spPr>
          <a:xfrm>
            <a:off x="360000" y="3528000"/>
            <a:ext cx="4464000" cy="792000"/>
          </a:xfrm>
          <a:prstGeom prst="rect">
            <a:avLst/>
          </a:prstGeom>
          <a:noFill/>
          <a:ln>
            <a:noFill/>
          </a:ln>
        </p:spPr>
      </p:pic>
      <p:sp>
        <p:nvSpPr>
          <p:cNvPr id="313" name="Google Shape;313;p51"/>
          <p:cNvSpPr txBox="1"/>
          <p:nvPr/>
        </p:nvSpPr>
        <p:spPr>
          <a:xfrm>
            <a:off x="504000" y="4320000"/>
            <a:ext cx="2160000" cy="316080"/>
          </a:xfrm>
          <a:prstGeom prst="rect">
            <a:avLst/>
          </a:prstGeom>
          <a:solidFill>
            <a:srgbClr val="C0C0C0"/>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1600" strike="noStrike">
                <a:latin typeface="Arial"/>
                <a:ea typeface="Arial"/>
                <a:cs typeface="Arial"/>
                <a:sym typeface="Arial"/>
              </a:rPr>
              <a:t>      1 0 0 0 1 0 1 1</a:t>
            </a:r>
            <a:endParaRPr b="0" sz="1600" strike="noStrike">
              <a:latin typeface="Arial"/>
              <a:ea typeface="Arial"/>
              <a:cs typeface="Arial"/>
              <a:sym typeface="Arial"/>
            </a:endParaRPr>
          </a:p>
        </p:txBody>
      </p:sp>
      <p:sp>
        <p:nvSpPr>
          <p:cNvPr id="314" name="Google Shape;314;p51"/>
          <p:cNvSpPr txBox="1"/>
          <p:nvPr/>
        </p:nvSpPr>
        <p:spPr>
          <a:xfrm>
            <a:off x="2664000" y="4320000"/>
            <a:ext cx="2160000" cy="316080"/>
          </a:xfrm>
          <a:prstGeom prst="rect">
            <a:avLst/>
          </a:prstGeom>
          <a:solidFill>
            <a:srgbClr val="C0C0C0"/>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1600" strike="noStrike">
                <a:latin typeface="Arial"/>
                <a:ea typeface="Arial"/>
                <a:cs typeface="Arial"/>
                <a:sym typeface="Arial"/>
              </a:rPr>
              <a:t>      1 0 0 1 1 1 0 0</a:t>
            </a:r>
            <a:endParaRPr b="0" sz="1600" strike="noStrike">
              <a:latin typeface="Arial"/>
              <a:ea typeface="Arial"/>
              <a:cs typeface="Arial"/>
              <a:sym typeface="Arial"/>
            </a:endParaRPr>
          </a:p>
        </p:txBody>
      </p:sp>
      <p:sp>
        <p:nvSpPr>
          <p:cNvPr id="315" name="Google Shape;315;p51"/>
          <p:cNvSpPr/>
          <p:nvPr/>
        </p:nvSpPr>
        <p:spPr>
          <a:xfrm>
            <a:off x="2808000" y="4968000"/>
            <a:ext cx="864000" cy="1368000"/>
          </a:xfrm>
          <a:custGeom>
            <a:rect b="b" l="l" r="r" t="t"/>
            <a:pathLst>
              <a:path extrusionOk="0" h="3802" w="2402">
                <a:moveTo>
                  <a:pt x="600" y="0"/>
                </a:moveTo>
                <a:lnTo>
                  <a:pt x="600" y="2850"/>
                </a:lnTo>
                <a:lnTo>
                  <a:pt x="0" y="2850"/>
                </a:lnTo>
                <a:lnTo>
                  <a:pt x="1200" y="3801"/>
                </a:lnTo>
                <a:lnTo>
                  <a:pt x="2401" y="2850"/>
                </a:lnTo>
                <a:lnTo>
                  <a:pt x="1800" y="2850"/>
                </a:lnTo>
                <a:lnTo>
                  <a:pt x="1800" y="0"/>
                </a:lnTo>
                <a:lnTo>
                  <a:pt x="600" y="0"/>
                </a:lnTo>
              </a:path>
            </a:pathLst>
          </a:custGeom>
          <a:solidFill>
            <a:srgbClr val="CFE7F5"/>
          </a:solidFill>
          <a:ln cap="flat" cmpd="sng" w="9525">
            <a:solidFill>
              <a:srgbClr val="808080"/>
            </a:solidFill>
            <a:prstDash val="solid"/>
            <a:round/>
            <a:headEnd len="sm" w="sm" type="none"/>
            <a:tailEnd len="sm" w="sm" type="none"/>
          </a:ln>
        </p:spPr>
      </p:sp>
      <p:sp>
        <p:nvSpPr>
          <p:cNvPr id="316" name="Google Shape;316;p51"/>
          <p:cNvSpPr/>
          <p:nvPr/>
        </p:nvSpPr>
        <p:spPr>
          <a:xfrm rot="-1021200">
            <a:off x="5169960" y="2853720"/>
            <a:ext cx="864000" cy="3670560"/>
          </a:xfrm>
          <a:custGeom>
            <a:rect b="b" l="l" r="r" t="t"/>
            <a:pathLst>
              <a:path extrusionOk="0" h="10198" w="2402">
                <a:moveTo>
                  <a:pt x="597" y="0"/>
                </a:moveTo>
                <a:lnTo>
                  <a:pt x="599" y="7647"/>
                </a:lnTo>
                <a:lnTo>
                  <a:pt x="0" y="7647"/>
                </a:lnTo>
                <a:lnTo>
                  <a:pt x="1201" y="10197"/>
                </a:lnTo>
                <a:lnTo>
                  <a:pt x="2401" y="7646"/>
                </a:lnTo>
                <a:lnTo>
                  <a:pt x="1800" y="7647"/>
                </a:lnTo>
                <a:lnTo>
                  <a:pt x="1798" y="0"/>
                </a:lnTo>
                <a:lnTo>
                  <a:pt x="597" y="0"/>
                </a:lnTo>
              </a:path>
            </a:pathLst>
          </a:custGeom>
          <a:solidFill>
            <a:srgbClr val="CFE7F5"/>
          </a:solidFill>
          <a:ln cap="flat" cmpd="sng" w="9525">
            <a:solidFill>
              <a:srgbClr val="808080"/>
            </a:solidFill>
            <a:prstDash val="solid"/>
            <a:round/>
            <a:headEnd len="sm" w="sm" type="none"/>
            <a:tailEnd len="sm" w="sm" type="none"/>
          </a:ln>
        </p:spPr>
      </p:sp>
      <p:sp>
        <p:nvSpPr>
          <p:cNvPr id="317" name="Google Shape;317;p51"/>
          <p:cNvSpPr/>
          <p:nvPr/>
        </p:nvSpPr>
        <p:spPr>
          <a:xfrm>
            <a:off x="4032000" y="2232000"/>
            <a:ext cx="2520223" cy="791999"/>
          </a:xfrm>
          <a:custGeom>
            <a:rect b="b" l="l" r="r" t="t"/>
            <a:pathLst>
              <a:path extrusionOk="0" h="2202" w="4202">
                <a:moveTo>
                  <a:pt x="366" y="0"/>
                </a:moveTo>
                <a:cubicBezTo>
                  <a:pt x="183" y="0"/>
                  <a:pt x="0" y="183"/>
                  <a:pt x="0" y="366"/>
                </a:cubicBezTo>
                <a:lnTo>
                  <a:pt x="0" y="1834"/>
                </a:lnTo>
                <a:cubicBezTo>
                  <a:pt x="0" y="2017"/>
                  <a:pt x="183" y="2201"/>
                  <a:pt x="366" y="2201"/>
                </a:cubicBezTo>
                <a:lnTo>
                  <a:pt x="3834" y="2201"/>
                </a:lnTo>
                <a:cubicBezTo>
                  <a:pt x="4017" y="2201"/>
                  <a:pt x="4201" y="2017"/>
                  <a:pt x="4201" y="1834"/>
                </a:cubicBezTo>
                <a:lnTo>
                  <a:pt x="4201" y="366"/>
                </a:lnTo>
                <a:cubicBezTo>
                  <a:pt x="4201" y="183"/>
                  <a:pt x="4017" y="0"/>
                  <a:pt x="3834" y="0"/>
                </a:cubicBezTo>
                <a:lnTo>
                  <a:pt x="366" y="0"/>
                </a:lnTo>
              </a:path>
            </a:pathLst>
          </a:custGeom>
          <a:noFill/>
          <a:ln cap="flat" cmpd="sng" w="108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1"/>
          <p:cNvSpPr txBox="1"/>
          <p:nvPr/>
        </p:nvSpPr>
        <p:spPr>
          <a:xfrm>
            <a:off x="2160000" y="6480000"/>
            <a:ext cx="5832000" cy="867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5400" strike="noStrike">
                <a:latin typeface="Courier New"/>
                <a:ea typeface="Courier New"/>
                <a:cs typeface="Courier New"/>
                <a:sym typeface="Courier New"/>
              </a:rPr>
              <a:t> 8B 9C 34 12</a:t>
            </a:r>
            <a:endParaRPr b="0" sz="5400"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Pratimas</a:t>
            </a:r>
            <a:endParaRPr b="0" sz="3600" strike="noStrike">
              <a:latin typeface="Arial"/>
              <a:ea typeface="Arial"/>
              <a:cs typeface="Arial"/>
              <a:sym typeface="Arial"/>
            </a:endParaRPr>
          </a:p>
        </p:txBody>
      </p:sp>
      <p:sp>
        <p:nvSpPr>
          <p:cNvPr id="324" name="Google Shape;324;p52"/>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Užkoduokite instrukcijas (pasitikrinkite su </a:t>
            </a:r>
            <a:r>
              <a:rPr b="1" lang="lt-LT" sz="2600" strike="noStrike">
                <a:latin typeface="Arial"/>
                <a:ea typeface="Arial"/>
                <a:cs typeface="Arial"/>
                <a:sym typeface="Arial"/>
              </a:rPr>
              <a:t>debug</a:t>
            </a:r>
            <a:r>
              <a:rPr b="0" lang="lt-LT" sz="2600" strike="noStrike">
                <a:latin typeface="Arial"/>
                <a:ea typeface="Arial"/>
                <a:cs typeface="Arial"/>
                <a:sym typeface="Arial"/>
              </a:rPr>
              <a:t> arba su </a:t>
            </a:r>
            <a:r>
              <a:rPr b="1" lang="lt-LT" sz="2600" strike="noStrike">
                <a:latin typeface="Arial"/>
                <a:ea typeface="Arial"/>
                <a:cs typeface="Arial"/>
                <a:sym typeface="Arial"/>
              </a:rPr>
              <a:t>td</a:t>
            </a:r>
            <a:r>
              <a:rPr b="0" lang="lt-LT" sz="2600" strike="noStrike">
                <a:latin typeface="Arial"/>
                <a:ea typeface="Arial"/>
                <a:cs typeface="Arial"/>
                <a:sym typeface="Arial"/>
              </a:rPr>
              <a:t>   ) </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mov cx,ax</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mov si,bx </a:t>
            </a:r>
            <a:endParaRPr b="0" i="0" sz="26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lt-LT" sz="3600" u="none" cap="none" strike="noStrike">
                <a:latin typeface="Arial"/>
                <a:ea typeface="Arial"/>
                <a:cs typeface="Arial"/>
                <a:sym typeface="Arial"/>
              </a:rPr>
              <a:t>Instrukcijų klasės</a:t>
            </a:r>
            <a:endParaRPr b="0" sz="3600" strike="noStrike">
              <a:latin typeface="Arial"/>
              <a:ea typeface="Arial"/>
              <a:cs typeface="Arial"/>
              <a:sym typeface="Arial"/>
            </a:endParaRPr>
          </a:p>
        </p:txBody>
      </p:sp>
      <p:sp>
        <p:nvSpPr>
          <p:cNvPr id="80" name="Google Shape;80;p17"/>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Duomenų pernešimų instrukcijos</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Aritmetinės</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Loginės</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Manipuliacijos su sekomis (baitų/žodžių)</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Valdymo kontrolės perdavimo</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Procesoriaus kontrolės</a:t>
            </a:r>
            <a:endParaRPr b="0" sz="2600" strike="noStrik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Komanda </a:t>
            </a:r>
            <a:r>
              <a:rPr b="1" lang="lt-LT" sz="3600" strike="noStrike">
                <a:latin typeface="Arial"/>
                <a:ea typeface="Arial"/>
                <a:cs typeface="Arial"/>
                <a:sym typeface="Arial"/>
              </a:rPr>
              <a:t>mov. </a:t>
            </a:r>
            <a:r>
              <a:rPr b="0" lang="lt-LT" sz="3600" strike="noStrike">
                <a:latin typeface="Arial"/>
                <a:ea typeface="Arial"/>
                <a:cs typeface="Arial"/>
                <a:sym typeface="Arial"/>
              </a:rPr>
              <a:t>Antras atvejis</a:t>
            </a:r>
            <a:endParaRPr b="0" sz="3600" strike="noStrike">
              <a:latin typeface="Arial"/>
              <a:ea typeface="Arial"/>
              <a:cs typeface="Arial"/>
              <a:sym typeface="Arial"/>
            </a:endParaRPr>
          </a:p>
        </p:txBody>
      </p:sp>
      <p:pic>
        <p:nvPicPr>
          <p:cNvPr id="330" name="Google Shape;330;p53"/>
          <p:cNvPicPr preferRelativeResize="0"/>
          <p:nvPr/>
        </p:nvPicPr>
        <p:blipFill rotWithShape="1">
          <a:blip r:embed="rId3">
            <a:alphaModFix/>
          </a:blip>
          <a:srcRect b="0" l="0" r="0" t="0"/>
          <a:stretch/>
        </p:blipFill>
        <p:spPr>
          <a:xfrm>
            <a:off x="504000" y="3813480"/>
            <a:ext cx="8712000" cy="794520"/>
          </a:xfrm>
          <a:prstGeom prst="rect">
            <a:avLst/>
          </a:prstGeom>
          <a:noFill/>
          <a:ln>
            <a:noFill/>
          </a:ln>
        </p:spPr>
      </p:pic>
      <p:pic>
        <p:nvPicPr>
          <p:cNvPr id="331" name="Google Shape;331;p53"/>
          <p:cNvPicPr preferRelativeResize="0"/>
          <p:nvPr/>
        </p:nvPicPr>
        <p:blipFill rotWithShape="1">
          <a:blip r:embed="rId4">
            <a:alphaModFix/>
          </a:blip>
          <a:srcRect b="0" l="0" r="0" t="0"/>
          <a:stretch/>
        </p:blipFill>
        <p:spPr>
          <a:xfrm>
            <a:off x="779040" y="2160000"/>
            <a:ext cx="8220960" cy="89496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Pavyzdys/pratimas</a:t>
            </a:r>
            <a:endParaRPr b="0" sz="3600" strike="noStrike">
              <a:latin typeface="Arial"/>
              <a:ea typeface="Arial"/>
              <a:cs typeface="Arial"/>
              <a:sym typeface="Arial"/>
            </a:endParaRPr>
          </a:p>
        </p:txBody>
      </p:sp>
      <p:sp>
        <p:nvSpPr>
          <p:cNvPr id="337" name="Google Shape;337;p54"/>
          <p:cNvSpPr txBox="1"/>
          <p:nvPr/>
        </p:nvSpPr>
        <p:spPr>
          <a:xfrm>
            <a:off x="504000" y="1769040"/>
            <a:ext cx="8870040" cy="429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mov word  [si+1234h], 789ah</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mov byte  [si+1234h], 78h</a:t>
            </a:r>
            <a:endParaRPr b="0" sz="2600" strike="noStrik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Trečias mov atvejis</a:t>
            </a:r>
            <a:endParaRPr b="0" sz="3600" strike="noStrike">
              <a:latin typeface="Arial"/>
              <a:ea typeface="Arial"/>
              <a:cs typeface="Arial"/>
              <a:sym typeface="Arial"/>
            </a:endParaRPr>
          </a:p>
        </p:txBody>
      </p:sp>
      <p:pic>
        <p:nvPicPr>
          <p:cNvPr id="343" name="Google Shape;343;p55"/>
          <p:cNvPicPr preferRelativeResize="0"/>
          <p:nvPr/>
        </p:nvPicPr>
        <p:blipFill rotWithShape="1">
          <a:blip r:embed="rId3">
            <a:alphaModFix/>
          </a:blip>
          <a:srcRect b="0" l="0" r="0" t="0"/>
          <a:stretch/>
        </p:blipFill>
        <p:spPr>
          <a:xfrm>
            <a:off x="1080000" y="1994400"/>
            <a:ext cx="6480000" cy="1029600"/>
          </a:xfrm>
          <a:prstGeom prst="rect">
            <a:avLst/>
          </a:prstGeom>
          <a:noFill/>
          <a:ln>
            <a:noFill/>
          </a:ln>
        </p:spPr>
      </p:pic>
      <p:pic>
        <p:nvPicPr>
          <p:cNvPr id="344" name="Google Shape;344;p55"/>
          <p:cNvPicPr preferRelativeResize="0"/>
          <p:nvPr/>
        </p:nvPicPr>
        <p:blipFill rotWithShape="1">
          <a:blip r:embed="rId4">
            <a:alphaModFix/>
          </a:blip>
          <a:srcRect b="0" l="0" r="0" t="0"/>
          <a:stretch/>
        </p:blipFill>
        <p:spPr>
          <a:xfrm>
            <a:off x="1271880" y="3240000"/>
            <a:ext cx="7008120" cy="720000"/>
          </a:xfrm>
          <a:prstGeom prst="rect">
            <a:avLst/>
          </a:prstGeom>
          <a:noFill/>
          <a:ln>
            <a:noFill/>
          </a:ln>
        </p:spPr>
      </p:pic>
      <p:sp>
        <p:nvSpPr>
          <p:cNvPr id="345" name="Google Shape;345;p55"/>
          <p:cNvSpPr txBox="1"/>
          <p:nvPr/>
        </p:nvSpPr>
        <p:spPr>
          <a:xfrm>
            <a:off x="864000" y="4536000"/>
            <a:ext cx="8568000" cy="1913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3200" strike="noStrike">
                <a:latin typeface="Arial"/>
                <a:ea typeface="Arial"/>
                <a:cs typeface="Arial"/>
                <a:sym typeface="Arial"/>
              </a:rPr>
              <a:t>Pratimas:  </a:t>
            </a:r>
            <a:endParaRPr b="0" sz="3200" strike="noStrike">
              <a:latin typeface="Arial"/>
              <a:ea typeface="Arial"/>
              <a:cs typeface="Arial"/>
              <a:sym typeface="Arial"/>
            </a:endParaRPr>
          </a:p>
          <a:p>
            <a:pPr indent="0" lvl="0" marL="0" marR="0" rtl="0" algn="l">
              <a:spcBef>
                <a:spcPts val="0"/>
              </a:spcBef>
              <a:spcAft>
                <a:spcPts val="0"/>
              </a:spcAft>
              <a:buNone/>
            </a:pPr>
            <a:r>
              <a:rPr b="0" lang="lt-LT" sz="3200" strike="noStrike">
                <a:latin typeface="Arial"/>
                <a:ea typeface="Arial"/>
                <a:cs typeface="Arial"/>
                <a:sym typeface="Arial"/>
              </a:rPr>
              <a:t>mov cx, 1234h</a:t>
            </a:r>
            <a:endParaRPr b="0" sz="3200" strike="noStrike">
              <a:latin typeface="Arial"/>
              <a:ea typeface="Arial"/>
              <a:cs typeface="Arial"/>
              <a:sym typeface="Arial"/>
            </a:endParaRPr>
          </a:p>
          <a:p>
            <a:pPr indent="0" lvl="0" marL="0" marR="0" rtl="0" algn="l">
              <a:spcBef>
                <a:spcPts val="0"/>
              </a:spcBef>
              <a:spcAft>
                <a:spcPts val="0"/>
              </a:spcAft>
              <a:buNone/>
            </a:pPr>
            <a:r>
              <a:rPr b="0" lang="lt-LT" sz="3200" strike="noStrike">
                <a:latin typeface="Arial"/>
                <a:ea typeface="Arial"/>
                <a:cs typeface="Arial"/>
                <a:sym typeface="Arial"/>
              </a:rPr>
              <a:t>mov cl, 34h</a:t>
            </a:r>
            <a:endParaRPr b="0" sz="3200" strike="noStrike">
              <a:latin typeface="Arial"/>
              <a:ea typeface="Arial"/>
              <a:cs typeface="Arial"/>
              <a:sym typeface="Arial"/>
            </a:endParaRPr>
          </a:p>
          <a:p>
            <a:pPr indent="0" lvl="0" marL="0" marR="0" rtl="0" algn="l">
              <a:spcBef>
                <a:spcPts val="0"/>
              </a:spcBef>
              <a:spcAft>
                <a:spcPts val="0"/>
              </a:spcAft>
              <a:buNone/>
            </a:pPr>
            <a:r>
              <a:rPr b="0" lang="lt-LT" sz="3200" strike="noStrike">
                <a:latin typeface="Arial"/>
                <a:ea typeface="Arial"/>
                <a:cs typeface="Arial"/>
                <a:sym typeface="Arial"/>
              </a:rPr>
              <a:t>mov bp, 15h</a:t>
            </a:r>
            <a:endParaRPr b="0" sz="3200" strike="noStrik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Ketvirtas </a:t>
            </a:r>
            <a:r>
              <a:rPr b="1" lang="lt-LT" sz="3600" strike="noStrike">
                <a:latin typeface="Arial"/>
                <a:ea typeface="Arial"/>
                <a:cs typeface="Arial"/>
                <a:sym typeface="Arial"/>
              </a:rPr>
              <a:t>mov </a:t>
            </a:r>
            <a:r>
              <a:rPr b="0" lang="lt-LT" sz="3600" strike="noStrike">
                <a:latin typeface="Arial"/>
                <a:ea typeface="Arial"/>
                <a:cs typeface="Arial"/>
                <a:sym typeface="Arial"/>
              </a:rPr>
              <a:t>atvejis</a:t>
            </a:r>
            <a:endParaRPr b="0" sz="3600" strike="noStrike">
              <a:latin typeface="Arial"/>
              <a:ea typeface="Arial"/>
              <a:cs typeface="Arial"/>
              <a:sym typeface="Arial"/>
            </a:endParaRPr>
          </a:p>
        </p:txBody>
      </p:sp>
      <p:pic>
        <p:nvPicPr>
          <p:cNvPr id="351" name="Google Shape;351;p56"/>
          <p:cNvPicPr preferRelativeResize="0"/>
          <p:nvPr/>
        </p:nvPicPr>
        <p:blipFill rotWithShape="1">
          <a:blip r:embed="rId3">
            <a:alphaModFix/>
          </a:blip>
          <a:srcRect b="0" l="0" r="0" t="0"/>
          <a:stretch/>
        </p:blipFill>
        <p:spPr>
          <a:xfrm>
            <a:off x="351720" y="2232000"/>
            <a:ext cx="9368280" cy="1512000"/>
          </a:xfrm>
          <a:prstGeom prst="rect">
            <a:avLst/>
          </a:prstGeom>
          <a:noFill/>
          <a:ln>
            <a:noFill/>
          </a:ln>
        </p:spPr>
      </p:pic>
      <p:sp>
        <p:nvSpPr>
          <p:cNvPr id="352" name="Google Shape;352;p56"/>
          <p:cNvSpPr txBox="1"/>
          <p:nvPr/>
        </p:nvSpPr>
        <p:spPr>
          <a:xfrm>
            <a:off x="936000" y="5400000"/>
            <a:ext cx="8136000" cy="1224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4000" strike="noStrike">
                <a:solidFill>
                  <a:srgbClr val="FF0000"/>
                </a:solidFill>
                <a:latin typeface="Arial"/>
                <a:ea typeface="Arial"/>
                <a:cs typeface="Arial"/>
                <a:sym typeface="Arial"/>
              </a:rPr>
              <a:t>Jeigu w=1, tai AX, </a:t>
            </a:r>
            <a:endParaRPr b="0" sz="4000" strike="noStrike">
              <a:latin typeface="Arial"/>
              <a:ea typeface="Arial"/>
              <a:cs typeface="Arial"/>
              <a:sym typeface="Arial"/>
            </a:endParaRPr>
          </a:p>
          <a:p>
            <a:pPr indent="0" lvl="0" marL="0" marR="0" rtl="0" algn="l">
              <a:spcBef>
                <a:spcPts val="0"/>
              </a:spcBef>
              <a:spcAft>
                <a:spcPts val="0"/>
              </a:spcAft>
              <a:buNone/>
            </a:pPr>
            <a:r>
              <a:rPr b="0" lang="lt-LT" sz="4000" strike="noStrike">
                <a:solidFill>
                  <a:srgbClr val="FF0000"/>
                </a:solidFill>
                <a:latin typeface="Arial"/>
                <a:ea typeface="Arial"/>
                <a:cs typeface="Arial"/>
                <a:sym typeface="Arial"/>
              </a:rPr>
              <a:t>jeigu w=0, tai AL</a:t>
            </a:r>
            <a:endParaRPr b="0" sz="4000"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Penktas </a:t>
            </a:r>
            <a:r>
              <a:rPr b="1" lang="lt-LT" sz="3600" strike="noStrike">
                <a:latin typeface="Arial"/>
                <a:ea typeface="Arial"/>
                <a:cs typeface="Arial"/>
                <a:sym typeface="Arial"/>
              </a:rPr>
              <a:t>mov </a:t>
            </a:r>
            <a:r>
              <a:rPr b="0" lang="lt-LT" sz="3600" strike="noStrike">
                <a:latin typeface="Arial"/>
                <a:ea typeface="Arial"/>
                <a:cs typeface="Arial"/>
                <a:sym typeface="Arial"/>
              </a:rPr>
              <a:t>atvejis</a:t>
            </a:r>
            <a:endParaRPr b="0" sz="3600" strike="noStrike">
              <a:latin typeface="Arial"/>
              <a:ea typeface="Arial"/>
              <a:cs typeface="Arial"/>
              <a:sym typeface="Arial"/>
            </a:endParaRPr>
          </a:p>
        </p:txBody>
      </p:sp>
      <p:pic>
        <p:nvPicPr>
          <p:cNvPr id="358" name="Google Shape;358;p57"/>
          <p:cNvPicPr preferRelativeResize="0"/>
          <p:nvPr/>
        </p:nvPicPr>
        <p:blipFill rotWithShape="1">
          <a:blip r:embed="rId3">
            <a:alphaModFix/>
          </a:blip>
          <a:srcRect b="0" l="0" r="0" t="0"/>
          <a:stretch/>
        </p:blipFill>
        <p:spPr>
          <a:xfrm>
            <a:off x="257400" y="2685600"/>
            <a:ext cx="9534600" cy="1562400"/>
          </a:xfrm>
          <a:prstGeom prst="rect">
            <a:avLst/>
          </a:prstGeom>
          <a:noFill/>
          <a:ln>
            <a:noFill/>
          </a:ln>
        </p:spPr>
      </p:pic>
      <p:sp>
        <p:nvSpPr>
          <p:cNvPr id="359" name="Google Shape;359;p57"/>
          <p:cNvSpPr txBox="1"/>
          <p:nvPr/>
        </p:nvSpPr>
        <p:spPr>
          <a:xfrm>
            <a:off x="864000" y="5328000"/>
            <a:ext cx="8568000" cy="1791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800" strike="noStrike">
                <a:latin typeface="Arial"/>
                <a:ea typeface="Arial"/>
                <a:cs typeface="Arial"/>
                <a:sym typeface="Arial"/>
              </a:rPr>
              <a:t>Pratimas</a:t>
            </a:r>
            <a:endParaRPr b="0" sz="2800" strike="noStrike">
              <a:latin typeface="Arial"/>
              <a:ea typeface="Arial"/>
              <a:cs typeface="Arial"/>
              <a:sym typeface="Arial"/>
            </a:endParaRPr>
          </a:p>
          <a:p>
            <a:pPr indent="0" lvl="0" marL="0" marR="0" rtl="0" algn="l">
              <a:spcBef>
                <a:spcPts val="0"/>
              </a:spcBef>
              <a:spcAft>
                <a:spcPts val="0"/>
              </a:spcAft>
              <a:buNone/>
            </a:pPr>
            <a:r>
              <a:rPr b="0" lang="lt-LT" sz="2800" strike="noStrike">
                <a:latin typeface="Arial"/>
                <a:ea typeface="Arial"/>
                <a:cs typeface="Arial"/>
                <a:sym typeface="Arial"/>
              </a:rPr>
              <a:t>mov ds, cx</a:t>
            </a:r>
            <a:endParaRPr b="0" sz="2800" strike="noStrike">
              <a:latin typeface="Arial"/>
              <a:ea typeface="Arial"/>
              <a:cs typeface="Arial"/>
              <a:sym typeface="Arial"/>
            </a:endParaRPr>
          </a:p>
          <a:p>
            <a:pPr indent="0" lvl="0" marL="0" marR="0" rtl="0" algn="l">
              <a:spcBef>
                <a:spcPts val="0"/>
              </a:spcBef>
              <a:spcAft>
                <a:spcPts val="0"/>
              </a:spcAft>
              <a:buNone/>
            </a:pPr>
            <a:r>
              <a:rPr b="0" lang="lt-LT" sz="2800" strike="noStrike">
                <a:latin typeface="Arial"/>
                <a:ea typeface="Arial"/>
                <a:cs typeface="Arial"/>
                <a:sym typeface="Arial"/>
              </a:rPr>
              <a:t>mov [1234h], es</a:t>
            </a:r>
            <a:endParaRPr b="0" sz="2800" strike="noStrike">
              <a:latin typeface="Arial"/>
              <a:ea typeface="Arial"/>
              <a:cs typeface="Arial"/>
              <a:sym typeface="Arial"/>
            </a:endParaRPr>
          </a:p>
          <a:p>
            <a:pPr indent="0" lvl="0" marL="0" marR="0" rtl="0" algn="l">
              <a:spcBef>
                <a:spcPts val="0"/>
              </a:spcBef>
              <a:spcAft>
                <a:spcPts val="0"/>
              </a:spcAft>
              <a:buNone/>
            </a:pPr>
            <a:r>
              <a:t/>
            </a:r>
            <a:endParaRPr b="0" sz="2800" strike="noStrike">
              <a:latin typeface="Arial"/>
              <a:ea typeface="Arial"/>
              <a:cs typeface="Arial"/>
              <a:sym typeface="Arial"/>
            </a:endParaRPr>
          </a:p>
          <a:p>
            <a:pPr indent="0" lvl="0" marL="0" marR="0" rtl="0" algn="l">
              <a:spcBef>
                <a:spcPts val="0"/>
              </a:spcBef>
              <a:spcAft>
                <a:spcPts val="0"/>
              </a:spcAft>
              <a:buNone/>
            </a:pPr>
            <a:r>
              <a:t/>
            </a:r>
            <a:endParaRPr b="0" sz="2800"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8"/>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Penktas </a:t>
            </a:r>
            <a:r>
              <a:rPr b="1" lang="lt-LT" sz="3600" strike="noStrike">
                <a:latin typeface="Arial"/>
                <a:ea typeface="Arial"/>
                <a:cs typeface="Arial"/>
                <a:sym typeface="Arial"/>
              </a:rPr>
              <a:t>mov </a:t>
            </a:r>
            <a:r>
              <a:rPr b="0" lang="lt-LT" sz="3600" strike="noStrike">
                <a:latin typeface="Arial"/>
                <a:ea typeface="Arial"/>
                <a:cs typeface="Arial"/>
                <a:sym typeface="Arial"/>
              </a:rPr>
              <a:t>atvejis</a:t>
            </a:r>
            <a:endParaRPr b="0" sz="3600" strike="noStrike">
              <a:latin typeface="Arial"/>
              <a:ea typeface="Arial"/>
              <a:cs typeface="Arial"/>
              <a:sym typeface="Arial"/>
            </a:endParaRPr>
          </a:p>
        </p:txBody>
      </p:sp>
      <p:pic>
        <p:nvPicPr>
          <p:cNvPr id="365" name="Google Shape;365;p58"/>
          <p:cNvPicPr preferRelativeResize="0"/>
          <p:nvPr/>
        </p:nvPicPr>
        <p:blipFill rotWithShape="1">
          <a:blip r:embed="rId3">
            <a:alphaModFix/>
          </a:blip>
          <a:srcRect b="0" l="0" r="0" t="0"/>
          <a:stretch/>
        </p:blipFill>
        <p:spPr>
          <a:xfrm>
            <a:off x="257400" y="2685600"/>
            <a:ext cx="9534600" cy="1562400"/>
          </a:xfrm>
          <a:prstGeom prst="rect">
            <a:avLst/>
          </a:prstGeom>
          <a:noFill/>
          <a:ln>
            <a:noFill/>
          </a:ln>
        </p:spPr>
      </p:pic>
      <p:sp>
        <p:nvSpPr>
          <p:cNvPr id="366" name="Google Shape;366;p58"/>
          <p:cNvSpPr txBox="1"/>
          <p:nvPr/>
        </p:nvSpPr>
        <p:spPr>
          <a:xfrm>
            <a:off x="864000" y="5328000"/>
            <a:ext cx="8568000" cy="1791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800" strike="noStrike">
                <a:latin typeface="Arial"/>
                <a:ea typeface="Arial"/>
                <a:cs typeface="Arial"/>
                <a:sym typeface="Arial"/>
              </a:rPr>
              <a:t>Pratimas</a:t>
            </a:r>
            <a:endParaRPr b="0" sz="2800" strike="noStrike">
              <a:latin typeface="Arial"/>
              <a:ea typeface="Arial"/>
              <a:cs typeface="Arial"/>
              <a:sym typeface="Arial"/>
            </a:endParaRPr>
          </a:p>
          <a:p>
            <a:pPr indent="0" lvl="0" marL="0" marR="0" rtl="0" algn="l">
              <a:spcBef>
                <a:spcPts val="0"/>
              </a:spcBef>
              <a:spcAft>
                <a:spcPts val="0"/>
              </a:spcAft>
              <a:buNone/>
            </a:pPr>
            <a:r>
              <a:rPr b="0" lang="lt-LT" sz="2800" strike="noStrike">
                <a:latin typeface="Arial"/>
                <a:ea typeface="Arial"/>
                <a:cs typeface="Arial"/>
                <a:sym typeface="Arial"/>
              </a:rPr>
              <a:t>mov ds, cx</a:t>
            </a:r>
            <a:endParaRPr b="0" sz="2800" strike="noStrike">
              <a:latin typeface="Arial"/>
              <a:ea typeface="Arial"/>
              <a:cs typeface="Arial"/>
              <a:sym typeface="Arial"/>
            </a:endParaRPr>
          </a:p>
          <a:p>
            <a:pPr indent="0" lvl="0" marL="0" marR="0" rtl="0" algn="l">
              <a:spcBef>
                <a:spcPts val="0"/>
              </a:spcBef>
              <a:spcAft>
                <a:spcPts val="0"/>
              </a:spcAft>
              <a:buNone/>
            </a:pPr>
            <a:r>
              <a:rPr b="0" lang="lt-LT" sz="2800" strike="noStrike">
                <a:latin typeface="Arial"/>
                <a:ea typeface="Arial"/>
                <a:cs typeface="Arial"/>
                <a:sym typeface="Arial"/>
              </a:rPr>
              <a:t>mov [1234h], es</a:t>
            </a:r>
            <a:endParaRPr b="0" sz="2800" strike="noStrike">
              <a:latin typeface="Arial"/>
              <a:ea typeface="Arial"/>
              <a:cs typeface="Arial"/>
              <a:sym typeface="Arial"/>
            </a:endParaRPr>
          </a:p>
          <a:p>
            <a:pPr indent="0" lvl="0" marL="0" marR="0" rtl="0" algn="l">
              <a:spcBef>
                <a:spcPts val="0"/>
              </a:spcBef>
              <a:spcAft>
                <a:spcPts val="0"/>
              </a:spcAft>
              <a:buNone/>
            </a:pPr>
            <a:r>
              <a:t/>
            </a:r>
            <a:endParaRPr b="0" sz="2800" strike="noStrike">
              <a:latin typeface="Arial"/>
              <a:ea typeface="Arial"/>
              <a:cs typeface="Arial"/>
              <a:sym typeface="Arial"/>
            </a:endParaRPr>
          </a:p>
          <a:p>
            <a:pPr indent="0" lvl="0" marL="0" marR="0" rtl="0" algn="l">
              <a:spcBef>
                <a:spcPts val="0"/>
              </a:spcBef>
              <a:spcAft>
                <a:spcPts val="0"/>
              </a:spcAft>
              <a:buNone/>
            </a:pPr>
            <a:r>
              <a:t/>
            </a:r>
            <a:endParaRPr b="0" sz="2800" strike="noStrike">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nvSpPr>
        <p:spPr>
          <a:xfrm>
            <a:off x="504000" y="301320"/>
            <a:ext cx="9071640" cy="5851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lt-LT" sz="6600" strike="noStrike">
                <a:latin typeface="Arial"/>
                <a:ea typeface="Arial"/>
                <a:cs typeface="Arial"/>
                <a:sym typeface="Arial"/>
              </a:rPr>
              <a:t>Aritmetinės ir loginės instrukcijos</a:t>
            </a:r>
            <a:endParaRPr b="0" sz="6600" strike="noStrik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0"/>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Mnemonikos</a:t>
            </a:r>
            <a:r>
              <a:rPr b="0" lang="lt-LT" sz="4400" strike="noStrike">
                <a:solidFill>
                  <a:srgbClr val="EFEDE2"/>
                </a:solidFill>
                <a:latin typeface="Arial"/>
                <a:ea typeface="Arial"/>
                <a:cs typeface="Arial"/>
                <a:sym typeface="Arial"/>
              </a:rPr>
              <a:t> </a:t>
            </a:r>
            <a:endParaRPr b="0" sz="4400" strike="noStrike">
              <a:latin typeface="Arial"/>
              <a:ea typeface="Arial"/>
              <a:cs typeface="Arial"/>
              <a:sym typeface="Arial"/>
            </a:endParaRPr>
          </a:p>
        </p:txBody>
      </p:sp>
      <p:sp>
        <p:nvSpPr>
          <p:cNvPr id="377" name="Google Shape;377;p60"/>
          <p:cNvSpPr txBox="1"/>
          <p:nvPr/>
        </p:nvSpPr>
        <p:spPr>
          <a:xfrm>
            <a:off x="504000" y="1878840"/>
            <a:ext cx="2160000" cy="533520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ADD</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SUB</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ADC</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SBB</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MUL</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IMUL</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DIV</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IDIV</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INC</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DEC</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NEG</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AND</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OR</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NOT</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XOR</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SHL/SAL</a:t>
            </a:r>
            <a:endParaRPr b="0" sz="2200" strike="noStrike">
              <a:latin typeface="Arial"/>
              <a:ea typeface="Arial"/>
              <a:cs typeface="Arial"/>
              <a:sym typeface="Arial"/>
            </a:endParaRPr>
          </a:p>
        </p:txBody>
      </p:sp>
      <p:sp>
        <p:nvSpPr>
          <p:cNvPr id="378" name="Google Shape;378;p60"/>
          <p:cNvSpPr txBox="1"/>
          <p:nvPr/>
        </p:nvSpPr>
        <p:spPr>
          <a:xfrm>
            <a:off x="4392000" y="1864800"/>
            <a:ext cx="2160000" cy="533520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SHR</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SAR</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TEST</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ROL</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ROR</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RCR</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RCL</a:t>
            </a:r>
            <a:endParaRPr b="0" sz="22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990"/>
              <a:buFont typeface="Noto Sans Symbols"/>
              <a:buChar char="⮚"/>
            </a:pPr>
            <a:r>
              <a:rPr b="0" lang="lt-LT" sz="2200" strike="noStrike">
                <a:solidFill>
                  <a:srgbClr val="000080"/>
                </a:solidFill>
                <a:latin typeface="Arial"/>
                <a:ea typeface="Arial"/>
                <a:cs typeface="Arial"/>
                <a:sym typeface="Arial"/>
              </a:rPr>
              <a:t>...</a:t>
            </a:r>
            <a:endParaRPr b="0" sz="2200" strike="noStrike">
              <a:latin typeface="Arial"/>
              <a:ea typeface="Arial"/>
              <a:cs typeface="Arial"/>
              <a:sym typeface="Arial"/>
            </a:endParaRPr>
          </a:p>
          <a:p>
            <a:pPr indent="-279855" lvl="0" marL="457200" marR="0" rtl="0" algn="l">
              <a:lnSpc>
                <a:spcPct val="100000"/>
              </a:lnSpc>
              <a:spcBef>
                <a:spcPts val="0"/>
              </a:spcBef>
              <a:spcAft>
                <a:spcPts val="0"/>
              </a:spcAft>
              <a:buClr>
                <a:srgbClr val="1F497D"/>
              </a:buClr>
              <a:buSzPts val="990"/>
              <a:buFont typeface="Noto Sans Symbols"/>
              <a:buNone/>
            </a:pPr>
            <a:r>
              <a:t/>
            </a:r>
            <a:endParaRPr b="0" sz="2200" strike="noStrike">
              <a:latin typeface="Arial"/>
              <a:ea typeface="Arial"/>
              <a:cs typeface="Arial"/>
              <a:sym typeface="Arial"/>
            </a:endParaRPr>
          </a:p>
          <a:p>
            <a:pPr indent="-279855" lvl="0" marL="457200" marR="0" rtl="0" algn="l">
              <a:lnSpc>
                <a:spcPct val="100000"/>
              </a:lnSpc>
              <a:spcBef>
                <a:spcPts val="0"/>
              </a:spcBef>
              <a:spcAft>
                <a:spcPts val="0"/>
              </a:spcAft>
              <a:buClr>
                <a:srgbClr val="1F497D"/>
              </a:buClr>
              <a:buSzPts val="990"/>
              <a:buFont typeface="Noto Sans Symbols"/>
              <a:buNone/>
            </a:pPr>
            <a:r>
              <a:t/>
            </a:r>
            <a:endParaRPr b="0" sz="2200" strike="noStrik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txBox="1"/>
          <p:nvPr/>
        </p:nvSpPr>
        <p:spPr>
          <a:xfrm>
            <a:off x="504000" y="503975"/>
            <a:ext cx="8064000" cy="741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3900" strike="noStrike">
                <a:solidFill>
                  <a:srgbClr val="000080"/>
                </a:solidFill>
                <a:latin typeface="Arial"/>
                <a:ea typeface="Arial"/>
                <a:cs typeface="Arial"/>
                <a:sym typeface="Arial"/>
              </a:rPr>
              <a:t>Kai kurios instrukcijos</a:t>
            </a:r>
            <a:endParaRPr b="0" sz="3900" strike="noStrike">
              <a:latin typeface="Arial"/>
              <a:ea typeface="Arial"/>
              <a:cs typeface="Arial"/>
              <a:sym typeface="Arial"/>
            </a:endParaRPr>
          </a:p>
        </p:txBody>
      </p:sp>
      <p:sp>
        <p:nvSpPr>
          <p:cNvPr id="384" name="Google Shape;384;p61"/>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4000" strike="noStrike">
                <a:solidFill>
                  <a:srgbClr val="1F497D"/>
                </a:solidFill>
                <a:latin typeface="Arial"/>
                <a:ea typeface="Arial"/>
                <a:cs typeface="Arial"/>
                <a:sym typeface="Arial"/>
              </a:rPr>
              <a:t>Tolimesnėse skaidrėse panagrinėsime kai kurias instrukcijas ir jų poveikį FLAGS registrui: likusias klausytojas lengvai panagrinės savarankiškai, pavyzdžiui, pagal šią nuorodą:</a:t>
            </a:r>
            <a:endParaRPr b="0" sz="4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4000" strike="noStrike">
              <a:latin typeface="Arial"/>
              <a:ea typeface="Arial"/>
              <a:cs typeface="Arial"/>
              <a:sym typeface="Arial"/>
            </a:endParaRPr>
          </a:p>
          <a:p>
            <a:pPr indent="0" lvl="0" marL="0" marR="0" rtl="0" algn="l">
              <a:lnSpc>
                <a:spcPct val="100000"/>
              </a:lnSpc>
              <a:spcBef>
                <a:spcPts val="0"/>
              </a:spcBef>
              <a:spcAft>
                <a:spcPts val="0"/>
              </a:spcAft>
              <a:buNone/>
            </a:pPr>
            <a:r>
              <a:rPr b="0" lang="lt-LT" sz="2200" strike="noStrike">
                <a:solidFill>
                  <a:srgbClr val="1F497D"/>
                </a:solidFill>
                <a:latin typeface="Arial"/>
                <a:ea typeface="Arial"/>
                <a:cs typeface="Arial"/>
                <a:sym typeface="Arial"/>
              </a:rPr>
              <a:t>  </a:t>
            </a:r>
            <a:r>
              <a:rPr b="0" lang="lt-LT" sz="2200" u="sng" strike="noStrike">
                <a:solidFill>
                  <a:schemeClr val="hlink"/>
                </a:solidFill>
                <a:latin typeface="Arial"/>
                <a:ea typeface="Arial"/>
                <a:cs typeface="Arial"/>
                <a:sym typeface="Arial"/>
                <a:hlinkClick r:id="rId3"/>
              </a:rPr>
              <a:t>http://www.electronics.dit.ie/staff/tscarff/8086_instruction_set/8086_instruction_set.html</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lt-LT" sz="4000" strike="noStrike">
                <a:solidFill>
                  <a:srgbClr val="1F497D"/>
                </a:solidFill>
                <a:latin typeface="Arial"/>
                <a:ea typeface="Arial"/>
                <a:cs typeface="Arial"/>
                <a:sym typeface="Arial"/>
              </a:rPr>
              <a:t>arba kitą :) </a:t>
            </a:r>
            <a:endParaRPr b="0" sz="4000" strike="noStrike">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2"/>
          <p:cNvSpPr txBox="1"/>
          <p:nvPr/>
        </p:nvSpPr>
        <p:spPr>
          <a:xfrm>
            <a:off x="504000" y="525275"/>
            <a:ext cx="8064000" cy="807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ADD</a:t>
            </a:r>
            <a:endParaRPr b="0" sz="4400" strike="noStrike">
              <a:latin typeface="Arial"/>
              <a:ea typeface="Arial"/>
              <a:cs typeface="Arial"/>
              <a:sym typeface="Arial"/>
            </a:endParaRPr>
          </a:p>
        </p:txBody>
      </p:sp>
      <p:sp>
        <p:nvSpPr>
          <p:cNvPr id="390" name="Google Shape;390;p62"/>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4800" strike="noStrike">
                <a:solidFill>
                  <a:srgbClr val="1F497D"/>
                </a:solidFill>
                <a:latin typeface="Arial"/>
                <a:ea typeface="Arial"/>
                <a:cs typeface="Arial"/>
                <a:sym typeface="Arial"/>
              </a:rPr>
              <a:t>Formos:</a:t>
            </a:r>
            <a:endParaRPr b="0" sz="48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2970"/>
              <a:buFont typeface="Arial"/>
              <a:buChar char="•"/>
            </a:pPr>
            <a:r>
              <a:rPr b="0" lang="lt-LT" sz="3000" strike="noStrike">
                <a:solidFill>
                  <a:srgbClr val="1F497D"/>
                </a:solidFill>
                <a:latin typeface="Arial"/>
                <a:ea typeface="Arial"/>
                <a:cs typeface="Arial"/>
                <a:sym typeface="Arial"/>
              </a:rPr>
              <a:t>registras += (registras arba atmintis);</a:t>
            </a:r>
            <a:endParaRPr b="0" sz="30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2970"/>
              <a:buFont typeface="Arial"/>
              <a:buChar char="•"/>
            </a:pPr>
            <a:r>
              <a:rPr b="0" lang="lt-LT" sz="3000" strike="noStrike">
                <a:solidFill>
                  <a:srgbClr val="1F497D"/>
                </a:solidFill>
                <a:latin typeface="Arial"/>
                <a:ea typeface="Arial"/>
                <a:cs typeface="Arial"/>
                <a:sym typeface="Arial"/>
              </a:rPr>
              <a:t>(registras arba atmintis) += (skaičius);</a:t>
            </a:r>
            <a:endParaRPr b="0" sz="30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2970"/>
              <a:buFont typeface="Arial"/>
              <a:buChar char="•"/>
            </a:pPr>
            <a:r>
              <a:rPr b="0" lang="lt-LT" sz="3000" strike="noStrike">
                <a:solidFill>
                  <a:srgbClr val="1F497D"/>
                </a:solidFill>
                <a:latin typeface="Arial"/>
                <a:ea typeface="Arial"/>
                <a:cs typeface="Arial"/>
                <a:sym typeface="Arial"/>
              </a:rPr>
              <a:t>akumuliatorius += (skaIčius)</a:t>
            </a:r>
            <a:endParaRPr b="0" sz="3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0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Duomenų pernešimo instrukcijos</a:t>
            </a:r>
            <a:endParaRPr b="0" sz="3600" strike="noStrike">
              <a:latin typeface="Arial"/>
              <a:ea typeface="Arial"/>
              <a:cs typeface="Arial"/>
              <a:sym typeface="Arial"/>
            </a:endParaRPr>
          </a:p>
        </p:txBody>
      </p:sp>
      <p:sp>
        <p:nvSpPr>
          <p:cNvPr id="86" name="Google Shape;86;p18"/>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Instrukcija MOV     &lt;op1&gt;, &lt;op2&gt;</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&lt;op1&gt; - registras, &lt;op2&gt; - registras</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Pvz.: mov ax, bx</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99CC66"/>
              </a:buClr>
              <a:buSzPts val="1170"/>
              <a:buFont typeface="Noto Sans Symbols"/>
              <a:buChar char="●"/>
            </a:pPr>
            <a:r>
              <a:rPr b="0" lang="lt-LT" sz="2600" strike="noStrike">
                <a:latin typeface="Arial"/>
                <a:ea typeface="Arial"/>
                <a:cs typeface="Arial"/>
                <a:sym typeface="Arial"/>
              </a:rPr>
              <a:t>&lt;op1&gt; - registras, &lt;op2&gt;  - atmintis /  arba atvirkščiai</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Pvz., mov cx, word  skaicius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 mov bl, byte skaicius [si]</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 mov byte [bp+2], ch</a:t>
            </a:r>
            <a:endParaRPr b="0" i="0" sz="2600" u="none" cap="none" strike="noStrike">
              <a:latin typeface="Arial"/>
              <a:ea typeface="Arial"/>
              <a:cs typeface="Arial"/>
              <a:sym typeface="Arial"/>
            </a:endParaRPr>
          </a:p>
          <a:p>
            <a:pPr indent="-200174" lvl="1" marL="864000" marR="0" rtl="0" algn="l">
              <a:spcBef>
                <a:spcPts val="1134"/>
              </a:spcBef>
              <a:spcAft>
                <a:spcPts val="0"/>
              </a:spcAft>
              <a:buClr>
                <a:srgbClr val="99CC66"/>
              </a:buClr>
              <a:buSzPts val="1950"/>
              <a:buFont typeface="Noto Sans Symbols"/>
              <a:buNone/>
            </a:pPr>
            <a:r>
              <a:t/>
            </a:r>
            <a:endParaRPr b="0" i="0" sz="2600" u="none" cap="none" strike="noStrike">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3"/>
          <p:cNvSpPr txBox="1"/>
          <p:nvPr/>
        </p:nvSpPr>
        <p:spPr>
          <a:xfrm>
            <a:off x="504000" y="436350"/>
            <a:ext cx="8064000" cy="897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ADD</a:t>
            </a:r>
            <a:endParaRPr b="0" sz="4400" strike="noStrike">
              <a:latin typeface="Arial"/>
              <a:ea typeface="Arial"/>
              <a:cs typeface="Arial"/>
              <a:sym typeface="Arial"/>
            </a:endParaRPr>
          </a:p>
        </p:txBody>
      </p:sp>
      <p:sp>
        <p:nvSpPr>
          <p:cNvPr id="396" name="Google Shape;396;p63"/>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4800" strike="noStrike">
                <a:solidFill>
                  <a:srgbClr val="1F497D"/>
                </a:solidFill>
                <a:latin typeface="Arial"/>
                <a:ea typeface="Arial"/>
                <a:cs typeface="Arial"/>
                <a:sym typeface="Arial"/>
              </a:rPr>
              <a:t>Formos:</a:t>
            </a:r>
            <a:endParaRPr b="0" sz="48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2970"/>
              <a:buFont typeface="Arial"/>
              <a:buChar char="•"/>
            </a:pPr>
            <a:r>
              <a:rPr b="0" lang="lt-LT" sz="3000" strike="noStrike">
                <a:solidFill>
                  <a:srgbClr val="1F497D"/>
                </a:solidFill>
                <a:latin typeface="Arial"/>
                <a:ea typeface="Arial"/>
                <a:cs typeface="Arial"/>
                <a:sym typeface="Arial"/>
              </a:rPr>
              <a:t>registras += (registras arba atmintis);</a:t>
            </a:r>
            <a:endParaRPr b="0" sz="30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2970"/>
              <a:buFont typeface="Arial"/>
              <a:buChar char="•"/>
            </a:pPr>
            <a:r>
              <a:rPr b="0" lang="lt-LT" sz="3000" strike="noStrike">
                <a:solidFill>
                  <a:srgbClr val="1F497D"/>
                </a:solidFill>
                <a:latin typeface="Arial"/>
                <a:ea typeface="Arial"/>
                <a:cs typeface="Arial"/>
                <a:sym typeface="Arial"/>
              </a:rPr>
              <a:t>(registras arba atmintis) += (skaičius);</a:t>
            </a:r>
            <a:endParaRPr b="0" sz="30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2970"/>
              <a:buFont typeface="Arial"/>
              <a:buChar char="•"/>
            </a:pPr>
            <a:r>
              <a:rPr b="0" lang="lt-LT" sz="3000" strike="noStrike">
                <a:solidFill>
                  <a:srgbClr val="1F497D"/>
                </a:solidFill>
                <a:latin typeface="Arial"/>
                <a:ea typeface="Arial"/>
                <a:cs typeface="Arial"/>
                <a:sym typeface="Arial"/>
              </a:rPr>
              <a:t>akumuliatorius += (skaičius)</a:t>
            </a:r>
            <a:endParaRPr b="0" sz="3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000" strike="noStrike">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nvSpPr>
        <p:spPr>
          <a:xfrm>
            <a:off x="504000" y="393950"/>
            <a:ext cx="8064000" cy="1015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Pavyzdys 1. CF požymis</a:t>
            </a:r>
            <a:endParaRPr b="0" sz="4400" strike="noStrike">
              <a:latin typeface="Arial"/>
              <a:ea typeface="Arial"/>
              <a:cs typeface="Arial"/>
              <a:sym typeface="Arial"/>
            </a:endParaRPr>
          </a:p>
        </p:txBody>
      </p:sp>
      <p:sp>
        <p:nvSpPr>
          <p:cNvPr id="402" name="Google Shape;402;p64"/>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CLC</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AX, FFFF</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ADD AX, 0001</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5"/>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Pavyzdys 2. ZF požymis</a:t>
            </a:r>
            <a:endParaRPr b="0" sz="4400" strike="noStrike">
              <a:latin typeface="Arial"/>
              <a:ea typeface="Arial"/>
              <a:cs typeface="Arial"/>
              <a:sym typeface="Arial"/>
            </a:endParaRPr>
          </a:p>
        </p:txBody>
      </p:sp>
      <p:sp>
        <p:nvSpPr>
          <p:cNvPr id="408" name="Google Shape;408;p65"/>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AH, 00</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SAHF</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AL, 00</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ADD AL, 00</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6"/>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Pavyzdys 3. OF ir SF požymiai</a:t>
            </a:r>
            <a:endParaRPr b="0" sz="4400" strike="noStrike">
              <a:latin typeface="Arial"/>
              <a:ea typeface="Arial"/>
              <a:cs typeface="Arial"/>
              <a:sym typeface="Arial"/>
            </a:endParaRPr>
          </a:p>
        </p:txBody>
      </p:sp>
      <p:sp>
        <p:nvSpPr>
          <p:cNvPr id="414" name="Google Shape;414;p66"/>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AH, 00</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SAHF</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AL, 7F</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ADD AL, 02</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7"/>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Pavyzdys 4. AF požymis</a:t>
            </a:r>
            <a:endParaRPr b="0" sz="4400" strike="noStrike">
              <a:latin typeface="Arial"/>
              <a:ea typeface="Arial"/>
              <a:cs typeface="Arial"/>
              <a:sym typeface="Arial"/>
            </a:endParaRPr>
          </a:p>
        </p:txBody>
      </p:sp>
      <p:sp>
        <p:nvSpPr>
          <p:cNvPr id="420" name="Google Shape;420;p67"/>
          <p:cNvSpPr txBox="1"/>
          <p:nvPr/>
        </p:nvSpPr>
        <p:spPr>
          <a:xfrm>
            <a:off x="327240" y="222408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AH, 00</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SAHF</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AL, 0E</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ADD AL, 02</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
        <p:nvSpPr>
          <p:cNvPr id="421" name="Google Shape;421;p67"/>
          <p:cNvSpPr/>
          <p:nvPr/>
        </p:nvSpPr>
        <p:spPr>
          <a:xfrm>
            <a:off x="3178080" y="4462200"/>
            <a:ext cx="3145680" cy="1026360"/>
          </a:xfrm>
          <a:custGeom>
            <a:rect b="b" l="l" r="r" t="t"/>
            <a:pathLst>
              <a:path extrusionOk="0" h="21600" w="21600">
                <a:moveTo>
                  <a:pt x="0" y="0"/>
                </a:moveTo>
                <a:lnTo>
                  <a:pt x="21600" y="21600"/>
                </a:lnTo>
              </a:path>
            </a:pathLst>
          </a:custGeom>
          <a:noFill/>
          <a:ln cap="flat" cmpd="sng" w="38150">
            <a:solidFill>
              <a:srgbClr val="1F497D"/>
            </a:solidFill>
            <a:prstDash val="solid"/>
            <a:round/>
            <a:headEnd len="sm" w="sm" type="none"/>
            <a:tailEnd len="lg" w="lg" type="triangle"/>
          </a:ln>
        </p:spPr>
      </p:sp>
      <p:sp>
        <p:nvSpPr>
          <p:cNvPr id="422" name="Google Shape;422;p67"/>
          <p:cNvSpPr/>
          <p:nvPr/>
        </p:nvSpPr>
        <p:spPr>
          <a:xfrm>
            <a:off x="5922720" y="5681880"/>
            <a:ext cx="3225960" cy="802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2400" strike="noStrike">
                <a:solidFill>
                  <a:srgbClr val="FF0000"/>
                </a:solidFill>
                <a:latin typeface="Arial"/>
                <a:ea typeface="Arial"/>
                <a:cs typeface="Arial"/>
                <a:sym typeface="Arial"/>
              </a:rPr>
              <a:t>Ivyko pernešimas iš 3-o bito (skaičiuojant nuo nulio)</a:t>
            </a:r>
            <a:endParaRPr b="0" sz="2400" strike="noStrike">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8"/>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Pavyzdys 4. PF požymis</a:t>
            </a:r>
            <a:endParaRPr b="0" sz="4400" strike="noStrike">
              <a:latin typeface="Arial"/>
              <a:ea typeface="Arial"/>
              <a:cs typeface="Arial"/>
              <a:sym typeface="Arial"/>
            </a:endParaRPr>
          </a:p>
        </p:txBody>
      </p:sp>
      <p:sp>
        <p:nvSpPr>
          <p:cNvPr id="428" name="Google Shape;428;p68"/>
          <p:cNvSpPr txBox="1"/>
          <p:nvPr/>
        </p:nvSpPr>
        <p:spPr>
          <a:xfrm>
            <a:off x="327240" y="222408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AH, 00</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SAHF</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AX, 0111</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ADD AX, 001A</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
        <p:nvSpPr>
          <p:cNvPr id="429" name="Google Shape;429;p68"/>
          <p:cNvSpPr/>
          <p:nvPr/>
        </p:nvSpPr>
        <p:spPr>
          <a:xfrm>
            <a:off x="3691440" y="4509720"/>
            <a:ext cx="2631960" cy="978840"/>
          </a:xfrm>
          <a:custGeom>
            <a:rect b="b" l="l" r="r" t="t"/>
            <a:pathLst>
              <a:path extrusionOk="0" h="21600" w="21600">
                <a:moveTo>
                  <a:pt x="0" y="0"/>
                </a:moveTo>
                <a:lnTo>
                  <a:pt x="21600" y="21600"/>
                </a:lnTo>
              </a:path>
            </a:pathLst>
          </a:custGeom>
          <a:noFill/>
          <a:ln cap="flat" cmpd="sng" w="38150">
            <a:solidFill>
              <a:srgbClr val="1F497D"/>
            </a:solidFill>
            <a:prstDash val="solid"/>
            <a:round/>
            <a:headEnd len="sm" w="sm" type="none"/>
            <a:tailEnd len="lg" w="lg" type="triangle"/>
          </a:ln>
        </p:spPr>
      </p:sp>
      <p:sp>
        <p:nvSpPr>
          <p:cNvPr id="430" name="Google Shape;430;p68"/>
          <p:cNvSpPr/>
          <p:nvPr/>
        </p:nvSpPr>
        <p:spPr>
          <a:xfrm>
            <a:off x="5922720" y="5681880"/>
            <a:ext cx="3225960" cy="802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2800" strike="noStrike">
                <a:solidFill>
                  <a:srgbClr val="FF0000"/>
                </a:solidFill>
                <a:latin typeface="Arial"/>
                <a:ea typeface="Arial"/>
                <a:cs typeface="Arial"/>
                <a:sym typeface="Arial"/>
              </a:rPr>
              <a:t>Bitų skaičius BAITO rezultate - lyginis</a:t>
            </a:r>
            <a:endParaRPr b="0" sz="2800" strike="noStrike">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9"/>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Išvada</a:t>
            </a:r>
            <a:endParaRPr b="0" sz="4400" strike="noStrike">
              <a:latin typeface="Arial"/>
              <a:ea typeface="Arial"/>
              <a:cs typeface="Arial"/>
              <a:sym typeface="Arial"/>
            </a:endParaRPr>
          </a:p>
        </p:txBody>
      </p:sp>
      <p:sp>
        <p:nvSpPr>
          <p:cNvPr id="436" name="Google Shape;436;p69"/>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4000" strike="noStrike">
                <a:solidFill>
                  <a:srgbClr val="1F497D"/>
                </a:solidFill>
                <a:latin typeface="Arial"/>
                <a:ea typeface="Arial"/>
                <a:cs typeface="Arial"/>
                <a:sym typeface="Arial"/>
              </a:rPr>
              <a:t>Net tokia paprasta operacija kaip sudėtis susieta su daugybe požymių :)</a:t>
            </a:r>
            <a:endParaRPr b="0" sz="4000" strike="noStrike">
              <a:latin typeface="Arial"/>
              <a:ea typeface="Arial"/>
              <a:cs typeface="Arial"/>
              <a:sym typeface="Arial"/>
            </a:endParaRPr>
          </a:p>
          <a:p>
            <a:pPr indent="0" lvl="0" marL="0" marR="0" rtl="0" algn="l">
              <a:lnSpc>
                <a:spcPct val="100000"/>
              </a:lnSpc>
              <a:spcBef>
                <a:spcPts val="0"/>
              </a:spcBef>
              <a:spcAft>
                <a:spcPts val="0"/>
              </a:spcAft>
              <a:buNone/>
            </a:pPr>
            <a:r>
              <a:rPr b="0" lang="lt-LT" sz="4000" strike="noStrike">
                <a:solidFill>
                  <a:srgbClr val="1F497D"/>
                </a:solidFill>
                <a:latin typeface="Arial"/>
                <a:ea typeface="Arial"/>
                <a:cs typeface="Arial"/>
                <a:sym typeface="Arial"/>
              </a:rPr>
              <a:t>...Bet praktikoje dėl to problemų daug nekyla: tiesiog reikia žinoti su kokiais skaičiais (pavyzdžiui, su ženklu ar be ženklo) dirbame ir tinkamai juos apdoroti </a:t>
            </a:r>
            <a:endParaRPr b="0" sz="4000" strike="noStrike">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0"/>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ADC</a:t>
            </a:r>
            <a:endParaRPr b="0" sz="4400" strike="noStrike">
              <a:latin typeface="Arial"/>
              <a:ea typeface="Arial"/>
              <a:cs typeface="Arial"/>
              <a:sym typeface="Arial"/>
            </a:endParaRPr>
          </a:p>
        </p:txBody>
      </p:sp>
      <p:sp>
        <p:nvSpPr>
          <p:cNvPr id="442" name="Google Shape;442;p70"/>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4800" strike="noStrike">
                <a:solidFill>
                  <a:srgbClr val="1F497D"/>
                </a:solidFill>
                <a:latin typeface="Arial"/>
                <a:ea typeface="Arial"/>
                <a:cs typeface="Arial"/>
                <a:sym typeface="Arial"/>
              </a:rPr>
              <a:t>Formos:</a:t>
            </a:r>
            <a:endParaRPr b="0" sz="48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2970"/>
              <a:buFont typeface="Arial"/>
              <a:buChar char="•"/>
            </a:pPr>
            <a:r>
              <a:rPr b="0" lang="lt-LT" sz="3000" strike="noStrike">
                <a:solidFill>
                  <a:srgbClr val="1F497D"/>
                </a:solidFill>
                <a:latin typeface="Arial"/>
                <a:ea typeface="Arial"/>
                <a:cs typeface="Arial"/>
                <a:sym typeface="Arial"/>
              </a:rPr>
              <a:t>registras += (registras arba atmintis) </a:t>
            </a:r>
            <a:r>
              <a:rPr b="0" lang="lt-LT" sz="3000" strike="noStrike">
                <a:solidFill>
                  <a:srgbClr val="FF0000"/>
                </a:solidFill>
                <a:latin typeface="Arial"/>
                <a:ea typeface="Arial"/>
                <a:cs typeface="Arial"/>
                <a:sym typeface="Arial"/>
              </a:rPr>
              <a:t>+ CF</a:t>
            </a:r>
            <a:r>
              <a:rPr b="0" lang="lt-LT" sz="3000" strike="noStrike">
                <a:solidFill>
                  <a:srgbClr val="1F497D"/>
                </a:solidFill>
                <a:latin typeface="Arial"/>
                <a:ea typeface="Arial"/>
                <a:cs typeface="Arial"/>
                <a:sym typeface="Arial"/>
              </a:rPr>
              <a:t>;</a:t>
            </a:r>
            <a:endParaRPr b="0" sz="30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2970"/>
              <a:buFont typeface="Arial"/>
              <a:buChar char="•"/>
            </a:pPr>
            <a:r>
              <a:rPr b="0" lang="lt-LT" sz="3000" strike="noStrike">
                <a:solidFill>
                  <a:srgbClr val="1F497D"/>
                </a:solidFill>
                <a:latin typeface="Arial"/>
                <a:ea typeface="Arial"/>
                <a:cs typeface="Arial"/>
                <a:sym typeface="Arial"/>
              </a:rPr>
              <a:t>(registras arba atmintis) += (skaičius) </a:t>
            </a:r>
            <a:r>
              <a:rPr b="0" lang="lt-LT" sz="3000" strike="noStrike">
                <a:solidFill>
                  <a:srgbClr val="FF0000"/>
                </a:solidFill>
                <a:latin typeface="Arial"/>
                <a:ea typeface="Arial"/>
                <a:cs typeface="Arial"/>
                <a:sym typeface="Arial"/>
              </a:rPr>
              <a:t>+ CF</a:t>
            </a:r>
            <a:r>
              <a:rPr b="0" lang="lt-LT" sz="3000" strike="noStrike">
                <a:solidFill>
                  <a:srgbClr val="1F497D"/>
                </a:solidFill>
                <a:latin typeface="Arial"/>
                <a:ea typeface="Arial"/>
                <a:cs typeface="Arial"/>
                <a:sym typeface="Arial"/>
              </a:rPr>
              <a:t>;</a:t>
            </a:r>
            <a:endParaRPr b="0" sz="3000" strike="noStrike">
              <a:latin typeface="Arial"/>
              <a:ea typeface="Arial"/>
              <a:cs typeface="Arial"/>
              <a:sym typeface="Arial"/>
            </a:endParaRPr>
          </a:p>
          <a:p>
            <a:pPr indent="-342720" lvl="0" marL="457200" marR="0" rtl="0" algn="l">
              <a:lnSpc>
                <a:spcPct val="100000"/>
              </a:lnSpc>
              <a:spcBef>
                <a:spcPts val="0"/>
              </a:spcBef>
              <a:spcAft>
                <a:spcPts val="0"/>
              </a:spcAft>
              <a:buClr>
                <a:srgbClr val="1F497D"/>
              </a:buClr>
              <a:buSzPts val="2970"/>
              <a:buFont typeface="Arial"/>
              <a:buChar char="•"/>
            </a:pPr>
            <a:r>
              <a:rPr b="0" lang="lt-LT" sz="3000" strike="noStrike">
                <a:solidFill>
                  <a:srgbClr val="1F497D"/>
                </a:solidFill>
                <a:latin typeface="Arial"/>
                <a:ea typeface="Arial"/>
                <a:cs typeface="Arial"/>
                <a:sym typeface="Arial"/>
              </a:rPr>
              <a:t>akumuliatorius += (skaIčius) </a:t>
            </a:r>
            <a:r>
              <a:rPr b="0" lang="lt-LT" sz="3000" strike="noStrike">
                <a:solidFill>
                  <a:srgbClr val="FF0000"/>
                </a:solidFill>
                <a:latin typeface="Arial"/>
                <a:ea typeface="Arial"/>
                <a:cs typeface="Arial"/>
                <a:sym typeface="Arial"/>
              </a:rPr>
              <a:t>+ CF</a:t>
            </a:r>
            <a:endParaRPr b="0" sz="3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000" strike="noStrike">
              <a:latin typeface="Arial"/>
              <a:ea typeface="Arial"/>
              <a:cs typeface="Arial"/>
              <a:sym typeface="Arial"/>
            </a:endParaRPr>
          </a:p>
          <a:p>
            <a:pPr indent="0" lvl="0" marL="0" marR="0" rtl="0" algn="l">
              <a:lnSpc>
                <a:spcPct val="100000"/>
              </a:lnSpc>
              <a:spcBef>
                <a:spcPts val="0"/>
              </a:spcBef>
              <a:spcAft>
                <a:spcPts val="0"/>
              </a:spcAft>
              <a:buNone/>
            </a:pPr>
            <a:r>
              <a:rPr b="0" lang="lt-LT" sz="3000" strike="noStrike">
                <a:solidFill>
                  <a:srgbClr val="1F497D"/>
                </a:solidFill>
                <a:latin typeface="Arial"/>
                <a:ea typeface="Arial"/>
                <a:cs typeface="Arial"/>
                <a:sym typeface="Arial"/>
              </a:rPr>
              <a:t>Pastabos. </a:t>
            </a:r>
            <a:endParaRPr b="0" sz="3000" strike="noStrike">
              <a:latin typeface="Arial"/>
              <a:ea typeface="Arial"/>
              <a:cs typeface="Arial"/>
              <a:sym typeface="Arial"/>
            </a:endParaRPr>
          </a:p>
          <a:p>
            <a:pPr indent="0" lvl="0" marL="0" marR="0" rtl="0" algn="l">
              <a:lnSpc>
                <a:spcPct val="100000"/>
              </a:lnSpc>
              <a:spcBef>
                <a:spcPts val="0"/>
              </a:spcBef>
              <a:spcAft>
                <a:spcPts val="0"/>
              </a:spcAft>
              <a:buNone/>
            </a:pPr>
            <a:r>
              <a:rPr b="0" lang="lt-LT" sz="3000" strike="noStrike">
                <a:solidFill>
                  <a:srgbClr val="1F497D"/>
                </a:solidFill>
                <a:latin typeface="Arial"/>
                <a:ea typeface="Arial"/>
                <a:cs typeface="Arial"/>
                <a:sym typeface="Arial"/>
              </a:rPr>
              <a:t>1. CF pridėjimas vyksta  automatiškai :)</a:t>
            </a:r>
            <a:endParaRPr b="0" sz="3000" strike="noStrike">
              <a:latin typeface="Arial"/>
              <a:ea typeface="Arial"/>
              <a:cs typeface="Arial"/>
              <a:sym typeface="Arial"/>
            </a:endParaRPr>
          </a:p>
          <a:p>
            <a:pPr indent="0" lvl="0" marL="0" marR="0" rtl="0" algn="l">
              <a:lnSpc>
                <a:spcPct val="100000"/>
              </a:lnSpc>
              <a:spcBef>
                <a:spcPts val="0"/>
              </a:spcBef>
              <a:spcAft>
                <a:spcPts val="0"/>
              </a:spcAft>
              <a:buNone/>
            </a:pPr>
            <a:r>
              <a:rPr b="0" lang="lt-LT" sz="3000" strike="noStrike">
                <a:solidFill>
                  <a:srgbClr val="1F497D"/>
                </a:solidFill>
                <a:latin typeface="Arial"/>
                <a:ea typeface="Arial"/>
                <a:cs typeface="Arial"/>
                <a:sym typeface="Arial"/>
              </a:rPr>
              <a:t>2. Komanda turi poveikį tiems patiems požymiams kaip ir ADD</a:t>
            </a:r>
            <a:endParaRPr b="0" sz="3000" strike="noStrike">
              <a:latin typeface="Arial"/>
              <a:ea typeface="Arial"/>
              <a:cs typeface="Arial"/>
              <a:sym typeface="Arial"/>
            </a:endParaRPr>
          </a:p>
          <a:p>
            <a:pPr indent="0" lvl="0" marL="0" marR="0" rtl="0" algn="l">
              <a:lnSpc>
                <a:spcPct val="100000"/>
              </a:lnSpc>
              <a:spcBef>
                <a:spcPts val="0"/>
              </a:spcBef>
              <a:spcAft>
                <a:spcPts val="0"/>
              </a:spcAft>
              <a:buNone/>
            </a:pPr>
            <a:r>
              <a:rPr b="0" lang="lt-LT" sz="3000" strike="noStrike">
                <a:solidFill>
                  <a:srgbClr val="1F497D"/>
                </a:solidFill>
                <a:latin typeface="Arial"/>
                <a:ea typeface="Arial"/>
                <a:cs typeface="Arial"/>
                <a:sym typeface="Arial"/>
              </a:rPr>
              <a:t>3.Gali būti  naudojama ilgų (keletas baitų/žodžių) sudėjimui</a:t>
            </a:r>
            <a:endParaRPr b="0" sz="3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000" strike="noStrike">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1"/>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ADC panaudojimo pvz.</a:t>
            </a:r>
            <a:endParaRPr b="0" sz="4400" strike="noStrike">
              <a:latin typeface="Arial"/>
              <a:ea typeface="Arial"/>
              <a:cs typeface="Arial"/>
              <a:sym typeface="Arial"/>
            </a:endParaRPr>
          </a:p>
        </p:txBody>
      </p:sp>
      <p:sp>
        <p:nvSpPr>
          <p:cNvPr id="448" name="Google Shape;448;p71"/>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2400" strike="noStrike">
                <a:solidFill>
                  <a:srgbClr val="1F497D"/>
                </a:solidFill>
                <a:latin typeface="Arial"/>
                <a:ea typeface="Arial"/>
                <a:cs typeface="Arial"/>
                <a:sym typeface="Arial"/>
              </a:rPr>
              <a:t>Sudėkime du beženklius 32 bitų skaičius, kurių pirmas yra registrų poroje BX:AX, o antras -  DX:CX:</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lt-LT" sz="2400" strike="noStrike">
                <a:solidFill>
                  <a:srgbClr val="1F497D"/>
                </a:solidFill>
                <a:latin typeface="Arial"/>
                <a:ea typeface="Arial"/>
                <a:cs typeface="Arial"/>
                <a:sym typeface="Arial"/>
              </a:rPr>
              <a:t>CLC</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lt-LT" sz="2400" strike="noStrike">
                <a:solidFill>
                  <a:srgbClr val="1F497D"/>
                </a:solidFill>
                <a:latin typeface="Arial"/>
                <a:ea typeface="Arial"/>
                <a:cs typeface="Arial"/>
                <a:sym typeface="Arial"/>
              </a:rPr>
              <a:t>MOV AX, FFFF</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lt-LT" sz="2400" strike="noStrike">
                <a:solidFill>
                  <a:srgbClr val="1F497D"/>
                </a:solidFill>
                <a:latin typeface="Arial"/>
                <a:ea typeface="Arial"/>
                <a:cs typeface="Arial"/>
                <a:sym typeface="Arial"/>
              </a:rPr>
              <a:t>MOV BX, 1234</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lt-LT" sz="2400" strike="noStrike">
                <a:solidFill>
                  <a:srgbClr val="1F497D"/>
                </a:solidFill>
                <a:latin typeface="Arial"/>
                <a:ea typeface="Arial"/>
                <a:cs typeface="Arial"/>
                <a:sym typeface="Arial"/>
              </a:rPr>
              <a:t>MOV CX, 1111</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lt-LT" sz="2400" strike="noStrike">
                <a:solidFill>
                  <a:srgbClr val="1F497D"/>
                </a:solidFill>
                <a:latin typeface="Arial"/>
                <a:ea typeface="Arial"/>
                <a:cs typeface="Arial"/>
                <a:sym typeface="Arial"/>
              </a:rPr>
              <a:t>MOV DX, 1234</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lt-LT" sz="2400" strike="noStrike">
                <a:solidFill>
                  <a:srgbClr val="1F497D"/>
                </a:solidFill>
                <a:latin typeface="Arial"/>
                <a:ea typeface="Arial"/>
                <a:cs typeface="Arial"/>
                <a:sym typeface="Arial"/>
              </a:rPr>
              <a:t>ADD AX, CX</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lt-LT" sz="2400" strike="noStrike">
                <a:solidFill>
                  <a:srgbClr val="FF0000"/>
                </a:solidFill>
                <a:latin typeface="Arial"/>
                <a:ea typeface="Arial"/>
                <a:cs typeface="Arial"/>
                <a:sym typeface="Arial"/>
              </a:rPr>
              <a:t>ADC BX, DX</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lt-LT" sz="2800" strike="noStrike">
                <a:solidFill>
                  <a:srgbClr val="1F497D"/>
                </a:solidFill>
                <a:latin typeface="Arial"/>
                <a:ea typeface="Arial"/>
                <a:cs typeface="Arial"/>
                <a:sym typeface="Arial"/>
              </a:rPr>
              <a:t>Rezultatas bus registrų poroje </a:t>
            </a:r>
            <a:r>
              <a:rPr b="0" lang="lt-LT" sz="2800" strike="noStrike">
                <a:solidFill>
                  <a:srgbClr val="FF0000"/>
                </a:solidFill>
                <a:latin typeface="Arial"/>
                <a:ea typeface="Arial"/>
                <a:cs typeface="Arial"/>
                <a:sym typeface="Arial"/>
              </a:rPr>
              <a:t>BX:AX. </a:t>
            </a:r>
            <a:endParaRPr b="0" sz="2800" strike="noStrike">
              <a:latin typeface="Arial"/>
              <a:ea typeface="Arial"/>
              <a:cs typeface="Arial"/>
              <a:sym typeface="Arial"/>
            </a:endParaRPr>
          </a:p>
          <a:p>
            <a:pPr indent="0" lvl="0" marL="0" marR="0" rtl="0" algn="l">
              <a:lnSpc>
                <a:spcPct val="100000"/>
              </a:lnSpc>
              <a:spcBef>
                <a:spcPts val="0"/>
              </a:spcBef>
              <a:spcAft>
                <a:spcPts val="0"/>
              </a:spcAft>
              <a:buNone/>
            </a:pPr>
            <a:r>
              <a:rPr b="0" lang="lt-LT" sz="2800" strike="noStrike">
                <a:solidFill>
                  <a:srgbClr val="FF0000"/>
                </a:solidFill>
                <a:latin typeface="Arial"/>
                <a:ea typeface="Arial"/>
                <a:cs typeface="Arial"/>
                <a:sym typeface="Arial"/>
              </a:rPr>
              <a:t>Bendru </a:t>
            </a:r>
            <a:r>
              <a:rPr b="0" lang="lt-LT" sz="2800" strike="noStrike">
                <a:solidFill>
                  <a:srgbClr val="1F497D"/>
                </a:solidFill>
                <a:latin typeface="Arial"/>
                <a:ea typeface="Arial"/>
                <a:cs typeface="Arial"/>
                <a:sym typeface="Arial"/>
              </a:rPr>
              <a:t> atveju rezultatas bus [CF]:BX:AX  </a:t>
            </a:r>
            <a:endParaRPr b="0" sz="2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2"/>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MUL: skaičių be ženklo daugyba</a:t>
            </a:r>
            <a:endParaRPr b="0" sz="4400" strike="noStrike">
              <a:latin typeface="Arial"/>
              <a:ea typeface="Arial"/>
              <a:cs typeface="Arial"/>
              <a:sym typeface="Arial"/>
            </a:endParaRPr>
          </a:p>
        </p:txBody>
      </p:sp>
      <p:sp>
        <p:nvSpPr>
          <p:cNvPr id="454" name="Google Shape;454;p72"/>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8-bitų: AL - ką dauginame, o iš ko - atmintyje ar registre. Rezultatas: АХ.</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16-bitų:  АХ dauginamas iš reikšmės registre ar atmintyje, rezultatas bus DX:AX. </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Požymiai: CF ir OF (kiti - neapibrėžti).</a:t>
            </a:r>
            <a:br>
              <a:rPr lang="lt-LT" sz="1800"/>
            </a:br>
            <a:r>
              <a:rPr b="0" lang="lt-LT" sz="3600" strike="noStrike">
                <a:solidFill>
                  <a:srgbClr val="1F497D"/>
                </a:solidFill>
                <a:latin typeface="Arial"/>
                <a:ea typeface="Arial"/>
                <a:cs typeface="Arial"/>
                <a:sym typeface="Arial"/>
              </a:rPr>
              <a:t>Kodas: |1111011w|mod100r/m|</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Duomenų pernešimo instrukcijos</a:t>
            </a:r>
            <a:endParaRPr b="0" sz="3600" strike="noStrike">
              <a:latin typeface="Arial"/>
              <a:ea typeface="Arial"/>
              <a:cs typeface="Arial"/>
              <a:sym typeface="Arial"/>
            </a:endParaRPr>
          </a:p>
        </p:txBody>
      </p:sp>
      <p:sp>
        <p:nvSpPr>
          <p:cNvPr id="92" name="Google Shape;92;p19"/>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...tęsinys</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&lt;op1&gt; - registras (nesegmentinis), &lt;op2&gt; - atitinkamo ilgio skaičius</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Pvz.: mov ax, 1233h</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 mov dl, 'A'</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99CC66"/>
              </a:buClr>
              <a:buSzPts val="1170"/>
              <a:buFont typeface="Noto Sans Symbols"/>
              <a:buChar char="●"/>
            </a:pPr>
            <a:r>
              <a:rPr b="0" lang="lt-LT" sz="2600" strike="noStrike">
                <a:latin typeface="Arial"/>
                <a:ea typeface="Arial"/>
                <a:cs typeface="Arial"/>
                <a:sym typeface="Arial"/>
              </a:rPr>
              <a:t>&lt;op1&gt; - atmintis, &lt;op2&gt;  - atitinkamo ilgio skaičius</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Pvz., mov  word  skaicius, 0ABCDh</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 mov byte  skaicius[si], 0FFh</a:t>
            </a:r>
            <a:endParaRPr b="0" i="0" sz="2600" u="none" cap="none" strike="noStrike">
              <a:latin typeface="Arial"/>
              <a:ea typeface="Arial"/>
              <a:cs typeface="Arial"/>
              <a:sym typeface="Arial"/>
            </a:endParaRPr>
          </a:p>
          <a:p>
            <a:pPr indent="-200174" lvl="1" marL="864000" marR="0" rtl="0" algn="l">
              <a:spcBef>
                <a:spcPts val="1134"/>
              </a:spcBef>
              <a:spcAft>
                <a:spcPts val="0"/>
              </a:spcAft>
              <a:buClr>
                <a:srgbClr val="99CC66"/>
              </a:buClr>
              <a:buSzPts val="1950"/>
              <a:buFont typeface="Noto Sans Symbols"/>
              <a:buNone/>
            </a:pPr>
            <a:r>
              <a:t/>
            </a:r>
            <a:endParaRPr b="0" i="0" sz="2600" u="none" cap="none" strike="noStrike">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3"/>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MUL: pavyzdys</a:t>
            </a:r>
            <a:endParaRPr b="0" sz="4400" strike="noStrike">
              <a:latin typeface="Arial"/>
              <a:ea typeface="Arial"/>
              <a:cs typeface="Arial"/>
              <a:sym typeface="Arial"/>
            </a:endParaRPr>
          </a:p>
        </p:txBody>
      </p:sp>
      <p:sp>
        <p:nvSpPr>
          <p:cNvPr id="460" name="Google Shape;460;p73"/>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AX, 0004</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BX, 0005</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MUL BX</a:t>
            </a:r>
            <a:endParaRPr b="0" sz="3600" strike="noStrike">
              <a:latin typeface="Arial"/>
              <a:ea typeface="Arial"/>
              <a:cs typeface="Arial"/>
              <a:sym typeface="Arial"/>
            </a:endParaRPr>
          </a:p>
        </p:txBody>
      </p:sp>
      <p:sp>
        <p:nvSpPr>
          <p:cNvPr id="461" name="Google Shape;461;p73"/>
          <p:cNvSpPr/>
          <p:nvPr/>
        </p:nvSpPr>
        <p:spPr>
          <a:xfrm rot="10800000">
            <a:off x="2472480" y="3804120"/>
            <a:ext cx="849960" cy="2423520"/>
          </a:xfrm>
          <a:custGeom>
            <a:rect b="b" l="l" r="r" t="t"/>
            <a:pathLst>
              <a:path extrusionOk="0" h="21600" w="21600">
                <a:moveTo>
                  <a:pt x="0" y="0"/>
                </a:moveTo>
                <a:lnTo>
                  <a:pt x="21600" y="21600"/>
                </a:lnTo>
              </a:path>
            </a:pathLst>
          </a:custGeom>
          <a:noFill/>
          <a:ln cap="flat" cmpd="sng" w="38150">
            <a:solidFill>
              <a:srgbClr val="FF0000"/>
            </a:solidFill>
            <a:prstDash val="solid"/>
            <a:round/>
            <a:headEnd len="sm" w="sm" type="none"/>
            <a:tailEnd len="lg" w="lg" type="triangle"/>
          </a:ln>
        </p:spPr>
      </p:sp>
      <p:sp>
        <p:nvSpPr>
          <p:cNvPr id="462" name="Google Shape;462;p73"/>
          <p:cNvSpPr/>
          <p:nvPr/>
        </p:nvSpPr>
        <p:spPr>
          <a:xfrm>
            <a:off x="3804120" y="5634000"/>
            <a:ext cx="5280480" cy="93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000" strike="noStrike">
                <a:solidFill>
                  <a:srgbClr val="000000"/>
                </a:solidFill>
                <a:latin typeface="Arial"/>
                <a:ea typeface="Arial"/>
                <a:cs typeface="Arial"/>
                <a:sym typeface="Arial"/>
              </a:rPr>
              <a:t>DX:AX bus 0000:0014</a:t>
            </a:r>
            <a:endParaRPr b="0" sz="3000" strike="noStrike">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4"/>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IMUL: skaičių su ženklu daugyba</a:t>
            </a:r>
            <a:endParaRPr b="0" sz="4400" strike="noStrike">
              <a:latin typeface="Arial"/>
              <a:ea typeface="Arial"/>
              <a:cs typeface="Arial"/>
              <a:sym typeface="Arial"/>
            </a:endParaRPr>
          </a:p>
        </p:txBody>
      </p:sp>
      <p:sp>
        <p:nvSpPr>
          <p:cNvPr id="468" name="Google Shape;468;p74"/>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8-bitų: AL - ką dauginame, o iš ko - atmintyje ar registre. Rezultatas: АХ.</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16-bitų:  АХ dauginamas iš reikšmės registrę ar atmintyje, rezultatas bus DX:AX. </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Požymiai: CF ir OF (kiti - neapibrėžti).</a:t>
            </a:r>
            <a:br>
              <a:rPr lang="lt-LT" sz="1800"/>
            </a:br>
            <a:r>
              <a:rPr b="0" lang="lt-LT" sz="3600" strike="noStrike">
                <a:solidFill>
                  <a:srgbClr val="1F497D"/>
                </a:solidFill>
                <a:latin typeface="Arial"/>
                <a:ea typeface="Arial"/>
                <a:cs typeface="Arial"/>
                <a:sym typeface="Arial"/>
              </a:rPr>
              <a:t>Kodas: |1111011w|mod101r/m|</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plg. su |1111011w|mod100r/m| (MUL)</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5"/>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IMUL: pavyzdys</a:t>
            </a:r>
            <a:endParaRPr b="0" sz="4400" strike="noStrike">
              <a:latin typeface="Arial"/>
              <a:ea typeface="Arial"/>
              <a:cs typeface="Arial"/>
              <a:sym typeface="Arial"/>
            </a:endParaRPr>
          </a:p>
        </p:txBody>
      </p:sp>
      <p:sp>
        <p:nvSpPr>
          <p:cNvPr id="474" name="Google Shape;474;p75"/>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AL,-1</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AH,-1</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IMUL</a:t>
            </a:r>
            <a:endParaRPr b="0" sz="3600" strike="noStrike">
              <a:latin typeface="Arial"/>
              <a:ea typeface="Arial"/>
              <a:cs typeface="Arial"/>
              <a:sym typeface="Arial"/>
            </a:endParaRPr>
          </a:p>
        </p:txBody>
      </p:sp>
      <p:sp>
        <p:nvSpPr>
          <p:cNvPr id="475" name="Google Shape;475;p75"/>
          <p:cNvSpPr/>
          <p:nvPr/>
        </p:nvSpPr>
        <p:spPr>
          <a:xfrm rot="10800000">
            <a:off x="1846440" y="3804480"/>
            <a:ext cx="2102040" cy="1925280"/>
          </a:xfrm>
          <a:custGeom>
            <a:rect b="b" l="l" r="r" t="t"/>
            <a:pathLst>
              <a:path extrusionOk="0" h="21600" w="21600">
                <a:moveTo>
                  <a:pt x="0" y="0"/>
                </a:moveTo>
                <a:lnTo>
                  <a:pt x="21600" y="21600"/>
                </a:lnTo>
              </a:path>
            </a:pathLst>
          </a:custGeom>
          <a:noFill/>
          <a:ln cap="flat" cmpd="sng" w="38150">
            <a:solidFill>
              <a:srgbClr val="FF0000"/>
            </a:solidFill>
            <a:prstDash val="solid"/>
            <a:round/>
            <a:headEnd len="sm" w="sm" type="none"/>
            <a:tailEnd len="lg" w="lg" type="triangle"/>
          </a:ln>
        </p:spPr>
      </p:sp>
      <p:sp>
        <p:nvSpPr>
          <p:cNvPr id="476" name="Google Shape;476;p75"/>
          <p:cNvSpPr/>
          <p:nvPr/>
        </p:nvSpPr>
        <p:spPr>
          <a:xfrm>
            <a:off x="4349520" y="5376600"/>
            <a:ext cx="4285080" cy="11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000000"/>
                </a:solidFill>
                <a:latin typeface="Arial"/>
                <a:ea typeface="Arial"/>
                <a:cs typeface="Arial"/>
                <a:sym typeface="Arial"/>
              </a:rPr>
              <a:t>AX bus 0001</a:t>
            </a:r>
            <a:endParaRPr b="0" sz="3600" strike="noStrike">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6"/>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000080"/>
                </a:solidFill>
                <a:latin typeface="Arial"/>
                <a:ea typeface="Arial"/>
                <a:cs typeface="Arial"/>
                <a:sym typeface="Arial"/>
              </a:rPr>
              <a:t>NEG - priešingas skaičius</a:t>
            </a:r>
            <a:endParaRPr b="0" sz="4400" strike="noStrike">
              <a:latin typeface="Arial"/>
              <a:ea typeface="Arial"/>
              <a:cs typeface="Arial"/>
              <a:sym typeface="Arial"/>
            </a:endParaRPr>
          </a:p>
        </p:txBody>
      </p:sp>
      <p:sp>
        <p:nvSpPr>
          <p:cNvPr id="482" name="Google Shape;482;p76"/>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Keičia operandą į priešingą,  t.y., </a:t>
            </a:r>
            <a:r>
              <a:rPr b="0" lang="lt-LT" sz="3600" strike="noStrike">
                <a:solidFill>
                  <a:srgbClr val="C5000B"/>
                </a:solidFill>
                <a:latin typeface="Arial"/>
                <a:ea typeface="Arial"/>
                <a:cs typeface="Arial"/>
                <a:sym typeface="Arial"/>
              </a:rPr>
              <a:t>operandas := -operandas</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Požymiai: </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AF,CF, OF, PF, SF ir ZF.</a:t>
            </a:r>
            <a:br>
              <a:rPr lang="lt-LT" sz="1800"/>
            </a:br>
            <a:br>
              <a:rPr lang="lt-LT" sz="1800"/>
            </a:br>
            <a:r>
              <a:rPr b="0" lang="lt-LT" sz="3600" strike="noStrike">
                <a:solidFill>
                  <a:srgbClr val="1F497D"/>
                </a:solidFill>
                <a:latin typeface="Arial"/>
                <a:ea typeface="Arial"/>
                <a:cs typeface="Arial"/>
                <a:sym typeface="Arial"/>
              </a:rPr>
              <a:t>Kodas: |1111011w|mod011r/m|</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7"/>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4B1F6F"/>
                </a:solidFill>
                <a:latin typeface="Arial"/>
                <a:ea typeface="Arial"/>
                <a:cs typeface="Arial"/>
                <a:sym typeface="Arial"/>
              </a:rPr>
              <a:t>NEG pavyzdys</a:t>
            </a:r>
            <a:endParaRPr b="0" sz="4400" strike="noStrike">
              <a:latin typeface="Arial"/>
              <a:ea typeface="Arial"/>
              <a:cs typeface="Arial"/>
              <a:sym typeface="Arial"/>
            </a:endParaRPr>
          </a:p>
        </p:txBody>
      </p:sp>
      <p:sp>
        <p:nvSpPr>
          <p:cNvPr id="488" name="Google Shape;488;p77"/>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AX, -100</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CX, AX</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NEG CX</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ADD AX, CX</a:t>
            </a:r>
            <a:endParaRPr b="0" sz="3600" strike="noStrike">
              <a:latin typeface="Arial"/>
              <a:ea typeface="Arial"/>
              <a:cs typeface="Arial"/>
              <a:sym typeface="Arial"/>
            </a:endParaRPr>
          </a:p>
        </p:txBody>
      </p:sp>
      <p:sp>
        <p:nvSpPr>
          <p:cNvPr id="489" name="Google Shape;489;p77"/>
          <p:cNvSpPr/>
          <p:nvPr/>
        </p:nvSpPr>
        <p:spPr>
          <a:xfrm rot="10800000">
            <a:off x="2552400" y="4462560"/>
            <a:ext cx="3097080" cy="1957320"/>
          </a:xfrm>
          <a:custGeom>
            <a:rect b="b" l="l" r="r" t="t"/>
            <a:pathLst>
              <a:path extrusionOk="0" h="21600" w="21600">
                <a:moveTo>
                  <a:pt x="0" y="0"/>
                </a:moveTo>
                <a:lnTo>
                  <a:pt x="21600" y="21600"/>
                </a:lnTo>
              </a:path>
            </a:pathLst>
          </a:custGeom>
          <a:noFill/>
          <a:ln cap="flat" cmpd="sng" w="38150">
            <a:solidFill>
              <a:srgbClr val="FF0000"/>
            </a:solidFill>
            <a:prstDash val="solid"/>
            <a:round/>
            <a:headEnd len="sm" w="sm" type="none"/>
            <a:tailEnd len="lg" w="lg" type="triangle"/>
          </a:ln>
        </p:spPr>
      </p:sp>
      <p:sp>
        <p:nvSpPr>
          <p:cNvPr id="490" name="Google Shape;490;p77"/>
          <p:cNvSpPr/>
          <p:nvPr/>
        </p:nvSpPr>
        <p:spPr>
          <a:xfrm>
            <a:off x="6035040" y="5954400"/>
            <a:ext cx="3241800" cy="1171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000000"/>
                </a:solidFill>
                <a:latin typeface="Arial"/>
                <a:ea typeface="Arial"/>
                <a:cs typeface="Arial"/>
                <a:sym typeface="Arial"/>
              </a:rPr>
              <a:t>AX bus 0000</a:t>
            </a:r>
            <a:endParaRPr b="0" sz="3600" strike="noStrike">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8"/>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AND </a:t>
            </a:r>
            <a:endParaRPr b="0" sz="3600" strike="noStrike">
              <a:latin typeface="Arial"/>
              <a:ea typeface="Arial"/>
              <a:cs typeface="Arial"/>
              <a:sym typeface="Arial"/>
            </a:endParaRPr>
          </a:p>
        </p:txBody>
      </p:sp>
      <p:sp>
        <p:nvSpPr>
          <p:cNvPr id="496" name="Google Shape;496;p78"/>
          <p:cNvSpPr txBox="1"/>
          <p:nvPr/>
        </p:nvSpPr>
        <p:spPr>
          <a:xfrm>
            <a:off x="720000" y="1949040"/>
            <a:ext cx="8855640" cy="2748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Loginis AND   atliekamas su kiekvienu bitu;</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Pvz.:</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MOV AX, 000Ah</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AND AX, 0003h   ; AX bus 02h</a:t>
            </a:r>
            <a:endParaRPr b="0" i="0" sz="2600" u="none" cap="none" strike="noStrike">
              <a:latin typeface="Arial"/>
              <a:ea typeface="Arial"/>
              <a:cs typeface="Arial"/>
              <a:sym typeface="Arial"/>
            </a:endParaRPr>
          </a:p>
          <a:p>
            <a:pPr indent="-200174" lvl="1" marL="864000" marR="0" rtl="0" algn="l">
              <a:spcBef>
                <a:spcPts val="1134"/>
              </a:spcBef>
              <a:spcAft>
                <a:spcPts val="0"/>
              </a:spcAft>
              <a:buClr>
                <a:srgbClr val="99CC66"/>
              </a:buClr>
              <a:buSzPts val="1950"/>
              <a:buFont typeface="Noto Sans Symbols"/>
              <a:buNone/>
            </a:pPr>
            <a:r>
              <a:t/>
            </a:r>
            <a:endParaRPr b="0" i="0" sz="2600" u="none" cap="none" strike="noStrike">
              <a:latin typeface="Arial"/>
              <a:ea typeface="Arial"/>
              <a:cs typeface="Arial"/>
              <a:sym typeface="Arial"/>
            </a:endParaRPr>
          </a:p>
        </p:txBody>
      </p:sp>
      <p:pic>
        <p:nvPicPr>
          <p:cNvPr id="497" name="Google Shape;497;p78"/>
          <p:cNvPicPr preferRelativeResize="0"/>
          <p:nvPr/>
        </p:nvPicPr>
        <p:blipFill rotWithShape="1">
          <a:blip r:embed="rId3">
            <a:alphaModFix/>
          </a:blip>
          <a:srcRect b="0" l="0" r="0" t="0"/>
          <a:stretch/>
        </p:blipFill>
        <p:spPr>
          <a:xfrm>
            <a:off x="3168000" y="5760000"/>
            <a:ext cx="5904000" cy="1356840"/>
          </a:xfrm>
          <a:prstGeom prst="rect">
            <a:avLst/>
          </a:prstGeom>
          <a:noFill/>
          <a:ln>
            <a:noFill/>
          </a:ln>
        </p:spPr>
      </p:pic>
      <p:sp>
        <p:nvSpPr>
          <p:cNvPr id="498" name="Google Shape;498;p78"/>
          <p:cNvSpPr txBox="1"/>
          <p:nvPr/>
        </p:nvSpPr>
        <p:spPr>
          <a:xfrm>
            <a:off x="1008000" y="5328000"/>
            <a:ext cx="2016000" cy="201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600" strike="noStrike">
                <a:latin typeface="Arial"/>
                <a:ea typeface="Arial"/>
                <a:cs typeface="Arial"/>
                <a:sym typeface="Arial"/>
              </a:rPr>
              <a:t>Požymiai:</a:t>
            </a:r>
            <a:endParaRPr b="0" sz="2600" strike="noStrike">
              <a:latin typeface="Arial"/>
              <a:ea typeface="Arial"/>
              <a:cs typeface="Arial"/>
              <a:sym typeface="Arial"/>
            </a:endParaRPr>
          </a:p>
          <a:p>
            <a:pPr indent="0" lvl="0" marL="0" marR="0" rtl="0" algn="l">
              <a:spcBef>
                <a:spcPts val="0"/>
              </a:spcBef>
              <a:spcAft>
                <a:spcPts val="0"/>
              </a:spcAft>
              <a:buNone/>
            </a:pPr>
            <a:r>
              <a:rPr b="1" lang="lt-LT" sz="2600" strike="noStrike">
                <a:latin typeface="Arial"/>
                <a:ea typeface="Arial"/>
                <a:cs typeface="Arial"/>
                <a:sym typeface="Arial"/>
              </a:rPr>
              <a:t>r</a:t>
            </a:r>
            <a:r>
              <a:rPr b="0" lang="lt-LT" sz="2600" strike="noStrike">
                <a:latin typeface="Arial"/>
                <a:ea typeface="Arial"/>
                <a:cs typeface="Arial"/>
                <a:sym typeface="Arial"/>
              </a:rPr>
              <a:t> – priklauso nuo rezultatų</a:t>
            </a:r>
            <a:endParaRPr b="0" sz="2600" strike="noStrike">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9"/>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OR </a:t>
            </a:r>
            <a:endParaRPr b="0" sz="3600" strike="noStrike">
              <a:latin typeface="Arial"/>
              <a:ea typeface="Arial"/>
              <a:cs typeface="Arial"/>
              <a:sym typeface="Arial"/>
            </a:endParaRPr>
          </a:p>
        </p:txBody>
      </p:sp>
      <p:sp>
        <p:nvSpPr>
          <p:cNvPr id="504" name="Google Shape;504;p79"/>
          <p:cNvSpPr txBox="1"/>
          <p:nvPr/>
        </p:nvSpPr>
        <p:spPr>
          <a:xfrm>
            <a:off x="720000" y="1949040"/>
            <a:ext cx="8855640" cy="2748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Loginis OR   atliekamas su kiekvienu bitu;</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Pvz.:</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MOV AX, 000Ah</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OR AX, 0004h   ; AX bus 000Bh</a:t>
            </a:r>
            <a:endParaRPr b="0" i="0" sz="2600" u="none" cap="none" strike="noStrike">
              <a:latin typeface="Arial"/>
              <a:ea typeface="Arial"/>
              <a:cs typeface="Arial"/>
              <a:sym typeface="Arial"/>
            </a:endParaRPr>
          </a:p>
          <a:p>
            <a:pPr indent="-200174" lvl="1" marL="864000" marR="0" rtl="0" algn="l">
              <a:spcBef>
                <a:spcPts val="1134"/>
              </a:spcBef>
              <a:spcAft>
                <a:spcPts val="0"/>
              </a:spcAft>
              <a:buClr>
                <a:srgbClr val="99CC66"/>
              </a:buClr>
              <a:buSzPts val="1950"/>
              <a:buFont typeface="Noto Sans Symbols"/>
              <a:buNone/>
            </a:pPr>
            <a:r>
              <a:t/>
            </a:r>
            <a:endParaRPr b="0" i="0" sz="2600" u="none" cap="none" strike="noStrike">
              <a:latin typeface="Arial"/>
              <a:ea typeface="Arial"/>
              <a:cs typeface="Arial"/>
              <a:sym typeface="Arial"/>
            </a:endParaRPr>
          </a:p>
        </p:txBody>
      </p:sp>
      <p:pic>
        <p:nvPicPr>
          <p:cNvPr id="505" name="Google Shape;505;p79"/>
          <p:cNvPicPr preferRelativeResize="0"/>
          <p:nvPr/>
        </p:nvPicPr>
        <p:blipFill rotWithShape="1">
          <a:blip r:embed="rId3">
            <a:alphaModFix/>
          </a:blip>
          <a:srcRect b="0" l="0" r="0" t="0"/>
          <a:stretch/>
        </p:blipFill>
        <p:spPr>
          <a:xfrm>
            <a:off x="3168000" y="5760000"/>
            <a:ext cx="5904000" cy="1356840"/>
          </a:xfrm>
          <a:prstGeom prst="rect">
            <a:avLst/>
          </a:prstGeom>
          <a:noFill/>
          <a:ln>
            <a:noFill/>
          </a:ln>
        </p:spPr>
      </p:pic>
      <p:sp>
        <p:nvSpPr>
          <p:cNvPr id="506" name="Google Shape;506;p79"/>
          <p:cNvSpPr txBox="1"/>
          <p:nvPr/>
        </p:nvSpPr>
        <p:spPr>
          <a:xfrm>
            <a:off x="1008000" y="5328000"/>
            <a:ext cx="2016000" cy="201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2600" strike="noStrike">
                <a:latin typeface="Arial"/>
                <a:ea typeface="Arial"/>
                <a:cs typeface="Arial"/>
                <a:sym typeface="Arial"/>
              </a:rPr>
              <a:t>Požymiai:</a:t>
            </a:r>
            <a:endParaRPr b="0" sz="2600" strike="noStrike">
              <a:latin typeface="Arial"/>
              <a:ea typeface="Arial"/>
              <a:cs typeface="Arial"/>
              <a:sym typeface="Arial"/>
            </a:endParaRPr>
          </a:p>
          <a:p>
            <a:pPr indent="0" lvl="0" marL="0" marR="0" rtl="0" algn="l">
              <a:spcBef>
                <a:spcPts val="0"/>
              </a:spcBef>
              <a:spcAft>
                <a:spcPts val="0"/>
              </a:spcAft>
              <a:buNone/>
            </a:pPr>
            <a:r>
              <a:rPr b="1" lang="lt-LT" sz="2600" strike="noStrike">
                <a:latin typeface="Arial"/>
                <a:ea typeface="Arial"/>
                <a:cs typeface="Arial"/>
                <a:sym typeface="Arial"/>
              </a:rPr>
              <a:t>r</a:t>
            </a:r>
            <a:r>
              <a:rPr b="0" lang="lt-LT" sz="2600" strike="noStrike">
                <a:latin typeface="Arial"/>
                <a:ea typeface="Arial"/>
                <a:cs typeface="Arial"/>
                <a:sym typeface="Arial"/>
              </a:rPr>
              <a:t> – priklauso nuo rezultatų</a:t>
            </a:r>
            <a:endParaRPr b="0" sz="2600" strike="noStrike">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0"/>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4B1F6F"/>
                </a:solidFill>
                <a:latin typeface="Arial"/>
                <a:ea typeface="Arial"/>
                <a:cs typeface="Arial"/>
                <a:sym typeface="Arial"/>
              </a:rPr>
              <a:t>XOR: eXclusive OR</a:t>
            </a:r>
            <a:endParaRPr b="0" sz="4400" strike="noStrike">
              <a:latin typeface="Arial"/>
              <a:ea typeface="Arial"/>
              <a:cs typeface="Arial"/>
              <a:sym typeface="Arial"/>
            </a:endParaRPr>
          </a:p>
        </p:txBody>
      </p:sp>
      <p:sp>
        <p:nvSpPr>
          <p:cNvPr id="512" name="Google Shape;512;p80"/>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2400" strike="noStrike">
                <a:solidFill>
                  <a:srgbClr val="FF0000"/>
                </a:solidFill>
                <a:latin typeface="Arial"/>
                <a:ea typeface="Arial"/>
                <a:cs typeface="Arial"/>
                <a:sym typeface="Arial"/>
              </a:rPr>
              <a:t>Taisyklė:  bitai a ir b duoda operacijoje a xor b vienetą, jeigu ir tik jeigu a nesutampa su b.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lt-LT" sz="2400" strike="noStrike">
                <a:solidFill>
                  <a:srgbClr val="000000"/>
                </a:solidFill>
                <a:latin typeface="Arial"/>
                <a:ea typeface="Arial"/>
                <a:cs typeface="Arial"/>
                <a:sym typeface="Arial"/>
              </a:rPr>
              <a:t>Požymiai: CF, OF, PF, SF ir ZF (AF neapibrėžtas).</a:t>
            </a:r>
            <a:br>
              <a:rPr lang="lt-LT" sz="1800"/>
            </a:br>
            <a:br>
              <a:rPr lang="lt-LT" sz="1800"/>
            </a:br>
            <a:r>
              <a:rPr b="0" lang="lt-LT" sz="2400" strike="noStrike">
                <a:solidFill>
                  <a:srgbClr val="000000"/>
                </a:solidFill>
                <a:latin typeface="Arial"/>
                <a:ea typeface="Arial"/>
                <a:cs typeface="Arial"/>
                <a:sym typeface="Arial"/>
              </a:rPr>
              <a:t>     Kodas (galimi 3  atvejai):</a:t>
            </a:r>
            <a:br>
              <a:rPr lang="lt-LT" sz="1800"/>
            </a:br>
            <a:br>
              <a:rPr lang="lt-LT" sz="1800"/>
            </a:br>
            <a:r>
              <a:rPr b="0" lang="lt-LT" sz="2400" strike="noStrike">
                <a:solidFill>
                  <a:srgbClr val="000000"/>
                </a:solidFill>
                <a:latin typeface="Arial"/>
                <a:ea typeface="Arial"/>
                <a:cs typeface="Arial"/>
                <a:sym typeface="Arial"/>
              </a:rPr>
              <a:t>         Registras/atmintis su registru:</a:t>
            </a:r>
            <a:br>
              <a:rPr lang="lt-LT" sz="1800"/>
            </a:br>
            <a:r>
              <a:rPr b="0" lang="lt-LT" sz="2400" strike="noStrike">
                <a:solidFill>
                  <a:srgbClr val="000000"/>
                </a:solidFill>
                <a:latin typeface="Arial"/>
                <a:ea typeface="Arial"/>
                <a:cs typeface="Arial"/>
                <a:sym typeface="Arial"/>
              </a:rPr>
              <a:t>               |001100dw|modregr/m|</a:t>
            </a:r>
            <a:br>
              <a:rPr lang="lt-LT" sz="1800"/>
            </a:br>
            <a:r>
              <a:rPr b="0" lang="lt-LT" sz="2400" strike="noStrike">
                <a:solidFill>
                  <a:srgbClr val="000000"/>
                </a:solidFill>
                <a:latin typeface="Arial"/>
                <a:ea typeface="Arial"/>
                <a:cs typeface="Arial"/>
                <a:sym typeface="Arial"/>
              </a:rPr>
              <a:t>         Skaičius su AX (AL):</a:t>
            </a:r>
            <a:br>
              <a:rPr lang="lt-LT" sz="1800"/>
            </a:br>
            <a:r>
              <a:rPr b="0" lang="lt-LT" sz="2400" strike="noStrike">
                <a:solidFill>
                  <a:srgbClr val="000000"/>
                </a:solidFill>
                <a:latin typeface="Arial"/>
                <a:ea typeface="Arial"/>
                <a:cs typeface="Arial"/>
                <a:sym typeface="Arial"/>
              </a:rPr>
              <a:t>               |0011010w|--duom--|duom jeigu w=1|</a:t>
            </a:r>
            <a:br>
              <a:rPr lang="lt-LT" sz="1800"/>
            </a:br>
            <a:r>
              <a:rPr b="0" lang="lt-LT" sz="2400" strike="noStrike">
                <a:solidFill>
                  <a:srgbClr val="000000"/>
                </a:solidFill>
                <a:latin typeface="Arial"/>
                <a:ea typeface="Arial"/>
                <a:cs typeface="Arial"/>
                <a:sym typeface="Arial"/>
              </a:rPr>
              <a:t>         Skaičius su registru/atimintimi:</a:t>
            </a:r>
            <a:br>
              <a:rPr lang="lt-LT" sz="1800"/>
            </a:br>
            <a:r>
              <a:rPr b="0" lang="lt-LT" sz="2400" strike="noStrike">
                <a:solidFill>
                  <a:srgbClr val="000000"/>
                </a:solidFill>
                <a:latin typeface="Arial"/>
                <a:ea typeface="Arial"/>
                <a:cs typeface="Arial"/>
                <a:sym typeface="Arial"/>
              </a:rPr>
              <a:t>               |1000000w|mod110r/m|--duom--|duom jeigu w=1|</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400" strike="noStrike">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1"/>
          <p:cNvSpPr txBox="1"/>
          <p:nvPr/>
        </p:nvSpPr>
        <p:spPr>
          <a:xfrm>
            <a:off x="504000" y="148320"/>
            <a:ext cx="8064000" cy="14896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lt-LT" sz="4400" strike="noStrike">
                <a:solidFill>
                  <a:srgbClr val="EFEDE2"/>
                </a:solidFill>
                <a:latin typeface="Arial"/>
                <a:ea typeface="Arial"/>
                <a:cs typeface="Arial"/>
                <a:sym typeface="Arial"/>
              </a:rPr>
              <a:t>XOR pavyzdys</a:t>
            </a:r>
            <a:endParaRPr b="0" sz="4400" strike="noStrike">
              <a:latin typeface="Arial"/>
              <a:ea typeface="Arial"/>
              <a:cs typeface="Arial"/>
              <a:sym typeface="Arial"/>
            </a:endParaRPr>
          </a:p>
        </p:txBody>
      </p:sp>
      <p:sp>
        <p:nvSpPr>
          <p:cNvPr id="518" name="Google Shape;518;p81"/>
          <p:cNvSpPr txBox="1"/>
          <p:nvPr/>
        </p:nvSpPr>
        <p:spPr>
          <a:xfrm>
            <a:off x="504000" y="1878840"/>
            <a:ext cx="9071640" cy="53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MOV AX, 1234</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XOR AX, AAAAh</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0" lang="lt-LT" sz="3600" strike="noStrike">
                <a:solidFill>
                  <a:srgbClr val="1F497D"/>
                </a:solidFill>
                <a:latin typeface="Arial"/>
                <a:ea typeface="Arial"/>
                <a:cs typeface="Arial"/>
                <a:sym typeface="Arial"/>
              </a:rPr>
              <a:t>XOR AX, AAAAh</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
        <p:nvSpPr>
          <p:cNvPr id="519" name="Google Shape;519;p81"/>
          <p:cNvSpPr/>
          <p:nvPr/>
        </p:nvSpPr>
        <p:spPr>
          <a:xfrm rot="10800000">
            <a:off x="2376000" y="3708000"/>
            <a:ext cx="2406960" cy="2776320"/>
          </a:xfrm>
          <a:custGeom>
            <a:rect b="b" l="l" r="r" t="t"/>
            <a:pathLst>
              <a:path extrusionOk="0" h="21600" w="21600">
                <a:moveTo>
                  <a:pt x="0" y="0"/>
                </a:moveTo>
                <a:lnTo>
                  <a:pt x="21600" y="21600"/>
                </a:lnTo>
              </a:path>
            </a:pathLst>
          </a:custGeom>
          <a:noFill/>
          <a:ln cap="flat" cmpd="sng" w="38150">
            <a:solidFill>
              <a:srgbClr val="FF0000"/>
            </a:solidFill>
            <a:prstDash val="solid"/>
            <a:round/>
            <a:headEnd len="sm" w="sm" type="none"/>
            <a:tailEnd len="lg" w="lg" type="triangle"/>
          </a:ln>
        </p:spPr>
      </p:sp>
      <p:sp>
        <p:nvSpPr>
          <p:cNvPr id="520" name="Google Shape;520;p81"/>
          <p:cNvSpPr/>
          <p:nvPr/>
        </p:nvSpPr>
        <p:spPr>
          <a:xfrm>
            <a:off x="4927680" y="4735080"/>
            <a:ext cx="4461840" cy="2616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lt-LT" sz="3600" strike="noStrike">
                <a:solidFill>
                  <a:srgbClr val="000000"/>
                </a:solidFill>
                <a:latin typeface="Arial"/>
                <a:ea typeface="Arial"/>
                <a:cs typeface="Arial"/>
                <a:sym typeface="Arial"/>
              </a:rPr>
              <a:t>AX bus 1234:</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rPr b="1" lang="lt-LT" sz="3600" strike="noStrike">
                <a:solidFill>
                  <a:srgbClr val="6AA84F"/>
                </a:solidFill>
                <a:latin typeface="Arial"/>
                <a:ea typeface="Arial"/>
                <a:cs typeface="Arial"/>
                <a:sym typeface="Arial"/>
              </a:rPr>
              <a:t>pakartotinis XOR su tuo pačiu skaičiumi</a:t>
            </a:r>
            <a:endParaRPr b="0" sz="3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2"/>
          <p:cNvSpPr txBox="1"/>
          <p:nvPr>
            <p:ph type="title"/>
          </p:nvPr>
        </p:nvSpPr>
        <p:spPr>
          <a:xfrm>
            <a:off x="504000" y="576000"/>
            <a:ext cx="72000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lt-LT" sz="3300"/>
              <a:t>SHL/SHR/SAL/SAR</a:t>
            </a:r>
            <a:endParaRPr sz="3300"/>
          </a:p>
        </p:txBody>
      </p:sp>
      <p:sp>
        <p:nvSpPr>
          <p:cNvPr id="526" name="Google Shape;526;p82"/>
          <p:cNvSpPr txBox="1"/>
          <p:nvPr>
            <p:ph idx="1" type="body"/>
          </p:nvPr>
        </p:nvSpPr>
        <p:spPr>
          <a:xfrm>
            <a:off x="504000" y="1800000"/>
            <a:ext cx="90720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lt-LT" sz="2900"/>
              <a:t>Atlieka poslinkius</a:t>
            </a:r>
            <a:endParaRPr sz="2900"/>
          </a:p>
          <a:p>
            <a:pPr indent="0" lvl="0" marL="0" rtl="0" algn="l">
              <a:spcBef>
                <a:spcPts val="0"/>
              </a:spcBef>
              <a:spcAft>
                <a:spcPts val="0"/>
              </a:spcAft>
              <a:buNone/>
            </a:pPr>
            <a:r>
              <a:rPr lang="lt-LT" sz="2900"/>
              <a:t>Pvz.:</a:t>
            </a:r>
            <a:endParaRPr sz="2900"/>
          </a:p>
          <a:p>
            <a:pPr indent="0" lvl="0" marL="0" rtl="0" algn="l">
              <a:spcBef>
                <a:spcPts val="0"/>
              </a:spcBef>
              <a:spcAft>
                <a:spcPts val="0"/>
              </a:spcAft>
              <a:buNone/>
            </a:pPr>
            <a:r>
              <a:rPr lang="lt-LT" sz="2900"/>
              <a:t>SAL ax, 1</a:t>
            </a:r>
            <a:endParaRPr sz="2900"/>
          </a:p>
          <a:p>
            <a:pPr indent="0" lvl="0" marL="0" rtl="0" algn="l">
              <a:spcBef>
                <a:spcPts val="0"/>
              </a:spcBef>
              <a:spcAft>
                <a:spcPts val="0"/>
              </a:spcAft>
              <a:buNone/>
            </a:pPr>
            <a:r>
              <a:rPr lang="lt-LT" sz="2900"/>
              <a:t>SHR dl, cl</a:t>
            </a:r>
            <a:endParaRPr sz="2900"/>
          </a:p>
          <a:p>
            <a:pPr indent="0" lvl="0" marL="0" rtl="0" algn="l">
              <a:spcBef>
                <a:spcPts val="0"/>
              </a:spcBef>
              <a:spcAft>
                <a:spcPts val="0"/>
              </a:spcAft>
              <a:buNone/>
            </a:pPr>
            <a:r>
              <a:rPr lang="lt-LT" sz="2900"/>
              <a:t>...</a:t>
            </a:r>
            <a:endParaRPr sz="2900"/>
          </a:p>
          <a:p>
            <a:pPr indent="0" lvl="0" marL="0" rtl="0" algn="l">
              <a:spcBef>
                <a:spcPts val="0"/>
              </a:spcBef>
              <a:spcAft>
                <a:spcPts val="0"/>
              </a:spcAft>
              <a:buNone/>
            </a:pPr>
            <a:r>
              <a:rPr lang="lt-LT" sz="2900"/>
              <a:t>SAL/SHL - atlieka tą pačią operaciją</a:t>
            </a:r>
            <a:endParaRPr sz="2900"/>
          </a:p>
          <a:p>
            <a:pPr indent="0" lvl="0" marL="0" rtl="0" algn="l">
              <a:spcBef>
                <a:spcPts val="0"/>
              </a:spcBef>
              <a:spcAft>
                <a:spcPts val="0"/>
              </a:spcAft>
              <a:buNone/>
            </a:pPr>
            <a:r>
              <a:rPr lang="lt-LT" sz="2900"/>
              <a:t>SHR ir SAR skirtumas: SHR pildo iš kairės  nuliais, o SAR - originalaus operando ženklu.</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Duomenų pernešimo instrukcijos</a:t>
            </a:r>
            <a:endParaRPr b="0" sz="3600" strike="noStrike">
              <a:latin typeface="Arial"/>
              <a:ea typeface="Arial"/>
              <a:cs typeface="Arial"/>
              <a:sym typeface="Arial"/>
            </a:endParaRPr>
          </a:p>
        </p:txBody>
      </p:sp>
      <p:sp>
        <p:nvSpPr>
          <p:cNvPr id="98" name="Google Shape;98;p20"/>
          <p:cNvSpPr txBox="1"/>
          <p:nvPr/>
        </p:nvSpPr>
        <p:spPr>
          <a:xfrm>
            <a:off x="504000" y="1769040"/>
            <a:ext cx="8870040" cy="4854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xchg : sukeičia operandus vietomis</a:t>
            </a:r>
            <a:endParaRPr b="0" sz="2600" strike="noStrike">
              <a:latin typeface="Arial"/>
              <a:ea typeface="Arial"/>
              <a:cs typeface="Arial"/>
              <a:sym typeface="Arial"/>
            </a:endParaRPr>
          </a:p>
          <a:p>
            <a:pPr indent="-324000" lvl="0" marL="432000" marR="0" rtl="0" algn="l">
              <a:spcBef>
                <a:spcPts val="1417"/>
              </a:spcBef>
              <a:spcAft>
                <a:spcPts val="0"/>
              </a:spcAft>
              <a:buClr>
                <a:srgbClr val="99CC66"/>
              </a:buClr>
              <a:buSzPts val="1170"/>
              <a:buFont typeface="Noto Sans Symbols"/>
              <a:buChar char="●"/>
            </a:pPr>
            <a:r>
              <a:rPr b="0" lang="lt-LT" sz="2600" strike="noStrike">
                <a:latin typeface="Arial"/>
                <a:ea typeface="Arial"/>
                <a:cs typeface="Arial"/>
                <a:sym typeface="Arial"/>
              </a:rPr>
              <a:t>xchg &lt;atminties operandas&gt;, &lt;registras&gt; </a:t>
            </a:r>
            <a:endParaRPr b="0" sz="2600" strike="noStrike">
              <a:latin typeface="Arial"/>
              <a:ea typeface="Arial"/>
              <a:cs typeface="Arial"/>
              <a:sym typeface="Arial"/>
            </a:endParaRPr>
          </a:p>
          <a:p>
            <a:pPr indent="-324000" lvl="1" marL="864000" marR="0" rtl="0" algn="l">
              <a:spcBef>
                <a:spcPts val="1417"/>
              </a:spcBef>
              <a:spcAft>
                <a:spcPts val="0"/>
              </a:spcAft>
              <a:buClr>
                <a:srgbClr val="99CC66"/>
              </a:buClr>
              <a:buSzPts val="1950"/>
              <a:buFont typeface="Noto Sans Symbols"/>
              <a:buChar char="−"/>
            </a:pPr>
            <a:r>
              <a:rPr b="0" i="0" lang="lt-LT" sz="2600" u="none" cap="none" strike="noStrike">
                <a:latin typeface="Arial"/>
                <a:ea typeface="Arial"/>
                <a:cs typeface="Arial"/>
                <a:sym typeface="Arial"/>
              </a:rPr>
              <a:t>xchg  bute ptr sk, al</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99CC66"/>
              </a:buClr>
              <a:buSzPts val="1170"/>
              <a:buFont typeface="Noto Sans Symbols"/>
              <a:buChar char="●"/>
            </a:pPr>
            <a:r>
              <a:rPr b="0" lang="lt-LT" sz="2600" strike="noStrike">
                <a:latin typeface="Arial"/>
                <a:ea typeface="Arial"/>
                <a:cs typeface="Arial"/>
                <a:sym typeface="Arial"/>
              </a:rPr>
              <a:t>xchg &lt;registras&gt; , &lt;atminties operandas&gt;</a:t>
            </a:r>
            <a:endParaRPr b="0" sz="2600" strike="noStrike">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3"/>
          <p:cNvSpPr txBox="1"/>
          <p:nvPr>
            <p:ph type="title"/>
          </p:nvPr>
        </p:nvSpPr>
        <p:spPr>
          <a:xfrm>
            <a:off x="504000" y="576000"/>
            <a:ext cx="72000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lt-LT" sz="3300"/>
              <a:t>SHL/SHR/SAL/SAR</a:t>
            </a:r>
            <a:endParaRPr sz="3300"/>
          </a:p>
        </p:txBody>
      </p:sp>
      <p:sp>
        <p:nvSpPr>
          <p:cNvPr id="532" name="Google Shape;532;p83"/>
          <p:cNvSpPr txBox="1"/>
          <p:nvPr>
            <p:ph idx="1" type="body"/>
          </p:nvPr>
        </p:nvSpPr>
        <p:spPr>
          <a:xfrm>
            <a:off x="504000" y="1495200"/>
            <a:ext cx="90720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lt-LT" sz="2900"/>
              <a:t>OF - tik su vieno bito perstumimu: </a:t>
            </a:r>
            <a:endParaRPr b="1" sz="2900"/>
          </a:p>
          <a:p>
            <a:pPr indent="0" lvl="0" marL="0" rtl="0" algn="l">
              <a:spcBef>
                <a:spcPts val="0"/>
              </a:spcBef>
              <a:spcAft>
                <a:spcPts val="0"/>
              </a:spcAft>
              <a:buNone/>
            </a:pPr>
            <a:r>
              <a:rPr lang="lt-LT" sz="2900"/>
              <a:t>jeigu SHL/SAL, tai jis yra 0, jeigu originaliame operande viršutiniai du bitai sutampa, priešingu atveju - 1. </a:t>
            </a:r>
            <a:endParaRPr sz="2900"/>
          </a:p>
          <a:p>
            <a:pPr indent="0" lvl="0" marL="0" rtl="0" algn="l">
              <a:spcBef>
                <a:spcPts val="0"/>
              </a:spcBef>
              <a:spcAft>
                <a:spcPts val="0"/>
              </a:spcAft>
              <a:buNone/>
            </a:pPr>
            <a:r>
              <a:rPr lang="lt-LT" sz="2900"/>
              <a:t>SAR:  OF ← 0 </a:t>
            </a:r>
            <a:endParaRPr sz="2900"/>
          </a:p>
          <a:p>
            <a:pPr indent="0" lvl="0" marL="0" rtl="0" algn="l">
              <a:spcBef>
                <a:spcPts val="0"/>
              </a:spcBef>
              <a:spcAft>
                <a:spcPts val="0"/>
              </a:spcAft>
              <a:buNone/>
            </a:pPr>
            <a:r>
              <a:rPr lang="lt-LT" sz="2900"/>
              <a:t>SHR: OF ← viršutinis bitas originalaus operando</a:t>
            </a:r>
            <a:endParaRPr sz="2900"/>
          </a:p>
          <a:p>
            <a:pPr indent="0" lvl="0" marL="0" rtl="0" algn="l">
              <a:spcBef>
                <a:spcPts val="0"/>
              </a:spcBef>
              <a:spcAft>
                <a:spcPts val="0"/>
              </a:spcAft>
              <a:buNone/>
            </a:pPr>
            <a:r>
              <a:rPr lang="lt-LT" sz="2900"/>
              <a:t>SF, ZF, PF → pagal rezultatą</a:t>
            </a:r>
            <a:endParaRPr sz="2900"/>
          </a:p>
          <a:p>
            <a:pPr indent="0" lvl="0" marL="0" rtl="0" algn="l">
              <a:spcBef>
                <a:spcPts val="0"/>
              </a:spcBef>
              <a:spcAft>
                <a:spcPts val="0"/>
              </a:spcAft>
              <a:buNone/>
            </a:pPr>
            <a:r>
              <a:rPr lang="lt-LT" sz="2900"/>
              <a:t>AF - neapibrėžtas</a:t>
            </a:r>
            <a:endParaRPr sz="2900"/>
          </a:p>
          <a:p>
            <a:pPr indent="0" lvl="0" marL="0" rtl="0" algn="l">
              <a:spcBef>
                <a:spcPts val="0"/>
              </a:spcBef>
              <a:spcAft>
                <a:spcPts val="0"/>
              </a:spcAft>
              <a:buNone/>
            </a:pPr>
            <a:r>
              <a:rPr lang="lt-LT" sz="2900"/>
              <a:t>CF → paskutinis išstumtas bitas iš operando… Nėra apibrėžtas, jeigu paduotų bitų skaičius stumimui daugiau negu operandas</a:t>
            </a:r>
            <a:endParaRPr sz="2900"/>
          </a:p>
          <a:p>
            <a:pPr indent="0" lvl="0" marL="0" rtl="0" algn="l">
              <a:spcBef>
                <a:spcPts val="0"/>
              </a:spcBef>
              <a:spcAft>
                <a:spcPts val="0"/>
              </a:spcAft>
              <a:buNone/>
            </a:pPr>
            <a:r>
              <a:rPr b="1" lang="lt-LT" sz="2900"/>
              <a:t>Pastaba</a:t>
            </a:r>
            <a:r>
              <a:rPr lang="lt-LT" sz="2900"/>
              <a:t>. Jeigu stumiamų bitų skaičius 0, požymiai nesikeičia</a:t>
            </a:r>
            <a:endParaRPr sz="29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4"/>
          <p:cNvSpPr txBox="1"/>
          <p:nvPr>
            <p:ph type="title"/>
          </p:nvPr>
        </p:nvSpPr>
        <p:spPr>
          <a:xfrm>
            <a:off x="504000" y="576000"/>
            <a:ext cx="72000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lt-LT" sz="3300"/>
              <a:t>RCL/RCR/ROL/ROR</a:t>
            </a:r>
            <a:endParaRPr sz="3300"/>
          </a:p>
        </p:txBody>
      </p:sp>
      <p:sp>
        <p:nvSpPr>
          <p:cNvPr id="538" name="Google Shape;538;p84"/>
          <p:cNvSpPr txBox="1"/>
          <p:nvPr>
            <p:ph idx="1" type="body"/>
          </p:nvPr>
        </p:nvSpPr>
        <p:spPr>
          <a:xfrm>
            <a:off x="504000" y="1495200"/>
            <a:ext cx="90720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lt-LT" sz="2900"/>
              <a:t>Žr. </a:t>
            </a:r>
            <a:r>
              <a:rPr lang="lt-LT" sz="2900" u="sng">
                <a:solidFill>
                  <a:schemeClr val="hlink"/>
                </a:solidFill>
                <a:hlinkClick r:id="rId3"/>
              </a:rPr>
              <a:t>https://c9x.me/x86/html/file_module_x86_id_273.html</a:t>
            </a:r>
            <a:r>
              <a:rPr lang="lt-LT" sz="2900"/>
              <a:t> </a:t>
            </a:r>
            <a:endParaRPr sz="29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5"/>
          <p:cNvSpPr txBox="1"/>
          <p:nvPr>
            <p:ph type="title"/>
          </p:nvPr>
        </p:nvSpPr>
        <p:spPr>
          <a:xfrm>
            <a:off x="504000" y="576000"/>
            <a:ext cx="72000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lt-LT" sz="3400"/>
              <a:t>ROL pvz.</a:t>
            </a:r>
            <a:endParaRPr sz="3400"/>
          </a:p>
        </p:txBody>
      </p:sp>
      <p:sp>
        <p:nvSpPr>
          <p:cNvPr id="544" name="Google Shape;544;p85"/>
          <p:cNvSpPr txBox="1"/>
          <p:nvPr>
            <p:ph idx="1" type="body"/>
          </p:nvPr>
        </p:nvSpPr>
        <p:spPr>
          <a:xfrm>
            <a:off x="504000" y="1800000"/>
            <a:ext cx="90720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lt-LT" sz="5600"/>
              <a:t>mov al, 81</a:t>
            </a:r>
            <a:endParaRPr sz="5600"/>
          </a:p>
          <a:p>
            <a:pPr indent="0" lvl="0" marL="0" rtl="0" algn="l">
              <a:spcBef>
                <a:spcPts val="0"/>
              </a:spcBef>
              <a:spcAft>
                <a:spcPts val="0"/>
              </a:spcAft>
              <a:buNone/>
            </a:pPr>
            <a:r>
              <a:rPr lang="lt-LT" sz="5600"/>
              <a:t>rol al, 1</a:t>
            </a:r>
            <a:endParaRPr sz="5600"/>
          </a:p>
          <a:p>
            <a:pPr indent="0" lvl="0" marL="0" rtl="0" algn="l">
              <a:spcBef>
                <a:spcPts val="0"/>
              </a:spcBef>
              <a:spcAft>
                <a:spcPts val="0"/>
              </a:spcAft>
              <a:buNone/>
            </a:pPr>
            <a:r>
              <a:t/>
            </a:r>
            <a:endParaRPr sz="56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6"/>
          <p:cNvSpPr txBox="1"/>
          <p:nvPr>
            <p:ph type="title"/>
          </p:nvPr>
        </p:nvSpPr>
        <p:spPr>
          <a:xfrm>
            <a:off x="504000" y="576000"/>
            <a:ext cx="72000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lt-LT" sz="3400"/>
              <a:t>RCL pvz.</a:t>
            </a:r>
            <a:endParaRPr sz="3400"/>
          </a:p>
        </p:txBody>
      </p:sp>
      <p:pic>
        <p:nvPicPr>
          <p:cNvPr id="550" name="Google Shape;550;p86"/>
          <p:cNvPicPr preferRelativeResize="0"/>
          <p:nvPr/>
        </p:nvPicPr>
        <p:blipFill>
          <a:blip r:embed="rId3">
            <a:alphaModFix/>
          </a:blip>
          <a:stretch>
            <a:fillRect/>
          </a:stretch>
        </p:blipFill>
        <p:spPr>
          <a:xfrm>
            <a:off x="598475" y="2129250"/>
            <a:ext cx="9046125" cy="25896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7"/>
          <p:cNvSpPr txBox="1"/>
          <p:nvPr>
            <p:ph type="title"/>
          </p:nvPr>
        </p:nvSpPr>
        <p:spPr>
          <a:xfrm>
            <a:off x="504000" y="576000"/>
            <a:ext cx="72000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lt-LT" sz="3700"/>
              <a:t>Pavyzdys. </a:t>
            </a:r>
            <a:endParaRPr b="1" sz="3700">
              <a:solidFill>
                <a:schemeClr val="dk1"/>
              </a:solidFill>
            </a:endParaRPr>
          </a:p>
        </p:txBody>
      </p:sp>
      <p:sp>
        <p:nvSpPr>
          <p:cNvPr id="556" name="Google Shape;556;p87"/>
          <p:cNvSpPr txBox="1"/>
          <p:nvPr/>
        </p:nvSpPr>
        <p:spPr>
          <a:xfrm>
            <a:off x="680850" y="1867900"/>
            <a:ext cx="7583100" cy="4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lt-LT" sz="3700">
                <a:solidFill>
                  <a:schemeClr val="dk1"/>
                </a:solidFill>
              </a:rPr>
              <a:t>Reikia rasti baito, kuris patalpintas AL registre, 2 ir 4 bitų sumą:</a:t>
            </a:r>
            <a:endParaRPr b="1" sz="3700">
              <a:solidFill>
                <a:schemeClr val="dk1"/>
              </a:solidFill>
            </a:endParaRPr>
          </a:p>
          <a:p>
            <a:pPr indent="0" lvl="0" marL="0" rtl="0" algn="l">
              <a:spcBef>
                <a:spcPts val="0"/>
              </a:spcBef>
              <a:spcAft>
                <a:spcPts val="0"/>
              </a:spcAft>
              <a:buClr>
                <a:schemeClr val="dk1"/>
              </a:buClr>
              <a:buSzPts val="1100"/>
              <a:buFont typeface="Arial"/>
              <a:buNone/>
            </a:pPr>
            <a:r>
              <a:t/>
            </a:r>
            <a:endParaRPr b="1" sz="3700">
              <a:solidFill>
                <a:schemeClr val="dk1"/>
              </a:solidFill>
            </a:endParaRPr>
          </a:p>
          <a:p>
            <a:pPr indent="0" lvl="0" marL="0" rtl="0" algn="l">
              <a:spcBef>
                <a:spcPts val="0"/>
              </a:spcBef>
              <a:spcAft>
                <a:spcPts val="0"/>
              </a:spcAft>
              <a:buClr>
                <a:schemeClr val="dk1"/>
              </a:buClr>
              <a:buSzPts val="1100"/>
              <a:buFont typeface="Arial"/>
              <a:buNone/>
            </a:pPr>
            <a:r>
              <a:rPr b="1" lang="lt-LT" sz="3700">
                <a:solidFill>
                  <a:schemeClr val="dk1"/>
                </a:solidFill>
              </a:rPr>
              <a:t>[ ][ ][ ][x][ ][x][ ][ ]</a:t>
            </a:r>
            <a:endParaRPr b="1" sz="3700">
              <a:solidFill>
                <a:schemeClr val="dk1"/>
              </a:solidFill>
            </a:endParaRPr>
          </a:p>
          <a:p>
            <a:pPr indent="0" lvl="0" marL="0" rtl="0" algn="l">
              <a:spcBef>
                <a:spcPts val="0"/>
              </a:spcBef>
              <a:spcAft>
                <a:spcPts val="0"/>
              </a:spcAft>
              <a:buClr>
                <a:schemeClr val="dk1"/>
              </a:buClr>
              <a:buSzPts val="1100"/>
              <a:buFont typeface="Arial"/>
              <a:buNone/>
            </a:pPr>
            <a:r>
              <a:rPr b="1" lang="lt-LT" sz="3700">
                <a:solidFill>
                  <a:schemeClr val="dk1"/>
                </a:solidFill>
              </a:rPr>
              <a:t> 7 6  5 4  3  2  1 0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8"/>
          <p:cNvSpPr txBox="1"/>
          <p:nvPr>
            <p:ph type="title"/>
          </p:nvPr>
        </p:nvSpPr>
        <p:spPr>
          <a:xfrm>
            <a:off x="504000" y="576000"/>
            <a:ext cx="72000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lt-LT" sz="3700"/>
              <a:t>Pavyzdys… sprendimas </a:t>
            </a:r>
            <a:endParaRPr b="1" sz="3700">
              <a:solidFill>
                <a:schemeClr val="dk1"/>
              </a:solidFill>
            </a:endParaRPr>
          </a:p>
        </p:txBody>
      </p:sp>
      <p:pic>
        <p:nvPicPr>
          <p:cNvPr id="562" name="Google Shape;562;p88"/>
          <p:cNvPicPr preferRelativeResize="0"/>
          <p:nvPr/>
        </p:nvPicPr>
        <p:blipFill>
          <a:blip r:embed="rId3">
            <a:alphaModFix/>
          </a:blip>
          <a:stretch>
            <a:fillRect/>
          </a:stretch>
        </p:blipFill>
        <p:spPr>
          <a:xfrm>
            <a:off x="316200" y="1865070"/>
            <a:ext cx="8750175" cy="31590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9"/>
          <p:cNvSpPr txBox="1"/>
          <p:nvPr/>
        </p:nvSpPr>
        <p:spPr>
          <a:xfrm>
            <a:off x="504000" y="576000"/>
            <a:ext cx="7200000" cy="3338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lt-LT" sz="12780" strike="noStrike">
                <a:latin typeface="Arial"/>
                <a:ea typeface="Arial"/>
                <a:cs typeface="Arial"/>
                <a:sym typeface="Arial"/>
              </a:rPr>
              <a:t>Pabaiga</a:t>
            </a:r>
            <a:endParaRPr b="0" sz="1278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504000" y="424075"/>
            <a:ext cx="8271300" cy="1024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Prieš nagrinėjant instrukcijų sistemą</a:t>
            </a:r>
            <a:endParaRPr b="0" sz="3600" strike="noStrike">
              <a:latin typeface="Arial"/>
              <a:ea typeface="Arial"/>
              <a:cs typeface="Arial"/>
              <a:sym typeface="Arial"/>
            </a:endParaRPr>
          </a:p>
        </p:txBody>
      </p:sp>
      <p:sp>
        <p:nvSpPr>
          <p:cNvPr id="104" name="Google Shape;104;p21"/>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99CC66"/>
              </a:buClr>
              <a:buSzPts val="1170"/>
              <a:buFont typeface="Noto Sans Symbols"/>
              <a:buChar char="●"/>
            </a:pPr>
            <a:r>
              <a:rPr b="0" lang="lt-LT" sz="2600" strike="noStrike">
                <a:latin typeface="Arial"/>
                <a:ea typeface="Arial"/>
                <a:cs typeface="Arial"/>
                <a:sym typeface="Arial"/>
              </a:rPr>
              <a:t>Daug instrukcijų apart tiesioginio  rezultato, pvz., dviejų skaičių sudėjimo, papildomai  gali turėti tam tikrus požymius, pvz., ar įvyko perpildymas (overflow), pernešimas (carry), rezultato ženklo (sign) ir kt. Ši informacija rašoma POŽYMIŲ registre, kuris vadinamas FLAGS.</a:t>
            </a:r>
            <a:endParaRPr b="0" sz="260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lt-LT" sz="3600" strike="noStrike">
                <a:latin typeface="Arial"/>
                <a:ea typeface="Arial"/>
                <a:cs typeface="Arial"/>
                <a:sym typeface="Arial"/>
              </a:rPr>
              <a:t>FLAGS registras</a:t>
            </a:r>
            <a:endParaRPr b="0" sz="3600" strike="noStrike">
              <a:latin typeface="Arial"/>
              <a:ea typeface="Arial"/>
              <a:cs typeface="Arial"/>
              <a:sym typeface="Arial"/>
            </a:endParaRPr>
          </a:p>
        </p:txBody>
      </p:sp>
      <p:sp>
        <p:nvSpPr>
          <p:cNvPr id="110" name="Google Shape;110;p22"/>
          <p:cNvSpPr txBox="1"/>
          <p:nvPr/>
        </p:nvSpPr>
        <p:spPr>
          <a:xfrm>
            <a:off x="648000" y="1573200"/>
            <a:ext cx="8640000" cy="5209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lt-LT" sz="3400" strike="noStrike">
                <a:latin typeface="Arial"/>
                <a:ea typeface="Arial"/>
                <a:cs typeface="Arial"/>
                <a:sym typeface="Arial"/>
              </a:rPr>
              <a:t>Požymiai: </a:t>
            </a:r>
            <a:endParaRPr b="0" sz="3400" strike="noStrike">
              <a:latin typeface="Arial"/>
              <a:ea typeface="Arial"/>
              <a:cs typeface="Arial"/>
              <a:sym typeface="Arial"/>
            </a:endParaRPr>
          </a:p>
          <a:p>
            <a:pPr indent="0" lvl="0" marL="0" marR="0" rtl="0" algn="l">
              <a:spcBef>
                <a:spcPts val="0"/>
              </a:spcBef>
              <a:spcAft>
                <a:spcPts val="0"/>
              </a:spcAft>
              <a:buNone/>
            </a:pPr>
            <a:r>
              <a:rPr b="0" lang="lt-LT" sz="3400" strike="noStrike">
                <a:latin typeface="Arial"/>
                <a:ea typeface="Arial"/>
                <a:cs typeface="Arial"/>
                <a:sym typeface="Arial"/>
              </a:rPr>
              <a:t>1. Carry flag (CF), </a:t>
            </a:r>
            <a:endParaRPr b="0" sz="3400" strike="noStrike">
              <a:latin typeface="Arial"/>
              <a:ea typeface="Arial"/>
              <a:cs typeface="Arial"/>
              <a:sym typeface="Arial"/>
            </a:endParaRPr>
          </a:p>
          <a:p>
            <a:pPr indent="0" lvl="0" marL="0" marR="0" rtl="0" algn="l">
              <a:spcBef>
                <a:spcPts val="0"/>
              </a:spcBef>
              <a:spcAft>
                <a:spcPts val="0"/>
              </a:spcAft>
              <a:buNone/>
            </a:pPr>
            <a:r>
              <a:rPr b="0" lang="lt-LT" sz="3400" strike="noStrike">
                <a:latin typeface="Arial"/>
                <a:ea typeface="Arial"/>
                <a:cs typeface="Arial"/>
                <a:sym typeface="Arial"/>
              </a:rPr>
              <a:t>2. Parity flag (PF), </a:t>
            </a:r>
            <a:endParaRPr b="0" sz="3400" strike="noStrike">
              <a:latin typeface="Arial"/>
              <a:ea typeface="Arial"/>
              <a:cs typeface="Arial"/>
              <a:sym typeface="Arial"/>
            </a:endParaRPr>
          </a:p>
          <a:p>
            <a:pPr indent="0" lvl="0" marL="0" marR="0" rtl="0" algn="l">
              <a:spcBef>
                <a:spcPts val="0"/>
              </a:spcBef>
              <a:spcAft>
                <a:spcPts val="0"/>
              </a:spcAft>
              <a:buNone/>
            </a:pPr>
            <a:r>
              <a:rPr b="0" lang="lt-LT" sz="3400" strike="noStrike">
                <a:latin typeface="Arial"/>
                <a:ea typeface="Arial"/>
                <a:cs typeface="Arial"/>
                <a:sym typeface="Arial"/>
              </a:rPr>
              <a:t>3. Auxiliary flag (AF), </a:t>
            </a:r>
            <a:endParaRPr b="0" sz="3400" strike="noStrike">
              <a:latin typeface="Arial"/>
              <a:ea typeface="Arial"/>
              <a:cs typeface="Arial"/>
              <a:sym typeface="Arial"/>
            </a:endParaRPr>
          </a:p>
          <a:p>
            <a:pPr indent="0" lvl="0" marL="0" marR="0" rtl="0" algn="l">
              <a:spcBef>
                <a:spcPts val="0"/>
              </a:spcBef>
              <a:spcAft>
                <a:spcPts val="0"/>
              </a:spcAft>
              <a:buNone/>
            </a:pPr>
            <a:r>
              <a:rPr b="0" lang="lt-LT" sz="3400" strike="noStrike">
                <a:latin typeface="Arial"/>
                <a:ea typeface="Arial"/>
                <a:cs typeface="Arial"/>
                <a:sym typeface="Arial"/>
              </a:rPr>
              <a:t>4. Zero flag (ZF),</a:t>
            </a:r>
            <a:endParaRPr b="0" sz="3400" strike="noStrike">
              <a:latin typeface="Arial"/>
              <a:ea typeface="Arial"/>
              <a:cs typeface="Arial"/>
              <a:sym typeface="Arial"/>
            </a:endParaRPr>
          </a:p>
          <a:p>
            <a:pPr indent="0" lvl="0" marL="0" marR="0" rtl="0" algn="l">
              <a:spcBef>
                <a:spcPts val="0"/>
              </a:spcBef>
              <a:spcAft>
                <a:spcPts val="0"/>
              </a:spcAft>
              <a:buNone/>
            </a:pPr>
            <a:r>
              <a:rPr b="0" lang="lt-LT" sz="3400" strike="noStrike">
                <a:latin typeface="Arial"/>
                <a:ea typeface="Arial"/>
                <a:cs typeface="Arial"/>
                <a:sym typeface="Arial"/>
              </a:rPr>
              <a:t>5. Sign flag (SF),</a:t>
            </a:r>
            <a:endParaRPr b="0" sz="3400" strike="noStrike">
              <a:latin typeface="Arial"/>
              <a:ea typeface="Arial"/>
              <a:cs typeface="Arial"/>
              <a:sym typeface="Arial"/>
            </a:endParaRPr>
          </a:p>
          <a:p>
            <a:pPr indent="0" lvl="0" marL="0" marR="0" rtl="0" algn="l">
              <a:spcBef>
                <a:spcPts val="0"/>
              </a:spcBef>
              <a:spcAft>
                <a:spcPts val="0"/>
              </a:spcAft>
              <a:buNone/>
            </a:pPr>
            <a:r>
              <a:rPr b="0" lang="lt-LT" sz="3400" strike="noStrike">
                <a:latin typeface="Arial"/>
                <a:ea typeface="Arial"/>
                <a:cs typeface="Arial"/>
                <a:sym typeface="Arial"/>
              </a:rPr>
              <a:t>6. Trap flag (TF),</a:t>
            </a:r>
            <a:endParaRPr b="0" sz="3400" strike="noStrike">
              <a:latin typeface="Arial"/>
              <a:ea typeface="Arial"/>
              <a:cs typeface="Arial"/>
              <a:sym typeface="Arial"/>
            </a:endParaRPr>
          </a:p>
          <a:p>
            <a:pPr indent="0" lvl="0" marL="0" marR="0" rtl="0" algn="l">
              <a:spcBef>
                <a:spcPts val="0"/>
              </a:spcBef>
              <a:spcAft>
                <a:spcPts val="0"/>
              </a:spcAft>
              <a:buNone/>
            </a:pPr>
            <a:r>
              <a:rPr b="0" lang="lt-LT" sz="3400" strike="noStrike">
                <a:latin typeface="Arial"/>
                <a:ea typeface="Arial"/>
                <a:cs typeface="Arial"/>
                <a:sym typeface="Arial"/>
              </a:rPr>
              <a:t>7. Interrupt flag (IF),</a:t>
            </a:r>
            <a:endParaRPr b="0" sz="3400" strike="noStrike">
              <a:latin typeface="Arial"/>
              <a:ea typeface="Arial"/>
              <a:cs typeface="Arial"/>
              <a:sym typeface="Arial"/>
            </a:endParaRPr>
          </a:p>
          <a:p>
            <a:pPr indent="0" lvl="0" marL="0" marR="0" rtl="0" algn="l">
              <a:spcBef>
                <a:spcPts val="0"/>
              </a:spcBef>
              <a:spcAft>
                <a:spcPts val="0"/>
              </a:spcAft>
              <a:buNone/>
            </a:pPr>
            <a:r>
              <a:rPr b="0" lang="lt-LT" sz="3400" strike="noStrike">
                <a:latin typeface="Arial"/>
                <a:ea typeface="Arial"/>
                <a:cs typeface="Arial"/>
                <a:sym typeface="Arial"/>
              </a:rPr>
              <a:t>8. Direction flag (DF),</a:t>
            </a:r>
            <a:endParaRPr b="0" sz="3400" strike="noStrike">
              <a:latin typeface="Arial"/>
              <a:ea typeface="Arial"/>
              <a:cs typeface="Arial"/>
              <a:sym typeface="Arial"/>
            </a:endParaRPr>
          </a:p>
          <a:p>
            <a:pPr indent="0" lvl="0" marL="0" marR="0" rtl="0" algn="l">
              <a:spcBef>
                <a:spcPts val="0"/>
              </a:spcBef>
              <a:spcAft>
                <a:spcPts val="0"/>
              </a:spcAft>
              <a:buNone/>
            </a:pPr>
            <a:r>
              <a:rPr b="0" lang="lt-LT" sz="3400" strike="noStrike">
                <a:latin typeface="Arial"/>
                <a:ea typeface="Arial"/>
                <a:cs typeface="Arial"/>
                <a:sym typeface="Arial"/>
              </a:rPr>
              <a:t>9. Overflow flag (OF)</a:t>
            </a:r>
            <a:endParaRPr b="0" sz="34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