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BDF7A-FC4F-4B3E-B363-7BA8ED82A6FC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CB2E7-4139-4234-892B-74A64DFD3F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53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apeCity" TargetMode="External"/><Relationship Id="rId13" Type="http://schemas.openxmlformats.org/officeDocument/2006/relationships/hyperlink" Target="https://en.wikipedia.org/wiki/Rich_Text_Format" TargetMode="External"/><Relationship Id="rId3" Type="http://schemas.openxmlformats.org/officeDocument/2006/relationships/hyperlink" Target="https://en.wikipedia.org/wiki/.NET_Framework" TargetMode="External"/><Relationship Id="rId7" Type="http://schemas.openxmlformats.org/officeDocument/2006/relationships/hyperlink" Target="https://en.wikipedia.org/wiki/Data_Dynamics" TargetMode="External"/><Relationship Id="rId12" Type="http://schemas.openxmlformats.org/officeDocument/2006/relationships/hyperlink" Target="https://en.wikipedia.org/wiki/Microsoft_Exce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TML5" TargetMode="External"/><Relationship Id="rId11" Type="http://schemas.openxmlformats.org/officeDocument/2006/relationships/hyperlink" Target="https://en.wikipedia.org/wiki/PDF" TargetMode="External"/><Relationship Id="rId5" Type="http://schemas.openxmlformats.org/officeDocument/2006/relationships/hyperlink" Target="https://en.wikipedia.org/wiki/ASP.NET" TargetMode="External"/><Relationship Id="rId15" Type="http://schemas.openxmlformats.org/officeDocument/2006/relationships/hyperlink" Target="https://en.wikipedia.org/wiki/Windows_Presentation_Foundation" TargetMode="External"/><Relationship Id="rId10" Type="http://schemas.openxmlformats.org/officeDocument/2006/relationships/hyperlink" Target="https://en.wikipedia.org/wiki/Visual_Basic.NET" TargetMode="External"/><Relationship Id="rId4" Type="http://schemas.openxmlformats.org/officeDocument/2006/relationships/hyperlink" Target="https://en.wikipedia.org/wiki/WinForms" TargetMode="External"/><Relationship Id="rId9" Type="http://schemas.openxmlformats.org/officeDocument/2006/relationships/hyperlink" Target="https://en.wikipedia.org/wiki/Visual_Studio" TargetMode="External"/><Relationship Id="rId14" Type="http://schemas.openxmlformats.org/officeDocument/2006/relationships/hyperlink" Target="https://en.wikipedia.org/wiki/Microsoft_Word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Acc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port_Definition_Langua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ActiveReports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.NET Framework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reporting tool used by developers of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inForms"/>
              </a:rPr>
              <a:t>WinForms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SP.NET"/>
              </a:rPr>
              <a:t>ASP.NET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ML5"/>
              </a:rPr>
              <a:t>HTML5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applications. It was originally developed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ata Dynamics"/>
              </a:rPr>
              <a:t>Data Dynamics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was then acquired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rapeCity"/>
              </a:rPr>
              <a:t>GrapeCity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ActiveReports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set of components and tools that facilitates the production of reports to display data in documents and web-based formats. It is written in managed C# code and allows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Visual Studio"/>
              </a:rPr>
              <a:t>Visual Studio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programmers to leverage their knowledge of C#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Visual Basic.NET"/>
              </a:rPr>
              <a:t>Visual Basic.NET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ActiveReports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components included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ActiveReports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exports to file formats such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PDF"/>
              </a:rPr>
              <a:t>PDF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Microsoft Excel"/>
              </a:rPr>
              <a:t>Excel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Rich Text Format"/>
              </a:rPr>
              <a:t>RTF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Microsoft Word"/>
              </a:rPr>
              <a:t>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main components are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Visual Studio"/>
              </a:rPr>
              <a:t>Visual Studio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integrated report designer, and an API that developers use to create customized reports from a variety of data sources.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ActiveReports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Edition also includes a Visual Query Designer, a customizable Windows Viewer control,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ML5"/>
              </a:rPr>
              <a:t>HTML5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Viewer control, and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Windows Presentation Foundation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Viewer control.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CB2E7-4139-4234-892B-74A64DFD3FA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408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integrated report designer handles three types of reports: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Reports with banded sections like the original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ActiveReports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(reminiscent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icrosoft Access"/>
              </a:rPr>
              <a:t>Microsoft 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Reports with a fixed layout for forms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RDL Reports with a continuous page layout like the original Data Dynamics Reports (uses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port Definition Language"/>
              </a:rPr>
              <a:t>Report Definition Language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CB2E7-4139-4234-892B-74A64DFD3FA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706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05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20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8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777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78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02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42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4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92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29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4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273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69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83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44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007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BC05C-66EA-45FD-9E31-2DE69965D613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C092BA-EACF-4473-93EC-5148AF1AC74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32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558915" cy="2971801"/>
          </a:xfrm>
        </p:spPr>
        <p:txBody>
          <a:bodyPr/>
          <a:lstStyle/>
          <a:p>
            <a:r>
              <a:rPr lang="en-US" dirty="0"/>
              <a:t>ASP.NET MVC5 + GrapeCity Active Reports 13 DEMO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 Slava Fesenko, Sophie </a:t>
            </a:r>
            <a:r>
              <a:rPr lang="en-US" dirty="0"/>
              <a:t>B</a:t>
            </a:r>
            <a:r>
              <a:rPr lang="en-US" dirty="0" smtClean="0"/>
              <a:t>abenko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05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03564" y="1246909"/>
            <a:ext cx="2309091" cy="281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852006" cy="1507067"/>
          </a:xfrm>
        </p:spPr>
        <p:txBody>
          <a:bodyPr/>
          <a:lstStyle/>
          <a:p>
            <a:pPr algn="ctr"/>
            <a:r>
              <a:rPr lang="en-US" dirty="0" smtClean="0"/>
              <a:t>What is active Reports</a:t>
            </a:r>
            <a:endParaRPr lang="uk-UA" dirty="0"/>
          </a:p>
        </p:txBody>
      </p:sp>
      <p:pic>
        <p:nvPicPr>
          <p:cNvPr id="1026" name="Picture 2" descr="https://encrypted-tbn0.gstatic.com/images?q=tbn:ANd9GcTnBlwe5qXxcXiriE3X0ZrfzVtu4znl1ZVWgYvgji9gMccUJ6EX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54" y="1437520"/>
            <a:ext cx="2190461" cy="244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464" y="1041004"/>
            <a:ext cx="3268951" cy="11707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 smtClean="0">
                <a:solidFill>
                  <a:schemeClr val="tx1"/>
                </a:solidFill>
              </a:rPr>
              <a:t>Winforms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5448" y="1984884"/>
            <a:ext cx="3582987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ASP.NET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5447" y="2970252"/>
            <a:ext cx="3582987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HTML 5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3329249" y="2377296"/>
            <a:ext cx="1331149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8712" y="1553894"/>
            <a:ext cx="1456764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C#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86434" y="1172238"/>
            <a:ext cx="2309091" cy="2817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519277" y="1047456"/>
            <a:ext cx="3268951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PDF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62258" y="1648498"/>
            <a:ext cx="3582987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Excel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62260" y="2976704"/>
            <a:ext cx="3582987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Word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7340169" y="2334573"/>
            <a:ext cx="1331149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62258" y="2312601"/>
            <a:ext cx="3582987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RTF</a:t>
            </a:r>
            <a:endParaRPr lang="uk-U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002375" y="2802948"/>
            <a:ext cx="3879272" cy="137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Rounded Rectangle 22"/>
          <p:cNvSpPr/>
          <p:nvPr/>
        </p:nvSpPr>
        <p:spPr>
          <a:xfrm>
            <a:off x="6246450" y="817130"/>
            <a:ext cx="3879272" cy="137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ounded Rectangle 6"/>
          <p:cNvSpPr/>
          <p:nvPr/>
        </p:nvSpPr>
        <p:spPr>
          <a:xfrm>
            <a:off x="1856869" y="817130"/>
            <a:ext cx="3879272" cy="137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852006" cy="1507067"/>
          </a:xfrm>
        </p:spPr>
        <p:txBody>
          <a:bodyPr/>
          <a:lstStyle/>
          <a:p>
            <a:pPr algn="ctr"/>
            <a:r>
              <a:rPr lang="en-US" dirty="0" smtClean="0"/>
              <a:t>Types of active Reports</a:t>
            </a:r>
            <a:endParaRPr lang="uk-UA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32719" y="931141"/>
            <a:ext cx="3398263" cy="11707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Section Report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480027" y="897084"/>
            <a:ext cx="3412118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Page Report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236313" y="2904838"/>
            <a:ext cx="3411396" cy="11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RDL Report</a:t>
            </a:r>
            <a:endParaRPr lang="uk-U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824297" cy="1507067"/>
          </a:xfrm>
        </p:spPr>
        <p:txBody>
          <a:bodyPr/>
          <a:lstStyle/>
          <a:p>
            <a:pPr algn="ctr"/>
            <a:r>
              <a:rPr lang="en-US" dirty="0" smtClean="0"/>
              <a:t>Plan of a demo application</a:t>
            </a:r>
            <a:endParaRPr lang="uk-UA" dirty="0"/>
          </a:p>
        </p:txBody>
      </p:sp>
      <p:pic>
        <p:nvPicPr>
          <p:cNvPr id="2054" name="Picture 6" descr="https://www.handybackup.net/images/icons/database-back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83" y="1332918"/>
            <a:ext cx="1476667" cy="147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94324" y="3112844"/>
            <a:ext cx="2239097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1" y="3226854"/>
            <a:ext cx="2022764" cy="846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D</a:t>
            </a:r>
            <a:r>
              <a:rPr lang="en-US" sz="2800" b="1" dirty="0" smtClean="0">
                <a:solidFill>
                  <a:schemeClr val="tx1"/>
                </a:solidFill>
              </a:rPr>
              <a:t>atabase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4651" y="3112844"/>
            <a:ext cx="2211749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5128" y="3226854"/>
            <a:ext cx="1971964" cy="84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Users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45382" y="3112843"/>
            <a:ext cx="2284411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45382" y="3226854"/>
            <a:ext cx="2284411" cy="84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User Info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07235" y="3112843"/>
            <a:ext cx="2101273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05637" y="3226854"/>
            <a:ext cx="2284411" cy="84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Reports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673936" y="340614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2649890" y="340614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8841063" y="340614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2056" name="Picture 8" descr="http://guidedlaunch.com/blog/wp-content/uploads/2012/01/us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24" y="1332918"/>
            <a:ext cx="1476667" cy="147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ons.iconseeker.com/png/fullsize/free-business/user-inf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35" y="1489314"/>
            <a:ext cx="1462292" cy="129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www.hopedalemc.com/image/280/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645" y="1406348"/>
            <a:ext cx="1595658" cy="15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759643" cy="1507067"/>
          </a:xfrm>
        </p:spPr>
        <p:txBody>
          <a:bodyPr/>
          <a:lstStyle/>
          <a:p>
            <a:pPr algn="ctr"/>
            <a:r>
              <a:rPr lang="en-US" dirty="0" smtClean="0"/>
              <a:t>Which instruments we used</a:t>
            </a:r>
            <a:endParaRPr lang="uk-UA" dirty="0"/>
          </a:p>
        </p:txBody>
      </p:sp>
      <p:sp>
        <p:nvSpPr>
          <p:cNvPr id="4" name="Rounded Rectangle 3"/>
          <p:cNvSpPr/>
          <p:nvPr/>
        </p:nvSpPr>
        <p:spPr>
          <a:xfrm>
            <a:off x="8964249" y="2704510"/>
            <a:ext cx="2211749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40268" y="2802437"/>
            <a:ext cx="2059709" cy="84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DEMO APP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3099" y="2742618"/>
            <a:ext cx="2211749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3599" y="2855041"/>
            <a:ext cx="2059709" cy="84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ASP.NET MVC 5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41645" y="2742618"/>
            <a:ext cx="2211749" cy="1071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12145" y="2855041"/>
            <a:ext cx="2059709" cy="84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GrapeCity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libs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23930" y="2742618"/>
            <a:ext cx="1242212" cy="96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>
                <a:solidFill>
                  <a:schemeClr val="tx1"/>
                </a:solidFill>
              </a:rPr>
              <a:t>+</a:t>
            </a:r>
            <a:endParaRPr lang="uk-UA" sz="8800" b="1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337715" y="2704510"/>
            <a:ext cx="1242212" cy="96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 smtClean="0">
                <a:solidFill>
                  <a:schemeClr val="tx1"/>
                </a:solidFill>
              </a:rPr>
              <a:t>=</a:t>
            </a:r>
            <a:endParaRPr lang="uk-UA" sz="88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3" y="1123031"/>
            <a:ext cx="3321268" cy="1376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948750"/>
            <a:ext cx="3048000" cy="160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27" y="948750"/>
            <a:ext cx="3087140" cy="14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4487332"/>
            <a:ext cx="11083636" cy="1507067"/>
          </a:xfrm>
        </p:spPr>
        <p:txBody>
          <a:bodyPr/>
          <a:lstStyle/>
          <a:p>
            <a:pPr algn="ctr"/>
            <a:r>
              <a:rPr lang="en-US" dirty="0" smtClean="0"/>
              <a:t>Live demo</a:t>
            </a:r>
            <a:endParaRPr lang="uk-UA" dirty="0"/>
          </a:p>
        </p:txBody>
      </p:sp>
      <p:pic>
        <p:nvPicPr>
          <p:cNvPr id="4098" name="Picture 2" descr="http://nsn.co/wp-content/uploads/2014/09/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7" y="681038"/>
            <a:ext cx="4773109" cy="395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879715" cy="1507067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uk-UA" dirty="0"/>
          </a:p>
        </p:txBody>
      </p:sp>
      <p:pic>
        <p:nvPicPr>
          <p:cNvPr id="6146" name="Picture 2" descr="https://upload.wikimedia.org/wikipedia/commons/thumb/1/11/Blue_question_mark_icon.svg/1024px-Blue_question_mark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59" y="697201"/>
            <a:ext cx="3625417" cy="36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0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685752" cy="1507067"/>
          </a:xfrm>
        </p:spPr>
        <p:txBody>
          <a:bodyPr/>
          <a:lstStyle/>
          <a:p>
            <a:pPr algn="ctr"/>
            <a:r>
              <a:rPr lang="en-US" dirty="0" smtClean="0"/>
              <a:t>Thank you for attention!</a:t>
            </a:r>
            <a:endParaRPr lang="uk-UA" dirty="0"/>
          </a:p>
        </p:txBody>
      </p:sp>
      <p:pic>
        <p:nvPicPr>
          <p:cNvPr id="7170" name="Picture 2" descr="https://purchase.ie/wp-content/uploads/Cool-Gif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75" y="1240992"/>
            <a:ext cx="4518025" cy="31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376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98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ASP.NET MVC5 + GrapeCity Active Reports 13 DEMO</vt:lpstr>
      <vt:lpstr>What is active Reports</vt:lpstr>
      <vt:lpstr>Types of active Reports</vt:lpstr>
      <vt:lpstr>Plan of a demo application</vt:lpstr>
      <vt:lpstr>Which instruments we used</vt:lpstr>
      <vt:lpstr>Live demo</vt:lpstr>
      <vt:lpstr>Any questions?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MVC5 + GrapeCity Active Reports 13 DEMO</dc:title>
  <dc:creator>Viacheslav Fesenko</dc:creator>
  <cp:lastModifiedBy>Viacheslav Fesenko</cp:lastModifiedBy>
  <cp:revision>11</cp:revision>
  <dcterms:created xsi:type="dcterms:W3CDTF">2019-03-26T08:56:40Z</dcterms:created>
  <dcterms:modified xsi:type="dcterms:W3CDTF">2019-03-26T14:07:16Z</dcterms:modified>
</cp:coreProperties>
</file>