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Anton" panose="020F0502020204030204" pitchFamily="2" charset="0"/>
      <p:regular r:id="rId22"/>
    </p:embeddedFont>
    <p:embeddedFont>
      <p:font typeface="Bodoni FLF" panose="020B0604020202020204"/>
      <p:regular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Open Sans" panose="020F0502020204030204" pitchFamily="34" charset="0"/>
      <p:regular r:id="rId28"/>
    </p:embeddedFont>
    <p:embeddedFont>
      <p:font typeface="Open Sans Bold" panose="020B0604020202020204" charset="0"/>
      <p:regular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9" autoAdjust="0"/>
    <p:restoredTop sz="94622" autoAdjust="0"/>
  </p:normalViewPr>
  <p:slideViewPr>
    <p:cSldViewPr>
      <p:cViewPr varScale="1">
        <p:scale>
          <a:sx n="54" d="100"/>
          <a:sy n="54" d="100"/>
        </p:scale>
        <p:origin x="76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318" y="1028699"/>
            <a:ext cx="12001500" cy="4457702"/>
          </a:xfrm>
        </p:spPr>
        <p:txBody>
          <a:bodyPr anchor="b">
            <a:normAutofit/>
          </a:bodyPr>
          <a:lstStyle>
            <a:lvl1pPr algn="l">
              <a:defRPr sz="72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318" y="5765801"/>
            <a:ext cx="9601200" cy="2921000"/>
          </a:xfrm>
        </p:spPr>
        <p:txBody>
          <a:bodyPr anchor="t">
            <a:normAutofit/>
          </a:bodyPr>
          <a:lstStyle>
            <a:lvl1pPr marL="0" indent="0" algn="l">
              <a:buNone/>
              <a:defRPr sz="315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2342018" y="12701"/>
            <a:ext cx="5715000" cy="5715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162256" y="137318"/>
            <a:ext cx="9120983" cy="9120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853738" y="342900"/>
            <a:ext cx="7429500" cy="742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03756" y="48418"/>
            <a:ext cx="7279484" cy="72794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768140" y="914402"/>
            <a:ext cx="6515099" cy="6515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72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28700" y="800100"/>
            <a:ext cx="16228218" cy="46863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371603" y="5765801"/>
            <a:ext cx="12456315" cy="6858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4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2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anchor="ctr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6172200"/>
            <a:ext cx="12803982" cy="28194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1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1028700"/>
            <a:ext cx="13716002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69318" y="5143500"/>
            <a:ext cx="12801600" cy="571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451601"/>
            <a:ext cx="12801600" cy="2527298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1346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8" y="5143500"/>
            <a:ext cx="12801600" cy="25461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699472"/>
            <a:ext cx="12803985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27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1028700"/>
            <a:ext cx="13716000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9" y="5892801"/>
            <a:ext cx="12801602" cy="157479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467600"/>
            <a:ext cx="12801602" cy="15240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2124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8" y="5892801"/>
            <a:ext cx="1280160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150098"/>
            <a:ext cx="12801602" cy="18415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5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57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27818" y="1028700"/>
            <a:ext cx="3086100" cy="6858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028700"/>
            <a:ext cx="11734800" cy="79629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4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3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7" y="3009900"/>
            <a:ext cx="12801602" cy="3422400"/>
          </a:xfrm>
        </p:spPr>
        <p:txBody>
          <a:bodyPr anchor="b">
            <a:normAutofit/>
          </a:bodyPr>
          <a:lstStyle>
            <a:lvl1pPr algn="l">
              <a:defRPr sz="5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743700"/>
            <a:ext cx="12801600" cy="22479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0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6317" y="1028701"/>
            <a:ext cx="7406483" cy="54229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2200" y="1028702"/>
            <a:ext cx="7401719" cy="542289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7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121" y="1028700"/>
            <a:ext cx="697468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6317" y="1905794"/>
            <a:ext cx="7406483" cy="4545807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8599" y="1028700"/>
            <a:ext cx="699770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09818" y="1893093"/>
            <a:ext cx="7393782" cy="4545807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6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2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6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7518" y="1028700"/>
            <a:ext cx="5486400" cy="2057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18" y="1028700"/>
            <a:ext cx="8915402" cy="79629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27518" y="3314699"/>
            <a:ext cx="5486400" cy="3136901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2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218" y="2171700"/>
            <a:ext cx="9029700" cy="1714500"/>
          </a:xfrm>
        </p:spPr>
        <p:txBody>
          <a:bodyPr anchor="b">
            <a:normAutofit/>
          </a:bodyPr>
          <a:lstStyle>
            <a:lvl1pPr algn="l">
              <a:defRPr sz="4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3518" y="1371600"/>
            <a:ext cx="4921461" cy="6858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4218" y="4165600"/>
            <a:ext cx="9032082" cy="3073400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9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810454" y="4445000"/>
            <a:ext cx="4472787" cy="4813301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6318" y="6730998"/>
            <a:ext cx="12801600" cy="22606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1028701"/>
            <a:ext cx="12801600" cy="5422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6618" y="9258301"/>
            <a:ext cx="24003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6318" y="9258301"/>
            <a:ext cx="113157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44801" y="8367713"/>
            <a:ext cx="1713368" cy="100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00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7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828800" y="626358"/>
            <a:ext cx="14293143" cy="338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22"/>
              </a:lnSpc>
            </a:pPr>
            <a:r>
              <a:rPr lang="en-US" sz="11701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MAESTRÍA DE CIENCIA DE DATOS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91400" y="6743700"/>
            <a:ext cx="7922822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1"/>
              </a:lnSpc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T Hazelnuts"/>
                <a:cs typeface="TT Hazelnuts"/>
                <a:sym typeface="TT Hazelnuts"/>
              </a:rPr>
              <a:t>Realizado por Gabriela Mera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52800" y="4610100"/>
            <a:ext cx="12123126" cy="1326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337"/>
              </a:lnSpc>
              <a:spcBef>
                <a:spcPct val="0"/>
              </a:spcBef>
            </a:pPr>
            <a:r>
              <a:rPr lang="en-US" sz="9148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PROYECTO FINAL MODULO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32118" y="2794127"/>
            <a:ext cx="6841594" cy="3540525"/>
          </a:xfrm>
          <a:custGeom>
            <a:avLst/>
            <a:gdLst/>
            <a:ahLst/>
            <a:cxnLst/>
            <a:rect l="l" t="t" r="r" b="b"/>
            <a:pathLst>
              <a:path w="6841594" h="3540525">
                <a:moveTo>
                  <a:pt x="0" y="0"/>
                </a:moveTo>
                <a:lnTo>
                  <a:pt x="6841594" y="0"/>
                </a:lnTo>
                <a:lnTo>
                  <a:pt x="6841594" y="3540525"/>
                </a:lnTo>
                <a:lnTo>
                  <a:pt x="0" y="354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932118" y="6443779"/>
            <a:ext cx="6638754" cy="3331356"/>
          </a:xfrm>
          <a:custGeom>
            <a:avLst/>
            <a:gdLst/>
            <a:ahLst/>
            <a:cxnLst/>
            <a:rect l="l" t="t" r="r" b="b"/>
            <a:pathLst>
              <a:path w="6638754" h="3331356">
                <a:moveTo>
                  <a:pt x="0" y="0"/>
                </a:moveTo>
                <a:lnTo>
                  <a:pt x="6638754" y="0"/>
                </a:lnTo>
                <a:lnTo>
                  <a:pt x="6638754" y="3331356"/>
                </a:lnTo>
                <a:lnTo>
                  <a:pt x="0" y="33313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0544" b="-130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09600" y="322402"/>
            <a:ext cx="17145000" cy="19877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5496"/>
              </a:lnSpc>
              <a:spcBef>
                <a:spcPct val="0"/>
              </a:spcBef>
            </a:pPr>
            <a:r>
              <a:rPr lang="en-US" sz="13713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MODELOS A UTILIZAR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2959" y="3826376"/>
            <a:ext cx="6542778" cy="738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2"/>
              </a:lnSpc>
              <a:spcBef>
                <a:spcPct val="0"/>
              </a:spcBef>
            </a:pPr>
            <a:r>
              <a:rPr lang="en-US" sz="5182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Random Forest Classifier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049313"/>
            <a:ext cx="4744849" cy="74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2"/>
              </a:lnSpc>
              <a:spcBef>
                <a:spcPct val="0"/>
              </a:spcBef>
            </a:pPr>
            <a:r>
              <a:rPr lang="en-US" sz="5182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XGBoost Classifier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33731" y="3012025"/>
            <a:ext cx="8006679" cy="1795548"/>
          </a:xfrm>
          <a:custGeom>
            <a:avLst/>
            <a:gdLst/>
            <a:ahLst/>
            <a:cxnLst/>
            <a:rect l="l" t="t" r="r" b="b"/>
            <a:pathLst>
              <a:path w="8006679" h="1795548">
                <a:moveTo>
                  <a:pt x="0" y="0"/>
                </a:moveTo>
                <a:lnTo>
                  <a:pt x="8006679" y="0"/>
                </a:lnTo>
                <a:lnTo>
                  <a:pt x="8006679" y="1795549"/>
                </a:lnTo>
                <a:lnTo>
                  <a:pt x="0" y="17955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93371" y="5483849"/>
            <a:ext cx="12912271" cy="3631576"/>
          </a:xfrm>
          <a:custGeom>
            <a:avLst/>
            <a:gdLst/>
            <a:ahLst/>
            <a:cxnLst/>
            <a:rect l="l" t="t" r="r" b="b"/>
            <a:pathLst>
              <a:path w="12912271" h="3631576">
                <a:moveTo>
                  <a:pt x="0" y="0"/>
                </a:moveTo>
                <a:lnTo>
                  <a:pt x="12912271" y="0"/>
                </a:lnTo>
                <a:lnTo>
                  <a:pt x="12912271" y="3631576"/>
                </a:lnTo>
                <a:lnTo>
                  <a:pt x="0" y="36315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908764" y="787811"/>
            <a:ext cx="13662226" cy="173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85"/>
              </a:lnSpc>
              <a:spcBef>
                <a:spcPct val="0"/>
              </a:spcBef>
            </a:pPr>
            <a:r>
              <a:rPr lang="en-US" sz="6005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TECNICAS DE PREPROCESAMIENTO DE DATOS</a:t>
            </a:r>
          </a:p>
          <a:p>
            <a:pPr marL="0" lvl="0" indent="0" algn="ctr">
              <a:lnSpc>
                <a:spcPts val="6785"/>
              </a:lnSpc>
              <a:spcBef>
                <a:spcPct val="0"/>
              </a:spcBef>
            </a:pPr>
            <a:endParaRPr lang="en-US" sz="6005" u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74383" y="3248297"/>
            <a:ext cx="3420494" cy="738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2"/>
              </a:lnSpc>
              <a:spcBef>
                <a:spcPct val="0"/>
              </a:spcBef>
            </a:pPr>
            <a:r>
              <a:rPr lang="en-US" sz="5182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SMOTE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1713" y="1006814"/>
            <a:ext cx="6508111" cy="235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67"/>
              </a:lnSpc>
              <a:spcBef>
                <a:spcPct val="0"/>
              </a:spcBef>
            </a:pPr>
            <a:r>
              <a:rPr lang="en-US" sz="5458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RANDOM FOREST CLASSIFIER</a:t>
            </a:r>
          </a:p>
          <a:p>
            <a:pPr marL="0" lvl="0" indent="0" algn="ctr">
              <a:lnSpc>
                <a:spcPts val="6167"/>
              </a:lnSpc>
              <a:spcBef>
                <a:spcPct val="0"/>
              </a:spcBef>
            </a:pPr>
            <a:endParaRPr lang="en-US" sz="5458" u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19328" y="3395914"/>
            <a:ext cx="6986419" cy="3267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06"/>
              </a:lnSpc>
              <a:spcBef>
                <a:spcPct val="0"/>
              </a:spcBef>
            </a:pPr>
            <a:r>
              <a:rPr lang="en-US" sz="5771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Accuracy: 84.9%</a:t>
            </a:r>
          </a:p>
          <a:p>
            <a:pPr marL="0" lvl="0" indent="0" algn="ctr">
              <a:lnSpc>
                <a:spcPts val="6406"/>
              </a:lnSpc>
              <a:spcBef>
                <a:spcPct val="0"/>
              </a:spcBef>
            </a:pPr>
            <a:r>
              <a:rPr lang="en-US" sz="5771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Precision: 85.5%</a:t>
            </a:r>
          </a:p>
          <a:p>
            <a:pPr marL="0" lvl="0" indent="0" algn="ctr">
              <a:lnSpc>
                <a:spcPts val="6406"/>
              </a:lnSpc>
              <a:spcBef>
                <a:spcPct val="0"/>
              </a:spcBef>
            </a:pPr>
            <a:r>
              <a:rPr lang="en-US" sz="5771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Recall: 84.0%</a:t>
            </a:r>
          </a:p>
          <a:p>
            <a:pPr marL="0" lvl="0" indent="0" algn="ctr">
              <a:lnSpc>
                <a:spcPts val="6406"/>
              </a:lnSpc>
              <a:spcBef>
                <a:spcPct val="0"/>
              </a:spcBef>
            </a:pPr>
            <a:r>
              <a:rPr lang="en-US" sz="5771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F1-Score: 84.7%</a:t>
            </a:r>
          </a:p>
        </p:txBody>
      </p:sp>
      <p:sp>
        <p:nvSpPr>
          <p:cNvPr id="4" name="Freeform 4"/>
          <p:cNvSpPr/>
          <p:nvPr/>
        </p:nvSpPr>
        <p:spPr>
          <a:xfrm>
            <a:off x="4937365" y="7626380"/>
            <a:ext cx="7296806" cy="704710"/>
          </a:xfrm>
          <a:custGeom>
            <a:avLst/>
            <a:gdLst/>
            <a:ahLst/>
            <a:cxnLst/>
            <a:rect l="l" t="t" r="r" b="b"/>
            <a:pathLst>
              <a:path w="7296806" h="704710">
                <a:moveTo>
                  <a:pt x="0" y="0"/>
                </a:moveTo>
                <a:lnTo>
                  <a:pt x="7296806" y="0"/>
                </a:lnTo>
                <a:lnTo>
                  <a:pt x="7296806" y="704710"/>
                </a:lnTo>
                <a:lnTo>
                  <a:pt x="0" y="7047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53" t="-10922" b="-3463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405746" y="2997883"/>
            <a:ext cx="6184094" cy="896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01"/>
              </a:lnSpc>
              <a:spcBef>
                <a:spcPct val="0"/>
              </a:spcBef>
            </a:pPr>
            <a:r>
              <a:rPr lang="en-US" sz="3154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 cada 100 predicciones de "cancelación", 84 son correctas.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098559" y="5172075"/>
            <a:ext cx="5335710" cy="1594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1"/>
              </a:lnSpc>
              <a:spcBef>
                <a:spcPct val="0"/>
              </a:spcBef>
            </a:pPr>
            <a:r>
              <a:rPr lang="en-US" sz="3776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El modelo detecta el 85% de las cancelaciones reales.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91564" y="324136"/>
            <a:ext cx="7042741" cy="3522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214"/>
              </a:lnSpc>
              <a:spcBef>
                <a:spcPct val="0"/>
              </a:spcBef>
            </a:pPr>
            <a:r>
              <a:rPr lang="en-US" sz="8154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XGBOOST CLASSIFIER</a:t>
            </a:r>
          </a:p>
          <a:p>
            <a:pPr marL="0" lvl="0" indent="0" algn="ctr">
              <a:lnSpc>
                <a:spcPts val="9214"/>
              </a:lnSpc>
              <a:spcBef>
                <a:spcPct val="0"/>
              </a:spcBef>
            </a:pPr>
            <a:endParaRPr lang="en-US" sz="8154" u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9978" y="3379107"/>
            <a:ext cx="6970273" cy="408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06"/>
              </a:lnSpc>
              <a:spcBef>
                <a:spcPct val="0"/>
              </a:spcBef>
            </a:pPr>
            <a:r>
              <a:rPr lang="en-US" sz="5771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Accuracy: 80.5%</a:t>
            </a:r>
          </a:p>
          <a:p>
            <a:pPr marL="0" lvl="0" indent="0" algn="ctr">
              <a:lnSpc>
                <a:spcPts val="6406"/>
              </a:lnSpc>
              <a:spcBef>
                <a:spcPct val="0"/>
              </a:spcBef>
            </a:pPr>
            <a:r>
              <a:rPr lang="en-US" sz="5771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Precision: 82.4%</a:t>
            </a:r>
          </a:p>
          <a:p>
            <a:pPr marL="0" lvl="0" indent="0" algn="ctr">
              <a:lnSpc>
                <a:spcPts val="6406"/>
              </a:lnSpc>
              <a:spcBef>
                <a:spcPct val="0"/>
              </a:spcBef>
            </a:pPr>
            <a:r>
              <a:rPr lang="en-US" sz="5771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Recall: 77.3%</a:t>
            </a:r>
          </a:p>
          <a:p>
            <a:pPr marL="0" lvl="0" indent="0" algn="ctr">
              <a:lnSpc>
                <a:spcPts val="6406"/>
              </a:lnSpc>
              <a:spcBef>
                <a:spcPct val="0"/>
              </a:spcBef>
            </a:pPr>
            <a:r>
              <a:rPr lang="en-US" sz="5771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F1-Score: 79.7%</a:t>
            </a:r>
          </a:p>
          <a:p>
            <a:pPr marL="0" lvl="0" indent="0" algn="ctr">
              <a:lnSpc>
                <a:spcPts val="6406"/>
              </a:lnSpc>
              <a:spcBef>
                <a:spcPct val="0"/>
              </a:spcBef>
            </a:pPr>
            <a:endParaRPr lang="en-US" sz="5771" u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26857" y="3408269"/>
            <a:ext cx="6184094" cy="896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01"/>
              </a:lnSpc>
              <a:spcBef>
                <a:spcPct val="0"/>
              </a:spcBef>
            </a:pPr>
            <a:r>
              <a:rPr lang="en-US" sz="3154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 cada 100 predicciones de "cancelación", 80 son correctas.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830668" y="5864954"/>
            <a:ext cx="5335710" cy="1594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1"/>
              </a:lnSpc>
              <a:spcBef>
                <a:spcPct val="0"/>
              </a:spcBef>
            </a:pPr>
            <a:r>
              <a:rPr lang="en-US" sz="3776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El modelo detecta el 82% de las cancelaciones reales.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43541" y="1171754"/>
            <a:ext cx="9870290" cy="7943493"/>
          </a:xfrm>
          <a:custGeom>
            <a:avLst/>
            <a:gdLst/>
            <a:ahLst/>
            <a:cxnLst/>
            <a:rect l="l" t="t" r="r" b="b"/>
            <a:pathLst>
              <a:path w="9870290" h="7943493">
                <a:moveTo>
                  <a:pt x="0" y="0"/>
                </a:moveTo>
                <a:lnTo>
                  <a:pt x="9870289" y="0"/>
                </a:lnTo>
                <a:lnTo>
                  <a:pt x="9870289" y="7943492"/>
                </a:lnTo>
                <a:lnTo>
                  <a:pt x="0" y="79434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892" y="348411"/>
            <a:ext cx="4339072" cy="892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06"/>
              </a:lnSpc>
              <a:spcBef>
                <a:spcPct val="0"/>
              </a:spcBef>
            </a:pPr>
            <a:r>
              <a:rPr lang="en-US" sz="6111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RESULTADOS</a:t>
            </a:r>
          </a:p>
        </p:txBody>
      </p:sp>
      <p:sp>
        <p:nvSpPr>
          <p:cNvPr id="3" name="Freeform 3"/>
          <p:cNvSpPr/>
          <p:nvPr/>
        </p:nvSpPr>
        <p:spPr>
          <a:xfrm rot="-2871118">
            <a:off x="16986390" y="196475"/>
            <a:ext cx="1043920" cy="1158302"/>
          </a:xfrm>
          <a:custGeom>
            <a:avLst/>
            <a:gdLst/>
            <a:ahLst/>
            <a:cxnLst/>
            <a:rect l="l" t="t" r="r" b="b"/>
            <a:pathLst>
              <a:path w="1043920" h="1158302">
                <a:moveTo>
                  <a:pt x="0" y="0"/>
                </a:moveTo>
                <a:lnTo>
                  <a:pt x="1043919" y="0"/>
                </a:lnTo>
                <a:lnTo>
                  <a:pt x="1043919" y="1158302"/>
                </a:lnTo>
                <a:lnTo>
                  <a:pt x="0" y="1158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79910" y="1734246"/>
            <a:ext cx="17528179" cy="3874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6"/>
              </a:lnSpc>
              <a:spcBef>
                <a:spcPct val="0"/>
              </a:spcBef>
            </a:pPr>
            <a:r>
              <a:rPr lang="en-US" sz="395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True Negatives (TN) = 19,463</a:t>
            </a:r>
          </a:p>
          <a:p>
            <a:pPr algn="l">
              <a:lnSpc>
                <a:spcPts val="4386"/>
              </a:lnSpc>
              <a:spcBef>
                <a:spcPct val="0"/>
              </a:spcBef>
            </a:pPr>
            <a:r>
              <a:rPr lang="en-US" sz="39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Son reservas que el modelo correctamente predijo como "no canceladas", y efectivamente no se cancelaron.</a:t>
            </a:r>
          </a:p>
          <a:p>
            <a:pPr algn="l">
              <a:lnSpc>
                <a:spcPts val="4386"/>
              </a:lnSpc>
              <a:spcBef>
                <a:spcPct val="0"/>
              </a:spcBef>
            </a:pPr>
            <a:r>
              <a:rPr lang="en-US" sz="39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Implicación:</a:t>
            </a:r>
          </a:p>
          <a:p>
            <a:pPr algn="l">
              <a:lnSpc>
                <a:spcPts val="4386"/>
              </a:lnSpc>
              <a:spcBef>
                <a:spcPct val="0"/>
              </a:spcBef>
            </a:pPr>
            <a:r>
              <a:rPr lang="en-US" sz="39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Estas reservas representan ingresos seguros.</a:t>
            </a:r>
          </a:p>
          <a:p>
            <a:pPr algn="l">
              <a:lnSpc>
                <a:spcPts val="4386"/>
              </a:lnSpc>
              <a:spcBef>
                <a:spcPct val="0"/>
              </a:spcBef>
            </a:pPr>
            <a:r>
              <a:rPr lang="en-US" sz="39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puede priorizar la asignación de recursos (habitaciones, personal) a estos clientes con confianza.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02897" y="5860335"/>
            <a:ext cx="17885103" cy="4426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b="1" u="none" strike="noStrik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False Positives (FP) = 3,588</a:t>
            </a: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u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Reservas predichas como "canceladas" que no se cancelaron.</a:t>
            </a: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u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Riesgo/Costo:</a:t>
            </a: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u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 se toma en cuenta estas predicciones (ejem: overbooking o negar upgrades), se correría el riesgo de:</a:t>
            </a: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u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Molestar a clientes leales (daño a la experiencia del cliente).</a:t>
            </a: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u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Perder oportunidades de ingresos adicionales (ejem: no ofrecer servicios extra).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892" y="233847"/>
            <a:ext cx="5370206" cy="891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06"/>
              </a:lnSpc>
              <a:spcBef>
                <a:spcPct val="0"/>
              </a:spcBef>
            </a:pPr>
            <a:r>
              <a:rPr lang="en-US" sz="6111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RESULTADOS</a:t>
            </a:r>
          </a:p>
        </p:txBody>
      </p:sp>
      <p:sp>
        <p:nvSpPr>
          <p:cNvPr id="3" name="Freeform 3"/>
          <p:cNvSpPr/>
          <p:nvPr/>
        </p:nvSpPr>
        <p:spPr>
          <a:xfrm rot="-2871118">
            <a:off x="16986390" y="196475"/>
            <a:ext cx="1043920" cy="1158302"/>
          </a:xfrm>
          <a:custGeom>
            <a:avLst/>
            <a:gdLst/>
            <a:ahLst/>
            <a:cxnLst/>
            <a:rect l="l" t="t" r="r" b="b"/>
            <a:pathLst>
              <a:path w="1043920" h="1158302">
                <a:moveTo>
                  <a:pt x="0" y="0"/>
                </a:moveTo>
                <a:lnTo>
                  <a:pt x="1043919" y="0"/>
                </a:lnTo>
                <a:lnTo>
                  <a:pt x="1043919" y="1158302"/>
                </a:lnTo>
                <a:lnTo>
                  <a:pt x="0" y="1158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79910" y="1589353"/>
            <a:ext cx="17528179" cy="4426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b="1" u="none" strike="noStrike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 False Negatives (FN) = 3,206</a:t>
            </a: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Reservas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canceladas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modelo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detectó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Riesgo/Costo:</a:t>
            </a: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endParaRPr lang="en-US" sz="3951" u="none" strike="noStrik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Pérdida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ingresos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por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habitaciones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vendidas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último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momento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Costos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operativos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ej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.: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preparar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habitaciones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que no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llegarán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endParaRPr lang="en-US" sz="3951" u="none" strike="noStrik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3892" y="6054118"/>
            <a:ext cx="17885103" cy="3874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  <a:r>
              <a:rPr lang="en-US" sz="3951" b="1" u="none" strike="noStrik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 True Positives (TP) = 18,843</a:t>
            </a:r>
          </a:p>
          <a:p>
            <a:pPr algn="l">
              <a:lnSpc>
                <a:spcPts val="4386"/>
              </a:lnSpc>
              <a:spcBef>
                <a:spcPct val="0"/>
              </a:spcBef>
            </a:pPr>
            <a:r>
              <a:rPr lang="en-US" sz="3951" u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Qué significa: Reservas correctamente identificadas como "canceladas".</a:t>
            </a:r>
          </a:p>
          <a:p>
            <a:pPr algn="l">
              <a:lnSpc>
                <a:spcPts val="4386"/>
              </a:lnSpc>
              <a:spcBef>
                <a:spcPct val="0"/>
              </a:spcBef>
            </a:pPr>
            <a:r>
              <a:rPr lang="en-US" sz="3951" u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Oportunidad:</a:t>
            </a:r>
          </a:p>
          <a:p>
            <a:pPr marL="2559344" lvl="3" indent="-639836" algn="l">
              <a:lnSpc>
                <a:spcPts val="4386"/>
              </a:lnSpc>
              <a:spcBef>
                <a:spcPct val="0"/>
              </a:spcBef>
              <a:buFont typeface="Arial"/>
              <a:buChar char="￭"/>
            </a:pPr>
            <a:r>
              <a:rPr lang="en-US" sz="3951" u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Ofrecer incentivos para retener a estos clientes (ej.: descuentos o upgrades).</a:t>
            </a:r>
          </a:p>
          <a:p>
            <a:pPr marL="2559344" lvl="3" indent="-639836" algn="l">
              <a:lnSpc>
                <a:spcPts val="4386"/>
              </a:lnSpc>
              <a:spcBef>
                <a:spcPct val="0"/>
              </a:spcBef>
              <a:buFont typeface="Arial"/>
              <a:buChar char="￭"/>
            </a:pPr>
            <a:r>
              <a:rPr lang="en-US" sz="3951" u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Reasignar habitaciones a otros clientes en lista de espera.</a:t>
            </a: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endParaRPr lang="en-US" sz="3951" u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14126" y="3362960"/>
            <a:ext cx="2521696" cy="1088502"/>
          </a:xfrm>
          <a:custGeom>
            <a:avLst/>
            <a:gdLst/>
            <a:ahLst/>
            <a:cxnLst/>
            <a:rect l="l" t="t" r="r" b="b"/>
            <a:pathLst>
              <a:path w="2521696" h="1088502">
                <a:moveTo>
                  <a:pt x="0" y="0"/>
                </a:moveTo>
                <a:lnTo>
                  <a:pt x="2521696" y="0"/>
                </a:lnTo>
                <a:lnTo>
                  <a:pt x="2521696" y="1088502"/>
                </a:lnTo>
                <a:lnTo>
                  <a:pt x="0" y="10885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583322" y="282015"/>
            <a:ext cx="2574776" cy="1592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04"/>
              </a:lnSpc>
              <a:spcBef>
                <a:spcPct val="0"/>
              </a:spcBef>
            </a:pPr>
            <a:r>
              <a:rPr lang="en-US" sz="10977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ADR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24767" y="2107167"/>
            <a:ext cx="8291885" cy="910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60"/>
              </a:lnSpc>
              <a:spcBef>
                <a:spcPct val="0"/>
              </a:spcBef>
            </a:pPr>
            <a:r>
              <a:rPr lang="en-US" sz="6336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RANDOM FOREST CLASSIFIER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76139" y="5339558"/>
            <a:ext cx="4581836" cy="1151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37"/>
              </a:lnSpc>
              <a:spcBef>
                <a:spcPct val="0"/>
              </a:spcBef>
            </a:pPr>
            <a:r>
              <a:rPr lang="en-US" sz="4088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ADR promedio: $101.83</a:t>
            </a:r>
          </a:p>
          <a:p>
            <a:pPr marL="0" lvl="0" indent="0" algn="ctr">
              <a:lnSpc>
                <a:spcPts val="4537"/>
              </a:lnSpc>
              <a:spcBef>
                <a:spcPct val="0"/>
              </a:spcBef>
            </a:pPr>
            <a:endParaRPr lang="en-US" sz="4088" u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360845" y="3606856"/>
            <a:ext cx="5311615" cy="1439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74"/>
              </a:lnSpc>
              <a:spcBef>
                <a:spcPct val="0"/>
              </a:spcBef>
            </a:pPr>
            <a:r>
              <a:rPr lang="en-US" sz="3400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El modelo explica el 74% de las variaciones en los precios del hotel (ADR).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52606" y="7379436"/>
            <a:ext cx="13782788" cy="1154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37"/>
              </a:lnSpc>
              <a:spcBef>
                <a:spcPct val="0"/>
              </a:spcBef>
            </a:pPr>
            <a:r>
              <a:rPr lang="en-US" sz="4088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 </a:t>
            </a:r>
            <a:r>
              <a:rPr lang="en-US" sz="4088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promedio</a:t>
            </a:r>
            <a:r>
              <a:rPr lang="en-US" sz="4088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, </a:t>
            </a:r>
            <a:r>
              <a:rPr lang="en-US" sz="4088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el</a:t>
            </a:r>
            <a:r>
              <a:rPr lang="en-US" sz="4088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88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modelo</a:t>
            </a:r>
            <a:r>
              <a:rPr lang="en-US" sz="4088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88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tiene</a:t>
            </a:r>
            <a:r>
              <a:rPr lang="en-US" sz="4088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un </a:t>
            </a:r>
            <a:r>
              <a:rPr lang="en-US" sz="4088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margen</a:t>
            </a:r>
            <a:r>
              <a:rPr lang="en-US" sz="4088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de error por ±$14 por </a:t>
            </a:r>
            <a:r>
              <a:rPr lang="en-US" sz="4088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noche</a:t>
            </a:r>
            <a:r>
              <a:rPr lang="en-US" sz="4088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49554" y="714435"/>
            <a:ext cx="13441058" cy="1592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04"/>
              </a:lnSpc>
              <a:spcBef>
                <a:spcPct val="0"/>
              </a:spcBef>
            </a:pPr>
            <a:r>
              <a:rPr lang="en-US" sz="10977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MEJORAS</a:t>
            </a:r>
          </a:p>
        </p:txBody>
      </p:sp>
      <p:sp>
        <p:nvSpPr>
          <p:cNvPr id="3" name="Freeform 3"/>
          <p:cNvSpPr/>
          <p:nvPr/>
        </p:nvSpPr>
        <p:spPr>
          <a:xfrm>
            <a:off x="2697946" y="2588312"/>
            <a:ext cx="11831324" cy="2026114"/>
          </a:xfrm>
          <a:custGeom>
            <a:avLst/>
            <a:gdLst/>
            <a:ahLst/>
            <a:cxnLst/>
            <a:rect l="l" t="t" r="r" b="b"/>
            <a:pathLst>
              <a:path w="11831324" h="2026114">
                <a:moveTo>
                  <a:pt x="0" y="0"/>
                </a:moveTo>
                <a:lnTo>
                  <a:pt x="11831324" y="0"/>
                </a:lnTo>
                <a:lnTo>
                  <a:pt x="11831324" y="2026114"/>
                </a:lnTo>
                <a:lnTo>
                  <a:pt x="0" y="2026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380585" y="5143500"/>
            <a:ext cx="9526830" cy="4048903"/>
          </a:xfrm>
          <a:custGeom>
            <a:avLst/>
            <a:gdLst/>
            <a:ahLst/>
            <a:cxnLst/>
            <a:rect l="l" t="t" r="r" b="b"/>
            <a:pathLst>
              <a:path w="9526830" h="4048903">
                <a:moveTo>
                  <a:pt x="0" y="0"/>
                </a:moveTo>
                <a:lnTo>
                  <a:pt x="9526830" y="0"/>
                </a:lnTo>
                <a:lnTo>
                  <a:pt x="9526830" y="4048903"/>
                </a:lnTo>
                <a:lnTo>
                  <a:pt x="0" y="40489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1823" y="1300195"/>
            <a:ext cx="13441058" cy="1592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04"/>
              </a:lnSpc>
              <a:spcBef>
                <a:spcPct val="0"/>
              </a:spcBef>
            </a:pPr>
            <a:r>
              <a:rPr lang="en-US" sz="10977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CONCLUSIONES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86000" y="3238500"/>
            <a:ext cx="14935200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186"/>
              </a:lnSpc>
              <a:spcBef>
                <a:spcPct val="0"/>
              </a:spcBef>
            </a:pPr>
            <a:r>
              <a:rPr lang="en-US" sz="8275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</a:t>
            </a:r>
            <a:r>
              <a:rPr lang="en-US" sz="8275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</a:t>
            </a:r>
            <a:r>
              <a:rPr lang="en-US" sz="8275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desbalanceadas</a:t>
            </a:r>
            <a:endParaRPr lang="en-US" sz="8275" u="none" strike="noStrik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>
              <a:lnSpc>
                <a:spcPts val="9186"/>
              </a:lnSpc>
              <a:spcBef>
                <a:spcPct val="0"/>
              </a:spcBef>
            </a:pPr>
            <a:r>
              <a:rPr lang="en-US" sz="8275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</a:t>
            </a:r>
            <a:r>
              <a:rPr lang="en-US" sz="8275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Ajuste</a:t>
            </a:r>
            <a:r>
              <a:rPr lang="en-US" sz="8275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de </a:t>
            </a:r>
            <a:r>
              <a:rPr lang="en-US" sz="8275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hiperparámetros</a:t>
            </a:r>
            <a:endParaRPr lang="en-US" sz="8275" u="none" strike="noStrik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>
              <a:lnSpc>
                <a:spcPts val="9186"/>
              </a:lnSpc>
              <a:spcBef>
                <a:spcPct val="0"/>
              </a:spcBef>
            </a:pPr>
            <a:r>
              <a:rPr lang="en-US" sz="8275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</a:t>
            </a:r>
            <a:r>
              <a:rPr lang="en-US" sz="8275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Pruebas</a:t>
            </a:r>
            <a:r>
              <a:rPr lang="en-US" sz="8275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con </a:t>
            </a:r>
            <a:r>
              <a:rPr lang="en-US" sz="8275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diferentes</a:t>
            </a:r>
            <a:r>
              <a:rPr lang="en-US" sz="8275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variables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2353" y="1688479"/>
            <a:ext cx="13883295" cy="4515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673"/>
              </a:lnSpc>
              <a:spcBef>
                <a:spcPct val="0"/>
              </a:spcBef>
            </a:pPr>
            <a:r>
              <a:rPr lang="en-US" sz="15640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ANÁLISIS DATASET </a:t>
            </a:r>
          </a:p>
          <a:p>
            <a:pPr marL="0" lvl="0" indent="0" algn="ctr">
              <a:lnSpc>
                <a:spcPts val="17673"/>
              </a:lnSpc>
              <a:spcBef>
                <a:spcPct val="0"/>
              </a:spcBef>
            </a:pPr>
            <a:r>
              <a:rPr lang="en-US" sz="15640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HOTEL BOOKING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400" y="2628900"/>
            <a:ext cx="17405040" cy="4361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095"/>
              </a:lnSpc>
              <a:spcBef>
                <a:spcPct val="0"/>
              </a:spcBef>
            </a:pPr>
            <a:r>
              <a:rPr lang="en-US" sz="15128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MUCHAS</a:t>
            </a:r>
          </a:p>
          <a:p>
            <a:pPr marL="0" lvl="0" indent="0" algn="ctr">
              <a:lnSpc>
                <a:spcPts val="17095"/>
              </a:lnSpc>
              <a:spcBef>
                <a:spcPct val="0"/>
              </a:spcBef>
            </a:pPr>
            <a:r>
              <a:rPr lang="en-US" sz="15128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GRACIAS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05248" y="3794213"/>
            <a:ext cx="6557418" cy="5127001"/>
          </a:xfrm>
          <a:custGeom>
            <a:avLst/>
            <a:gdLst/>
            <a:ahLst/>
            <a:cxnLst/>
            <a:rect l="l" t="t" r="r" b="b"/>
            <a:pathLst>
              <a:path w="6557418" h="5127001">
                <a:moveTo>
                  <a:pt x="0" y="0"/>
                </a:moveTo>
                <a:lnTo>
                  <a:pt x="6557418" y="0"/>
                </a:lnTo>
                <a:lnTo>
                  <a:pt x="6557418" y="5127001"/>
                </a:lnTo>
                <a:lnTo>
                  <a:pt x="0" y="512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503236" y="3794213"/>
            <a:ext cx="7386651" cy="5118820"/>
          </a:xfrm>
          <a:custGeom>
            <a:avLst/>
            <a:gdLst/>
            <a:ahLst/>
            <a:cxnLst/>
            <a:rect l="l" t="t" r="r" b="b"/>
            <a:pathLst>
              <a:path w="7386651" h="5118820">
                <a:moveTo>
                  <a:pt x="0" y="0"/>
                </a:moveTo>
                <a:lnTo>
                  <a:pt x="7386651" y="0"/>
                </a:lnTo>
                <a:lnTo>
                  <a:pt x="7386651" y="5118820"/>
                </a:lnTo>
                <a:lnTo>
                  <a:pt x="0" y="51188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281753" y="1131081"/>
            <a:ext cx="9156253" cy="145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299"/>
              </a:lnSpc>
              <a:spcBef>
                <a:spcPct val="0"/>
              </a:spcBef>
            </a:pPr>
            <a:r>
              <a:rPr lang="en-US" sz="9999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CARACTERÍSTICAS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24018" y="2620156"/>
            <a:ext cx="6277295" cy="507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831" lvl="1" indent="-380415" algn="ctr">
              <a:lnSpc>
                <a:spcPts val="3911"/>
              </a:lnSpc>
              <a:spcBef>
                <a:spcPct val="0"/>
              </a:spcBef>
              <a:buFont typeface="Arial"/>
              <a:buChar char="•"/>
            </a:pPr>
            <a:r>
              <a:rPr lang="en-US" sz="3523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119390 rows x 32 columns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82978"/>
            <a:ext cx="9630674" cy="1278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44"/>
              </a:lnSpc>
              <a:spcBef>
                <a:spcPct val="0"/>
              </a:spcBef>
            </a:pPr>
            <a:r>
              <a:rPr lang="en-US" sz="8800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LIMPIEZA DE DATOS</a:t>
            </a:r>
          </a:p>
        </p:txBody>
      </p:sp>
      <p:sp>
        <p:nvSpPr>
          <p:cNvPr id="3" name="Freeform 3"/>
          <p:cNvSpPr/>
          <p:nvPr/>
        </p:nvSpPr>
        <p:spPr>
          <a:xfrm rot="-2493651" flipH="1">
            <a:off x="244993" y="641834"/>
            <a:ext cx="1915907" cy="1323718"/>
          </a:xfrm>
          <a:custGeom>
            <a:avLst/>
            <a:gdLst/>
            <a:ahLst/>
            <a:cxnLst/>
            <a:rect l="l" t="t" r="r" b="b"/>
            <a:pathLst>
              <a:path w="1915907" h="1323718">
                <a:moveTo>
                  <a:pt x="1915908" y="0"/>
                </a:moveTo>
                <a:lnTo>
                  <a:pt x="0" y="0"/>
                </a:lnTo>
                <a:lnTo>
                  <a:pt x="0" y="1323718"/>
                </a:lnTo>
                <a:lnTo>
                  <a:pt x="1915908" y="1323718"/>
                </a:lnTo>
                <a:lnTo>
                  <a:pt x="19159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33367">
            <a:off x="10358701" y="595072"/>
            <a:ext cx="1005660" cy="1115850"/>
          </a:xfrm>
          <a:custGeom>
            <a:avLst/>
            <a:gdLst/>
            <a:ahLst/>
            <a:cxnLst/>
            <a:rect l="l" t="t" r="r" b="b"/>
            <a:pathLst>
              <a:path w="1005660" h="1115850">
                <a:moveTo>
                  <a:pt x="0" y="0"/>
                </a:moveTo>
                <a:lnTo>
                  <a:pt x="1005660" y="0"/>
                </a:lnTo>
                <a:lnTo>
                  <a:pt x="1005660" y="1115850"/>
                </a:lnTo>
                <a:lnTo>
                  <a:pt x="0" y="11158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3899178" y="1566556"/>
            <a:ext cx="4549180" cy="5831313"/>
            <a:chOff x="0" y="0"/>
            <a:chExt cx="904393" cy="11592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04393" cy="1159286"/>
            </a:xfrm>
            <a:custGeom>
              <a:avLst/>
              <a:gdLst/>
              <a:ahLst/>
              <a:cxnLst/>
              <a:rect l="l" t="t" r="r" b="b"/>
              <a:pathLst>
                <a:path w="904393" h="1159286">
                  <a:moveTo>
                    <a:pt x="452196" y="0"/>
                  </a:moveTo>
                  <a:cubicBezTo>
                    <a:pt x="202455" y="0"/>
                    <a:pt x="0" y="259515"/>
                    <a:pt x="0" y="579643"/>
                  </a:cubicBezTo>
                  <a:cubicBezTo>
                    <a:pt x="0" y="899771"/>
                    <a:pt x="202455" y="1159286"/>
                    <a:pt x="452196" y="1159286"/>
                  </a:cubicBezTo>
                  <a:cubicBezTo>
                    <a:pt x="701938" y="1159286"/>
                    <a:pt x="904393" y="899771"/>
                    <a:pt x="904393" y="579643"/>
                  </a:cubicBezTo>
                  <a:cubicBezTo>
                    <a:pt x="904393" y="259515"/>
                    <a:pt x="701938" y="0"/>
                    <a:pt x="452196" y="0"/>
                  </a:cubicBezTo>
                  <a:close/>
                </a:path>
              </a:pathLst>
            </a:custGeom>
            <a:blipFill>
              <a:blip r:embed="rId6"/>
              <a:stretch>
                <a:fillRect l="-68472" r="-68472"/>
              </a:stretch>
            </a:blipFill>
            <a:ln w="85725" cap="sq">
              <a:solidFill>
                <a:srgbClr val="DF7171"/>
              </a:solidFill>
              <a:prstDash val="solid"/>
              <a:miter/>
            </a:ln>
          </p:spPr>
        </p:sp>
      </p:grpSp>
      <p:sp>
        <p:nvSpPr>
          <p:cNvPr id="7" name="Freeform 7"/>
          <p:cNvSpPr/>
          <p:nvPr/>
        </p:nvSpPr>
        <p:spPr>
          <a:xfrm>
            <a:off x="2861215" y="5810937"/>
            <a:ext cx="7798159" cy="3725920"/>
          </a:xfrm>
          <a:custGeom>
            <a:avLst/>
            <a:gdLst/>
            <a:ahLst/>
            <a:cxnLst/>
            <a:rect l="l" t="t" r="r" b="b"/>
            <a:pathLst>
              <a:path w="7798159" h="3725920">
                <a:moveTo>
                  <a:pt x="0" y="0"/>
                </a:moveTo>
                <a:lnTo>
                  <a:pt x="7798159" y="0"/>
                </a:lnTo>
                <a:lnTo>
                  <a:pt x="7798159" y="3725920"/>
                </a:lnTo>
                <a:lnTo>
                  <a:pt x="0" y="37259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2816483"/>
            <a:ext cx="11252554" cy="2650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6190" lvl="1" indent="-508095" algn="ctr">
              <a:lnSpc>
                <a:spcPts val="5224"/>
              </a:lnSpc>
              <a:spcBef>
                <a:spcPct val="0"/>
              </a:spcBef>
              <a:buFont typeface="Arial"/>
              <a:buChar char="•"/>
            </a:pPr>
            <a:r>
              <a:rPr lang="en-US" sz="4706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-Valores Nulos</a:t>
            </a:r>
          </a:p>
          <a:p>
            <a:pPr marL="1016190" lvl="1" indent="-508095" algn="ctr">
              <a:lnSpc>
                <a:spcPts val="5224"/>
              </a:lnSpc>
              <a:spcBef>
                <a:spcPct val="0"/>
              </a:spcBef>
              <a:buFont typeface="Arial"/>
              <a:buChar char="•"/>
            </a:pPr>
            <a:r>
              <a:rPr lang="en-US" sz="4706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-Duplicados</a:t>
            </a:r>
          </a:p>
          <a:p>
            <a:pPr marL="1016190" lvl="1" indent="-508095" algn="ctr">
              <a:lnSpc>
                <a:spcPts val="5224"/>
              </a:lnSpc>
              <a:spcBef>
                <a:spcPct val="0"/>
              </a:spcBef>
              <a:buFont typeface="Arial"/>
              <a:buChar char="•"/>
            </a:pPr>
            <a:r>
              <a:rPr lang="en-US" sz="4706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-Datos no consistentes</a:t>
            </a:r>
          </a:p>
          <a:p>
            <a:pPr marL="1016190" lvl="1" indent="-508095" algn="ctr">
              <a:lnSpc>
                <a:spcPts val="5224"/>
              </a:lnSpc>
              <a:spcBef>
                <a:spcPct val="0"/>
              </a:spcBef>
              <a:buFont typeface="Arial"/>
              <a:buChar char="•"/>
            </a:pPr>
            <a:r>
              <a:rPr lang="en-US" sz="4706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-Imputación de Datos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9272" y="920109"/>
            <a:ext cx="9165946" cy="4524961"/>
          </a:xfrm>
          <a:custGeom>
            <a:avLst/>
            <a:gdLst/>
            <a:ahLst/>
            <a:cxnLst/>
            <a:rect l="l" t="t" r="r" b="b"/>
            <a:pathLst>
              <a:path w="9165946" h="4524961">
                <a:moveTo>
                  <a:pt x="0" y="0"/>
                </a:moveTo>
                <a:lnTo>
                  <a:pt x="9165946" y="0"/>
                </a:lnTo>
                <a:lnTo>
                  <a:pt x="9165946" y="4524960"/>
                </a:lnTo>
                <a:lnTo>
                  <a:pt x="0" y="4524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742245" y="5599028"/>
            <a:ext cx="8803510" cy="4841931"/>
          </a:xfrm>
          <a:custGeom>
            <a:avLst/>
            <a:gdLst/>
            <a:ahLst/>
            <a:cxnLst/>
            <a:rect l="l" t="t" r="r" b="b"/>
            <a:pathLst>
              <a:path w="8803510" h="4841931">
                <a:moveTo>
                  <a:pt x="0" y="0"/>
                </a:moveTo>
                <a:lnTo>
                  <a:pt x="8803510" y="0"/>
                </a:lnTo>
                <a:lnTo>
                  <a:pt x="8803510" y="4841930"/>
                </a:lnTo>
                <a:lnTo>
                  <a:pt x="0" y="48419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386129" y="911824"/>
            <a:ext cx="8319252" cy="4533245"/>
          </a:xfrm>
          <a:custGeom>
            <a:avLst/>
            <a:gdLst/>
            <a:ahLst/>
            <a:cxnLst/>
            <a:rect l="l" t="t" r="r" b="b"/>
            <a:pathLst>
              <a:path w="8319252" h="4533245">
                <a:moveTo>
                  <a:pt x="0" y="0"/>
                </a:moveTo>
                <a:lnTo>
                  <a:pt x="8319252" y="0"/>
                </a:lnTo>
                <a:lnTo>
                  <a:pt x="8319252" y="4533245"/>
                </a:lnTo>
                <a:lnTo>
                  <a:pt x="0" y="45332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264797" y="-180110"/>
            <a:ext cx="4120841" cy="120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25"/>
              </a:lnSpc>
              <a:spcBef>
                <a:spcPct val="0"/>
              </a:spcBef>
            </a:pPr>
            <a:r>
              <a:rPr lang="en-US" sz="8252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185171"/>
            <a:ext cx="14699769" cy="5916657"/>
          </a:xfrm>
          <a:custGeom>
            <a:avLst/>
            <a:gdLst/>
            <a:ahLst/>
            <a:cxnLst/>
            <a:rect l="l" t="t" r="r" b="b"/>
            <a:pathLst>
              <a:path w="14699769" h="5916657">
                <a:moveTo>
                  <a:pt x="0" y="0"/>
                </a:moveTo>
                <a:lnTo>
                  <a:pt x="14699769" y="0"/>
                </a:lnTo>
                <a:lnTo>
                  <a:pt x="14699769" y="5916658"/>
                </a:lnTo>
                <a:lnTo>
                  <a:pt x="0" y="5916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06848" y="3573541"/>
            <a:ext cx="3381152" cy="2647165"/>
          </a:xfrm>
          <a:custGeom>
            <a:avLst/>
            <a:gdLst/>
            <a:ahLst/>
            <a:cxnLst/>
            <a:rect l="l" t="t" r="r" b="b"/>
            <a:pathLst>
              <a:path w="3381152" h="2647165">
                <a:moveTo>
                  <a:pt x="0" y="0"/>
                </a:moveTo>
                <a:lnTo>
                  <a:pt x="3381152" y="0"/>
                </a:lnTo>
                <a:lnTo>
                  <a:pt x="3381152" y="2647165"/>
                </a:lnTo>
                <a:lnTo>
                  <a:pt x="0" y="26471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565145" y="336550"/>
            <a:ext cx="10516218" cy="145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299"/>
              </a:lnSpc>
              <a:spcBef>
                <a:spcPct val="0"/>
              </a:spcBef>
            </a:pPr>
            <a:r>
              <a:rPr lang="en-US" sz="9999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HUESPEDES POR PAIS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223575"/>
            <a:ext cx="7592168" cy="4919925"/>
          </a:xfrm>
          <a:custGeom>
            <a:avLst/>
            <a:gdLst/>
            <a:ahLst/>
            <a:cxnLst/>
            <a:rect l="l" t="t" r="r" b="b"/>
            <a:pathLst>
              <a:path w="7592168" h="4919925">
                <a:moveTo>
                  <a:pt x="0" y="0"/>
                </a:moveTo>
                <a:lnTo>
                  <a:pt x="7592168" y="0"/>
                </a:lnTo>
                <a:lnTo>
                  <a:pt x="7592168" y="4919925"/>
                </a:lnTo>
                <a:lnTo>
                  <a:pt x="0" y="4919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87550" y="119440"/>
            <a:ext cx="6368870" cy="4919925"/>
          </a:xfrm>
          <a:custGeom>
            <a:avLst/>
            <a:gdLst/>
            <a:ahLst/>
            <a:cxnLst/>
            <a:rect l="l" t="t" r="r" b="b"/>
            <a:pathLst>
              <a:path w="6368870" h="4919925">
                <a:moveTo>
                  <a:pt x="0" y="0"/>
                </a:moveTo>
                <a:lnTo>
                  <a:pt x="6368870" y="0"/>
                </a:lnTo>
                <a:lnTo>
                  <a:pt x="6368870" y="4919925"/>
                </a:lnTo>
                <a:lnTo>
                  <a:pt x="0" y="49199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566268" y="5347286"/>
            <a:ext cx="9628989" cy="5223726"/>
          </a:xfrm>
          <a:custGeom>
            <a:avLst/>
            <a:gdLst/>
            <a:ahLst/>
            <a:cxnLst/>
            <a:rect l="l" t="t" r="r" b="b"/>
            <a:pathLst>
              <a:path w="9628989" h="5223726">
                <a:moveTo>
                  <a:pt x="0" y="0"/>
                </a:moveTo>
                <a:lnTo>
                  <a:pt x="9628989" y="0"/>
                </a:lnTo>
                <a:lnTo>
                  <a:pt x="9628989" y="5223726"/>
                </a:lnTo>
                <a:lnTo>
                  <a:pt x="0" y="52237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500458" y="5941605"/>
            <a:ext cx="3926022" cy="3195204"/>
          </a:xfrm>
          <a:custGeom>
            <a:avLst/>
            <a:gdLst/>
            <a:ahLst/>
            <a:cxnLst/>
            <a:rect l="l" t="t" r="r" b="b"/>
            <a:pathLst>
              <a:path w="3926022" h="3195204">
                <a:moveTo>
                  <a:pt x="0" y="0"/>
                </a:moveTo>
                <a:lnTo>
                  <a:pt x="3926022" y="0"/>
                </a:lnTo>
                <a:lnTo>
                  <a:pt x="3926022" y="3195205"/>
                </a:lnTo>
                <a:lnTo>
                  <a:pt x="0" y="31952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8440" y="166493"/>
            <a:ext cx="10392710" cy="4977007"/>
          </a:xfrm>
          <a:custGeom>
            <a:avLst/>
            <a:gdLst/>
            <a:ahLst/>
            <a:cxnLst/>
            <a:rect l="l" t="t" r="r" b="b"/>
            <a:pathLst>
              <a:path w="10392710" h="4977007">
                <a:moveTo>
                  <a:pt x="0" y="0"/>
                </a:moveTo>
                <a:lnTo>
                  <a:pt x="10392710" y="0"/>
                </a:lnTo>
                <a:lnTo>
                  <a:pt x="10392710" y="4977007"/>
                </a:lnTo>
                <a:lnTo>
                  <a:pt x="0" y="49770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20" b="-142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92868" y="1327571"/>
            <a:ext cx="7009700" cy="5829496"/>
          </a:xfrm>
          <a:custGeom>
            <a:avLst/>
            <a:gdLst/>
            <a:ahLst/>
            <a:cxnLst/>
            <a:rect l="l" t="t" r="r" b="b"/>
            <a:pathLst>
              <a:path w="7009700" h="5829496">
                <a:moveTo>
                  <a:pt x="0" y="0"/>
                </a:moveTo>
                <a:lnTo>
                  <a:pt x="7009700" y="0"/>
                </a:lnTo>
                <a:lnTo>
                  <a:pt x="7009700" y="5829496"/>
                </a:lnTo>
                <a:lnTo>
                  <a:pt x="0" y="58294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29109" y="5346678"/>
            <a:ext cx="9231372" cy="4557990"/>
          </a:xfrm>
          <a:custGeom>
            <a:avLst/>
            <a:gdLst/>
            <a:ahLst/>
            <a:cxnLst/>
            <a:rect l="l" t="t" r="r" b="b"/>
            <a:pathLst>
              <a:path w="9231372" h="4557990">
                <a:moveTo>
                  <a:pt x="0" y="0"/>
                </a:moveTo>
                <a:lnTo>
                  <a:pt x="9231372" y="0"/>
                </a:lnTo>
                <a:lnTo>
                  <a:pt x="9231372" y="4557990"/>
                </a:lnTo>
                <a:lnTo>
                  <a:pt x="0" y="4557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8376" y="276901"/>
            <a:ext cx="12270343" cy="1207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79"/>
              </a:lnSpc>
              <a:spcBef>
                <a:spcPct val="0"/>
              </a:spcBef>
            </a:pPr>
            <a:r>
              <a:rPr lang="en-US" sz="8300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¿QUE ANÁLISIS DEBERÍA HACER?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312477" y="2785059"/>
            <a:ext cx="3952910" cy="948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4"/>
              </a:lnSpc>
              <a:spcBef>
                <a:spcPct val="0"/>
              </a:spcBef>
            </a:pPr>
            <a:r>
              <a:rPr lang="en-US" sz="6625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IS_CANCELED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63762" y="4155539"/>
            <a:ext cx="13700365" cy="828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52"/>
              </a:lnSpc>
              <a:spcBef>
                <a:spcPct val="0"/>
              </a:spcBef>
            </a:pPr>
            <a:r>
              <a:rPr lang="en-US" sz="5813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Predecir cancelaciones de reservas hoteleras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802231" y="5347548"/>
            <a:ext cx="13904353" cy="1547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5486" lvl="1" indent="-387743" algn="ctr">
              <a:lnSpc>
                <a:spcPts val="3986"/>
              </a:lnSpc>
              <a:spcBef>
                <a:spcPct val="0"/>
              </a:spcBef>
              <a:buFont typeface="Arial"/>
              <a:buChar char="•"/>
            </a:pPr>
            <a:r>
              <a:rPr lang="en-US" sz="3591">
                <a:solidFill>
                  <a:srgbClr val="000000"/>
                </a:solidFill>
                <a:latin typeface="Bodoni FLF"/>
                <a:ea typeface="Bodoni FLF"/>
                <a:cs typeface="Bodoni FLF"/>
                <a:sym typeface="Bodoni FLF"/>
              </a:rPr>
              <a:t>tomar medidas preventivas (como políticas de cancelación) o ajustar sus operaciones hoteleras</a:t>
            </a:r>
          </a:p>
          <a:p>
            <a:pPr algn="ctr">
              <a:lnSpc>
                <a:spcPts val="3986"/>
              </a:lnSpc>
              <a:spcBef>
                <a:spcPct val="0"/>
              </a:spcBef>
            </a:pPr>
            <a:endParaRPr lang="en-US" sz="3591">
              <a:solidFill>
                <a:srgbClr val="000000"/>
              </a:solidFill>
              <a:latin typeface="Bodoni FLF"/>
              <a:ea typeface="Bodoni FLF"/>
              <a:cs typeface="Bodoni FLF"/>
              <a:sym typeface="Bodoni FLF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802231" y="8059748"/>
            <a:ext cx="12623427" cy="82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52"/>
              </a:lnSpc>
              <a:spcBef>
                <a:spcPct val="0"/>
              </a:spcBef>
            </a:pPr>
            <a:r>
              <a:rPr lang="en-US" sz="5813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Predecir precios de las estancias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38888" y="6691268"/>
            <a:ext cx="1750112" cy="948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354"/>
              </a:lnSpc>
              <a:spcBef>
                <a:spcPct val="0"/>
              </a:spcBef>
            </a:pPr>
            <a:r>
              <a:rPr lang="en-US" sz="6625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ADR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7</TotalTime>
  <Words>447</Words>
  <Application>Microsoft Office PowerPoint</Application>
  <PresentationFormat>Personalizado</PresentationFormat>
  <Paragraphs>75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Century Gothic</vt:lpstr>
      <vt:lpstr>Arial</vt:lpstr>
      <vt:lpstr>Anton</vt:lpstr>
      <vt:lpstr>Open Sans Bold</vt:lpstr>
      <vt:lpstr>Open Sans</vt:lpstr>
      <vt:lpstr>Bodoni FLF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Diapositivas Propuesta de Proyecto Doodle Naranja y Crema</dc:title>
  <dc:creator>Asus</dc:creator>
  <cp:lastModifiedBy>Asus</cp:lastModifiedBy>
  <cp:revision>2</cp:revision>
  <dcterms:created xsi:type="dcterms:W3CDTF">2006-08-16T00:00:00Z</dcterms:created>
  <dcterms:modified xsi:type="dcterms:W3CDTF">2025-05-02T18:21:40Z</dcterms:modified>
  <dc:identifier>DAGmEM0zoq8</dc:identifier>
</cp:coreProperties>
</file>