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Billing Quality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Determining CANDIDATES FOR QA During the billing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issue – billing errors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/>
              <a:t>C</a:t>
            </a:r>
            <a:r>
              <a:rPr lang="en-US" dirty="0" smtClean="0"/>
              <a:t>hallenges and ‘Findings’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- Billing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issue approximately 50,000 initial notices for tax due each year</a:t>
            </a:r>
          </a:p>
          <a:p>
            <a:r>
              <a:rPr lang="en-US" dirty="0" smtClean="0"/>
              <a:t>Estimate that about 6,800 are the result of account discrepancies</a:t>
            </a:r>
          </a:p>
          <a:p>
            <a:r>
              <a:rPr lang="en-US" dirty="0" smtClean="0"/>
              <a:t>Task is to identify these accounts upfront</a:t>
            </a:r>
          </a:p>
          <a:p>
            <a:pPr lvl="1"/>
            <a:r>
              <a:rPr lang="en-US" dirty="0" smtClean="0"/>
              <a:t>While the number is low the cost of reaching out, docketing, cleaning up the account is high and labor 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</a:t>
            </a:r>
            <a:r>
              <a:rPr lang="en-US" dirty="0"/>
              <a:t>f</a:t>
            </a:r>
            <a:r>
              <a:rPr lang="en-US" dirty="0" smtClean="0"/>
              <a:t>inancial transaction data identify features that may indicate an account discrepancy as opposed to an actual amount due.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Industry </a:t>
            </a:r>
            <a:r>
              <a:rPr lang="en-US" dirty="0"/>
              <a:t>- not in this </a:t>
            </a:r>
            <a:r>
              <a:rPr lang="en-US" dirty="0" err="1" smtClean="0"/>
              <a:t>datatset</a:t>
            </a:r>
            <a:endParaRPr lang="en-US" dirty="0" smtClean="0"/>
          </a:p>
          <a:p>
            <a:pPr lvl="1"/>
            <a:r>
              <a:rPr lang="en-US" dirty="0" smtClean="0"/>
              <a:t>Net </a:t>
            </a:r>
            <a:r>
              <a:rPr lang="en-US" dirty="0"/>
              <a:t>Income - not in this </a:t>
            </a:r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Years </a:t>
            </a:r>
            <a:r>
              <a:rPr lang="en-US" dirty="0"/>
              <a:t>in business - not in this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ancellation </a:t>
            </a:r>
            <a:r>
              <a:rPr lang="en-US" dirty="0"/>
              <a:t>(611 collection cancellation, 612 liability cancellation) - not any </a:t>
            </a:r>
            <a:r>
              <a:rPr lang="en-US" dirty="0" smtClean="0"/>
              <a:t>occurrences </a:t>
            </a:r>
            <a:r>
              <a:rPr lang="en-US" dirty="0"/>
              <a:t>in dataset so </a:t>
            </a:r>
            <a:r>
              <a:rPr lang="en-US" dirty="0" smtClean="0"/>
              <a:t>discarding</a:t>
            </a:r>
          </a:p>
          <a:p>
            <a:pPr lvl="1"/>
            <a:r>
              <a:rPr lang="en-US" dirty="0" smtClean="0"/>
              <a:t>Delinquent </a:t>
            </a:r>
            <a:r>
              <a:rPr lang="en-US" dirty="0"/>
              <a:t>or Non-Filer history (505, 506) - not many </a:t>
            </a:r>
            <a:r>
              <a:rPr lang="en-US" dirty="0" smtClean="0"/>
              <a:t>occurrences </a:t>
            </a:r>
            <a:r>
              <a:rPr lang="en-US" dirty="0"/>
              <a:t>in data set so </a:t>
            </a:r>
            <a:r>
              <a:rPr lang="en-US" dirty="0" smtClean="0"/>
              <a:t>discarding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124"/>
              </p:ext>
            </p:extLst>
          </p:nvPr>
        </p:nvGraphicFramePr>
        <p:xfrm>
          <a:off x="1512581" y="2800258"/>
          <a:ext cx="89036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30"/>
                <a:gridCol w="2221068"/>
                <a:gridCol w="2072947"/>
                <a:gridCol w="17227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5,050,911</a:t>
                      </a:r>
                      <a:endParaRPr lang="en-US" dirty="0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849,106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200,388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/>
            <a:r>
              <a:rPr lang="en-US" dirty="0" smtClean="0"/>
              <a:t>Tax Type</a:t>
            </a:r>
          </a:p>
          <a:p>
            <a:pPr marL="342900" lvl="1" indent="-342900"/>
            <a:r>
              <a:rPr lang="en-US" dirty="0" smtClean="0"/>
              <a:t>Filing method</a:t>
            </a:r>
          </a:p>
          <a:p>
            <a:pPr marL="342900" lvl="1" indent="-342900"/>
            <a:r>
              <a:rPr lang="en-US" dirty="0" smtClean="0"/>
              <a:t>Amount </a:t>
            </a:r>
            <a:r>
              <a:rPr lang="en-US" dirty="0"/>
              <a:t>Due - categories up to 5k, 5 to 50K, 50 to 100k, 100 to 500k (match </a:t>
            </a:r>
            <a:r>
              <a:rPr lang="en-US" dirty="0" smtClean="0"/>
              <a:t>GCT </a:t>
            </a:r>
            <a:r>
              <a:rPr lang="en-US" dirty="0"/>
              <a:t>min tax </a:t>
            </a:r>
            <a:r>
              <a:rPr lang="en-US" dirty="0" smtClean="0"/>
              <a:t>categories and UBT standard deduction)</a:t>
            </a:r>
          </a:p>
          <a:p>
            <a:pPr marL="342900" lvl="1" indent="-342900"/>
            <a:r>
              <a:rPr lang="en-US" dirty="0" smtClean="0"/>
              <a:t>Payment history</a:t>
            </a:r>
          </a:p>
          <a:p>
            <a:pPr marL="342900" lvl="1" indent="-342900"/>
            <a:r>
              <a:rPr lang="en-US" dirty="0" smtClean="0"/>
              <a:t>Adjustments </a:t>
            </a:r>
          </a:p>
          <a:p>
            <a:pPr marL="342900" lvl="1" indent="-342900"/>
            <a:r>
              <a:rPr lang="en-US" dirty="0" smtClean="0"/>
              <a:t>Previous </a:t>
            </a:r>
            <a:r>
              <a:rPr lang="en-US" dirty="0"/>
              <a:t>notice </a:t>
            </a:r>
            <a:endParaRPr lang="en-US" dirty="0" smtClean="0"/>
          </a:p>
          <a:p>
            <a:pPr marL="342900" lvl="1" indent="-342900"/>
            <a:r>
              <a:rPr lang="en-US" dirty="0" smtClean="0"/>
              <a:t>Collections </a:t>
            </a:r>
            <a:r>
              <a:rPr lang="en-US" dirty="0"/>
              <a:t>to date </a:t>
            </a:r>
            <a:r>
              <a:rPr lang="en-US" dirty="0" smtClean="0"/>
              <a:t>($)</a:t>
            </a:r>
          </a:p>
          <a:p>
            <a:pPr marL="342900" lvl="1" indent="-342900"/>
            <a:r>
              <a:rPr lang="en-US" dirty="0"/>
              <a:t>P</a:t>
            </a:r>
            <a:r>
              <a:rPr lang="en-US" dirty="0" smtClean="0"/>
              <a:t>ayments </a:t>
            </a:r>
            <a:r>
              <a:rPr lang="en-US" dirty="0"/>
              <a:t>made after notice date </a:t>
            </a:r>
            <a:endParaRPr lang="en-US" dirty="0" smtClean="0"/>
          </a:p>
          <a:p>
            <a:pPr marL="342900" lvl="1" indent="-342900"/>
            <a:endParaRPr lang="en-US" dirty="0"/>
          </a:p>
          <a:p>
            <a:pPr marL="342900" lvl="1" indent="-342900"/>
            <a:r>
              <a:rPr lang="en-US" dirty="0" smtClean="0"/>
              <a:t>Add features to entire dataset</a:t>
            </a:r>
          </a:p>
          <a:p>
            <a:pPr marL="342900" lvl="1" indent="-342900"/>
            <a:r>
              <a:rPr lang="en-US" dirty="0" smtClean="0"/>
              <a:t>Randomly select 1/3 </a:t>
            </a:r>
          </a:p>
          <a:p>
            <a:pPr marL="342900" lvl="1" indent="-342900"/>
            <a:r>
              <a:rPr lang="en-US" dirty="0" smtClean="0"/>
              <a:t>Use selected data for logistic regression using </a:t>
            </a:r>
            <a:r>
              <a:rPr lang="en-US" dirty="0" err="1" smtClean="0"/>
              <a:t>scikitlearn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‘Findings’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not present</a:t>
            </a:r>
          </a:p>
          <a:p>
            <a:r>
              <a:rPr lang="en-US" dirty="0" smtClean="0"/>
              <a:t>Data not in (immediately) useable format</a:t>
            </a:r>
          </a:p>
          <a:p>
            <a:r>
              <a:rPr lang="en-US" dirty="0" smtClean="0"/>
              <a:t>Using a proxy might be easier</a:t>
            </a:r>
          </a:p>
          <a:p>
            <a:pPr lvl="1"/>
            <a:r>
              <a:rPr lang="en-US" dirty="0" smtClean="0"/>
              <a:t>Probability of payment vs probability of billing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target! </a:t>
            </a:r>
          </a:p>
          <a:p>
            <a:r>
              <a:rPr lang="en-US" dirty="0" smtClean="0"/>
              <a:t>Complete the model</a:t>
            </a:r>
          </a:p>
          <a:p>
            <a:r>
              <a:rPr lang="en-US" dirty="0" smtClean="0"/>
              <a:t>Clean up the features – add additional, identify strong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282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</vt:lpstr>
      <vt:lpstr>Billing Quality Control</vt:lpstr>
      <vt:lpstr>Overview</vt:lpstr>
      <vt:lpstr>The Issue - Billing</vt:lpstr>
      <vt:lpstr>Methodology</vt:lpstr>
      <vt:lpstr>Methodology Continued</vt:lpstr>
      <vt:lpstr>Challenges and ‘Findings’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Quality Control</dc:title>
  <dc:creator>ronkemc@outlook.com</dc:creator>
  <cp:lastModifiedBy>ronkemc@outlook.com</cp:lastModifiedBy>
  <cp:revision>7</cp:revision>
  <dcterms:created xsi:type="dcterms:W3CDTF">2015-11-15T21:55:45Z</dcterms:created>
  <dcterms:modified xsi:type="dcterms:W3CDTF">2015-11-15T23:16:58Z</dcterms:modified>
</cp:coreProperties>
</file>