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61" r:id="rId6"/>
    <p:sldId id="262"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96"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916EA-9FB7-421F-B6B5-9A8CBFA104D4}" type="datetimeFigureOut">
              <a:rPr lang="ko-KR" altLang="en-US" smtClean="0"/>
              <a:t>2019-08-07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FB912-3F45-4290-A81F-D15304B47EF8}" type="slidenum">
              <a:rPr lang="ko-KR" altLang="en-US" smtClean="0"/>
              <a:t>‹#›</a:t>
            </a:fld>
            <a:endParaRPr lang="ko-KR" altLang="en-US"/>
          </a:p>
        </p:txBody>
      </p:sp>
    </p:spTree>
    <p:extLst>
      <p:ext uri="{BB962C8B-B14F-4D97-AF65-F5344CB8AC3E}">
        <p14:creationId xmlns:p14="http://schemas.microsoft.com/office/powerpoint/2010/main" val="188199868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High-Impedance</a:t>
            </a:r>
            <a:r>
              <a:rPr lang="ko-KR" altLang="en-US" baseline="0" dirty="0" smtClean="0"/>
              <a:t>의 장점은 실험 </a:t>
            </a:r>
            <a:r>
              <a:rPr lang="en-US" altLang="ko-KR" baseline="0" dirty="0" smtClean="0"/>
              <a:t>set up </a:t>
            </a:r>
            <a:r>
              <a:rPr lang="ko-KR" altLang="en-US" baseline="0" dirty="0" smtClean="0"/>
              <a:t>하는데 시간을 절약할 수 있고 </a:t>
            </a:r>
            <a:r>
              <a:rPr lang="en-US" altLang="ko-KR" baseline="0" dirty="0" smtClean="0"/>
              <a:t>(</a:t>
            </a:r>
            <a:r>
              <a:rPr lang="ko-KR" altLang="en-US" baseline="0" dirty="0" smtClean="0"/>
              <a:t>두피의 </a:t>
            </a:r>
            <a:r>
              <a:rPr lang="en-US" altLang="ko-KR" baseline="0" dirty="0" smtClean="0"/>
              <a:t>top layer</a:t>
            </a:r>
            <a:r>
              <a:rPr lang="ko-KR" altLang="en-US" baseline="0" dirty="0" smtClean="0"/>
              <a:t>를 안 긁어도 되기 때문에</a:t>
            </a:r>
            <a:r>
              <a:rPr lang="en-US" altLang="ko-KR" baseline="0" dirty="0" smtClean="0"/>
              <a:t>), </a:t>
            </a:r>
            <a:r>
              <a:rPr lang="ko-KR" altLang="en-US" baseline="0" dirty="0" smtClean="0"/>
              <a:t>질병 전파 가능성을 줄일 수 있고</a:t>
            </a:r>
            <a:r>
              <a:rPr lang="en-US" altLang="ko-KR" baseline="0" dirty="0" smtClean="0"/>
              <a:t>, 1</a:t>
            </a:r>
            <a:r>
              <a:rPr lang="ko-KR" altLang="en-US" baseline="0" dirty="0" smtClean="0"/>
              <a:t>번이랑 비슷한 이유로 참여자에게 더 </a:t>
            </a:r>
            <a:r>
              <a:rPr lang="en-US" altLang="ko-KR" baseline="0" dirty="0" smtClean="0"/>
              <a:t>pleasant </a:t>
            </a:r>
            <a:r>
              <a:rPr lang="ko-KR" altLang="en-US" baseline="0" dirty="0" smtClean="0"/>
              <a:t>할 수 있다</a:t>
            </a:r>
            <a:r>
              <a:rPr lang="en-US" altLang="ko-KR" baseline="0" dirty="0" smtClean="0"/>
              <a:t>. </a:t>
            </a:r>
          </a:p>
          <a:p>
            <a:r>
              <a:rPr lang="ko-KR" altLang="en-US" dirty="0" smtClean="0"/>
              <a:t>단점은 </a:t>
            </a:r>
            <a:r>
              <a:rPr lang="en-US" altLang="ko-KR" dirty="0" smtClean="0"/>
              <a:t>common mode rejections </a:t>
            </a:r>
            <a:r>
              <a:rPr lang="ko-KR" altLang="en-US" dirty="0" smtClean="0"/>
              <a:t>과 </a:t>
            </a:r>
            <a:r>
              <a:rPr lang="en-US" altLang="ko-KR" dirty="0" smtClean="0"/>
              <a:t>skin potential artifacts </a:t>
            </a:r>
            <a:r>
              <a:rPr lang="ko-KR" altLang="en-US" dirty="0" smtClean="0"/>
              <a:t>로 인하여 </a:t>
            </a:r>
            <a:r>
              <a:rPr lang="en-US" altLang="ko-KR" dirty="0" smtClean="0"/>
              <a:t>low impedance </a:t>
            </a:r>
            <a:r>
              <a:rPr lang="ko-KR" altLang="en-US" dirty="0" smtClean="0"/>
              <a:t>기계보다 </a:t>
            </a:r>
            <a:r>
              <a:rPr lang="en-US" altLang="ko-KR" dirty="0" smtClean="0"/>
              <a:t>noise</a:t>
            </a:r>
            <a:r>
              <a:rPr lang="ko-KR" altLang="en-US" dirty="0" smtClean="0"/>
              <a:t>가 더 발생한 다는 점이다</a:t>
            </a:r>
            <a:r>
              <a:rPr lang="en-US" altLang="ko-KR" dirty="0" smtClean="0"/>
              <a:t>. </a:t>
            </a:r>
            <a:r>
              <a:rPr lang="ko-KR" altLang="en-US" dirty="0" smtClean="0"/>
              <a:t>하지만</a:t>
            </a:r>
            <a:r>
              <a:rPr lang="en-US" altLang="ko-KR" dirty="0" smtClean="0"/>
              <a:t>,</a:t>
            </a:r>
            <a:r>
              <a:rPr lang="en-US" altLang="ko-KR" baseline="0" dirty="0" smtClean="0"/>
              <a:t> Luck</a:t>
            </a:r>
            <a:r>
              <a:rPr lang="ko-KR" altLang="en-US" baseline="0" dirty="0" smtClean="0"/>
              <a:t>은 </a:t>
            </a:r>
            <a:r>
              <a:rPr lang="en-US" altLang="ko-KR" baseline="0" dirty="0" smtClean="0"/>
              <a:t>impedance </a:t>
            </a:r>
            <a:r>
              <a:rPr lang="ko-KR" altLang="en-US" baseline="0" dirty="0" smtClean="0"/>
              <a:t>등 다른 </a:t>
            </a:r>
            <a:r>
              <a:rPr lang="en-US" altLang="ko-KR" baseline="0" dirty="0" smtClean="0"/>
              <a:t>factor</a:t>
            </a:r>
            <a:r>
              <a:rPr lang="ko-KR" altLang="en-US" baseline="0" dirty="0" smtClean="0"/>
              <a:t>들이 다 동일하면 </a:t>
            </a:r>
            <a:r>
              <a:rPr lang="en-US" altLang="ko-KR" baseline="0" dirty="0" smtClean="0"/>
              <a:t>high-impedance </a:t>
            </a:r>
            <a:r>
              <a:rPr lang="ko-KR" altLang="en-US" baseline="0" dirty="0" smtClean="0"/>
              <a:t>기계가 더 나을 수가 있다고 말한다</a:t>
            </a:r>
            <a:r>
              <a:rPr lang="en-US" altLang="ko-KR" baseline="0" dirty="0" smtClean="0"/>
              <a:t>. </a:t>
            </a:r>
            <a:r>
              <a:rPr lang="ko-KR" altLang="en-US" baseline="0" dirty="0" smtClean="0"/>
              <a:t>더불어</a:t>
            </a:r>
            <a:r>
              <a:rPr lang="en-US" altLang="ko-KR" baseline="0" dirty="0" smtClean="0"/>
              <a:t>, high impedance </a:t>
            </a:r>
            <a:r>
              <a:rPr lang="ko-KR" altLang="en-US" baseline="0" dirty="0" smtClean="0"/>
              <a:t>기계는 두피를 안 긁어내도 되기 때문에 유아 또는 어린이 대상 실험으로 더 적합할 수 있다</a:t>
            </a:r>
            <a:r>
              <a:rPr lang="en-US" altLang="ko-KR" baseline="0" dirty="0" smtClean="0"/>
              <a:t>. High impedance </a:t>
            </a:r>
            <a:r>
              <a:rPr lang="ko-KR" altLang="en-US" baseline="0" dirty="0" smtClean="0"/>
              <a:t>기계를 쓴다면 </a:t>
            </a:r>
            <a:r>
              <a:rPr lang="ko-KR" altLang="en-US" baseline="0" dirty="0" err="1" smtClean="0"/>
              <a:t>여러가지</a:t>
            </a:r>
            <a:r>
              <a:rPr lang="ko-KR" altLang="en-US" baseline="0" dirty="0" smtClean="0"/>
              <a:t> 방법으로 </a:t>
            </a:r>
            <a:r>
              <a:rPr lang="en-US" altLang="ko-KR" baseline="0" dirty="0" err="1" smtClean="0"/>
              <a:t>imdedance</a:t>
            </a:r>
            <a:r>
              <a:rPr lang="ko-KR" altLang="en-US" baseline="0" dirty="0" smtClean="0"/>
              <a:t>를 낮출 수 있다</a:t>
            </a:r>
            <a:r>
              <a:rPr lang="en-US" altLang="ko-KR" baseline="0" dirty="0" smtClean="0"/>
              <a:t>. Washing hair, combing hair, cool environment, </a:t>
            </a:r>
            <a:r>
              <a:rPr lang="ko-KR" altLang="en-US" baseline="0" dirty="0" smtClean="0"/>
              <a:t>조금 더 신경 쓴다면 </a:t>
            </a:r>
            <a:r>
              <a:rPr lang="en-US" altLang="ko-KR" baseline="0" dirty="0" smtClean="0"/>
              <a:t>low impedance </a:t>
            </a:r>
            <a:r>
              <a:rPr lang="ko-KR" altLang="en-US" baseline="0" dirty="0" smtClean="0"/>
              <a:t>처럼 </a:t>
            </a:r>
            <a:r>
              <a:rPr lang="en-US" altLang="ko-KR" baseline="0" dirty="0" smtClean="0"/>
              <a:t>abrading </a:t>
            </a:r>
            <a:r>
              <a:rPr lang="ko-KR" altLang="en-US" baseline="0" dirty="0" smtClean="0"/>
              <a:t>할 수 있다</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28BFB912-3F45-4290-A81F-D15304B47EF8}" type="slidenum">
              <a:rPr lang="ko-KR" altLang="en-US" smtClean="0"/>
              <a:t>2</a:t>
            </a:fld>
            <a:endParaRPr lang="ko-KR" altLang="en-US"/>
          </a:p>
        </p:txBody>
      </p:sp>
    </p:spTree>
    <p:extLst>
      <p:ext uri="{BB962C8B-B14F-4D97-AF65-F5344CB8AC3E}">
        <p14:creationId xmlns:p14="http://schemas.microsoft.com/office/powerpoint/2010/main" val="1023652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옛날 기기들은 </a:t>
            </a:r>
            <a:r>
              <a:rPr lang="en-US" altLang="ko-KR" dirty="0" smtClean="0"/>
              <a:t>12</a:t>
            </a:r>
            <a:r>
              <a:rPr lang="en-US" altLang="ko-KR" baseline="0" dirty="0" smtClean="0"/>
              <a:t> bit </a:t>
            </a:r>
            <a:r>
              <a:rPr lang="ko-KR" altLang="en-US" baseline="0" dirty="0" smtClean="0"/>
              <a:t>를 사용했지만 최근에는 </a:t>
            </a:r>
            <a:r>
              <a:rPr lang="en-US" altLang="ko-KR" baseline="0" dirty="0" smtClean="0"/>
              <a:t>16-32 bit </a:t>
            </a:r>
            <a:r>
              <a:rPr lang="ko-KR" altLang="en-US" baseline="0" dirty="0" smtClean="0"/>
              <a:t>기기를 사용한다</a:t>
            </a:r>
            <a:r>
              <a:rPr lang="en-US" altLang="ko-KR" baseline="0" dirty="0" smtClean="0"/>
              <a:t>. Which provides greater resolution and broader range of values. </a:t>
            </a:r>
            <a:r>
              <a:rPr lang="en-US" altLang="ko-KR" dirty="0" smtClean="0"/>
              <a:t>Amplification</a:t>
            </a:r>
            <a:r>
              <a:rPr lang="en-US" altLang="ko-KR" baseline="0" dirty="0" smtClean="0"/>
              <a:t> provides much smaller steps between values. </a:t>
            </a:r>
            <a:endParaRPr lang="en-US" altLang="ko-KR" baseline="0" dirty="0" smtClean="0"/>
          </a:p>
          <a:p>
            <a:endParaRPr lang="en-US" altLang="ko-KR" baseline="0" dirty="0" smtClean="0"/>
          </a:p>
          <a:p>
            <a:r>
              <a:rPr lang="en-US" altLang="ko-KR" dirty="0" smtClean="0"/>
              <a:t>the sampling period is the amount of time between consecutive samples (e.g., 4 </a:t>
            </a:r>
            <a:r>
              <a:rPr lang="en-US" altLang="ko-KR" dirty="0" err="1" smtClean="0"/>
              <a:t>ms</a:t>
            </a:r>
            <a:r>
              <a:rPr lang="en-US" altLang="ko-KR" dirty="0" smtClean="0"/>
              <a:t>), and the sampling rate is the number of samples taken per second (e.g., 250 Hz).</a:t>
            </a:r>
            <a:endParaRPr lang="en-US" altLang="ko-KR" dirty="0"/>
          </a:p>
        </p:txBody>
      </p:sp>
      <p:sp>
        <p:nvSpPr>
          <p:cNvPr id="4" name="슬라이드 번호 개체 틀 3"/>
          <p:cNvSpPr>
            <a:spLocks noGrp="1"/>
          </p:cNvSpPr>
          <p:nvPr>
            <p:ph type="sldNum" sz="quarter" idx="10"/>
          </p:nvPr>
        </p:nvSpPr>
        <p:spPr/>
        <p:txBody>
          <a:bodyPr/>
          <a:lstStyle/>
          <a:p>
            <a:fld id="{28BFB912-3F45-4290-A81F-D15304B47EF8}" type="slidenum">
              <a:rPr lang="ko-KR" altLang="en-US" smtClean="0"/>
              <a:t>3</a:t>
            </a:fld>
            <a:endParaRPr lang="ko-KR" altLang="en-US"/>
          </a:p>
        </p:txBody>
      </p:sp>
    </p:spTree>
    <p:extLst>
      <p:ext uri="{BB962C8B-B14F-4D97-AF65-F5344CB8AC3E}">
        <p14:creationId xmlns:p14="http://schemas.microsoft.com/office/powerpoint/2010/main" val="382866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all of the information in an analog signal can be capture digitally as long as the sampling rate is more than twice as great as the highest frequency in the signal. So</a:t>
            </a:r>
            <a:r>
              <a:rPr lang="en-US" altLang="ko-KR" baseline="0" dirty="0" smtClean="0"/>
              <a:t> If you are interested in ERPs that mainly contains power below 30Hz. You record at any rate higher than 60 Hz. But ERPs will naturally contain frequencies higher than 30 Hz. So you set a cut off frequency which eliminate all activity above a certain frequency. </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28BFB912-3F45-4290-A81F-D15304B47EF8}" type="slidenum">
              <a:rPr lang="ko-KR" altLang="en-US" smtClean="0"/>
              <a:t>4</a:t>
            </a:fld>
            <a:endParaRPr lang="ko-KR" altLang="en-US"/>
          </a:p>
        </p:txBody>
      </p:sp>
    </p:spTree>
    <p:extLst>
      <p:ext uri="{BB962C8B-B14F-4D97-AF65-F5344CB8AC3E}">
        <p14:creationId xmlns:p14="http://schemas.microsoft.com/office/powerpoint/2010/main" val="156919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Sampling with the right interpolation</a:t>
            </a:r>
            <a:r>
              <a:rPr lang="en-US" altLang="ko-KR" baseline="0" dirty="0" smtClean="0"/>
              <a:t> method can reconstruct the original signal (pretty much perfectly) </a:t>
            </a:r>
          </a:p>
          <a:p>
            <a:endParaRPr lang="ko-KR" altLang="en-US" dirty="0"/>
          </a:p>
        </p:txBody>
      </p:sp>
      <p:sp>
        <p:nvSpPr>
          <p:cNvPr id="4" name="슬라이드 번호 개체 틀 3"/>
          <p:cNvSpPr>
            <a:spLocks noGrp="1"/>
          </p:cNvSpPr>
          <p:nvPr>
            <p:ph type="sldNum" sz="quarter" idx="10"/>
          </p:nvPr>
        </p:nvSpPr>
        <p:spPr/>
        <p:txBody>
          <a:bodyPr/>
          <a:lstStyle/>
          <a:p>
            <a:fld id="{28BFB912-3F45-4290-A81F-D15304B47EF8}" type="slidenum">
              <a:rPr lang="ko-KR" altLang="en-US" smtClean="0"/>
              <a:t>5</a:t>
            </a:fld>
            <a:endParaRPr lang="ko-KR" altLang="en-US"/>
          </a:p>
        </p:txBody>
      </p:sp>
    </p:spTree>
    <p:extLst>
      <p:ext uri="{BB962C8B-B14F-4D97-AF65-F5344CB8AC3E}">
        <p14:creationId xmlns:p14="http://schemas.microsoft.com/office/powerpoint/2010/main" val="2173700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if you create a series of 10- μ V voltage pulses and run them into your recording system, it may tell you that you</a:t>
            </a:r>
            <a:r>
              <a:rPr lang="en-US" altLang="ko-KR" baseline="0" dirty="0" smtClean="0"/>
              <a:t> </a:t>
            </a:r>
            <a:r>
              <a:rPr lang="en-US" altLang="ko-KR" dirty="0" smtClean="0"/>
              <a:t>have a signal of 9.8 μ V on one channel and 10.1 μ V on another channel.</a:t>
            </a:r>
          </a:p>
          <a:p>
            <a:endParaRPr lang="en-US" altLang="ko-KR" dirty="0" smtClean="0"/>
          </a:p>
          <a:p>
            <a:r>
              <a:rPr lang="en-US" altLang="ko-KR" dirty="0" smtClean="0"/>
              <a:t>it is unlikely to change your conclusions if the average N400 amplitude in a given experiment appeared to be 4.2 μ V even though the true value was 4.0 μ V. However, if the gain varies from subject to subject, this will add variance to your data and decrease your statistical power</a:t>
            </a:r>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28BFB912-3F45-4290-A81F-D15304B47EF8}" type="slidenum">
              <a:rPr lang="ko-KR" altLang="en-US" smtClean="0"/>
              <a:t>6</a:t>
            </a:fld>
            <a:endParaRPr lang="ko-KR" altLang="en-US"/>
          </a:p>
        </p:txBody>
      </p:sp>
    </p:spTree>
    <p:extLst>
      <p:ext uri="{BB962C8B-B14F-4D97-AF65-F5344CB8AC3E}">
        <p14:creationId xmlns:p14="http://schemas.microsoft.com/office/powerpoint/2010/main" val="34306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132905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364320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380426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282608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172487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284975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239847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390223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132737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291152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ABDDF06-BE5B-439B-9DBF-A7B092EBFC7F}" type="datetimeFigureOut">
              <a:rPr lang="ko-KR" altLang="en-US" smtClean="0"/>
              <a:t>2019-08-07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347101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DDF06-BE5B-439B-9DBF-A7B092EBFC7F}" type="datetimeFigureOut">
              <a:rPr lang="ko-KR" altLang="en-US" smtClean="0"/>
              <a:t>2019-08-07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221FC-656C-4BFA-A229-E3257C041563}" type="slidenum">
              <a:rPr lang="ko-KR" altLang="en-US" smtClean="0"/>
              <a:t>‹#›</a:t>
            </a:fld>
            <a:endParaRPr lang="ko-KR" altLang="en-US"/>
          </a:p>
        </p:txBody>
      </p:sp>
    </p:spTree>
    <p:extLst>
      <p:ext uri="{BB962C8B-B14F-4D97-AF65-F5344CB8AC3E}">
        <p14:creationId xmlns:p14="http://schemas.microsoft.com/office/powerpoint/2010/main" val="414835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Chapter 5 continued</a:t>
            </a:r>
            <a:endParaRPr lang="ko-KR" altLang="en-US" dirty="0"/>
          </a:p>
        </p:txBody>
      </p:sp>
      <p:sp>
        <p:nvSpPr>
          <p:cNvPr id="3" name="부제목 2"/>
          <p:cNvSpPr>
            <a:spLocks noGrp="1"/>
          </p:cNvSpPr>
          <p:nvPr>
            <p:ph type="subTitle" idx="1"/>
          </p:nvPr>
        </p:nvSpPr>
        <p:spPr/>
        <p:txBody>
          <a:bodyPr/>
          <a:lstStyle/>
          <a:p>
            <a:r>
              <a:rPr lang="en-US" altLang="ko-KR" dirty="0" smtClean="0"/>
              <a:t>Impedance systems, Amplifying, Filtering, &amp; Digitizing signals</a:t>
            </a:r>
            <a:endParaRPr lang="ko-KR" altLang="en-US" dirty="0"/>
          </a:p>
        </p:txBody>
      </p:sp>
    </p:spTree>
    <p:extLst>
      <p:ext uri="{BB962C8B-B14F-4D97-AF65-F5344CB8AC3E}">
        <p14:creationId xmlns:p14="http://schemas.microsoft.com/office/powerpoint/2010/main" val="101698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0"/>
            <a:ext cx="12192000" cy="1325563"/>
          </a:xfrm>
        </p:spPr>
        <p:txBody>
          <a:bodyPr>
            <a:normAutofit/>
          </a:bodyPr>
          <a:lstStyle/>
          <a:p>
            <a:r>
              <a:rPr lang="en-US" altLang="ko-KR" sz="3600" spc="-180" dirty="0" smtClean="0"/>
              <a:t>Advantages &amp; Disadvantages of High Impedance Systems</a:t>
            </a:r>
            <a:endParaRPr lang="ko-KR" altLang="en-US" sz="3600" spc="-180" dirty="0"/>
          </a:p>
        </p:txBody>
      </p:sp>
      <p:sp>
        <p:nvSpPr>
          <p:cNvPr id="3" name="내용 개체 틀 2"/>
          <p:cNvSpPr>
            <a:spLocks noGrp="1"/>
          </p:cNvSpPr>
          <p:nvPr>
            <p:ph idx="1"/>
          </p:nvPr>
        </p:nvSpPr>
        <p:spPr/>
        <p:txBody>
          <a:bodyPr/>
          <a:lstStyle/>
          <a:p>
            <a:r>
              <a:rPr lang="en-US" altLang="ko-KR" dirty="0" smtClean="0"/>
              <a:t>Advantages</a:t>
            </a:r>
          </a:p>
          <a:p>
            <a:pPr marL="914400" lvl="1" indent="-457200">
              <a:buFont typeface="+mj-lt"/>
              <a:buAutoNum type="arabicPeriod"/>
            </a:pPr>
            <a:r>
              <a:rPr lang="en-US" altLang="ko-KR" dirty="0" smtClean="0"/>
              <a:t>Reduce the amount of time required to prepare each subject </a:t>
            </a:r>
          </a:p>
          <a:p>
            <a:pPr marL="914400" lvl="1" indent="-457200">
              <a:buFont typeface="+mj-lt"/>
              <a:buAutoNum type="arabicPeriod"/>
            </a:pPr>
            <a:r>
              <a:rPr lang="en-US" altLang="ko-KR" dirty="0" smtClean="0"/>
              <a:t>Reduce the likelihood of disease transmission </a:t>
            </a:r>
          </a:p>
          <a:p>
            <a:pPr marL="914400" lvl="1" indent="-457200">
              <a:buFont typeface="+mj-lt"/>
              <a:buAutoNum type="arabicPeriod"/>
            </a:pPr>
            <a:r>
              <a:rPr lang="en-US" altLang="ko-KR" dirty="0" smtClean="0"/>
              <a:t>More pleasant for subjects</a:t>
            </a:r>
          </a:p>
          <a:p>
            <a:r>
              <a:rPr lang="en-US" altLang="ko-KR" dirty="0" smtClean="0"/>
              <a:t>Disadvantages</a:t>
            </a:r>
          </a:p>
          <a:p>
            <a:pPr marL="914400" lvl="1" indent="-457200">
              <a:buFont typeface="+mj-lt"/>
              <a:buAutoNum type="arabicPeriod"/>
            </a:pPr>
            <a:r>
              <a:rPr lang="en-US" altLang="ko-KR" dirty="0" smtClean="0"/>
              <a:t>Poor common mode rejections</a:t>
            </a:r>
          </a:p>
          <a:p>
            <a:pPr marL="914400" lvl="1" indent="-457200">
              <a:buFont typeface="+mj-lt"/>
              <a:buAutoNum type="arabicPeriod"/>
            </a:pPr>
            <a:r>
              <a:rPr lang="en-US" altLang="ko-KR" dirty="0" smtClean="0"/>
              <a:t>May increase skin potential artifacts </a:t>
            </a:r>
            <a:endParaRPr lang="ko-KR" altLang="en-US" dirty="0"/>
          </a:p>
        </p:txBody>
      </p:sp>
      <p:sp>
        <p:nvSpPr>
          <p:cNvPr id="4" name="오른쪽 중괄호 3"/>
          <p:cNvSpPr/>
          <p:nvPr/>
        </p:nvSpPr>
        <p:spPr>
          <a:xfrm>
            <a:off x="6862354" y="3936274"/>
            <a:ext cx="409303" cy="89698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TextBox 4"/>
          <p:cNvSpPr txBox="1"/>
          <p:nvPr/>
        </p:nvSpPr>
        <p:spPr>
          <a:xfrm>
            <a:off x="7541623" y="4061599"/>
            <a:ext cx="4458788" cy="707886"/>
          </a:xfrm>
          <a:prstGeom prst="rect">
            <a:avLst/>
          </a:prstGeom>
          <a:noFill/>
        </p:spPr>
        <p:txBody>
          <a:bodyPr wrap="square" rtlCol="0">
            <a:spAutoFit/>
          </a:bodyPr>
          <a:lstStyle/>
          <a:p>
            <a:r>
              <a:rPr lang="en-US" altLang="ko-KR" sz="2000" dirty="0" smtClean="0"/>
              <a:t>More low frequency noise than low impedance systems. </a:t>
            </a:r>
            <a:endParaRPr lang="ko-KR" altLang="en-US" sz="2000" dirty="0"/>
          </a:p>
        </p:txBody>
      </p:sp>
    </p:spTree>
    <p:extLst>
      <p:ext uri="{BB962C8B-B14F-4D97-AF65-F5344CB8AC3E}">
        <p14:creationId xmlns:p14="http://schemas.microsoft.com/office/powerpoint/2010/main" val="380436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 y="0"/>
            <a:ext cx="12063663" cy="1325563"/>
          </a:xfrm>
        </p:spPr>
        <p:txBody>
          <a:bodyPr/>
          <a:lstStyle/>
          <a:p>
            <a:r>
              <a:rPr lang="en-US" altLang="ko-KR" dirty="0" smtClean="0"/>
              <a:t>Amplifying, Filtering, and Digitizing the Signal</a:t>
            </a:r>
            <a:endParaRPr lang="ko-KR" altLang="en-US" dirty="0"/>
          </a:p>
        </p:txBody>
      </p:sp>
      <p:sp>
        <p:nvSpPr>
          <p:cNvPr id="3" name="내용 개체 틀 2"/>
          <p:cNvSpPr>
            <a:spLocks noGrp="1"/>
          </p:cNvSpPr>
          <p:nvPr>
            <p:ph idx="1"/>
          </p:nvPr>
        </p:nvSpPr>
        <p:spPr>
          <a:xfrm>
            <a:off x="0" y="1729372"/>
            <a:ext cx="5406189" cy="5128628"/>
          </a:xfrm>
        </p:spPr>
        <p:txBody>
          <a:bodyPr/>
          <a:lstStyle/>
          <a:p>
            <a:r>
              <a:rPr lang="en-US" altLang="ko-KR" dirty="0" smtClean="0"/>
              <a:t>Digitizing the EEG </a:t>
            </a:r>
          </a:p>
          <a:p>
            <a:pPr lvl="1"/>
            <a:r>
              <a:rPr lang="en-US" altLang="ko-KR" dirty="0" smtClean="0"/>
              <a:t>Converting the analog signal to a set of discrete samples </a:t>
            </a:r>
          </a:p>
          <a:p>
            <a:pPr lvl="1"/>
            <a:r>
              <a:rPr lang="en-US" altLang="ko-KR" dirty="0" smtClean="0"/>
              <a:t>Done through a device called an </a:t>
            </a:r>
            <a:r>
              <a:rPr lang="en-US" altLang="ko-KR" b="1" dirty="0" smtClean="0"/>
              <a:t>analog-to-digital converter (ADC)</a:t>
            </a:r>
          </a:p>
          <a:p>
            <a:pPr lvl="1"/>
            <a:endParaRPr lang="en-US" altLang="ko-KR" dirty="0" smtClean="0"/>
          </a:p>
          <a:p>
            <a:r>
              <a:rPr lang="en-US" altLang="ko-KR" dirty="0" smtClean="0"/>
              <a:t>Amplification before Digitization </a:t>
            </a:r>
          </a:p>
          <a:p>
            <a:pPr lvl="1"/>
            <a:r>
              <a:rPr lang="en-US" altLang="ko-KR" dirty="0" smtClean="0"/>
              <a:t>Necessary to bring the EEG voltage into the appropriate range for the ADC </a:t>
            </a:r>
          </a:p>
        </p:txBody>
      </p:sp>
      <p:pic>
        <p:nvPicPr>
          <p:cNvPr id="4" name="그림 3"/>
          <p:cNvPicPr>
            <a:picLocks noChangeAspect="1"/>
          </p:cNvPicPr>
          <p:nvPr/>
        </p:nvPicPr>
        <p:blipFill>
          <a:blip r:embed="rId3"/>
          <a:stretch>
            <a:fillRect/>
          </a:stretch>
        </p:blipFill>
        <p:spPr>
          <a:xfrm>
            <a:off x="5520550" y="1864519"/>
            <a:ext cx="6671450" cy="3532772"/>
          </a:xfrm>
          <a:prstGeom prst="rect">
            <a:avLst/>
          </a:prstGeom>
        </p:spPr>
      </p:pic>
    </p:spTree>
    <p:extLst>
      <p:ext uri="{BB962C8B-B14F-4D97-AF65-F5344CB8AC3E}">
        <p14:creationId xmlns:p14="http://schemas.microsoft.com/office/powerpoint/2010/main" val="98911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0"/>
            <a:ext cx="12192000" cy="1325563"/>
          </a:xfrm>
        </p:spPr>
        <p:txBody>
          <a:bodyPr/>
          <a:lstStyle/>
          <a:p>
            <a:r>
              <a:rPr lang="en-US" altLang="ko-KR" dirty="0" smtClean="0"/>
              <a:t>Discrete Time Sampling and Low-pass filters</a:t>
            </a:r>
            <a:endParaRPr lang="ko-KR" altLang="en-US" dirty="0"/>
          </a:p>
        </p:txBody>
      </p:sp>
      <p:sp>
        <p:nvSpPr>
          <p:cNvPr id="3" name="내용 개체 틀 2"/>
          <p:cNvSpPr>
            <a:spLocks noGrp="1"/>
          </p:cNvSpPr>
          <p:nvPr>
            <p:ph idx="1"/>
          </p:nvPr>
        </p:nvSpPr>
        <p:spPr>
          <a:xfrm>
            <a:off x="6705599" y="1534319"/>
            <a:ext cx="5293894" cy="4351338"/>
          </a:xfrm>
        </p:spPr>
        <p:txBody>
          <a:bodyPr/>
          <a:lstStyle/>
          <a:p>
            <a:r>
              <a:rPr lang="en-US" altLang="ko-KR" dirty="0" smtClean="0"/>
              <a:t>Sampling rate is important to collect accurate data. </a:t>
            </a:r>
          </a:p>
          <a:p>
            <a:endParaRPr lang="en-US" altLang="ko-KR" dirty="0"/>
          </a:p>
          <a:p>
            <a:r>
              <a:rPr lang="en-US" altLang="ko-KR" b="1" dirty="0" smtClean="0"/>
              <a:t>Nyquist theorem </a:t>
            </a:r>
          </a:p>
          <a:p>
            <a:endParaRPr lang="en-US" altLang="ko-KR" dirty="0"/>
          </a:p>
          <a:p>
            <a:r>
              <a:rPr lang="en-US" altLang="ko-KR" dirty="0" smtClean="0"/>
              <a:t>Aliasing – induce </a:t>
            </a:r>
            <a:r>
              <a:rPr lang="en-US" altLang="ko-KR" dirty="0" err="1" smtClean="0"/>
              <a:t>artifactual</a:t>
            </a:r>
            <a:r>
              <a:rPr lang="en-US" altLang="ko-KR" dirty="0" smtClean="0"/>
              <a:t> low frequencies in the digitized data. </a:t>
            </a:r>
            <a:endParaRPr lang="ko-KR" altLang="en-US" dirty="0"/>
          </a:p>
        </p:txBody>
      </p:sp>
      <p:pic>
        <p:nvPicPr>
          <p:cNvPr id="4" name="그림 3"/>
          <p:cNvPicPr>
            <a:picLocks noChangeAspect="1"/>
          </p:cNvPicPr>
          <p:nvPr/>
        </p:nvPicPr>
        <p:blipFill>
          <a:blip r:embed="rId3"/>
          <a:stretch>
            <a:fillRect/>
          </a:stretch>
        </p:blipFill>
        <p:spPr>
          <a:xfrm>
            <a:off x="0" y="1534319"/>
            <a:ext cx="6437452" cy="4351338"/>
          </a:xfrm>
          <a:prstGeom prst="rect">
            <a:avLst/>
          </a:prstGeom>
        </p:spPr>
      </p:pic>
    </p:spTree>
    <p:extLst>
      <p:ext uri="{BB962C8B-B14F-4D97-AF65-F5344CB8AC3E}">
        <p14:creationId xmlns:p14="http://schemas.microsoft.com/office/powerpoint/2010/main" val="56590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3"/>
          <a:stretch>
            <a:fillRect/>
          </a:stretch>
        </p:blipFill>
        <p:spPr>
          <a:xfrm>
            <a:off x="2688054" y="69713"/>
            <a:ext cx="6680536" cy="6788287"/>
          </a:xfrm>
          <a:prstGeom prst="rect">
            <a:avLst/>
          </a:prstGeom>
        </p:spPr>
      </p:pic>
    </p:spTree>
    <p:extLst>
      <p:ext uri="{BB962C8B-B14F-4D97-AF65-F5344CB8AC3E}">
        <p14:creationId xmlns:p14="http://schemas.microsoft.com/office/powerpoint/2010/main" val="133477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0"/>
            <a:ext cx="10515600" cy="1264152"/>
          </a:xfrm>
        </p:spPr>
        <p:txBody>
          <a:bodyPr>
            <a:noAutofit/>
          </a:bodyPr>
          <a:lstStyle/>
          <a:p>
            <a:r>
              <a:rPr lang="en-US" altLang="ko-KR" dirty="0"/>
              <a:t>Amplifier Gain and Calibration </a:t>
            </a:r>
            <a:br>
              <a:rPr lang="en-US" altLang="ko-KR" dirty="0"/>
            </a:br>
            <a:endParaRPr lang="ko-KR" altLang="en-US" dirty="0"/>
          </a:p>
        </p:txBody>
      </p:sp>
      <p:sp>
        <p:nvSpPr>
          <p:cNvPr id="3" name="내용 개체 틀 2"/>
          <p:cNvSpPr>
            <a:spLocks noGrp="1"/>
          </p:cNvSpPr>
          <p:nvPr>
            <p:ph idx="1"/>
          </p:nvPr>
        </p:nvSpPr>
        <p:spPr>
          <a:xfrm>
            <a:off x="838200" y="1825625"/>
            <a:ext cx="11353800" cy="4351338"/>
          </a:xfrm>
        </p:spPr>
        <p:txBody>
          <a:bodyPr/>
          <a:lstStyle/>
          <a:p>
            <a:r>
              <a:rPr lang="en-US" altLang="ko-KR" dirty="0" smtClean="0"/>
              <a:t>In most modern systems, the electrodes are attached to a small box that contains both amplifier and the ADC.</a:t>
            </a:r>
          </a:p>
          <a:p>
            <a:pPr lvl="1"/>
            <a:r>
              <a:rPr lang="en-US" altLang="ko-KR" dirty="0" smtClean="0"/>
              <a:t>Some are customizable, some are not. (gain and filter settings) </a:t>
            </a:r>
          </a:p>
          <a:p>
            <a:pPr lvl="1"/>
            <a:r>
              <a:rPr lang="en-US" altLang="ko-KR" dirty="0" smtClean="0"/>
              <a:t> Luck’s lab uses non-customizable system. </a:t>
            </a:r>
          </a:p>
          <a:p>
            <a:pPr lvl="1"/>
            <a:endParaRPr lang="en-US" altLang="ko-KR" dirty="0"/>
          </a:p>
          <a:p>
            <a:r>
              <a:rPr lang="en-US" altLang="ko-KR" dirty="0" smtClean="0"/>
              <a:t>In all systems, the signal is amplified and calibration must be done in order to make sure there is no effect on the data.</a:t>
            </a:r>
          </a:p>
          <a:p>
            <a:pPr lvl="1"/>
            <a:r>
              <a:rPr lang="en-US" altLang="ko-KR" dirty="0" smtClean="0"/>
              <a:t>Pass a known voltage through the system and measure the system’s output. </a:t>
            </a:r>
          </a:p>
          <a:p>
            <a:endParaRPr lang="ko-KR" altLang="en-US" dirty="0"/>
          </a:p>
        </p:txBody>
      </p:sp>
    </p:spTree>
    <p:extLst>
      <p:ext uri="{BB962C8B-B14F-4D97-AF65-F5344CB8AC3E}">
        <p14:creationId xmlns:p14="http://schemas.microsoft.com/office/powerpoint/2010/main" val="343343275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619</Words>
  <Application>Microsoft Office PowerPoint</Application>
  <PresentationFormat>와이드스크린</PresentationFormat>
  <Paragraphs>46</Paragraphs>
  <Slides>6</Slides>
  <Notes>5</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6</vt:i4>
      </vt:variant>
    </vt:vector>
  </HeadingPairs>
  <TitlesOfParts>
    <vt:vector size="9" baseType="lpstr">
      <vt:lpstr>맑은 고딕</vt:lpstr>
      <vt:lpstr>Arial</vt:lpstr>
      <vt:lpstr>Office 테마</vt:lpstr>
      <vt:lpstr>Chapter 5 continued</vt:lpstr>
      <vt:lpstr>Advantages &amp; Disadvantages of High Impedance Systems</vt:lpstr>
      <vt:lpstr>Amplifying, Filtering, and Digitizing the Signal</vt:lpstr>
      <vt:lpstr>Discrete Time Sampling and Low-pass filters</vt:lpstr>
      <vt:lpstr>PowerPoint 프레젠테이션</vt:lpstr>
      <vt:lpstr>Amplifier Gain and Calibration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continued</dc:title>
  <dc:creator>Windows 사용자</dc:creator>
  <cp:lastModifiedBy>Windows 사용자</cp:lastModifiedBy>
  <cp:revision>11</cp:revision>
  <dcterms:created xsi:type="dcterms:W3CDTF">2019-08-07T01:44:58Z</dcterms:created>
  <dcterms:modified xsi:type="dcterms:W3CDTF">2019-08-07T04:59:38Z</dcterms:modified>
</cp:coreProperties>
</file>