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684" autoAdjust="0"/>
  </p:normalViewPr>
  <p:slideViewPr>
    <p:cSldViewPr snapToGrid="0">
      <p:cViewPr>
        <p:scale>
          <a:sx n="60" d="100"/>
          <a:sy n="60" d="100"/>
        </p:scale>
        <p:origin x="12" y="133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E02FF-8B61-4104-92AB-77F3D506DA4A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BF3D9-29AB-4C79-AF20-66DDC84B0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7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전극을 사용할지를 선택할 때 중요하게 고려해야 될 것은 연구참여자의 움직임 등에 예민하지 않으며 안정적인 연결을 구성할 수 있나에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집고 넘어가야 할 부분은 대부분의 전극은 참여자의 두피와 직접 접촉하지 않고 </a:t>
            </a:r>
            <a:r>
              <a:rPr lang="en-US" altLang="ko-KR" baseline="0" dirty="0" smtClean="0"/>
              <a:t>conductive gel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saline (</a:t>
            </a:r>
            <a:r>
              <a:rPr lang="ko-KR" altLang="en-US" baseline="0" dirty="0" smtClean="0"/>
              <a:t>소금물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전극과 두피의 사이에 주입하여 접촉하는 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어떤 금속으로 만들었는지도 중요하다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silver chloride</a:t>
            </a:r>
            <a:r>
              <a:rPr lang="ko-KR" altLang="en-US" baseline="0" dirty="0" smtClean="0"/>
              <a:t>로 코팅된 </a:t>
            </a:r>
            <a:r>
              <a:rPr lang="en-US" altLang="ko-KR" baseline="0" dirty="0" smtClean="0"/>
              <a:t>silver</a:t>
            </a:r>
            <a:r>
              <a:rPr lang="ko-KR" altLang="en-US" baseline="0" dirty="0" smtClean="0"/>
              <a:t>로 제작된 전극을 사용한다 </a:t>
            </a:r>
            <a:r>
              <a:rPr lang="en-US" altLang="ko-KR" baseline="0" dirty="0" smtClean="0"/>
              <a:t>(because of its good electrical properties and reliability). 1980</a:t>
            </a:r>
            <a:r>
              <a:rPr lang="ko-KR" altLang="en-US" baseline="0" dirty="0" smtClean="0"/>
              <a:t>년도에 </a:t>
            </a:r>
            <a:r>
              <a:rPr lang="en-US" altLang="ko-KR" baseline="0" dirty="0" smtClean="0"/>
              <a:t>tin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low frequency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실버보다</a:t>
            </a:r>
            <a:r>
              <a:rPr lang="ko-KR" altLang="en-US" baseline="0" dirty="0" smtClean="0"/>
              <a:t> 더 잘 감소한다는 이유로 잠시 사용되었지만 </a:t>
            </a:r>
            <a:r>
              <a:rPr lang="en-US" altLang="ko-KR" baseline="0" dirty="0" smtClean="0"/>
              <a:t>1985</a:t>
            </a:r>
            <a:r>
              <a:rPr lang="ko-KR" altLang="en-US" baseline="0" dirty="0" smtClean="0"/>
              <a:t>년에 나온 연구의 결과가 큰 차이점이 없는 것을 밝혀져 두 전극 다 활발히 사용된다</a:t>
            </a:r>
            <a:r>
              <a:rPr lang="en-US" altLang="ko-KR" baseline="0" dirty="0" smtClean="0"/>
              <a:t>. Ag/</a:t>
            </a:r>
            <a:r>
              <a:rPr lang="en-US" altLang="ko-KR" baseline="0" dirty="0" err="1" smtClean="0"/>
              <a:t>AgCl</a:t>
            </a:r>
            <a:r>
              <a:rPr lang="en-US" altLang="ko-KR" baseline="0" dirty="0" smtClean="0"/>
              <a:t> may be preferable when very slow potentials are being recorded. </a:t>
            </a:r>
          </a:p>
          <a:p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많이 사용되는 전극 </a:t>
            </a:r>
            <a:r>
              <a:rPr lang="ko-KR" altLang="en-US" dirty="0" err="1" smtClean="0"/>
              <a:t>배치법은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international 10-20 </a:t>
            </a:r>
            <a:r>
              <a:rPr lang="ko-KR" altLang="en-US" dirty="0" smtClean="0"/>
              <a:t>체계이다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10-20</a:t>
            </a:r>
            <a:r>
              <a:rPr lang="ko-KR" altLang="en-US" dirty="0" smtClean="0"/>
              <a:t>의 뜻은 </a:t>
            </a:r>
            <a:r>
              <a:rPr lang="ko-KR" altLang="en-US" baseline="0" dirty="0" smtClean="0"/>
              <a:t>머리를 위와 옆면에서 본 것으로서 각 전극간 비율이 </a:t>
            </a:r>
            <a:r>
              <a:rPr lang="ko-KR" altLang="en-US" baseline="0" dirty="0" err="1" smtClean="0"/>
              <a:t>두정부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Cz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에서 앞으로는 </a:t>
            </a:r>
            <a:r>
              <a:rPr lang="ko-KR" altLang="en-US" baseline="0" dirty="0" err="1" smtClean="0"/>
              <a:t>비근부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nasion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뒤로는 </a:t>
            </a:r>
            <a:r>
              <a:rPr lang="ko-KR" altLang="en-US" baseline="0" dirty="0" err="1" smtClean="0"/>
              <a:t>후두극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(inion), </a:t>
            </a:r>
            <a:r>
              <a:rPr lang="ko-KR" altLang="en-US" baseline="0" dirty="0" smtClean="0"/>
              <a:t>옆으로는 양쪽 귓바퀴의 </a:t>
            </a:r>
            <a:r>
              <a:rPr lang="ko-KR" altLang="en-US" baseline="0" dirty="0" err="1" smtClean="0"/>
              <a:t>윗</a:t>
            </a:r>
            <a:r>
              <a:rPr lang="ko-KR" altLang="en-US" baseline="0" dirty="0" smtClean="0"/>
              <a:t> 부분까지를 각각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으로 했을 때 </a:t>
            </a:r>
            <a:r>
              <a:rPr lang="en-US" altLang="ko-KR" baseline="0" dirty="0" smtClean="0"/>
              <a:t>20, 20, 10%</a:t>
            </a:r>
            <a:r>
              <a:rPr lang="ko-KR" altLang="en-US" baseline="0" dirty="0" smtClean="0"/>
              <a:t>의 비율로 전후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좌우가 대칭적으로 대강 </a:t>
            </a:r>
            <a:r>
              <a:rPr lang="ko-KR" altLang="en-US" baseline="0" dirty="0" err="1" smtClean="0"/>
              <a:t>등간격이</a:t>
            </a:r>
            <a:r>
              <a:rPr lang="ko-KR" altLang="en-US" baseline="0" dirty="0" smtClean="0"/>
              <a:t> 되게 분산 배치되도록 전극을 잡는다는 것이다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전극이름의 문자는 전극의 대략적인 위치를 뜻하며 숫자는 슬라이드에 보이는 것처럼 나누어져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뇌반구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홀수 오른쪽 </a:t>
            </a:r>
            <a:r>
              <a:rPr lang="ko-KR" altLang="en-US" dirty="0" err="1" smtClean="0"/>
              <a:t>뇌반구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짝수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큰 숫자일수록 중간선과 멀다는 것이다</a:t>
            </a:r>
            <a:r>
              <a:rPr lang="en-US" altLang="ko-KR" dirty="0" smtClean="0"/>
              <a:t>. International</a:t>
            </a:r>
            <a:r>
              <a:rPr lang="en-US" altLang="ko-KR" baseline="0" dirty="0" smtClean="0"/>
              <a:t> 10-20 </a:t>
            </a:r>
            <a:r>
              <a:rPr lang="ko-KR" altLang="en-US" baseline="0" dirty="0" smtClean="0"/>
              <a:t>외의 체계 중에 흔히 사용되는 체계는 </a:t>
            </a:r>
            <a:r>
              <a:rPr lang="en-US" altLang="ko-KR" baseline="0" dirty="0" smtClean="0"/>
              <a:t>geodesic arrangement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어떤 체계를 사용하던 </a:t>
            </a:r>
            <a:r>
              <a:rPr lang="en-US" altLang="ko-KR" baseline="0" dirty="0" smtClean="0"/>
              <a:t>international 10-20 </a:t>
            </a:r>
            <a:r>
              <a:rPr lang="ko-KR" altLang="en-US" baseline="0" dirty="0" smtClean="0"/>
              <a:t>체계와의 관계를 </a:t>
            </a:r>
            <a:r>
              <a:rPr lang="ko-KR" altLang="en-US" baseline="0" dirty="0" err="1" smtClean="0"/>
              <a:t>설명해야한다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0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전극의</a:t>
            </a:r>
            <a:r>
              <a:rPr lang="ko-KR" altLang="en-US" baseline="0" dirty="0" smtClean="0"/>
              <a:t> 수가 많다고 좋은 것이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전극의 수가 많으면 많을수록 데이터가 오염됐는지 확인하기 힘들다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럭의</a:t>
            </a:r>
            <a:r>
              <a:rPr lang="ko-KR" altLang="en-US" baseline="0" dirty="0" smtClean="0"/>
              <a:t> 추천 전극 수는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개에서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간혹 근원 지역을 파악하고자 하는 연구는 </a:t>
            </a:r>
            <a:r>
              <a:rPr lang="en-US" altLang="ko-KR" baseline="0" dirty="0" smtClean="0"/>
              <a:t>64 </a:t>
            </a:r>
            <a:r>
              <a:rPr lang="ko-KR" altLang="en-US" baseline="0" dirty="0" smtClean="0"/>
              <a:t>채널을 사용한다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이론상 질병전파가 일어날수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여태까지 보고된 바는 없으며 연구자들은 이를 막기 위해 전극을 매 실험 후 소독하고 장갑을 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3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연결의 질은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에 따라서 결정된다</a:t>
            </a:r>
            <a:r>
              <a:rPr lang="en-US" altLang="ko-KR" dirty="0" smtClean="0"/>
              <a:t>. (resistance and impedance) EEG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alternating current </a:t>
            </a:r>
            <a:r>
              <a:rPr lang="ko-KR" altLang="en-US" dirty="0" smtClean="0"/>
              <a:t>라서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를 측정한다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높은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는 데이터의 오염이 원인이다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많은 </a:t>
            </a:r>
            <a:r>
              <a:rPr lang="en-US" altLang="ko-KR" baseline="0" dirty="0" smtClean="0"/>
              <a:t>EEG </a:t>
            </a:r>
            <a:r>
              <a:rPr lang="ko-KR" altLang="en-US" baseline="0" dirty="0" smtClean="0"/>
              <a:t>기계들은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를 낮춰야지만 되지만 최근의 기계들은 </a:t>
            </a:r>
            <a:r>
              <a:rPr lang="en-US" altLang="ko-KR" baseline="0" dirty="0" smtClean="0"/>
              <a:t>high-impedance system </a:t>
            </a:r>
            <a:r>
              <a:rPr lang="ko-KR" altLang="en-US" baseline="0" dirty="0" smtClean="0"/>
              <a:t>이라 해서 높은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tolerate </a:t>
            </a:r>
            <a:r>
              <a:rPr lang="ko-KR" altLang="en-US" baseline="0" dirty="0" smtClean="0"/>
              <a:t>할 수 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6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스킨 </a:t>
            </a:r>
            <a:r>
              <a:rPr lang="ko-KR" altLang="en-US" baseline="0" dirty="0" err="1" smtClean="0"/>
              <a:t>포텐셜은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의 변화를 뜻한다 피부 안과 밖에 </a:t>
            </a:r>
            <a:r>
              <a:rPr lang="en-US" altLang="ko-KR" baseline="0" dirty="0" err="1" smtClean="0"/>
              <a:t>contant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voltage </a:t>
            </a:r>
            <a:r>
              <a:rPr lang="ko-KR" altLang="en-US" baseline="0" dirty="0" smtClean="0"/>
              <a:t>가 있는데 </a:t>
            </a:r>
            <a:r>
              <a:rPr lang="en-US" altLang="ko-KR" baseline="0" dirty="0" err="1" smtClean="0"/>
              <a:t>impedanc</a:t>
            </a:r>
            <a:r>
              <a:rPr lang="ko-KR" altLang="en-US" baseline="0" dirty="0" smtClean="0"/>
              <a:t>에 따라서 이 </a:t>
            </a:r>
            <a:r>
              <a:rPr lang="en-US" altLang="ko-KR" baseline="0" dirty="0" smtClean="0"/>
              <a:t>voltage </a:t>
            </a:r>
            <a:r>
              <a:rPr lang="ko-KR" altLang="en-US" baseline="0" dirty="0" smtClean="0"/>
              <a:t>도 달라진다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전극의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가 높아지거나 줄어들면 스킨 </a:t>
            </a:r>
            <a:r>
              <a:rPr lang="ko-KR" altLang="en-US" baseline="0" dirty="0" err="1" smtClean="0"/>
              <a:t>포텐셜도</a:t>
            </a:r>
            <a:r>
              <a:rPr lang="ko-KR" altLang="en-US" baseline="0" dirty="0" smtClean="0"/>
              <a:t> 같은 반응을 보인다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스킨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포텐셜은</a:t>
            </a:r>
            <a:r>
              <a:rPr lang="ko-KR" altLang="en-US" baseline="0" dirty="0" smtClean="0"/>
              <a:t> 데이터 오염에 큰 원인이다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4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Epidermis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 portion </a:t>
            </a:r>
            <a:r>
              <a:rPr lang="ko-KR" altLang="en-US" dirty="0" smtClean="0"/>
              <a:t>의 죽은 세포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sebum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impedance </a:t>
            </a:r>
            <a:r>
              <a:rPr lang="ko-KR" altLang="en-US" baseline="0" dirty="0" smtClean="0"/>
              <a:t>에 큰 영향을 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세포들은 </a:t>
            </a:r>
            <a:r>
              <a:rPr lang="en-US" altLang="ko-KR" baseline="0" dirty="0" smtClean="0"/>
              <a:t>electrode gel</a:t>
            </a:r>
            <a:r>
              <a:rPr lang="ko-KR" altLang="en-US" baseline="0" dirty="0" smtClean="0"/>
              <a:t>으로 인하여 </a:t>
            </a:r>
            <a:r>
              <a:rPr lang="ko-KR" altLang="en-US" baseline="0" dirty="0" err="1" smtClean="0"/>
              <a:t>수화됨으로서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가 점점 낮아진다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electrode gel </a:t>
            </a:r>
            <a:r>
              <a:rPr lang="ko-KR" altLang="en-US" baseline="0" dirty="0" smtClean="0"/>
              <a:t>밑에 땀 구멍이 땀으로 차면서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가 낮아진다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시간이 지날수록 </a:t>
            </a:r>
            <a:r>
              <a:rPr lang="en-US" altLang="ko-KR" baseline="0" dirty="0" smtClean="0"/>
              <a:t>voltage</a:t>
            </a:r>
            <a:r>
              <a:rPr lang="ko-KR" altLang="en-US" baseline="0" dirty="0" smtClean="0"/>
              <a:t>의 변화가 일어난다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반대의 경우가 나타날 수도 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참여자가 긴장을 풀면서 땀이 줄어들거나 등</a:t>
            </a:r>
            <a:r>
              <a:rPr lang="en-US" altLang="ko-KR" baseline="0" dirty="0" smtClean="0"/>
              <a:t>). </a:t>
            </a:r>
            <a:r>
              <a:rPr lang="ko-KR" altLang="en-US" baseline="0" dirty="0" smtClean="0"/>
              <a:t>피부의 </a:t>
            </a:r>
            <a:r>
              <a:rPr lang="ko-KR" altLang="en-US" baseline="0" dirty="0" err="1" smtClean="0"/>
              <a:t>수하됨으로서</a:t>
            </a:r>
            <a:r>
              <a:rPr lang="ko-KR" altLang="en-US" baseline="0" dirty="0" smtClean="0"/>
              <a:t> 생기는 </a:t>
            </a:r>
            <a:r>
              <a:rPr lang="en-US" altLang="ko-KR" baseline="0" dirty="0" smtClean="0"/>
              <a:t>voltage </a:t>
            </a:r>
            <a:r>
              <a:rPr lang="ko-KR" altLang="en-US" baseline="0" dirty="0" smtClean="0"/>
              <a:t>변화는 </a:t>
            </a:r>
            <a:r>
              <a:rPr lang="ko-KR" altLang="en-US" baseline="0" dirty="0" err="1" smtClean="0"/>
              <a:t>점차적이여서</a:t>
            </a:r>
            <a:r>
              <a:rPr lang="ko-KR" altLang="en-US" baseline="0" dirty="0" smtClean="0"/>
              <a:t> 큰 영향은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땀으로 생기는 변화는 순간적인 부분이 있어서 문제가 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전체적의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epidermis </a:t>
            </a:r>
            <a:r>
              <a:rPr lang="ko-KR" altLang="en-US" baseline="0" dirty="0" smtClean="0"/>
              <a:t>패치의 </a:t>
            </a:r>
            <a:r>
              <a:rPr lang="en-US" altLang="ko-KR" baseline="0" dirty="0" smtClean="0"/>
              <a:t>impedance</a:t>
            </a:r>
            <a:r>
              <a:rPr lang="ko-KR" altLang="en-US" baseline="0" dirty="0" smtClean="0"/>
              <a:t> 따라서 </a:t>
            </a:r>
            <a:r>
              <a:rPr lang="en-US" altLang="ko-KR" baseline="0" dirty="0" smtClean="0"/>
              <a:t>determine </a:t>
            </a:r>
            <a:r>
              <a:rPr lang="ko-KR" altLang="en-US" baseline="0" dirty="0" smtClean="0"/>
              <a:t>된다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BF3D9-29AB-4C79-AF20-66DDC84B01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4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B545-6D50-481C-A058-3FDF74AC1A6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6696-527F-4A38-AD7F-AFD6ED2C1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gd.umich.edu/wp-content/uploads/2014/06/10-20_system_positioning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Basic Principles of ERP Recording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Electrodes and Impedance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6379" y="1288846"/>
            <a:ext cx="8265621" cy="5569153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9600" b="1" dirty="0" smtClean="0"/>
              <a:t>Main Consideration in selecting an electrode</a:t>
            </a:r>
          </a:p>
          <a:p>
            <a:pPr lvl="1"/>
            <a:r>
              <a:rPr lang="en-US" altLang="ko-KR" sz="7200" spc="-180" dirty="0" smtClean="0"/>
              <a:t>To create a stable connection that does not vary rapidly over time.</a:t>
            </a:r>
          </a:p>
          <a:p>
            <a:pPr lvl="1"/>
            <a:endParaRPr lang="en-US" altLang="ko-KR" sz="4800" spc="-180" dirty="0" smtClean="0"/>
          </a:p>
          <a:p>
            <a:pPr marL="0" indent="0">
              <a:buNone/>
            </a:pPr>
            <a:r>
              <a:rPr lang="en-US" altLang="ko-KR" sz="9600" b="1" spc="-180" dirty="0" smtClean="0"/>
              <a:t>Composition</a:t>
            </a:r>
            <a:endParaRPr lang="en-US" altLang="ko-KR" sz="9600" b="1" spc="-180" dirty="0"/>
          </a:p>
          <a:p>
            <a:r>
              <a:rPr lang="en-US" altLang="ko-KR" sz="9600" spc="-180" dirty="0" smtClean="0"/>
              <a:t>Electrode does not directly contact the scalp (in most cases)</a:t>
            </a:r>
          </a:p>
          <a:p>
            <a:pPr lvl="1"/>
            <a:r>
              <a:rPr lang="en-US" altLang="ko-KR" sz="7200" spc="-180" dirty="0" smtClean="0"/>
              <a:t>Connection via conductive gel or saline. </a:t>
            </a:r>
          </a:p>
          <a:p>
            <a:pPr lvl="1"/>
            <a:endParaRPr lang="en-US" altLang="ko-KR" sz="4800" spc="-180" dirty="0" smtClean="0"/>
          </a:p>
          <a:p>
            <a:r>
              <a:rPr lang="en-US" altLang="ko-KR" sz="9600" spc="-220" dirty="0" smtClean="0"/>
              <a:t>Best material is silver covered with a thin coating of silver chloride (Ag/</a:t>
            </a:r>
            <a:r>
              <a:rPr lang="en-US" altLang="ko-KR" sz="9600" spc="-220" dirty="0" err="1" smtClean="0"/>
              <a:t>AgCl</a:t>
            </a:r>
            <a:r>
              <a:rPr lang="en-US" altLang="ko-KR" sz="9600" spc="-220" dirty="0" smtClean="0"/>
              <a:t>)</a:t>
            </a:r>
            <a:r>
              <a:rPr lang="en-US" altLang="ko-KR" sz="9600" spc="-180" dirty="0" smtClean="0"/>
              <a:t> </a:t>
            </a:r>
          </a:p>
          <a:p>
            <a:pPr marL="0" indent="0">
              <a:buNone/>
            </a:pPr>
            <a:endParaRPr lang="en-US" altLang="ko-KR" sz="9600" spc="-180" dirty="0" smtClean="0"/>
          </a:p>
          <a:p>
            <a:r>
              <a:rPr lang="en-US" altLang="ko-KR" sz="9600" spc="-180" dirty="0" smtClean="0"/>
              <a:t>Tin electrodes were used in 1980s due to its property of attenuating low frequencies better than Ag/</a:t>
            </a:r>
            <a:r>
              <a:rPr lang="en-US" altLang="ko-KR" sz="9600" spc="-180" dirty="0" err="1" smtClean="0"/>
              <a:t>AgCl</a:t>
            </a:r>
            <a:r>
              <a:rPr lang="en-US" altLang="ko-KR" sz="9600" spc="-180" dirty="0" smtClean="0"/>
              <a:t>. </a:t>
            </a:r>
          </a:p>
          <a:p>
            <a:endParaRPr lang="en-US" altLang="ko-KR" sz="9600" spc="-180" dirty="0"/>
          </a:p>
          <a:p>
            <a:r>
              <a:rPr lang="en-US" altLang="ko-KR" sz="9600" spc="-180" dirty="0" smtClean="0"/>
              <a:t>However, </a:t>
            </a:r>
            <a:r>
              <a:rPr lang="en-US" altLang="ko-KR" sz="9600" spc="-180" dirty="0" err="1" smtClean="0"/>
              <a:t>Polich</a:t>
            </a:r>
            <a:r>
              <a:rPr lang="en-US" altLang="ko-KR" sz="9600" spc="-180" dirty="0" smtClean="0"/>
              <a:t> and Lawson (1985) found no difference between tin and silver electrodes </a:t>
            </a:r>
          </a:p>
          <a:p>
            <a:pPr lvl="1"/>
            <a:endParaRPr lang="en-US" altLang="ko-KR" sz="3600" spc="-180" dirty="0" smtClean="0"/>
          </a:p>
          <a:p>
            <a:pPr marL="0" indent="0">
              <a:buNone/>
            </a:pPr>
            <a:endParaRPr lang="en-US" altLang="ko-KR" spc="-180" dirty="0" smtClean="0"/>
          </a:p>
          <a:p>
            <a:pPr marL="0" indent="0">
              <a:buNone/>
            </a:pPr>
            <a:endParaRPr lang="en-US" altLang="ko-KR" spc="-180" dirty="0" smtClean="0"/>
          </a:p>
          <a:p>
            <a:pPr marL="0" indent="0">
              <a:buNone/>
            </a:pPr>
            <a:r>
              <a:rPr lang="en-US" altLang="ko-KR" spc="-180" dirty="0" smtClean="0"/>
              <a:t> </a:t>
            </a:r>
            <a:endParaRPr lang="ko-KR" altLang="en-US" spc="-18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5" y="1325563"/>
            <a:ext cx="3653444" cy="243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35" y="3761192"/>
            <a:ext cx="3653444" cy="2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80" y="1680924"/>
            <a:ext cx="5419725" cy="5133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Electrode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87884" y="1426318"/>
            <a:ext cx="7238801" cy="4950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spc="-250" dirty="0" smtClean="0"/>
              <a:t>International 10-20 system (Most common)</a:t>
            </a:r>
          </a:p>
          <a:p>
            <a:r>
              <a:rPr lang="en-US" altLang="ko-KR" spc="-200" dirty="0" smtClean="0"/>
              <a:t>Original version placed electrodes at 10% and 20% along lines of latitude and longitude </a:t>
            </a:r>
            <a:br>
              <a:rPr lang="en-US" altLang="ko-KR" spc="-200" dirty="0" smtClean="0"/>
            </a:br>
            <a:r>
              <a:rPr lang="en-US" altLang="ko-KR" spc="-200" dirty="0" smtClean="0"/>
              <a:t>(5% points are now sometimes used)</a:t>
            </a:r>
          </a:p>
          <a:p>
            <a:pPr marL="914400" lvl="1" indent="-457200">
              <a:buAutoNum type="arabicPeriod"/>
            </a:pPr>
            <a:r>
              <a:rPr lang="en-US" altLang="ko-KR" spc="-150" dirty="0" smtClean="0"/>
              <a:t>Define an equator: </a:t>
            </a:r>
            <a:r>
              <a:rPr lang="en-US" altLang="ko-KR" spc="-150" dirty="0" err="1" smtClean="0"/>
              <a:t>nasion</a:t>
            </a:r>
            <a:r>
              <a:rPr lang="en-US" altLang="ko-KR" spc="-150" dirty="0" smtClean="0"/>
              <a:t> to inion &amp; left and right pre-auricular points</a:t>
            </a:r>
          </a:p>
          <a:p>
            <a:pPr lvl="2"/>
            <a:r>
              <a:rPr lang="en-US" altLang="ko-KR" spc="-250" dirty="0" err="1" smtClean="0"/>
              <a:t>Nasion</a:t>
            </a:r>
            <a:r>
              <a:rPr lang="en-US" altLang="ko-KR" spc="-250" dirty="0" smtClean="0"/>
              <a:t> – depression between the eyes at the top of the nose </a:t>
            </a:r>
          </a:p>
          <a:p>
            <a:pPr lvl="2"/>
            <a:r>
              <a:rPr lang="en-US" altLang="ko-KR" spc="-150" dirty="0" smtClean="0"/>
              <a:t>Inion – the bump at the back of the head</a:t>
            </a:r>
          </a:p>
          <a:p>
            <a:pPr lvl="2"/>
            <a:r>
              <a:rPr lang="en-US" altLang="ko-KR" spc="-180" dirty="0" smtClean="0"/>
              <a:t>Pre-auricular points – depressions just anterior to the ears</a:t>
            </a:r>
          </a:p>
          <a:p>
            <a:pPr marL="457200" lvl="1" indent="0">
              <a:buNone/>
            </a:pPr>
            <a:r>
              <a:rPr lang="en-US" altLang="ko-KR" spc="-150" dirty="0" smtClean="0"/>
              <a:t>2. Longitudinal line (</a:t>
            </a:r>
            <a:r>
              <a:rPr lang="en-US" altLang="ko-KR" spc="-150" dirty="0" err="1" smtClean="0"/>
              <a:t>Iz</a:t>
            </a:r>
            <a:r>
              <a:rPr lang="en-US" altLang="ko-KR" spc="-150" dirty="0" smtClean="0"/>
              <a:t> and </a:t>
            </a:r>
            <a:r>
              <a:rPr lang="en-US" altLang="ko-KR" spc="-150" dirty="0" err="1" smtClean="0"/>
              <a:t>Nz</a:t>
            </a:r>
            <a:r>
              <a:rPr lang="en-US" altLang="ko-KR" spc="-150" dirty="0" smtClean="0"/>
              <a:t>) is divided into 10 equal sections </a:t>
            </a:r>
          </a:p>
          <a:p>
            <a:pPr marL="457200" lvl="1" indent="0">
              <a:buNone/>
            </a:pPr>
            <a:r>
              <a:rPr lang="en-US" altLang="ko-KR" spc="-150" dirty="0" smtClean="0"/>
              <a:t>3. Equator is similarly broken at the 10% and 20%</a:t>
            </a:r>
            <a:endParaRPr lang="ko-KR" altLang="en-US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3458095" y="6445567"/>
            <a:ext cx="940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4"/>
              </a:rPr>
              <a:t>http://chgd.umich.edu/wp-content/uploads/2014/06/10-20_system_positioning.pdf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1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Electrode Placement: Naming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3100" y="1504950"/>
            <a:ext cx="6438900" cy="5353049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Each electrode name begins with one or two letters to indicate general region of the electrode</a:t>
            </a:r>
          </a:p>
          <a:p>
            <a:pPr lvl="1"/>
            <a:r>
              <a:rPr lang="en-US" altLang="ko-KR" dirty="0" err="1" smtClean="0"/>
              <a:t>Fp</a:t>
            </a:r>
            <a:r>
              <a:rPr lang="en-US" altLang="ko-KR" dirty="0" smtClean="0"/>
              <a:t> = Frontal pole</a:t>
            </a:r>
          </a:p>
          <a:p>
            <a:pPr lvl="1"/>
            <a:r>
              <a:rPr lang="en-US" altLang="ko-KR" dirty="0" smtClean="0"/>
              <a:t>F = Frontal</a:t>
            </a:r>
          </a:p>
          <a:p>
            <a:pPr lvl="1"/>
            <a:r>
              <a:rPr lang="en-US" altLang="ko-KR" dirty="0" smtClean="0"/>
              <a:t>C = Central</a:t>
            </a:r>
          </a:p>
          <a:p>
            <a:pPr lvl="1"/>
            <a:r>
              <a:rPr lang="en-US" altLang="ko-KR" dirty="0" smtClean="0"/>
              <a:t>P = Parietal</a:t>
            </a:r>
          </a:p>
          <a:p>
            <a:pPr lvl="1"/>
            <a:r>
              <a:rPr lang="en-US" altLang="ko-KR" dirty="0" smtClean="0"/>
              <a:t>O = Occipital</a:t>
            </a:r>
          </a:p>
          <a:p>
            <a:pPr lvl="1"/>
            <a:r>
              <a:rPr lang="en-US" altLang="ko-KR" dirty="0" smtClean="0"/>
              <a:t>T = Temporal </a:t>
            </a:r>
          </a:p>
          <a:p>
            <a:r>
              <a:rPr lang="en-US" altLang="ko-KR" dirty="0" smtClean="0"/>
              <a:t>Numbers</a:t>
            </a:r>
          </a:p>
          <a:p>
            <a:pPr lvl="1"/>
            <a:r>
              <a:rPr lang="en-US" altLang="ko-KR" dirty="0" smtClean="0"/>
              <a:t>Left hemisphere = odd numbers</a:t>
            </a:r>
          </a:p>
          <a:p>
            <a:pPr lvl="1"/>
            <a:r>
              <a:rPr lang="en-US" altLang="ko-KR" dirty="0" smtClean="0"/>
              <a:t>Right hemisphere = even numbers </a:t>
            </a:r>
          </a:p>
          <a:p>
            <a:pPr lvl="1"/>
            <a:r>
              <a:rPr lang="en-US" altLang="ko-KR" dirty="0" smtClean="0"/>
              <a:t>Larger the number = greater the distance from the midline. (midline labeled “z”)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975"/>
            <a:ext cx="5753100" cy="51530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20443"/>
              </p:ext>
            </p:extLst>
          </p:nvPr>
        </p:nvGraphicFramePr>
        <p:xfrm>
          <a:off x="6267450" y="2652393"/>
          <a:ext cx="440055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0275"/>
                <a:gridCol w="2200275"/>
              </a:tblGrid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Frontal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Pole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Frontal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Central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Parietal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Occipital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Temporal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Many Electrodes Do You Need?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More the merrier does not apply to electrode count</a:t>
            </a:r>
          </a:p>
          <a:p>
            <a:pPr lvl="1"/>
            <a:r>
              <a:rPr lang="en-US" altLang="ko-KR" spc="-150" dirty="0" smtClean="0"/>
              <a:t>More than 30-40 electrodes = difficult to ensure you are getting clean data</a:t>
            </a:r>
          </a:p>
          <a:p>
            <a:pPr lvl="1"/>
            <a:endParaRPr lang="en-US" altLang="ko-KR" spc="-150" dirty="0"/>
          </a:p>
          <a:p>
            <a:r>
              <a:rPr lang="en-US" altLang="ko-KR" spc="-150" dirty="0" smtClean="0"/>
              <a:t>Luck’s general advice: Between 16 ~ 32 active electrode sites. </a:t>
            </a:r>
          </a:p>
          <a:p>
            <a:endParaRPr lang="en-US" altLang="ko-KR" spc="-150" dirty="0"/>
          </a:p>
          <a:p>
            <a:r>
              <a:rPr lang="en-US" altLang="ko-KR" spc="-150" dirty="0" smtClean="0"/>
              <a:t>Sometimes 64 electrodes (but rarely) when you are doing VERY SERIOUS source localization. 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3193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Safety Precautions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Theoretical possibility of disease transmission between</a:t>
            </a:r>
          </a:p>
          <a:p>
            <a:pPr lvl="1"/>
            <a:r>
              <a:rPr lang="en-US" altLang="ko-KR" dirty="0" smtClean="0"/>
              <a:t>Subjects via contaminated electrodes</a:t>
            </a:r>
          </a:p>
          <a:p>
            <a:pPr lvl="1"/>
            <a:r>
              <a:rPr lang="en-US" altLang="ko-KR" spc="-200" dirty="0" smtClean="0"/>
              <a:t>Subject and the experimenter during the electrode application and removal process</a:t>
            </a:r>
          </a:p>
          <a:p>
            <a:endParaRPr lang="en-US" altLang="ko-KR" spc="-200" dirty="0"/>
          </a:p>
          <a:p>
            <a:r>
              <a:rPr lang="en-US" altLang="ko-KR" spc="-200" dirty="0" smtClean="0"/>
              <a:t>However, it is “almost unheard of except under special conditions.” </a:t>
            </a:r>
          </a:p>
          <a:p>
            <a:endParaRPr lang="en-US" altLang="ko-KR" spc="-200" dirty="0"/>
          </a:p>
          <a:p>
            <a:r>
              <a:rPr lang="en-US" altLang="ko-KR" spc="-200" dirty="0" smtClean="0"/>
              <a:t>To prevent possible disease transmission, researchers</a:t>
            </a:r>
          </a:p>
          <a:p>
            <a:pPr lvl="1"/>
            <a:r>
              <a:rPr lang="en-US" altLang="ko-KR" spc="-200" dirty="0" smtClean="0"/>
              <a:t>Disinfect electrodes (according to manufacturers instructions) after each subject</a:t>
            </a:r>
          </a:p>
          <a:p>
            <a:pPr lvl="1"/>
            <a:r>
              <a:rPr lang="en-US" altLang="ko-KR" spc="-200" dirty="0" smtClean="0"/>
              <a:t>Wear gloves when touching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6455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Impedance, Common Mode Rejection, and Skin Potentials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pc="-150" dirty="0" smtClean="0"/>
              <a:t>Quality of the connection is usually quantified by the impedance. </a:t>
            </a:r>
          </a:p>
          <a:p>
            <a:pPr lvl="1"/>
            <a:r>
              <a:rPr lang="en-US" altLang="ko-KR" spc="-150" dirty="0" smtClean="0"/>
              <a:t>Resistance – tendency of a material to impede the flow of a constant current</a:t>
            </a:r>
          </a:p>
          <a:p>
            <a:pPr lvl="1"/>
            <a:r>
              <a:rPr lang="en-US" altLang="ko-KR" spc="-150" dirty="0" smtClean="0"/>
              <a:t>Impedance – tendency to impede the flow of an alternating current </a:t>
            </a:r>
          </a:p>
          <a:p>
            <a:pPr lvl="1"/>
            <a:endParaRPr lang="en-US" altLang="ko-KR" spc="-150" dirty="0"/>
          </a:p>
          <a:p>
            <a:r>
              <a:rPr lang="en-US" altLang="ko-KR" spc="-150" dirty="0" smtClean="0"/>
              <a:t>Impedance is denoted by the letter “z” and is measured in units of ohms or </a:t>
            </a:r>
            <a:r>
              <a:rPr lang="en-US" altLang="ko-KR" spc="-150" dirty="0" err="1" smtClean="0"/>
              <a:t>kilohms</a:t>
            </a:r>
            <a:endParaRPr lang="en-US" altLang="ko-KR" spc="-150" dirty="0" smtClean="0"/>
          </a:p>
          <a:p>
            <a:endParaRPr lang="en-US" altLang="ko-KR" spc="-150" dirty="0"/>
          </a:p>
          <a:p>
            <a:r>
              <a:rPr lang="en-US" altLang="ko-KR" spc="-150" dirty="0" smtClean="0"/>
              <a:t>Higher impedance may increase the noise in the data. </a:t>
            </a:r>
            <a:endParaRPr lang="en-US" altLang="ko-KR" spc="-150" dirty="0" smtClean="0"/>
          </a:p>
          <a:p>
            <a:pPr lvl="1"/>
            <a:r>
              <a:rPr lang="en-US" altLang="ko-KR" spc="-200" dirty="0" smtClean="0"/>
              <a:t>Many EEG recording systems require the experimenter to lower the electrode </a:t>
            </a:r>
            <a:r>
              <a:rPr lang="en-US" altLang="ko-KR" spc="-200" dirty="0" smtClean="0"/>
              <a:t>impedance</a:t>
            </a:r>
          </a:p>
          <a:p>
            <a:pPr lvl="1"/>
            <a:endParaRPr lang="en-US" altLang="ko-KR" spc="-200" dirty="0"/>
          </a:p>
          <a:p>
            <a:r>
              <a:rPr lang="en-US" altLang="ko-KR" spc="-200" dirty="0" smtClean="0"/>
              <a:t>However, many newer EEG systems (high-impedance systems) can tolerate high electrode impedances </a:t>
            </a:r>
            <a:endParaRPr lang="ko-KR" altLang="en-US" spc="-200" dirty="0"/>
          </a:p>
        </p:txBody>
      </p:sp>
    </p:spTree>
    <p:extLst>
      <p:ext uri="{BB962C8B-B14F-4D97-AF65-F5344CB8AC3E}">
        <p14:creationId xmlns:p14="http://schemas.microsoft.com/office/powerpoint/2010/main" val="20310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Skin, </a:t>
            </a:r>
            <a:r>
              <a:rPr lang="en-US" altLang="ko-KR" dirty="0" smtClean="0"/>
              <a:t>Impedance</a:t>
            </a:r>
            <a:r>
              <a:rPr lang="en-US" altLang="ko-KR" dirty="0" smtClean="0"/>
              <a:t>, and Skin Potentials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Skin Potentials</a:t>
            </a:r>
          </a:p>
          <a:p>
            <a:pPr lvl="1"/>
            <a:r>
              <a:rPr lang="en-US" altLang="ko-KR" dirty="0" smtClean="0"/>
              <a:t>Tonic voltage between the inside and the outside of the skin </a:t>
            </a:r>
          </a:p>
          <a:p>
            <a:pPr lvl="2"/>
            <a:r>
              <a:rPr lang="en-US" altLang="ko-KR" dirty="0" smtClean="0"/>
              <a:t>The magnitude of this voltage changes as the impedance changes</a:t>
            </a:r>
          </a:p>
          <a:p>
            <a:pPr lvl="1"/>
            <a:r>
              <a:rPr lang="en-US" altLang="ko-KR" dirty="0" smtClean="0"/>
              <a:t>If the electrode impedance goes up and down over time, it will lead to voltages that go up and down in your recordings.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Skin potentials are a major source of noise.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54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Skin, Impedance, and Skin Potentials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4800" y="1825624"/>
            <a:ext cx="6807200" cy="5032375"/>
          </a:xfrm>
        </p:spPr>
        <p:txBody>
          <a:bodyPr/>
          <a:lstStyle/>
          <a:p>
            <a:r>
              <a:rPr lang="en-US" altLang="ko-KR" dirty="0" smtClean="0"/>
              <a:t>The top portion of the </a:t>
            </a:r>
            <a:r>
              <a:rPr lang="en-US" altLang="ko-KR" b="1" dirty="0" smtClean="0"/>
              <a:t>epidermis</a:t>
            </a:r>
            <a:r>
              <a:rPr lang="en-US" altLang="ko-KR" dirty="0" smtClean="0"/>
              <a:t> is a layer of </a:t>
            </a:r>
            <a:r>
              <a:rPr lang="en-US" altLang="ko-KR" b="1" dirty="0" smtClean="0"/>
              <a:t>dead skin cells </a:t>
            </a:r>
            <a:r>
              <a:rPr lang="en-US" altLang="ko-KR" dirty="0" smtClean="0"/>
              <a:t>which provide protection for the living skin below.</a:t>
            </a:r>
          </a:p>
          <a:p>
            <a:pPr lvl="1"/>
            <a:r>
              <a:rPr lang="en-US" altLang="ko-KR" dirty="0" smtClean="0"/>
              <a:t>But they are poor conductors of electricity</a:t>
            </a:r>
          </a:p>
          <a:p>
            <a:pPr lvl="1"/>
            <a:r>
              <a:rPr lang="en-US" altLang="ko-KR" dirty="0" smtClean="0"/>
              <a:t>Big part of the high impedance. </a:t>
            </a:r>
          </a:p>
          <a:p>
            <a:r>
              <a:rPr lang="en-US" altLang="ko-KR" b="1" dirty="0" smtClean="0"/>
              <a:t>Sebum</a:t>
            </a:r>
            <a:r>
              <a:rPr lang="en-US" altLang="ko-KR" dirty="0" smtClean="0"/>
              <a:t>, a thin layer of oil, also contributes to the impedance</a:t>
            </a:r>
          </a:p>
          <a:p>
            <a:r>
              <a:rPr lang="en-US" altLang="ko-KR" b="1" dirty="0" smtClean="0"/>
              <a:t>Sweat</a:t>
            </a:r>
            <a:r>
              <a:rPr lang="en-US" altLang="ko-KR" dirty="0" smtClean="0"/>
              <a:t> is another factor that adds to the impedance between the outside of the skin and the electrode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9517"/>
            <a:ext cx="4546600" cy="5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1045</Words>
  <Application>Microsoft Office PowerPoint</Application>
  <PresentationFormat>와이드스크린</PresentationFormat>
  <Paragraphs>111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Chapter 5</vt:lpstr>
      <vt:lpstr>Electrodes and Impedance</vt:lpstr>
      <vt:lpstr>Electrode Placement</vt:lpstr>
      <vt:lpstr>Electrode Placement: Naming</vt:lpstr>
      <vt:lpstr>How Many Electrodes Do You Need?</vt:lpstr>
      <vt:lpstr>Safety Precautions</vt:lpstr>
      <vt:lpstr>Impedance, Common Mode Rejection, and Skin Potentials </vt:lpstr>
      <vt:lpstr>Skin, Impedance, and Skin Potentials </vt:lpstr>
      <vt:lpstr>Skin, Impedance, and Skin Potentials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Windows 사용자</dc:creator>
  <cp:lastModifiedBy>Windows 사용자</cp:lastModifiedBy>
  <cp:revision>25</cp:revision>
  <dcterms:created xsi:type="dcterms:W3CDTF">2019-08-01T07:05:40Z</dcterms:created>
  <dcterms:modified xsi:type="dcterms:W3CDTF">2019-08-02T04:54:09Z</dcterms:modified>
</cp:coreProperties>
</file>