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71" autoAdjust="0"/>
  </p:normalViewPr>
  <p:slideViewPr>
    <p:cSldViewPr snapToGrid="0">
      <p:cViewPr varScale="1">
        <p:scale>
          <a:sx n="91" d="100"/>
          <a:sy n="91" d="100"/>
        </p:scale>
        <p:origin x="12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4744E-F23E-4033-A777-82CE9DC672E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1A851-832A-4EF8-873D-8B0D60667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4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Ground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circui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noise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제거하기위해서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differential </a:t>
            </a:r>
            <a:r>
              <a:rPr lang="en-US" altLang="ko-KR" baseline="0" dirty="0" err="1" smtClean="0"/>
              <a:t>amplifie</a:t>
            </a:r>
            <a:r>
              <a:rPr lang="ko-KR" altLang="en-US" baseline="0" dirty="0" smtClean="0"/>
              <a:t>을 사용한다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때 </a:t>
            </a:r>
            <a:r>
              <a:rPr lang="en-US" altLang="ko-KR" baseline="0" dirty="0" smtClean="0"/>
              <a:t>reference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activ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ground</a:t>
            </a:r>
            <a:r>
              <a:rPr lang="ko-KR" altLang="en-US" baseline="0" dirty="0" smtClean="0"/>
              <a:t>와 함께 사용된다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amplifie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</a:t>
            </a:r>
            <a:r>
              <a:rPr lang="ko-KR" altLang="en-US" dirty="0" smtClean="0"/>
              <a:t>사이의 </a:t>
            </a:r>
            <a:r>
              <a:rPr lang="en-US" altLang="ko-KR" dirty="0" err="1" smtClean="0"/>
              <a:t>potentia</a:t>
            </a:r>
            <a:r>
              <a:rPr lang="ko-KR" altLang="en-US" dirty="0" smtClean="0"/>
              <a:t>을 기록하고 </a:t>
            </a:r>
            <a:r>
              <a:rPr lang="en-US" altLang="ko-KR" dirty="0" smtClean="0"/>
              <a:t>(A-G),</a:t>
            </a:r>
            <a:r>
              <a:rPr lang="en-US" altLang="ko-KR" baseline="0" dirty="0" smtClean="0"/>
              <a:t> R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G</a:t>
            </a:r>
            <a:r>
              <a:rPr lang="ko-KR" altLang="en-US" baseline="0" dirty="0" smtClean="0"/>
              <a:t>사이의 </a:t>
            </a:r>
            <a:r>
              <a:rPr lang="en-US" altLang="ko-KR" baseline="0" dirty="0" err="1" smtClean="0"/>
              <a:t>potentia</a:t>
            </a:r>
            <a:r>
              <a:rPr lang="ko-KR" altLang="en-US" baseline="0" dirty="0" smtClean="0"/>
              <a:t>을 기록한다 </a:t>
            </a:r>
            <a:r>
              <a:rPr lang="en-US" altLang="ko-KR" baseline="0" dirty="0" smtClean="0"/>
              <a:t>(R-G)</a:t>
            </a:r>
          </a:p>
          <a:p>
            <a:r>
              <a:rPr lang="en-US" dirty="0" smtClean="0"/>
              <a:t>Amplifier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outpu</a:t>
            </a:r>
            <a:r>
              <a:rPr lang="ko-KR" altLang="en-US" dirty="0" smtClean="0"/>
              <a:t>은 이 두 </a:t>
            </a:r>
            <a:r>
              <a:rPr lang="en-US" altLang="ko-KR" dirty="0" err="1" smtClean="0"/>
              <a:t>voltag</a:t>
            </a:r>
            <a:r>
              <a:rPr lang="ko-KR" altLang="en-US" dirty="0" smtClean="0"/>
              <a:t>의 차이다 </a:t>
            </a:r>
            <a:r>
              <a:rPr lang="en-US" altLang="ko-KR" dirty="0" smtClean="0"/>
              <a:t>([A-G]</a:t>
            </a:r>
            <a:r>
              <a:rPr lang="en-US" altLang="ko-KR" baseline="0" dirty="0" smtClean="0"/>
              <a:t> – [R-G])</a:t>
            </a:r>
          </a:p>
          <a:p>
            <a:r>
              <a:rPr lang="ko-KR" altLang="en-US" baseline="0" dirty="0" smtClean="0"/>
              <a:t>이 방법으로 </a:t>
            </a:r>
            <a:r>
              <a:rPr lang="en-US" altLang="ko-KR" baseline="0" dirty="0" smtClean="0"/>
              <a:t>G</a:t>
            </a:r>
            <a:r>
              <a:rPr lang="ko-KR" altLang="en-US" baseline="0" dirty="0" smtClean="0"/>
              <a:t>는 캔슬아웃 </a:t>
            </a:r>
            <a:r>
              <a:rPr lang="ko-KR" altLang="en-US" baseline="0" dirty="0" err="1" smtClean="0"/>
              <a:t>되기때문에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노이즈를</a:t>
            </a:r>
            <a:r>
              <a:rPr lang="ko-KR" altLang="en-US" baseline="0" dirty="0" smtClean="0"/>
              <a:t> 제거할 수 있고 이는 </a:t>
            </a:r>
            <a:r>
              <a:rPr lang="en-US" altLang="ko-KR" baseline="0" dirty="0" smtClean="0"/>
              <a:t>A-R</a:t>
            </a:r>
            <a:r>
              <a:rPr lang="ko-KR" altLang="en-US" baseline="0" dirty="0" smtClean="0"/>
              <a:t>과 같다</a:t>
            </a:r>
            <a:r>
              <a:rPr lang="en-US" altLang="ko-KR" baseline="0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err="1" smtClean="0"/>
              <a:t>이렇게보면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differential amplifier</a:t>
            </a:r>
            <a:r>
              <a:rPr lang="ko-KR" altLang="en-US" dirty="0" smtClean="0"/>
              <a:t>의 아웃풋은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potential</a:t>
            </a:r>
            <a:r>
              <a:rPr lang="ko-KR" altLang="en-US" dirty="0" smtClean="0"/>
              <a:t>과 같다 </a:t>
            </a:r>
            <a:r>
              <a:rPr lang="en-US" altLang="ko-KR" dirty="0" smtClean="0"/>
              <a:t>(G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존재하지않는듯이</a:t>
            </a:r>
            <a:r>
              <a:rPr lang="en-US" altLang="ko-KR" dirty="0" smtClean="0"/>
              <a:t>). </a:t>
            </a:r>
            <a:r>
              <a:rPr lang="ko-KR" altLang="en-US" dirty="0" smtClean="0"/>
              <a:t>그렇다면 </a:t>
            </a:r>
            <a:r>
              <a:rPr lang="en-US" altLang="ko-KR" dirty="0" smtClean="0"/>
              <a:t>ground</a:t>
            </a:r>
            <a:r>
              <a:rPr lang="ko-KR" altLang="en-US" dirty="0" smtClean="0"/>
              <a:t>는 왜 필요한가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두 </a:t>
            </a:r>
            <a:r>
              <a:rPr lang="en-US" altLang="ko-KR" dirty="0" err="1" smtClean="0"/>
              <a:t>electrod</a:t>
            </a:r>
            <a:r>
              <a:rPr lang="ko-KR" altLang="en-US" dirty="0" smtClean="0"/>
              <a:t>사이의 </a:t>
            </a:r>
            <a:r>
              <a:rPr lang="en-US" altLang="ko-KR" dirty="0" err="1" smtClean="0"/>
              <a:t>potentia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측정할때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 중 하나는 </a:t>
            </a:r>
            <a:r>
              <a:rPr lang="en-US" altLang="ko-KR" dirty="0" err="1" smtClean="0"/>
              <a:t>amplifer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ground</a:t>
            </a:r>
            <a:r>
              <a:rPr lang="en-US" altLang="ko-KR" baseline="0" dirty="0" smtClean="0"/>
              <a:t> circuit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연결되어야한다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</a:t>
            </a:r>
            <a:r>
              <a:rPr lang="en-US" altLang="ko-KR" baseline="0" dirty="0" smtClean="0"/>
              <a:t>ground circuit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노이즈를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pick up</a:t>
            </a:r>
            <a:r>
              <a:rPr lang="ko-KR" altLang="en-US" baseline="0" dirty="0" smtClean="0"/>
              <a:t>하게 된다</a:t>
            </a:r>
            <a:r>
              <a:rPr lang="en-US" altLang="ko-KR" baseline="0" dirty="0" smtClean="0"/>
              <a:t>.</a:t>
            </a:r>
          </a:p>
          <a:p>
            <a:r>
              <a:rPr lang="en-US" dirty="0" smtClean="0"/>
              <a:t>Ground circuit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연결하지않고</a:t>
            </a:r>
            <a:r>
              <a:rPr lang="ko-KR" altLang="en-US" dirty="0" smtClean="0"/>
              <a:t> 직접적으로 재는 방법은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대부분의 시스템은 </a:t>
            </a:r>
            <a:r>
              <a:rPr lang="en-US" altLang="ko-KR" dirty="0" smtClean="0"/>
              <a:t>differential amplifier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ground circuit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노이즈를</a:t>
            </a:r>
            <a:r>
              <a:rPr lang="ko-KR" altLang="en-US" dirty="0" smtClean="0"/>
              <a:t> 제거한다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참여자의 몸과 </a:t>
            </a:r>
            <a:r>
              <a:rPr lang="en-US" altLang="ko-KR" dirty="0" err="1" smtClean="0"/>
              <a:t>groun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potential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common mode voltage</a:t>
            </a:r>
            <a:r>
              <a:rPr lang="ko-KR" altLang="en-US" dirty="0" smtClean="0"/>
              <a:t>라고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깨끗한 </a:t>
            </a:r>
            <a:r>
              <a:rPr lang="en-US" altLang="ko-KR" dirty="0" smtClean="0"/>
              <a:t>EEG recording</a:t>
            </a:r>
            <a:r>
              <a:rPr lang="ko-KR" altLang="en-US" dirty="0" smtClean="0"/>
              <a:t>을 위해서는 </a:t>
            </a:r>
            <a:r>
              <a:rPr lang="en-US" altLang="ko-KR" dirty="0" smtClean="0"/>
              <a:t>common mode voltage</a:t>
            </a:r>
            <a:r>
              <a:rPr lang="ko-KR" altLang="en-US" dirty="0" smtClean="0"/>
              <a:t>가 완벽히 </a:t>
            </a:r>
            <a:r>
              <a:rPr lang="ko-KR" altLang="en-US" dirty="0" err="1" smtClean="0"/>
              <a:t>제거되야한다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Subtraction</a:t>
            </a:r>
            <a:r>
              <a:rPr lang="ko-KR" altLang="en-US" dirty="0" smtClean="0"/>
              <a:t>은 공식으로만 보면 완벽한 </a:t>
            </a:r>
            <a:r>
              <a:rPr lang="ko-KR" altLang="en-US" dirty="0" err="1" smtClean="0"/>
              <a:t>해결책인것</a:t>
            </a:r>
            <a:r>
              <a:rPr lang="ko-KR" altLang="en-US" dirty="0" smtClean="0"/>
              <a:t> 같지만 </a:t>
            </a:r>
            <a:r>
              <a:rPr lang="ko-KR" altLang="en-US" dirty="0" err="1" smtClean="0"/>
              <a:t>그렇지않다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예시로</a:t>
            </a:r>
            <a:r>
              <a:rPr lang="en-US" altLang="ko-KR" dirty="0" smtClean="0"/>
              <a:t>, A-G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R-G</a:t>
            </a:r>
            <a:r>
              <a:rPr lang="ko-KR" altLang="en-US" dirty="0" smtClean="0"/>
              <a:t>보다 더 강하게 증폭된다면 </a:t>
            </a:r>
            <a:r>
              <a:rPr lang="en-US" altLang="ko-KR" dirty="0" smtClean="0"/>
              <a:t>ground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노이즈는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남아있게된다</a:t>
            </a:r>
            <a:r>
              <a:rPr lang="en-US" altLang="ko-KR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Amplifer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common mode voltage</a:t>
            </a:r>
            <a:r>
              <a:rPr lang="ko-KR" altLang="en-US" dirty="0" smtClean="0"/>
              <a:t>를 정확하게 제거하는 능력을 </a:t>
            </a:r>
            <a:r>
              <a:rPr lang="en-US" altLang="ko-KR" dirty="0" smtClean="0"/>
              <a:t>common mode </a:t>
            </a:r>
            <a:r>
              <a:rPr lang="en-US" altLang="ko-KR" dirty="0" err="1" smtClean="0"/>
              <a:t>rejectio</a:t>
            </a:r>
            <a:r>
              <a:rPr lang="ko-KR" altLang="en-US" dirty="0" smtClean="0"/>
              <a:t>이라고 하는데 단위는 데시벨이다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좋은 </a:t>
            </a:r>
            <a:r>
              <a:rPr lang="en-US" altLang="ko-KR" dirty="0" err="1" smtClean="0"/>
              <a:t>amplifer</a:t>
            </a:r>
            <a:r>
              <a:rPr lang="ko-KR" altLang="en-US" dirty="0" smtClean="0"/>
              <a:t>는 최소 </a:t>
            </a:r>
            <a:r>
              <a:rPr lang="en-US" altLang="ko-KR" dirty="0" smtClean="0"/>
              <a:t>70dB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나중에 이야기하겠지만 </a:t>
            </a:r>
            <a:r>
              <a:rPr lang="en-US" altLang="ko-KR" dirty="0" smtClean="0"/>
              <a:t>electrode impedance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common mode rejection</a:t>
            </a:r>
            <a:r>
              <a:rPr lang="ko-KR" altLang="en-US" dirty="0" smtClean="0"/>
              <a:t>에 영향을 준다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B040E-7711-EF49-8553-F84D830A7363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448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Reference </a:t>
            </a:r>
            <a:r>
              <a:rPr lang="en-US" altLang="ko-KR" baseline="0" dirty="0" err="1" smtClean="0"/>
              <a:t>proble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voltag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current density</a:t>
            </a:r>
            <a:r>
              <a:rPr lang="ko-KR" altLang="en-US" baseline="0" dirty="0" smtClean="0"/>
              <a:t>로 바꿈으로써 완전히 제거될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Current density</a:t>
            </a:r>
            <a:r>
              <a:rPr lang="ko-KR" altLang="en-US" baseline="0" dirty="0" smtClean="0"/>
              <a:t>는 두피의 각 포인트에서 두피 밖으로 흐르는 </a:t>
            </a:r>
            <a:r>
              <a:rPr lang="en-US" altLang="ko-KR" baseline="0" dirty="0" err="1" smtClean="0"/>
              <a:t>curren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flow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Current</a:t>
            </a:r>
            <a:r>
              <a:rPr lang="ko-KR" altLang="en-US" baseline="0" dirty="0" smtClean="0"/>
              <a:t>는 두 포인트 사이에 </a:t>
            </a:r>
            <a:r>
              <a:rPr lang="en-US" altLang="ko-KR" baseline="0" dirty="0" smtClean="0"/>
              <a:t>charge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flow</a:t>
            </a:r>
            <a:r>
              <a:rPr lang="ko-KR" altLang="en-US" baseline="0" dirty="0" smtClean="0"/>
              <a:t>보다는 </a:t>
            </a:r>
            <a:r>
              <a:rPr lang="en-US" altLang="ko-KR" baseline="0" dirty="0" smtClean="0"/>
              <a:t>flow of charges past a single point</a:t>
            </a:r>
            <a:r>
              <a:rPr lang="ko-KR" altLang="en-US" baseline="0" dirty="0" smtClean="0"/>
              <a:t>이므로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필요없다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편리하게도 </a:t>
            </a:r>
            <a:r>
              <a:rPr lang="en-US" altLang="ko-KR" baseline="0" dirty="0" smtClean="0"/>
              <a:t>distribution of voltage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distribution of current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estimate</a:t>
            </a:r>
            <a:r>
              <a:rPr lang="ko-KR" altLang="en-US" baseline="0" dirty="0" smtClean="0"/>
              <a:t>으로 바꿀 수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아주 조밀하게 모여있는 </a:t>
            </a:r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들 </a:t>
            </a:r>
            <a:r>
              <a:rPr lang="ko-KR" altLang="en-US" baseline="0" dirty="0" err="1" smtClean="0"/>
              <a:t>몇천개의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recording</a:t>
            </a:r>
            <a:r>
              <a:rPr lang="ko-KR" altLang="en-US" baseline="0" dirty="0" smtClean="0"/>
              <a:t>이 있다고 가정해보자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그렇다면 거의 </a:t>
            </a:r>
            <a:r>
              <a:rPr lang="en-US" altLang="ko-KR" baseline="0" dirty="0" smtClean="0"/>
              <a:t>continuous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voltage distribution</a:t>
            </a:r>
            <a:r>
              <a:rPr lang="ko-KR" altLang="en-US" baseline="0" dirty="0" smtClean="0"/>
              <a:t>을 얻을 수 있을 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voltage</a:t>
            </a:r>
            <a:r>
              <a:rPr lang="ko-KR" altLang="en-US" baseline="0" dirty="0" smtClean="0"/>
              <a:t>를 그 </a:t>
            </a:r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와 가까운 이웃들의 </a:t>
            </a:r>
            <a:r>
              <a:rPr lang="en-US" altLang="ko-KR" baseline="0" dirty="0" smtClean="0"/>
              <a:t>average</a:t>
            </a:r>
            <a:r>
              <a:rPr lang="ko-KR" altLang="en-US" baseline="0" dirty="0" smtClean="0"/>
              <a:t>의 차이로 대체하면 그것이 </a:t>
            </a:r>
            <a:r>
              <a:rPr lang="en-US" altLang="ko-KR" baseline="0" dirty="0" smtClean="0"/>
              <a:t>voltage distribution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first </a:t>
            </a:r>
            <a:r>
              <a:rPr lang="en-US" altLang="ko-KR" baseline="0" dirty="0" err="1" smtClean="0"/>
              <a:t>derivativ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이것을 다시 한번 더 하면 </a:t>
            </a:r>
            <a:r>
              <a:rPr lang="en-US" altLang="ko-KR" baseline="0" dirty="0" smtClean="0"/>
              <a:t>second derivative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원래 </a:t>
            </a:r>
            <a:r>
              <a:rPr lang="en-US" altLang="ko-KR" baseline="0" dirty="0" smtClean="0"/>
              <a:t>derivative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continuous data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계산해야하는데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몇천개가</a:t>
            </a:r>
            <a:r>
              <a:rPr lang="ko-KR" altLang="en-US" baseline="0" dirty="0" smtClean="0"/>
              <a:t> 있다면 </a:t>
            </a:r>
            <a:r>
              <a:rPr lang="en-US" altLang="ko-KR" baseline="0" dirty="0" smtClean="0"/>
              <a:t>true </a:t>
            </a:r>
            <a:r>
              <a:rPr lang="en-US" altLang="ko-KR" baseline="0" dirty="0" err="1" smtClean="0"/>
              <a:t>derivativ</a:t>
            </a:r>
            <a:r>
              <a:rPr lang="ko-KR" altLang="en-US" baseline="0" dirty="0" smtClean="0"/>
              <a:t>에 꽤 가까운 </a:t>
            </a:r>
            <a:r>
              <a:rPr lang="en-US" altLang="ko-KR" baseline="0" dirty="0" err="1" smtClean="0"/>
              <a:t>approximatio</a:t>
            </a:r>
            <a:r>
              <a:rPr lang="ko-KR" altLang="en-US" baseline="0" dirty="0" smtClean="0"/>
              <a:t>이 가능하다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실제 실험에서는 </a:t>
            </a:r>
            <a:r>
              <a:rPr lang="en-US" altLang="ko-KR" baseline="0" dirty="0" smtClean="0"/>
              <a:t>32</a:t>
            </a:r>
            <a:r>
              <a:rPr lang="ko-KR" altLang="en-US" baseline="0" dirty="0" smtClean="0"/>
              <a:t>개밖에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interpolation </a:t>
            </a:r>
            <a:r>
              <a:rPr lang="en-US" altLang="ko-KR" baseline="0" dirty="0" err="1" smtClean="0"/>
              <a:t>algorith</a:t>
            </a:r>
            <a:r>
              <a:rPr lang="ko-KR" altLang="en-US" baseline="0" dirty="0" smtClean="0"/>
              <a:t>을 사용해 </a:t>
            </a:r>
            <a:r>
              <a:rPr lang="en-US" altLang="ko-KR" baseline="0" dirty="0" smtClean="0"/>
              <a:t>continuous voltage </a:t>
            </a:r>
            <a:r>
              <a:rPr lang="en-US" altLang="ko-KR" baseline="0" dirty="0" err="1" smtClean="0"/>
              <a:t>distributio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estimat</a:t>
            </a:r>
            <a:r>
              <a:rPr lang="ko-KR" altLang="en-US" baseline="0" dirty="0" smtClean="0"/>
              <a:t>을 계산하여 이 </a:t>
            </a:r>
            <a:r>
              <a:rPr lang="en-US" altLang="ko-KR" baseline="0" dirty="0" smtClean="0"/>
              <a:t>continuous </a:t>
            </a:r>
            <a:r>
              <a:rPr lang="en-US" altLang="ko-KR" baseline="0" dirty="0" err="1" smtClean="0"/>
              <a:t>distributio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second derivative</a:t>
            </a:r>
            <a:r>
              <a:rPr lang="ko-KR" altLang="en-US" baseline="0" dirty="0" smtClean="0"/>
              <a:t>를 계산한다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Interpolation</a:t>
            </a:r>
            <a:r>
              <a:rPr lang="ko-KR" altLang="en-US" baseline="0" dirty="0" smtClean="0"/>
              <a:t>의 정확도는 당연히 몇 개의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를 사용하는지에 따라서 </a:t>
            </a:r>
            <a:r>
              <a:rPr lang="ko-KR" altLang="en-US" baseline="0" dirty="0" err="1" smtClean="0"/>
              <a:t>달라질것이다</a:t>
            </a:r>
            <a:r>
              <a:rPr lang="en-US" altLang="ko-KR" baseline="0" dirty="0" smtClean="0"/>
              <a:t>. 32</a:t>
            </a:r>
            <a:r>
              <a:rPr lang="ko-KR" altLang="en-US" baseline="0" dirty="0" smtClean="0"/>
              <a:t>개로 꽤 좋은 </a:t>
            </a:r>
            <a:r>
              <a:rPr lang="en-US" altLang="ko-KR" baseline="0" dirty="0" smtClean="0"/>
              <a:t>current </a:t>
            </a:r>
            <a:r>
              <a:rPr lang="en-US" altLang="ko-KR" baseline="0" dirty="0" err="1" smtClean="0"/>
              <a:t>densit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estimat</a:t>
            </a:r>
            <a:r>
              <a:rPr lang="ko-KR" altLang="en-US" baseline="0" dirty="0" smtClean="0"/>
              <a:t>을 얻을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 </a:t>
            </a:r>
            <a:r>
              <a:rPr lang="en-US" altLang="ko-KR" baseline="0" dirty="0" err="1" smtClean="0"/>
              <a:t>interpolatio</a:t>
            </a:r>
            <a:r>
              <a:rPr lang="ko-KR" altLang="en-US" baseline="0" dirty="0" smtClean="0"/>
              <a:t>은 머리 바깥쪽으로 갈 수록 덜 </a:t>
            </a:r>
            <a:r>
              <a:rPr lang="ko-KR" altLang="en-US" baseline="0" dirty="0" err="1" smtClean="0"/>
              <a:t>정확해지기때문에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outermost electrode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current density estimate</a:t>
            </a:r>
            <a:r>
              <a:rPr lang="ko-KR" altLang="en-US" baseline="0" dirty="0" smtClean="0"/>
              <a:t>은 크게 신뢰하면 </a:t>
            </a:r>
            <a:r>
              <a:rPr lang="ko-KR" altLang="en-US" baseline="0" dirty="0" err="1" smtClean="0"/>
              <a:t>안된다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Current density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ERP component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distribution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sharpening</a:t>
            </a:r>
            <a:r>
              <a:rPr lang="ko-KR" altLang="en-US" baseline="0" dirty="0" smtClean="0"/>
              <a:t>하는 장점이 있다</a:t>
            </a:r>
            <a:r>
              <a:rPr lang="en-US" altLang="ko-KR" baseline="0" dirty="0" smtClean="0"/>
              <a:t>. Current density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voltage</a:t>
            </a:r>
            <a:r>
              <a:rPr lang="ko-KR" altLang="en-US" baseline="0" dirty="0" smtClean="0"/>
              <a:t>보다 좀 더 초점적으로 </a:t>
            </a:r>
            <a:r>
              <a:rPr lang="en-US" altLang="ko-KR" baseline="0" dirty="0" err="1" smtClean="0"/>
              <a:t>distribut</a:t>
            </a:r>
            <a:r>
              <a:rPr lang="ko-KR" altLang="en-US" baseline="0" dirty="0" smtClean="0"/>
              <a:t>되어있다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두개의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가 시간적으로 </a:t>
            </a:r>
            <a:r>
              <a:rPr lang="ko-KR" altLang="en-US" baseline="0" dirty="0" err="1" smtClean="0"/>
              <a:t>겹칠때</a:t>
            </a:r>
            <a:r>
              <a:rPr lang="ko-KR" altLang="en-US" baseline="0" dirty="0" smtClean="0"/>
              <a:t> 따로 </a:t>
            </a:r>
            <a:r>
              <a:rPr lang="en-US" altLang="ko-KR" baseline="0" dirty="0" smtClean="0"/>
              <a:t>measure</a:t>
            </a:r>
            <a:r>
              <a:rPr lang="ko-KR" altLang="en-US" baseline="0" dirty="0" smtClean="0"/>
              <a:t>할 수 있도록 해준다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current </a:t>
            </a:r>
            <a:r>
              <a:rPr lang="en-US" altLang="ko-KR" baseline="0" dirty="0" err="1" smtClean="0"/>
              <a:t>densit</a:t>
            </a:r>
            <a:r>
              <a:rPr lang="ko-KR" altLang="en-US" baseline="0" dirty="0" smtClean="0"/>
              <a:t>는 머리 안쪽의 </a:t>
            </a:r>
            <a:r>
              <a:rPr lang="en-US" altLang="ko-KR" baseline="0" dirty="0" err="1" smtClean="0"/>
              <a:t>dipol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minimiz</a:t>
            </a:r>
            <a:r>
              <a:rPr lang="ko-KR" altLang="en-US" baseline="0" dirty="0" smtClean="0"/>
              <a:t>하고 </a:t>
            </a:r>
            <a:r>
              <a:rPr lang="ko-KR" altLang="en-US" baseline="0" dirty="0" err="1" smtClean="0"/>
              <a:t>겉쪽의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dipol</a:t>
            </a:r>
            <a:r>
              <a:rPr lang="ko-KR" altLang="en-US" baseline="0" dirty="0" smtClean="0"/>
              <a:t>을 강조한다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장점이기도 </a:t>
            </a:r>
            <a:r>
              <a:rPr lang="ko-KR" altLang="en-US" baseline="0" dirty="0" err="1" smtClean="0"/>
              <a:t>단점이기도하다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P3</a:t>
            </a:r>
            <a:r>
              <a:rPr lang="ko-KR" altLang="en-US" baseline="0" dirty="0" smtClean="0"/>
              <a:t>와 같이 넓게 퍼져있는 컴포넌트를 보기 힘들게 하는 반면에 </a:t>
            </a:r>
            <a:r>
              <a:rPr lang="en-US" altLang="ko-KR" baseline="0" dirty="0" err="1" smtClean="0"/>
              <a:t>overla</a:t>
            </a:r>
            <a:r>
              <a:rPr lang="ko-KR" altLang="en-US" baseline="0" dirty="0" smtClean="0"/>
              <a:t>하는 컴포넌트를 줄인다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기억해야할</a:t>
            </a:r>
            <a:r>
              <a:rPr lang="ko-KR" altLang="en-US" baseline="0" dirty="0" smtClean="0"/>
              <a:t> 점은 </a:t>
            </a:r>
            <a:r>
              <a:rPr lang="en-US" altLang="ko-KR" baseline="0" dirty="0" smtClean="0"/>
              <a:t>current </a:t>
            </a:r>
            <a:r>
              <a:rPr lang="en-US" altLang="ko-KR" baseline="0" dirty="0" err="1" smtClean="0"/>
              <a:t>densit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actual data</a:t>
            </a:r>
            <a:r>
              <a:rPr lang="ko-KR" altLang="en-US" baseline="0" dirty="0" smtClean="0"/>
              <a:t>에서 나온 </a:t>
            </a:r>
            <a:r>
              <a:rPr lang="en-US" altLang="ko-KR" baseline="0" dirty="0" smtClean="0"/>
              <a:t>estimated </a:t>
            </a:r>
            <a:r>
              <a:rPr lang="en-US" altLang="ko-KR" baseline="0" dirty="0" err="1" smtClean="0"/>
              <a:t>quantit</a:t>
            </a:r>
            <a:r>
              <a:rPr lang="ko-KR" altLang="en-US" baseline="0" dirty="0" err="1" smtClean="0"/>
              <a:t>이기때문에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voltage waveform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current density waveform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둘다</a:t>
            </a:r>
            <a:r>
              <a:rPr lang="ko-KR" altLang="en-US" baseline="0" dirty="0" smtClean="0"/>
              <a:t> 보는 것이 좋다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632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reference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라는 말이 나오게 된 이유가 </a:t>
            </a:r>
            <a:r>
              <a:rPr lang="en-US" altLang="ko-KR" baseline="0" dirty="0" err="1" smtClean="0"/>
              <a:t>activ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active neural tissue </a:t>
            </a:r>
            <a:r>
              <a:rPr lang="ko-KR" altLang="en-US" baseline="0" dirty="0" smtClean="0"/>
              <a:t>근처에 있고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brain </a:t>
            </a:r>
            <a:r>
              <a:rPr lang="en-US" altLang="ko-KR" baseline="0" dirty="0" err="1" smtClean="0"/>
              <a:t>acitvity</a:t>
            </a:r>
            <a:r>
              <a:rPr lang="ko-KR" altLang="en-US" baseline="0" dirty="0" smtClean="0"/>
              <a:t>를 </a:t>
            </a:r>
            <a:r>
              <a:rPr lang="en-US" altLang="ko-KR" baseline="0" dirty="0" err="1" smtClean="0"/>
              <a:t>reflec</a:t>
            </a:r>
            <a:r>
              <a:rPr lang="ko-KR" altLang="en-US" baseline="0" dirty="0" err="1" smtClean="0"/>
              <a:t>하지않는</a:t>
            </a:r>
            <a:r>
              <a:rPr lang="ko-KR" altLang="en-US" baseline="0" dirty="0" smtClean="0"/>
              <a:t> 먼 곳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귓볼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이라고 생각해서였다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neural </a:t>
            </a:r>
            <a:r>
              <a:rPr lang="en-US" altLang="ko-KR" baseline="0" dirty="0" err="1" smtClean="0"/>
              <a:t>activit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귓볼로도</a:t>
            </a:r>
            <a:r>
              <a:rPr lang="ko-KR" altLang="en-US" baseline="0" dirty="0" smtClean="0"/>
              <a:t> 전달되고 머리와 몸의 모든 곳에 전달된다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결과적으로</a:t>
            </a:r>
            <a:r>
              <a:rPr lang="en-US" altLang="ko-KR" baseline="0" dirty="0" smtClean="0"/>
              <a:t>, 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에서 기록된 </a:t>
            </a:r>
            <a:r>
              <a:rPr lang="en-US" altLang="ko-KR" baseline="0" dirty="0" err="1" smtClean="0"/>
              <a:t>voltag</a:t>
            </a:r>
            <a:r>
              <a:rPr lang="ko-KR" altLang="en-US" baseline="0" dirty="0" smtClean="0"/>
              <a:t>는 두 장소 모두에서의 </a:t>
            </a:r>
            <a:r>
              <a:rPr lang="en-US" altLang="ko-KR" baseline="0" dirty="0" smtClean="0"/>
              <a:t>neural </a:t>
            </a:r>
            <a:r>
              <a:rPr lang="en-US" altLang="ko-KR" baseline="0" dirty="0" err="1" smtClean="0"/>
              <a:t>activit</a:t>
            </a:r>
            <a:r>
              <a:rPr lang="ko-KR" altLang="en-US" baseline="0" dirty="0" smtClean="0"/>
              <a:t>를 나타낸다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</a:t>
            </a:r>
            <a:r>
              <a:rPr lang="en-US" altLang="ko-KR" baseline="0" dirty="0" smtClean="0"/>
              <a:t>no-</a:t>
            </a:r>
            <a:r>
              <a:rPr lang="en-US" altLang="ko-KR" baseline="0" dirty="0" err="1" smtClean="0"/>
              <a:t>swizerland</a:t>
            </a:r>
            <a:r>
              <a:rPr lang="en-US" altLang="ko-KR" baseline="0" dirty="0" smtClean="0"/>
              <a:t> principle</a:t>
            </a:r>
            <a:r>
              <a:rPr lang="ko-KR" altLang="en-US" baseline="0" dirty="0" smtClean="0"/>
              <a:t>이 나오게 된 이유다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코는 뇌와 코 사이에 </a:t>
            </a:r>
            <a:r>
              <a:rPr lang="en-US" altLang="ko-KR" dirty="0" smtClean="0"/>
              <a:t>non-neural </a:t>
            </a:r>
            <a:r>
              <a:rPr lang="en-US" altLang="ko-KR" dirty="0" err="1" smtClean="0"/>
              <a:t>tissu</a:t>
            </a:r>
            <a:r>
              <a:rPr lang="ko-KR" altLang="en-US" dirty="0" smtClean="0"/>
              <a:t>가 많아서 코의 끝에서는 </a:t>
            </a:r>
            <a:r>
              <a:rPr lang="en-US" altLang="ko-KR" dirty="0" smtClean="0"/>
              <a:t>neural activity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감지되지않을</a:t>
            </a:r>
            <a:r>
              <a:rPr lang="ko-KR" altLang="en-US" dirty="0" smtClean="0"/>
              <a:t> 것 같지만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극단적인 예시로 피노키오처럼 긴 코를 가진 사람도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똑같다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머리속의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dipol</a:t>
            </a:r>
            <a:r>
              <a:rPr lang="ko-KR" altLang="en-US" dirty="0" smtClean="0"/>
              <a:t>에서 나온 </a:t>
            </a:r>
            <a:r>
              <a:rPr lang="en-US" altLang="ko-KR" dirty="0" smtClean="0"/>
              <a:t>electrical activity</a:t>
            </a:r>
            <a:r>
              <a:rPr lang="ko-KR" altLang="en-US" dirty="0" smtClean="0"/>
              <a:t>가 코의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로 흐르고 코가 </a:t>
            </a:r>
            <a:r>
              <a:rPr lang="en-US" altLang="ko-KR" dirty="0" smtClean="0"/>
              <a:t>wire</a:t>
            </a:r>
            <a:r>
              <a:rPr lang="ko-KR" altLang="en-US" dirty="0" smtClean="0"/>
              <a:t>같은 역할을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이전 슬라이드의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보면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에서 관찰되는 </a:t>
            </a:r>
            <a:r>
              <a:rPr lang="en-US" altLang="ko-KR" dirty="0" smtClean="0"/>
              <a:t>electrical activity</a:t>
            </a:r>
            <a:r>
              <a:rPr lang="ko-KR" altLang="en-US" dirty="0" smtClean="0"/>
              <a:t>는 같다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하고자하는</a:t>
            </a:r>
            <a:r>
              <a:rPr lang="ko-KR" altLang="en-US" dirty="0" smtClean="0"/>
              <a:t> 말은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 </a:t>
            </a:r>
            <a:r>
              <a:rPr lang="en-US" altLang="ko-KR" dirty="0" smtClean="0"/>
              <a:t>neutral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reference site</a:t>
            </a:r>
            <a:r>
              <a:rPr lang="ko-KR" altLang="en-US" dirty="0" smtClean="0"/>
              <a:t>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ERP</a:t>
            </a:r>
            <a:r>
              <a:rPr lang="en-US" altLang="ko-KR" baseline="0" dirty="0" smtClean="0"/>
              <a:t> waveform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activ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contributio</a:t>
            </a:r>
            <a:r>
              <a:rPr lang="ko-KR" altLang="en-US" baseline="0" dirty="0" smtClean="0"/>
              <a:t>을 모두 반영하고 있다는 것을 항상 </a:t>
            </a:r>
            <a:r>
              <a:rPr lang="ko-KR" altLang="en-US" baseline="0" dirty="0" err="1" smtClean="0"/>
              <a:t>기억해야한다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Reference</a:t>
            </a:r>
            <a:r>
              <a:rPr lang="ko-KR" altLang="en-US" baseline="0" dirty="0" smtClean="0"/>
              <a:t>를 어디에 놓을 것인가는 어려울 수 있다</a:t>
            </a:r>
            <a:r>
              <a:rPr lang="en-US" altLang="ko-KR" baseline="0" dirty="0" smtClean="0"/>
              <a:t>. Ground</a:t>
            </a:r>
            <a:r>
              <a:rPr lang="ko-KR" altLang="en-US" baseline="0" dirty="0" smtClean="0"/>
              <a:t>는 다행히도 어차피 </a:t>
            </a:r>
            <a:r>
              <a:rPr lang="en-US" altLang="ko-KR" baseline="0" dirty="0" smtClean="0"/>
              <a:t>subtract out </a:t>
            </a:r>
            <a:r>
              <a:rPr lang="ko-KR" altLang="en-US" baseline="0" dirty="0" err="1" smtClean="0"/>
              <a:t>되기때문에</a:t>
            </a:r>
            <a:r>
              <a:rPr lang="ko-KR" altLang="en-US" baseline="0" dirty="0" smtClean="0"/>
              <a:t> 어디에 </a:t>
            </a:r>
            <a:r>
              <a:rPr lang="en-US" altLang="ko-KR" baseline="0" dirty="0" smtClean="0"/>
              <a:t>place</a:t>
            </a:r>
            <a:r>
              <a:rPr lang="ko-KR" altLang="en-US" baseline="0" dirty="0" smtClean="0"/>
              <a:t>하던 큰 상관이 없다</a:t>
            </a:r>
            <a:r>
              <a:rPr lang="en-US" altLang="ko-KR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B040E-7711-EF49-8553-F84D830A7363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105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baseline="0" dirty="0" smtClean="0"/>
              <a:t> site</a:t>
            </a:r>
            <a:r>
              <a:rPr lang="ko-KR" altLang="en-US" baseline="0" dirty="0" smtClean="0"/>
              <a:t>을 정하는 것은 힘들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다행인것은</a:t>
            </a:r>
            <a:r>
              <a:rPr lang="ko-KR" altLang="en-US" baseline="0" dirty="0" smtClean="0"/>
              <a:t> 데이터가 기록 된 후에 쉽게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를 바꿀 수 있다는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심지어 </a:t>
            </a:r>
            <a:r>
              <a:rPr lang="ko-KR" altLang="en-US" baseline="0" dirty="0" err="1" smtClean="0"/>
              <a:t>여러번해서</a:t>
            </a:r>
            <a:r>
              <a:rPr lang="ko-KR" altLang="en-US" baseline="0" dirty="0" smtClean="0"/>
              <a:t> 데이터가 각기 다른 </a:t>
            </a:r>
            <a:r>
              <a:rPr lang="en-US" altLang="ko-KR" baseline="0" dirty="0" smtClean="0"/>
              <a:t>reference</a:t>
            </a:r>
            <a:r>
              <a:rPr lang="ko-KR" altLang="en-US" baseline="0" dirty="0" smtClean="0"/>
              <a:t>에 따라 어떻게 바뀌는지 볼 수도 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추천</a:t>
            </a:r>
            <a:r>
              <a:rPr lang="en-US" altLang="ko-KR" baseline="0" dirty="0" smtClean="0"/>
              <a:t>)</a:t>
            </a:r>
          </a:p>
          <a:p>
            <a:r>
              <a:rPr lang="ko-KR" altLang="en-US" dirty="0" smtClean="0"/>
              <a:t>어떤 시스템은 </a:t>
            </a:r>
            <a:r>
              <a:rPr lang="en-US" altLang="ko-KR" dirty="0" smtClean="0"/>
              <a:t>recording</a:t>
            </a:r>
            <a:r>
              <a:rPr lang="ko-KR" altLang="en-US" dirty="0" smtClean="0"/>
              <a:t>중에 원하는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아무거나 선택하게 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어떤 시스템은 </a:t>
            </a:r>
            <a:r>
              <a:rPr lang="en-US" altLang="ko-KR" baseline="0" dirty="0" err="1" smtClean="0"/>
              <a:t>Cz</a:t>
            </a:r>
            <a:r>
              <a:rPr lang="ko-KR" altLang="en-US" baseline="0" dirty="0" smtClean="0"/>
              <a:t>와 같은 특정 위치에 부착하도록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이것은 큰 문제가 </a:t>
            </a:r>
            <a:r>
              <a:rPr lang="ko-KR" altLang="en-US" baseline="0" dirty="0" err="1" smtClean="0"/>
              <a:t>아닌게</a:t>
            </a:r>
            <a:r>
              <a:rPr lang="en-US" altLang="ko-KR" baseline="0" dirty="0" smtClean="0"/>
              <a:t>, offline</a:t>
            </a:r>
            <a:r>
              <a:rPr lang="ko-KR" altLang="en-US" baseline="0" dirty="0" smtClean="0"/>
              <a:t>으로 쉽게 </a:t>
            </a:r>
            <a:r>
              <a:rPr lang="en-US" altLang="ko-KR" baseline="0" dirty="0" smtClean="0"/>
              <a:t>re-reference</a:t>
            </a:r>
            <a:r>
              <a:rPr lang="ko-KR" altLang="en-US" baseline="0" dirty="0" smtClean="0"/>
              <a:t>할 수 있기 때문</a:t>
            </a:r>
            <a:r>
              <a:rPr lang="en-US" altLang="ko-KR" baseline="0" dirty="0" smtClean="0"/>
              <a:t>.</a:t>
            </a:r>
          </a:p>
          <a:p>
            <a:r>
              <a:rPr lang="en-US" dirty="0" smtClean="0"/>
              <a:t>Re-</a:t>
            </a:r>
            <a:r>
              <a:rPr lang="en-US" dirty="0" err="1" smtClean="0"/>
              <a:t>referencin</a:t>
            </a:r>
            <a:r>
              <a:rPr lang="ko-KR" altLang="en-US" dirty="0" smtClean="0"/>
              <a:t>은 굉장히 간단하다</a:t>
            </a:r>
            <a:r>
              <a:rPr lang="en-US" altLang="ko-KR" dirty="0" smtClean="0"/>
              <a:t>. A</a:t>
            </a:r>
            <a:r>
              <a:rPr lang="en-US" altLang="ko-KR" baseline="0" dirty="0" smtClean="0"/>
              <a:t> &amp; G</a:t>
            </a:r>
            <a:r>
              <a:rPr lang="ko-KR" altLang="en-US" baseline="0" dirty="0" smtClean="0"/>
              <a:t>빼기 </a:t>
            </a:r>
            <a:r>
              <a:rPr lang="en-US" altLang="ko-KR" baseline="0" dirty="0" smtClean="0"/>
              <a:t>R&amp;G</a:t>
            </a:r>
            <a:r>
              <a:rPr lang="ko-KR" altLang="en-US" baseline="0" dirty="0" smtClean="0"/>
              <a:t>를 해서 </a:t>
            </a:r>
            <a:r>
              <a:rPr lang="en-US" altLang="ko-KR" baseline="0" dirty="0" smtClean="0"/>
              <a:t>A-R</a:t>
            </a:r>
            <a:r>
              <a:rPr lang="ko-KR" altLang="en-US" baseline="0" dirty="0" smtClean="0"/>
              <a:t>을 구했었는데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이것과 똑같이 </a:t>
            </a:r>
            <a:r>
              <a:rPr lang="en-US" altLang="ko-KR" baseline="0" dirty="0" smtClean="0"/>
              <a:t>A&amp;B </a:t>
            </a:r>
            <a:r>
              <a:rPr lang="ko-KR" altLang="en-US" baseline="0" dirty="0" smtClean="0"/>
              <a:t>사이의 </a:t>
            </a:r>
            <a:r>
              <a:rPr lang="en-US" altLang="ko-KR" baseline="0" dirty="0" err="1" smtClean="0"/>
              <a:t>potentia</a:t>
            </a:r>
            <a:r>
              <a:rPr lang="ko-KR" altLang="en-US" baseline="0" dirty="0" smtClean="0"/>
              <a:t>을 구하려면 </a:t>
            </a:r>
            <a:r>
              <a:rPr lang="en-US" altLang="ko-KR" baseline="0" dirty="0" smtClean="0"/>
              <a:t>A-B</a:t>
            </a:r>
            <a:r>
              <a:rPr lang="ko-KR" altLang="en-US" baseline="0" dirty="0" smtClean="0"/>
              <a:t>를 하면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A-R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B-R</a:t>
            </a:r>
            <a:r>
              <a:rPr lang="ko-KR" altLang="en-US" baseline="0" dirty="0" smtClean="0"/>
              <a:t>이기 때문에 위의 수식이 성립한다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 smtClean="0"/>
              <a:t>예시로</a:t>
            </a:r>
            <a:r>
              <a:rPr lang="en-US" altLang="ko-KR" baseline="0" dirty="0" smtClean="0"/>
              <a:t>, A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Lm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refernece</a:t>
            </a:r>
            <a:r>
              <a:rPr lang="ko-KR" altLang="en-US" baseline="0" dirty="0" smtClean="0"/>
              <a:t>로 측정하고</a:t>
            </a:r>
            <a:r>
              <a:rPr lang="en-US" altLang="ko-KR" baseline="0" dirty="0" smtClean="0"/>
              <a:t>, re-</a:t>
            </a:r>
            <a:r>
              <a:rPr lang="en-US" altLang="ko-KR" baseline="0" dirty="0" err="1" smtClean="0"/>
              <a:t>referencin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Lm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Rm</a:t>
            </a:r>
            <a:r>
              <a:rPr lang="ko-KR" altLang="en-US" baseline="0" dirty="0" smtClean="0"/>
              <a:t>의 평균을 </a:t>
            </a:r>
            <a:r>
              <a:rPr lang="en-US" altLang="ko-KR" baseline="0" dirty="0" smtClean="0"/>
              <a:t>reference</a:t>
            </a:r>
            <a:r>
              <a:rPr lang="ko-KR" altLang="en-US" baseline="0" dirty="0" smtClean="0"/>
              <a:t>로 설정하고 싶다면 </a:t>
            </a:r>
            <a:r>
              <a:rPr lang="en-US" altLang="ko-KR" baseline="0" dirty="0" smtClean="0"/>
              <a:t>simple algebra</a:t>
            </a:r>
            <a:r>
              <a:rPr lang="ko-KR" altLang="en-US" baseline="0" dirty="0" smtClean="0"/>
              <a:t>를 사용하면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수식</a:t>
            </a:r>
            <a:endParaRPr lang="en-US" altLang="ko-KR" baseline="0" dirty="0" smtClean="0"/>
          </a:p>
          <a:p>
            <a:r>
              <a:rPr lang="en-US" altLang="ko-KR" baseline="0" dirty="0" smtClean="0"/>
              <a:t>Re-referencing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편리한점은</a:t>
            </a:r>
            <a:r>
              <a:rPr lang="ko-KR" altLang="en-US" baseline="0" dirty="0" smtClean="0"/>
              <a:t> 원하는 만큼 여러 번 </a:t>
            </a:r>
            <a:r>
              <a:rPr lang="en-US" altLang="ko-KR" baseline="0" dirty="0" smtClean="0"/>
              <a:t>re-reference</a:t>
            </a:r>
            <a:r>
              <a:rPr lang="ko-KR" altLang="en-US" baseline="0" dirty="0" smtClean="0"/>
              <a:t>를 할 수 있다는 점이다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함으로써 잃은 정보는 </a:t>
            </a:r>
            <a:r>
              <a:rPr lang="ko-KR" altLang="en-US" baseline="0" dirty="0" err="1" smtClean="0"/>
              <a:t>없기때문에</a:t>
            </a:r>
            <a:r>
              <a:rPr lang="ko-KR" altLang="en-US" baseline="0" dirty="0" smtClean="0"/>
              <a:t> 이렇게 하기를 </a:t>
            </a:r>
            <a:r>
              <a:rPr lang="en-US" altLang="ko-KR" baseline="0" dirty="0" smtClean="0"/>
              <a:t>highly </a:t>
            </a:r>
            <a:r>
              <a:rPr lang="en-US" altLang="ko-KR" baseline="0" dirty="0" err="1" smtClean="0"/>
              <a:t>recommen</a:t>
            </a:r>
            <a:r>
              <a:rPr lang="ko-KR" altLang="en-US" baseline="0" dirty="0" smtClean="0"/>
              <a:t>함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Monopolar recording</a:t>
            </a:r>
            <a:r>
              <a:rPr lang="ko-KR" altLang="en-US" baseline="0" dirty="0" smtClean="0"/>
              <a:t>은 모든 </a:t>
            </a:r>
            <a:r>
              <a:rPr lang="en-US" altLang="ko-KR" baseline="0" dirty="0" err="1" smtClean="0"/>
              <a:t>Eeg</a:t>
            </a:r>
            <a:r>
              <a:rPr lang="en-US" altLang="ko-KR" baseline="0" dirty="0" smtClean="0"/>
              <a:t> electrode</a:t>
            </a:r>
            <a:r>
              <a:rPr lang="ko-KR" altLang="en-US" baseline="0" dirty="0" smtClean="0"/>
              <a:t>가 하나의 </a:t>
            </a:r>
            <a:r>
              <a:rPr lang="en-US" altLang="ko-KR" baseline="0" dirty="0" smtClean="0"/>
              <a:t>reference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두개의</a:t>
            </a:r>
            <a:r>
              <a:rPr lang="ko-KR" altLang="en-US" baseline="0" dirty="0" smtClean="0"/>
              <a:t> 평균을 기준으로 기록된다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대부분의 </a:t>
            </a:r>
            <a:r>
              <a:rPr lang="en-US" altLang="ko-KR" baseline="0" dirty="0" smtClean="0"/>
              <a:t>ERP)</a:t>
            </a:r>
          </a:p>
          <a:p>
            <a:r>
              <a:rPr lang="en-US" altLang="ko-KR" baseline="0" dirty="0" smtClean="0"/>
              <a:t>Bipolar recording</a:t>
            </a:r>
            <a:r>
              <a:rPr lang="ko-KR" altLang="en-US" baseline="0" dirty="0" smtClean="0"/>
              <a:t>은 각각의 패널이 다른 </a:t>
            </a:r>
            <a:r>
              <a:rPr lang="en-US" altLang="ko-KR" baseline="0" dirty="0" smtClean="0"/>
              <a:t>reference</a:t>
            </a:r>
            <a:r>
              <a:rPr lang="ko-KR" altLang="en-US" baseline="0" dirty="0" smtClean="0"/>
              <a:t>를 사용한다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Eplepsy</a:t>
            </a:r>
            <a:r>
              <a:rPr lang="ko-KR" altLang="en-US" baseline="0" dirty="0" smtClean="0"/>
              <a:t>의 경우 각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는 흔히 </a:t>
            </a:r>
            <a:r>
              <a:rPr lang="en-US" altLang="ko-KR" baseline="0" dirty="0" smtClean="0"/>
              <a:t>adjacent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에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EOG</a:t>
            </a:r>
            <a:r>
              <a:rPr lang="ko-KR" altLang="en-US" baseline="0" dirty="0" smtClean="0"/>
              <a:t>의 경우에도 한 눈에 </a:t>
            </a:r>
            <a:r>
              <a:rPr lang="en-US" altLang="ko-KR" baseline="0" dirty="0" smtClean="0"/>
              <a:t>active, </a:t>
            </a:r>
            <a:r>
              <a:rPr lang="ko-KR" altLang="en-US" baseline="0" dirty="0" smtClean="0"/>
              <a:t>다른 눈에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를 부착한다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scalp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들은 모두 같은 </a:t>
            </a:r>
            <a:r>
              <a:rPr lang="en-US" altLang="ko-KR" baseline="0" dirty="0" smtClean="0"/>
              <a:t>reference site</a:t>
            </a:r>
            <a:r>
              <a:rPr lang="ko-KR" altLang="en-US" baseline="0" dirty="0" smtClean="0"/>
              <a:t>를 사용한다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460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Average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scalp site</a:t>
            </a:r>
            <a:r>
              <a:rPr lang="ko-KR" altLang="en-US" baseline="0" dirty="0" smtClean="0"/>
              <a:t>전체의 평균으로 </a:t>
            </a:r>
            <a:r>
              <a:rPr lang="en-US" altLang="ko-KR" baseline="0" dirty="0" smtClean="0"/>
              <a:t>re-referencing </a:t>
            </a:r>
            <a:r>
              <a:rPr lang="ko-KR" altLang="en-US" baseline="0" dirty="0" smtClean="0"/>
              <a:t>하는 방법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비교적 쉽고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최근에는 흔하게 쓰이는 방법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conceptual complexities</a:t>
            </a:r>
            <a:r>
              <a:rPr lang="ko-KR" altLang="en-US" baseline="0" dirty="0" smtClean="0"/>
              <a:t>가 몇 개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머리가 몸이랑 연결되어 </a:t>
            </a:r>
            <a:r>
              <a:rPr lang="ko-KR" altLang="en-US" baseline="0" dirty="0" err="1" smtClean="0"/>
              <a:t>있지않아서</a:t>
            </a:r>
            <a:r>
              <a:rPr lang="ko-KR" altLang="en-US" baseline="0" dirty="0" smtClean="0"/>
              <a:t> 머리 전체에 </a:t>
            </a:r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부착할수있다고</a:t>
            </a:r>
            <a:r>
              <a:rPr lang="ko-KR" altLang="en-US" baseline="0" dirty="0" smtClean="0"/>
              <a:t> 해보자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그렇다면 모든 </a:t>
            </a:r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가 같은 </a:t>
            </a:r>
            <a:r>
              <a:rPr lang="en-US" altLang="ko-KR" baseline="0" dirty="0" smtClean="0"/>
              <a:t>reference</a:t>
            </a:r>
            <a:r>
              <a:rPr lang="ko-KR" altLang="en-US" baseline="0" dirty="0" smtClean="0"/>
              <a:t>를 사용했다는 가정하에 전체의 평균을 특정 </a:t>
            </a:r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에서 빼면 </a:t>
            </a:r>
            <a:r>
              <a:rPr lang="en-US" altLang="ko-KR" baseline="0" dirty="0" smtClean="0"/>
              <a:t>absolute voltage</a:t>
            </a:r>
            <a:r>
              <a:rPr lang="ko-KR" altLang="en-US" baseline="0" dirty="0" smtClean="0"/>
              <a:t>를 계산할 수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그러나 이 방법은 </a:t>
            </a:r>
            <a:r>
              <a:rPr lang="en-US" altLang="ko-KR" baseline="0" dirty="0" smtClean="0"/>
              <a:t>obviously </a:t>
            </a:r>
            <a:r>
              <a:rPr lang="ko-KR" altLang="en-US" baseline="0" dirty="0" smtClean="0"/>
              <a:t>불가능하다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불구하고 많은 연구자들이 부착한 모든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의 평균을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로 사용한다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A1, A2, A3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active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absolute </a:t>
            </a:r>
            <a:r>
              <a:rPr lang="en-US" altLang="ko-KR" baseline="0" dirty="0" err="1" smtClean="0"/>
              <a:t>voltag</a:t>
            </a:r>
            <a:r>
              <a:rPr lang="ko-KR" altLang="en-US" baseline="0" dirty="0" smtClean="0"/>
              <a:t>고 </a:t>
            </a:r>
            <a:r>
              <a:rPr lang="en-US" altLang="ko-KR" baseline="0" dirty="0" smtClean="0"/>
              <a:t>a1, a2,a3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Lm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로 측정된 </a:t>
            </a:r>
            <a:r>
              <a:rPr lang="en-US" altLang="ko-KR" baseline="0" dirty="0" err="1" smtClean="0"/>
              <a:t>voltag</a:t>
            </a:r>
            <a:r>
              <a:rPr lang="ko-KR" altLang="en-US" baseline="0" dirty="0" err="1" smtClean="0"/>
              <a:t>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a1, a2, a3(recorded voltage)</a:t>
            </a:r>
            <a:r>
              <a:rPr lang="ko-KR" altLang="en-US" baseline="0" dirty="0" smtClean="0"/>
              <a:t>를 각 </a:t>
            </a:r>
            <a:r>
              <a:rPr lang="en-US" altLang="ko-KR" baseline="0" dirty="0" smtClean="0"/>
              <a:t>recorded voltage</a:t>
            </a:r>
            <a:r>
              <a:rPr lang="ko-KR" altLang="en-US" baseline="0" dirty="0" smtClean="0"/>
              <a:t>에서 빼면 </a:t>
            </a:r>
            <a:r>
              <a:rPr lang="en-US" altLang="ko-KR" baseline="0" dirty="0" smtClean="0"/>
              <a:t>absolute voltage</a:t>
            </a:r>
            <a:r>
              <a:rPr lang="ko-KR" altLang="en-US" baseline="0" dirty="0" smtClean="0"/>
              <a:t>들의 평균을 </a:t>
            </a:r>
            <a:r>
              <a:rPr lang="en-US" altLang="ko-KR" baseline="0" dirty="0" smtClean="0"/>
              <a:t>absolute voltage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뺀것과</a:t>
            </a:r>
            <a:r>
              <a:rPr lang="ko-KR" altLang="en-US" baseline="0" dirty="0" smtClean="0"/>
              <a:t> 같다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수식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0239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Average reference</a:t>
            </a:r>
            <a:r>
              <a:rPr lang="ko-KR" altLang="en-US" baseline="0" dirty="0" smtClean="0"/>
              <a:t>는 첫째로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편리하다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많은 </a:t>
            </a:r>
            <a:r>
              <a:rPr lang="en-US" altLang="ko-KR" baseline="0" dirty="0" smtClean="0"/>
              <a:t>electrode site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record</a:t>
            </a:r>
            <a:r>
              <a:rPr lang="ko-KR" altLang="en-US" baseline="0" dirty="0" smtClean="0"/>
              <a:t>한 후 전체의 </a:t>
            </a:r>
            <a:r>
              <a:rPr lang="en-US" altLang="ko-KR" baseline="0" dirty="0" smtClean="0"/>
              <a:t>average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re-reference</a:t>
            </a:r>
            <a:r>
              <a:rPr lang="ko-KR" altLang="en-US" baseline="0" dirty="0" smtClean="0"/>
              <a:t>만 하면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둘째로는 특정 </a:t>
            </a:r>
            <a:r>
              <a:rPr lang="en-US" altLang="ko-KR" baseline="0" dirty="0" smtClean="0"/>
              <a:t>hemisphere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편향되어있지않다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셋째로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</a:t>
            </a:r>
            <a:r>
              <a:rPr lang="en-US" altLang="ko-KR" baseline="0" dirty="0" smtClean="0"/>
              <a:t>sites</a:t>
            </a:r>
            <a:r>
              <a:rPr lang="ko-KR" altLang="en-US" baseline="0" dirty="0" smtClean="0"/>
              <a:t>의 평균을 </a:t>
            </a:r>
            <a:r>
              <a:rPr lang="ko-KR" altLang="en-US" baseline="0" dirty="0" err="1" smtClean="0"/>
              <a:t>반영하기때문에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noise</a:t>
            </a:r>
            <a:r>
              <a:rPr lang="ko-KR" altLang="en-US" baseline="0" dirty="0" smtClean="0"/>
              <a:t>를 줄일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가 두피의 많은 면적을 커버한다면 </a:t>
            </a:r>
            <a:r>
              <a:rPr lang="en-US" altLang="ko-KR" baseline="0" dirty="0" smtClean="0"/>
              <a:t>average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가 특정 </a:t>
            </a:r>
            <a:r>
              <a:rPr lang="en-US" altLang="ko-KR" baseline="0" dirty="0" err="1" smtClean="0"/>
              <a:t>componen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없애버리지않는다</a:t>
            </a:r>
            <a:r>
              <a:rPr lang="en-US" altLang="ko-KR" baseline="0" dirty="0" smtClean="0"/>
              <a:t>. Lm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Rm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mastoid </a:t>
            </a:r>
            <a:r>
              <a:rPr lang="ko-KR" altLang="en-US" baseline="0" dirty="0" smtClean="0"/>
              <a:t>주변에서 큰 컴포넌트는 사라진다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그러나 잘 </a:t>
            </a:r>
            <a:r>
              <a:rPr lang="ko-KR" altLang="en-US" baseline="0" dirty="0" err="1" smtClean="0"/>
              <a:t>보이지않는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side </a:t>
            </a:r>
            <a:r>
              <a:rPr lang="en-US" altLang="ko-KR" baseline="0" dirty="0" err="1" smtClean="0"/>
              <a:t>effec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잇을</a:t>
            </a:r>
            <a:r>
              <a:rPr lang="ko-KR" altLang="en-US" baseline="0" dirty="0" smtClean="0"/>
              <a:t> 수 있다</a:t>
            </a:r>
            <a:r>
              <a:rPr lang="en-US" altLang="ko-KR" baseline="0" dirty="0" smtClean="0"/>
              <a:t>. Side </a:t>
            </a:r>
            <a:r>
              <a:rPr lang="en-US" altLang="ko-KR" baseline="0" dirty="0" err="1" smtClean="0"/>
              <a:t>effec</a:t>
            </a:r>
            <a:r>
              <a:rPr lang="ko-KR" altLang="en-US" baseline="0" dirty="0" smtClean="0"/>
              <a:t>는 딱히 </a:t>
            </a:r>
            <a:r>
              <a:rPr lang="en-US" altLang="ko-KR" baseline="0" dirty="0" smtClean="0"/>
              <a:t>disadvantage</a:t>
            </a:r>
            <a:r>
              <a:rPr lang="ko-KR" altLang="en-US" baseline="0" dirty="0" smtClean="0"/>
              <a:t>는 아니지만 기대와 다른 결과가 나오거나 제대로 </a:t>
            </a:r>
            <a:r>
              <a:rPr lang="ko-KR" altLang="en-US" baseline="0" dirty="0" err="1" smtClean="0"/>
              <a:t>이해하지않는다면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잘못해석될</a:t>
            </a:r>
            <a:r>
              <a:rPr lang="ko-KR" altLang="en-US" baseline="0" dirty="0" smtClean="0"/>
              <a:t>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다음 슬라이드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많은 연구자들이 </a:t>
            </a:r>
            <a:r>
              <a:rPr lang="en-US" altLang="ko-KR" baseline="0" dirty="0" smtClean="0"/>
              <a:t>average reference</a:t>
            </a:r>
            <a:r>
              <a:rPr lang="ko-KR" altLang="en-US" baseline="0" dirty="0" smtClean="0"/>
              <a:t>가 각 위치의 </a:t>
            </a:r>
            <a:r>
              <a:rPr lang="en-US" altLang="ko-KR" baseline="0" dirty="0" smtClean="0"/>
              <a:t>absolute voltage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good estimate</a:t>
            </a:r>
            <a:r>
              <a:rPr lang="ko-KR" altLang="en-US" baseline="0" dirty="0" smtClean="0"/>
              <a:t>이라고 가정하는데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경우에서 </a:t>
            </a:r>
            <a:r>
              <a:rPr lang="ko-KR" altLang="en-US" baseline="0" dirty="0" err="1" smtClean="0"/>
              <a:t>그렇지않다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가 머리의 일부만 </a:t>
            </a:r>
            <a:r>
              <a:rPr lang="en-US" altLang="ko-KR" baseline="0" dirty="0" smtClean="0"/>
              <a:t>cover</a:t>
            </a:r>
            <a:r>
              <a:rPr lang="ko-KR" altLang="en-US" baseline="0" dirty="0" smtClean="0"/>
              <a:t>한다면 머리 전체의 </a:t>
            </a:r>
            <a:r>
              <a:rPr lang="en-US" altLang="ko-KR" baseline="0" dirty="0" smtClean="0"/>
              <a:t>voltage</a:t>
            </a:r>
            <a:r>
              <a:rPr lang="ko-KR" altLang="en-US" baseline="0" dirty="0" smtClean="0"/>
              <a:t>를 보기엔 </a:t>
            </a:r>
            <a:r>
              <a:rPr lang="en-US" altLang="ko-KR" baseline="0" dirty="0" smtClean="0"/>
              <a:t>missing</a:t>
            </a:r>
            <a:r>
              <a:rPr lang="ko-KR" altLang="en-US" baseline="0" dirty="0" smtClean="0"/>
              <a:t>하는 부분이 많다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게다가 </a:t>
            </a:r>
            <a:r>
              <a:rPr lang="ko-KR" altLang="en-US" baseline="0" dirty="0" err="1" smtClean="0"/>
              <a:t>붙일수있는</a:t>
            </a:r>
            <a:r>
              <a:rPr lang="ko-KR" altLang="en-US" baseline="0" dirty="0" smtClean="0"/>
              <a:t> 모든 부위에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를 부착해도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머리의 밑부분이 </a:t>
            </a:r>
            <a:r>
              <a:rPr lang="ko-KR" altLang="en-US" baseline="0" dirty="0" err="1" smtClean="0"/>
              <a:t>없기때문에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정확하지않다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최적의 상황에서도 </a:t>
            </a:r>
            <a:r>
              <a:rPr lang="en-US" altLang="ko-KR" baseline="0" dirty="0" smtClean="0"/>
              <a:t>average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imperfect approximation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그렇기때문에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 Switzerland principle</a:t>
            </a:r>
            <a:r>
              <a:rPr lang="ko-KR" altLang="en-US" baseline="0" dirty="0" smtClean="0"/>
              <a:t>이 여기서도 작용한다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side </a:t>
            </a:r>
            <a:r>
              <a:rPr lang="en-US" altLang="ko-KR" baseline="0" dirty="0" err="1" smtClean="0"/>
              <a:t>effec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average reference</a:t>
            </a:r>
            <a:r>
              <a:rPr lang="ko-KR" altLang="en-US" baseline="0" dirty="0" smtClean="0"/>
              <a:t>가 어디에 </a:t>
            </a:r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를 부착하느냐에 따라 달라진다는 것이다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다다음슬라이드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세번째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side effect</a:t>
            </a:r>
            <a:r>
              <a:rPr lang="ko-KR" altLang="en-US" baseline="0" dirty="0" smtClean="0"/>
              <a:t>는 모든 </a:t>
            </a:r>
            <a:r>
              <a:rPr lang="en-US" altLang="ko-KR" baseline="0" dirty="0" smtClean="0"/>
              <a:t>electrode site</a:t>
            </a:r>
            <a:r>
              <a:rPr lang="ko-KR" altLang="en-US" baseline="0" dirty="0" smtClean="0"/>
              <a:t>의 합이 언제나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 된다는 것이다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다음슬라이드</a:t>
            </a:r>
            <a:r>
              <a:rPr lang="en-US" altLang="ko-KR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네번째</a:t>
            </a:r>
            <a:r>
              <a:rPr lang="ko-KR" altLang="en-US" baseline="0" dirty="0" smtClean="0"/>
              <a:t> 가장 큰 </a:t>
            </a:r>
            <a:r>
              <a:rPr lang="en-US" altLang="ko-KR" baseline="0" dirty="0" smtClean="0"/>
              <a:t>side effect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waveform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scalp </a:t>
            </a:r>
            <a:r>
              <a:rPr lang="en-US" altLang="ko-KR" baseline="0" dirty="0" err="1" smtClean="0"/>
              <a:t>distributio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study</a:t>
            </a:r>
            <a:r>
              <a:rPr lang="ko-KR" altLang="en-US" baseline="0" dirty="0" smtClean="0"/>
              <a:t>별로 비교하기 힘들다는 것이다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모두가 같은 </a:t>
            </a:r>
            <a:r>
              <a:rPr lang="en-US" altLang="ko-KR" baseline="0" dirty="0" smtClean="0"/>
              <a:t>electrode site</a:t>
            </a:r>
            <a:r>
              <a:rPr lang="ko-KR" altLang="en-US" baseline="0" dirty="0" smtClean="0"/>
              <a:t>을 이용해서 </a:t>
            </a:r>
            <a:r>
              <a:rPr lang="en-US" altLang="ko-KR" baseline="0" dirty="0" smtClean="0"/>
              <a:t>average reference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사용하지않는</a:t>
            </a:r>
            <a:r>
              <a:rPr lang="ko-KR" altLang="en-US" baseline="0" dirty="0" smtClean="0"/>
              <a:t> 이상 혼란과 잘못된 해석을 야기할 수밖에 없다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consistent use of exactly the same reference configuration across </a:t>
            </a:r>
            <a:r>
              <a:rPr lang="en-US" altLang="ko-KR" baseline="0" dirty="0" err="1" smtClean="0"/>
              <a:t>experimen</a:t>
            </a:r>
            <a:r>
              <a:rPr lang="ko-KR" altLang="en-US" baseline="0" dirty="0" smtClean="0"/>
              <a:t>가 이 </a:t>
            </a:r>
            <a:r>
              <a:rPr lang="en-US" altLang="ko-KR" baseline="0" dirty="0" smtClean="0"/>
              <a:t>field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beneficial</a:t>
            </a:r>
            <a:r>
              <a:rPr lang="ko-KR" altLang="en-US" baseline="0" dirty="0" smtClean="0"/>
              <a:t>하다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472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Lm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0uV</a:t>
            </a:r>
            <a:r>
              <a:rPr lang="ko-KR" altLang="en-US" baseline="0" dirty="0" smtClean="0"/>
              <a:t>라면 둘은 같다</a:t>
            </a:r>
            <a:r>
              <a:rPr lang="en-US" altLang="ko-KR" baseline="0" dirty="0" smtClean="0"/>
              <a:t>. C</a:t>
            </a:r>
            <a:r>
              <a:rPr lang="ko-KR" altLang="en-US" baseline="0" dirty="0" smtClean="0"/>
              <a:t>를 보면</a:t>
            </a:r>
            <a:r>
              <a:rPr lang="en-US" altLang="ko-KR" baseline="0" dirty="0" smtClean="0"/>
              <a:t>, average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빼는것은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간의 차이에는 변화가 없고 </a:t>
            </a:r>
            <a:r>
              <a:rPr lang="en-US" altLang="ko-KR" baseline="0" dirty="0" smtClean="0"/>
              <a:t>upward or downward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보낼뿐이다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밑에서는 </a:t>
            </a:r>
            <a:r>
              <a:rPr lang="en-US" altLang="ko-KR" baseline="0" dirty="0" smtClean="0"/>
              <a:t>Lm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absolute voltage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2uV</a:t>
            </a:r>
            <a:r>
              <a:rPr lang="ko-KR" altLang="en-US" baseline="0" dirty="0" smtClean="0"/>
              <a:t>라고 가정했는데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그런 경우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씩 빠진다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평균으로 </a:t>
            </a:r>
            <a:r>
              <a:rPr lang="ko-KR" altLang="en-US" baseline="0" dirty="0" err="1" smtClean="0"/>
              <a:t>뺐을때는</a:t>
            </a:r>
            <a:r>
              <a:rPr lang="ko-KR" altLang="en-US" baseline="0" dirty="0" smtClean="0"/>
              <a:t> 결과적으로 같다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여기서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문제가 나타난다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전 슬라이드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electrode</a:t>
            </a:r>
            <a:r>
              <a:rPr lang="ko-KR" altLang="en-US" baseline="0" dirty="0" smtClean="0"/>
              <a:t>중 몇 개가 </a:t>
            </a:r>
            <a:r>
              <a:rPr lang="en-US" altLang="ko-KR" baseline="0" dirty="0" smtClean="0"/>
              <a:t>negative</a:t>
            </a:r>
            <a:r>
              <a:rPr lang="ko-KR" altLang="en-US" baseline="0" dirty="0" smtClean="0"/>
              <a:t>로 감으로써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다음슬라이드의 </a:t>
            </a:r>
            <a:r>
              <a:rPr lang="en-US" altLang="ko-KR" baseline="0" dirty="0" err="1" smtClean="0"/>
              <a:t>Bcolumn</a:t>
            </a:r>
            <a:r>
              <a:rPr lang="ko-KR" altLang="en-US" baseline="0" dirty="0" smtClean="0"/>
              <a:t>에서도 </a:t>
            </a:r>
            <a:r>
              <a:rPr lang="en-US" altLang="ko-KR" baseline="0" dirty="0" err="1" smtClean="0"/>
              <a:t>Fz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에서는 넓은 </a:t>
            </a:r>
            <a:r>
              <a:rPr lang="en-US" altLang="ko-KR" baseline="0" dirty="0" err="1" smtClean="0"/>
              <a:t>positiv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에서는 넓은 </a:t>
            </a:r>
            <a:r>
              <a:rPr lang="en-US" altLang="ko-KR" baseline="0" dirty="0" err="1" smtClean="0"/>
              <a:t>negativ</a:t>
            </a:r>
            <a:r>
              <a:rPr lang="ko-KR" altLang="en-US" baseline="0" dirty="0" smtClean="0"/>
              <a:t>가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sideeffect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가 머리의 적은 부분을 </a:t>
            </a:r>
            <a:r>
              <a:rPr lang="en-US" altLang="ko-KR" baseline="0" dirty="0" smtClean="0"/>
              <a:t>cover</a:t>
            </a:r>
            <a:r>
              <a:rPr lang="ko-KR" altLang="en-US" baseline="0" dirty="0" smtClean="0"/>
              <a:t>할 수록 </a:t>
            </a:r>
            <a:r>
              <a:rPr lang="en-US" altLang="ko-KR" baseline="0" dirty="0" err="1" smtClean="0"/>
              <a:t>distortio</a:t>
            </a:r>
            <a:r>
              <a:rPr lang="ko-KR" altLang="en-US" baseline="0" dirty="0" smtClean="0"/>
              <a:t>이 커진다</a:t>
            </a:r>
            <a:r>
              <a:rPr lang="en-US" altLang="ko-KR" baseline="0" dirty="0" smtClean="0"/>
              <a:t>. (</a:t>
            </a:r>
            <a:r>
              <a:rPr lang="ko-KR" altLang="en-US" baseline="0" dirty="0" err="1" smtClean="0"/>
              <a:t>전슬라이드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81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세개가</a:t>
            </a:r>
            <a:r>
              <a:rPr lang="ko-KR" altLang="en-US" baseline="0" dirty="0" smtClean="0"/>
              <a:t> 모두 같은 </a:t>
            </a:r>
            <a:r>
              <a:rPr lang="en-US" altLang="ko-KR" baseline="0" dirty="0" err="1" smtClean="0"/>
              <a:t>Fz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Cz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Pz</a:t>
            </a:r>
            <a:r>
              <a:rPr lang="en-US" altLang="ko-KR" baseline="0" dirty="0" smtClean="0"/>
              <a:t> signal</a:t>
            </a:r>
            <a:r>
              <a:rPr lang="ko-KR" altLang="en-US" baseline="0" dirty="0" smtClean="0"/>
              <a:t>을 포함하고 있음에도 모두 </a:t>
            </a:r>
            <a:r>
              <a:rPr lang="en-US" altLang="ko-KR" baseline="0" dirty="0" smtClean="0"/>
              <a:t>waveform</a:t>
            </a:r>
            <a:r>
              <a:rPr lang="ko-KR" altLang="en-US" baseline="0" dirty="0" smtClean="0"/>
              <a:t>이 다르다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에서 보이는 크고 넓은 </a:t>
            </a:r>
            <a:r>
              <a:rPr lang="en-US" altLang="ko-KR" baseline="0" dirty="0" smtClean="0"/>
              <a:t>P3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에서는 </a:t>
            </a:r>
            <a:r>
              <a:rPr lang="en-US" altLang="ko-KR" baseline="0" dirty="0" err="1" smtClean="0"/>
              <a:t>Pz</a:t>
            </a:r>
            <a:r>
              <a:rPr lang="ko-KR" altLang="en-US" baseline="0" dirty="0" smtClean="0"/>
              <a:t>에서는 중간 사이즈의 </a:t>
            </a:r>
            <a:r>
              <a:rPr lang="en-US" altLang="ko-KR" baseline="0" dirty="0" smtClean="0"/>
              <a:t>positive value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Cz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flat line</a:t>
            </a:r>
            <a:r>
              <a:rPr lang="ko-KR" altLang="en-US" baseline="0" dirty="0" smtClean="0"/>
              <a:t>으로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Fz</a:t>
            </a:r>
            <a:r>
              <a:rPr lang="ko-KR" altLang="en-US" baseline="0" dirty="0" smtClean="0"/>
              <a:t>에서는 중간 사이즈의 </a:t>
            </a:r>
            <a:r>
              <a:rPr lang="en-US" altLang="ko-KR" baseline="0" dirty="0" smtClean="0"/>
              <a:t>negative value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바꼈다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도 각각 서로 다른 것을 볼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예시로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같은 패러다임을 사용해서 내가 </a:t>
            </a:r>
            <a:r>
              <a:rPr lang="en-US" altLang="ko-KR" baseline="0" dirty="0" err="1" smtClean="0"/>
              <a:t>Fz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Cz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Pz</a:t>
            </a:r>
            <a:r>
              <a:rPr lang="ko-KR" altLang="en-US" baseline="0" dirty="0" smtClean="0"/>
              <a:t>와 다른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site</a:t>
            </a:r>
            <a:r>
              <a:rPr lang="ko-KR" altLang="en-US" baseline="0" dirty="0" smtClean="0"/>
              <a:t>에서 기록을 하고 다른 사람이 그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개와 다른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개에서 </a:t>
            </a:r>
            <a:r>
              <a:rPr lang="en-US" altLang="ko-KR" baseline="0" dirty="0" err="1" smtClean="0"/>
              <a:t>recor</a:t>
            </a:r>
            <a:r>
              <a:rPr lang="ko-KR" altLang="en-US" baseline="0" dirty="0" smtClean="0"/>
              <a:t>했다고 하자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사람 모두 </a:t>
            </a:r>
            <a:r>
              <a:rPr lang="en-US" altLang="ko-KR" baseline="0" dirty="0" err="1" smtClean="0"/>
              <a:t>Fz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Cz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Pz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waveform</a:t>
            </a:r>
            <a:r>
              <a:rPr lang="ko-KR" altLang="en-US" baseline="0" dirty="0" smtClean="0"/>
              <a:t>을 보았고 </a:t>
            </a:r>
            <a:r>
              <a:rPr lang="en-US" altLang="ko-KR" baseline="0" dirty="0" smtClean="0"/>
              <a:t>average reference</a:t>
            </a:r>
            <a:r>
              <a:rPr lang="ko-KR" altLang="en-US" baseline="0" dirty="0" smtClean="0"/>
              <a:t>를 사용했다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그렇다면 </a:t>
            </a:r>
            <a:r>
              <a:rPr lang="en-US" altLang="ko-KR" baseline="0" dirty="0" smtClean="0"/>
              <a:t>waveform</a:t>
            </a:r>
            <a:r>
              <a:rPr lang="ko-KR" altLang="en-US" baseline="0" dirty="0" smtClean="0"/>
              <a:t>은 굉장히 다르게 보일 수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그러나 논문의 </a:t>
            </a:r>
            <a:r>
              <a:rPr lang="en-US" altLang="ko-KR" baseline="0" dirty="0" smtClean="0"/>
              <a:t>method section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casually </a:t>
            </a:r>
            <a:r>
              <a:rPr lang="ko-KR" altLang="en-US" baseline="0" dirty="0" smtClean="0"/>
              <a:t>읽는다면 둘의 데이터가 </a:t>
            </a:r>
            <a:r>
              <a:rPr lang="ko-KR" altLang="en-US" baseline="0" dirty="0" err="1" smtClean="0"/>
              <a:t>같아야하지만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그렇지않아</a:t>
            </a:r>
            <a:r>
              <a:rPr lang="ko-KR" altLang="en-US" baseline="0" dirty="0" smtClean="0"/>
              <a:t> 혼란이 </a:t>
            </a:r>
            <a:r>
              <a:rPr lang="ko-KR" altLang="en-US" baseline="0" dirty="0" err="1" smtClean="0"/>
              <a:t>올것이다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논문에서 어떤 </a:t>
            </a:r>
            <a:r>
              <a:rPr lang="en-US" altLang="ko-KR" baseline="0" dirty="0" smtClean="0"/>
              <a:t>electrode site</a:t>
            </a:r>
            <a:r>
              <a:rPr lang="ko-KR" altLang="en-US" baseline="0" dirty="0" smtClean="0"/>
              <a:t>을 사용했는지 모두 </a:t>
            </a:r>
            <a:r>
              <a:rPr lang="ko-KR" altLang="en-US" baseline="0" dirty="0" err="1" smtClean="0"/>
              <a:t>나열해줘야한다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전 슬라이드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317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Reference site</a:t>
            </a:r>
            <a:r>
              <a:rPr lang="ko-KR" altLang="en-US" baseline="0" dirty="0" smtClean="0"/>
              <a:t>을 고르는데 있어서 간단한 답은 없지만 다음 </a:t>
            </a:r>
            <a:r>
              <a:rPr lang="ko-KR" altLang="en-US" baseline="0" dirty="0" err="1" smtClean="0"/>
              <a:t>다섯가지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factor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고려해야한다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첫째로 어차피 </a:t>
            </a:r>
            <a:r>
              <a:rPr lang="en-US" altLang="ko-KR" baseline="0" dirty="0" smtClean="0"/>
              <a:t>neutral</a:t>
            </a:r>
            <a:r>
              <a:rPr lang="ko-KR" altLang="en-US" baseline="0" dirty="0" smtClean="0"/>
              <a:t>한 곳이 없다면 편하고 </a:t>
            </a:r>
            <a:r>
              <a:rPr lang="ko-KR" altLang="en-US" baseline="0" dirty="0" err="1" smtClean="0"/>
              <a:t>불편하지않은</a:t>
            </a:r>
            <a:r>
              <a:rPr lang="ko-KR" altLang="en-US" baseline="0" dirty="0" smtClean="0"/>
              <a:t> 곳을 </a:t>
            </a:r>
            <a:r>
              <a:rPr lang="ko-KR" altLang="en-US" baseline="0" dirty="0" err="1" smtClean="0"/>
              <a:t>골라야한다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 코끝에 부착한다면 굉장히 </a:t>
            </a:r>
            <a:r>
              <a:rPr lang="en-US" altLang="ko-KR" baseline="0" dirty="0" smtClean="0"/>
              <a:t>distracting</a:t>
            </a:r>
            <a:r>
              <a:rPr lang="ko-KR" altLang="en-US" baseline="0" dirty="0" smtClean="0"/>
              <a:t>할 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둘째로 하나의 반구에 </a:t>
            </a:r>
            <a:r>
              <a:rPr lang="en-US" altLang="ko-KR" baseline="0" dirty="0" smtClean="0"/>
              <a:t>biased</a:t>
            </a:r>
            <a:r>
              <a:rPr lang="ko-KR" altLang="en-US" baseline="0" dirty="0" smtClean="0"/>
              <a:t>된 곳은 </a:t>
            </a:r>
            <a:r>
              <a:rPr lang="ko-KR" altLang="en-US" baseline="0" dirty="0" err="1" smtClean="0"/>
              <a:t>피해야한다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 왼쪽 </a:t>
            </a:r>
            <a:r>
              <a:rPr lang="ko-KR" altLang="en-US" baseline="0" dirty="0" err="1" smtClean="0"/>
              <a:t>귓볼만</a:t>
            </a:r>
            <a:r>
              <a:rPr lang="ko-KR" altLang="en-US" baseline="0" dirty="0" smtClean="0"/>
              <a:t> 이용한다면 한쪽에 </a:t>
            </a:r>
            <a:r>
              <a:rPr lang="ko-KR" altLang="en-US" baseline="0" dirty="0" err="1" smtClean="0"/>
              <a:t>치우쳐져있다고</a:t>
            </a:r>
            <a:r>
              <a:rPr lang="ko-KR" altLang="en-US" baseline="0" dirty="0" smtClean="0"/>
              <a:t> 생각할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실제로 </a:t>
            </a:r>
            <a:r>
              <a:rPr lang="ko-KR" altLang="en-US" baseline="0" dirty="0" err="1" smtClean="0"/>
              <a:t>그런것은</a:t>
            </a:r>
            <a:r>
              <a:rPr lang="ko-KR" altLang="en-US" baseline="0" dirty="0" smtClean="0"/>
              <a:t> 아니지만 </a:t>
            </a:r>
            <a:r>
              <a:rPr lang="en-US" altLang="ko-KR" baseline="0" dirty="0" err="1" smtClean="0"/>
              <a:t>reviewe</a:t>
            </a:r>
            <a:r>
              <a:rPr lang="ko-KR" altLang="en-US" baseline="0" dirty="0" smtClean="0"/>
              <a:t>들이 </a:t>
            </a:r>
            <a:r>
              <a:rPr lang="ko-KR" altLang="en-US" baseline="0" dirty="0" err="1" smtClean="0"/>
              <a:t>딴지를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걸수있으니</a:t>
            </a:r>
            <a:r>
              <a:rPr lang="ko-KR" altLang="en-US" baseline="0" dirty="0" smtClean="0"/>
              <a:t> 일단 피하는 것이 좋다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머리 가운데 </a:t>
            </a:r>
            <a:r>
              <a:rPr lang="en-US" altLang="ko-KR" baseline="0" dirty="0" err="1" smtClean="0"/>
              <a:t>Cz</a:t>
            </a:r>
            <a:r>
              <a:rPr lang="ko-KR" altLang="en-US" baseline="0" dirty="0" smtClean="0"/>
              <a:t>를 사용하거나 </a:t>
            </a:r>
            <a:r>
              <a:rPr lang="en-US" altLang="ko-KR" baseline="0" dirty="0" smtClean="0"/>
              <a:t>mirror-image </a:t>
            </a:r>
            <a:r>
              <a:rPr lang="en-US" altLang="ko-KR" baseline="0" dirty="0" err="1" smtClean="0"/>
              <a:t>locatio</a:t>
            </a:r>
            <a:r>
              <a:rPr lang="ko-KR" altLang="en-US" baseline="0" dirty="0" smtClean="0"/>
              <a:t>을 사용해서 합치면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예를 들어 </a:t>
            </a:r>
            <a:r>
              <a:rPr lang="en-US" altLang="ko-KR" baseline="0" dirty="0" smtClean="0"/>
              <a:t>left and right </a:t>
            </a:r>
            <a:r>
              <a:rPr lang="en-US" altLang="ko-KR" baseline="0" dirty="0" err="1" smtClean="0"/>
              <a:t>mastoi</a:t>
            </a:r>
            <a:r>
              <a:rPr lang="ko-KR" altLang="en-US" baseline="0" dirty="0" smtClean="0"/>
              <a:t>에 부착하고 와이어를 </a:t>
            </a:r>
            <a:r>
              <a:rPr lang="en-US" altLang="ko-KR" baseline="0" dirty="0" smtClean="0"/>
              <a:t>physically</a:t>
            </a:r>
            <a:r>
              <a:rPr lang="ko-KR" altLang="en-US" baseline="0" dirty="0" smtClean="0"/>
              <a:t>연결해서 </a:t>
            </a:r>
            <a:r>
              <a:rPr lang="en-US" altLang="ko-KR" baseline="0" dirty="0" smtClean="0"/>
              <a:t>combined </a:t>
            </a:r>
            <a:r>
              <a:rPr lang="en-US" altLang="ko-KR" baseline="0" dirty="0" err="1" smtClean="0"/>
              <a:t>signa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로 사용하기도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이것을 </a:t>
            </a:r>
            <a:r>
              <a:rPr lang="en-US" altLang="ko-KR" baseline="0" dirty="0" smtClean="0"/>
              <a:t>linked mastoids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라고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 와이어를 연결하는 것은 </a:t>
            </a:r>
            <a:r>
              <a:rPr lang="en-US" altLang="ko-KR" baseline="0" dirty="0" smtClean="0"/>
              <a:t>zero-resistance </a:t>
            </a:r>
            <a:r>
              <a:rPr lang="en-US" altLang="ko-KR" baseline="0" dirty="0" err="1" smtClean="0"/>
              <a:t>lectrical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bridg</a:t>
            </a:r>
            <a:r>
              <a:rPr lang="ko-KR" altLang="en-US" baseline="0" dirty="0" smtClean="0"/>
              <a:t>를 두 반구에 만들어서 전체 두피의 </a:t>
            </a:r>
            <a:r>
              <a:rPr lang="en-US" altLang="ko-KR" baseline="0" dirty="0" smtClean="0"/>
              <a:t>voltage </a:t>
            </a:r>
            <a:r>
              <a:rPr lang="en-US" altLang="ko-KR" baseline="0" dirty="0" err="1" smtClean="0"/>
              <a:t>distributio</a:t>
            </a:r>
            <a:r>
              <a:rPr lang="ko-KR" altLang="en-US" baseline="0" dirty="0" smtClean="0"/>
              <a:t>을 바꾸거나 </a:t>
            </a:r>
            <a:r>
              <a:rPr lang="en-US" altLang="ko-KR" baseline="0" dirty="0" smtClean="0"/>
              <a:t>hemispheric </a:t>
            </a:r>
            <a:r>
              <a:rPr lang="en-US" altLang="ko-KR" baseline="0" dirty="0" err="1" smtClean="0"/>
              <a:t>differenc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줄일수도있다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와이어 연결보다는 따로 </a:t>
            </a:r>
            <a:r>
              <a:rPr lang="en-US" altLang="ko-KR" baseline="0" dirty="0" err="1" smtClean="0"/>
              <a:t>recor</a:t>
            </a:r>
            <a:r>
              <a:rPr lang="ko-KR" altLang="en-US" baseline="0" dirty="0" smtClean="0"/>
              <a:t>한 후 </a:t>
            </a:r>
            <a:r>
              <a:rPr lang="en-US" altLang="ko-KR" baseline="0" dirty="0" smtClean="0"/>
              <a:t>re-reference</a:t>
            </a:r>
            <a:r>
              <a:rPr lang="ko-KR" altLang="en-US" baseline="0" dirty="0" smtClean="0"/>
              <a:t>하는 것을 추천한다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셋째는 </a:t>
            </a:r>
            <a:r>
              <a:rPr lang="ko-KR" altLang="en-US" baseline="0" dirty="0" err="1" smtClean="0"/>
              <a:t>노이즈를</a:t>
            </a:r>
            <a:r>
              <a:rPr lang="ko-KR" altLang="en-US" baseline="0" dirty="0" smtClean="0"/>
              <a:t> 많이 만들어내는 </a:t>
            </a:r>
            <a:r>
              <a:rPr lang="en-US" altLang="ko-KR" baseline="0" dirty="0" smtClean="0"/>
              <a:t>reference</a:t>
            </a:r>
            <a:r>
              <a:rPr lang="ko-KR" altLang="en-US" baseline="0" dirty="0" smtClean="0"/>
              <a:t>를 피하는 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예를 들어 </a:t>
            </a:r>
            <a:r>
              <a:rPr lang="en-US" altLang="ko-KR" baseline="0" dirty="0" smtClean="0"/>
              <a:t>temporalis muscle</a:t>
            </a:r>
            <a:r>
              <a:rPr lang="ko-KR" altLang="en-US" baseline="0" dirty="0" smtClean="0"/>
              <a:t>에 가깝게 부착할 경우 근육관련 </a:t>
            </a:r>
            <a:r>
              <a:rPr lang="en-US" altLang="ko-KR" baseline="0" dirty="0" smtClean="0"/>
              <a:t>activity</a:t>
            </a:r>
            <a:r>
              <a:rPr lang="ko-KR" altLang="en-US" baseline="0" dirty="0" smtClean="0"/>
              <a:t>를 많이 </a:t>
            </a:r>
            <a:r>
              <a:rPr lang="en-US" altLang="ko-KR" baseline="0" dirty="0" smtClean="0"/>
              <a:t>pickup </a:t>
            </a:r>
            <a:r>
              <a:rPr lang="ko-KR" altLang="en-US" baseline="0" dirty="0" smtClean="0"/>
              <a:t>할 것이고 이 </a:t>
            </a:r>
            <a:r>
              <a:rPr lang="en-US" altLang="ko-KR" baseline="0" dirty="0" smtClean="0"/>
              <a:t>reference</a:t>
            </a:r>
            <a:r>
              <a:rPr lang="ko-KR" altLang="en-US" baseline="0" dirty="0" smtClean="0"/>
              <a:t>를 사용하는 모든 패널에 반영된다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네번째는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보고자하는</a:t>
            </a:r>
            <a:r>
              <a:rPr lang="ko-KR" altLang="en-US" baseline="0" dirty="0" smtClean="0"/>
              <a:t> 효과가 가장 크게 나타나는 두피 근처는 피하는 것이 좋다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 </a:t>
            </a:r>
            <a:r>
              <a:rPr lang="en-US" altLang="ko-KR" baseline="0" dirty="0" smtClean="0"/>
              <a:t>N150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lateral posterior scalp</a:t>
            </a:r>
            <a:r>
              <a:rPr lang="ko-KR" altLang="en-US" baseline="0" dirty="0" smtClean="0"/>
              <a:t>에서 가장 크게 나타나는데 </a:t>
            </a:r>
            <a:r>
              <a:rPr lang="en-US" altLang="ko-KR" baseline="0" dirty="0" err="1" smtClean="0"/>
              <a:t>mastoi</a:t>
            </a:r>
            <a:r>
              <a:rPr lang="ko-KR" altLang="en-US" baseline="0" dirty="0" smtClean="0"/>
              <a:t>와 가깝다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err="1" smtClean="0"/>
              <a:t>mastoi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referenc</a:t>
            </a:r>
            <a:r>
              <a:rPr lang="ko-KR" altLang="en-US" baseline="0" dirty="0" smtClean="0"/>
              <a:t>로 사용한다면 </a:t>
            </a:r>
            <a:r>
              <a:rPr lang="en-US" altLang="ko-KR" baseline="0" dirty="0" smtClean="0"/>
              <a:t>N170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absolute voltage</a:t>
            </a:r>
            <a:r>
              <a:rPr lang="ko-KR" altLang="en-US" baseline="0" dirty="0" smtClean="0"/>
              <a:t>에 비해 작게 나타날 것이고 </a:t>
            </a:r>
            <a:r>
              <a:rPr lang="ko-KR" altLang="en-US" baseline="0" dirty="0" err="1" smtClean="0"/>
              <a:t>멀리있는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electrod</a:t>
            </a:r>
            <a:r>
              <a:rPr lang="ko-KR" altLang="en-US" baseline="0" dirty="0" smtClean="0"/>
              <a:t>에는 큰 </a:t>
            </a:r>
            <a:r>
              <a:rPr lang="en-US" altLang="ko-KR" baseline="0" dirty="0" smtClean="0"/>
              <a:t>positive voltage</a:t>
            </a:r>
            <a:r>
              <a:rPr lang="ko-KR" altLang="en-US" baseline="0" dirty="0" smtClean="0"/>
              <a:t>가 나타난다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err="1" smtClean="0"/>
              <a:t>Cz</a:t>
            </a:r>
            <a:r>
              <a:rPr lang="ko-KR" altLang="en-US" baseline="0" dirty="0" smtClean="0"/>
              <a:t>가 공식적인 </a:t>
            </a:r>
            <a:r>
              <a:rPr lang="en-US" altLang="ko-KR" baseline="0" dirty="0" smtClean="0"/>
              <a:t>reference site</a:t>
            </a:r>
            <a:r>
              <a:rPr lang="ko-KR" altLang="en-US" baseline="0" dirty="0" smtClean="0"/>
              <a:t>인데</a:t>
            </a:r>
            <a:r>
              <a:rPr lang="en-US" altLang="ko-KR" baseline="0" dirty="0" smtClean="0"/>
              <a:t>, P3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N400</a:t>
            </a:r>
            <a:r>
              <a:rPr lang="ko-KR" altLang="en-US" baseline="0" dirty="0" smtClean="0"/>
              <a:t>을 보는 경우 </a:t>
            </a:r>
            <a:r>
              <a:rPr lang="en-US" altLang="ko-KR" baseline="0" dirty="0" err="1" smtClean="0"/>
              <a:t>Cz</a:t>
            </a:r>
            <a:r>
              <a:rPr lang="ko-KR" altLang="en-US" baseline="0" dirty="0" smtClean="0"/>
              <a:t>에서 가장 크게 </a:t>
            </a:r>
            <a:r>
              <a:rPr lang="ko-KR" altLang="en-US" baseline="0" dirty="0" err="1" smtClean="0"/>
              <a:t>나타나기때문에</a:t>
            </a:r>
            <a:r>
              <a:rPr lang="ko-KR" altLang="en-US" baseline="0" dirty="0" smtClean="0"/>
              <a:t> 거의 모든 연구들이 </a:t>
            </a:r>
            <a:r>
              <a:rPr lang="en-US" altLang="ko-KR" baseline="0" dirty="0" smtClean="0"/>
              <a:t>re-reference</a:t>
            </a:r>
            <a:r>
              <a:rPr lang="ko-KR" altLang="en-US" baseline="0" dirty="0" smtClean="0"/>
              <a:t>를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마지막은 가장 중요한데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같은것을</a:t>
            </a:r>
            <a:r>
              <a:rPr lang="ko-KR" altLang="en-US" baseline="0" dirty="0" smtClean="0"/>
              <a:t> 본 다른 연구자들이 사용한 위치를 사용하는 것이다</a:t>
            </a:r>
            <a:r>
              <a:rPr lang="en-US" altLang="ko-KR" baseline="0" dirty="0" smtClean="0"/>
              <a:t>. Reference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waveform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달라지기때문에</a:t>
            </a:r>
            <a:r>
              <a:rPr lang="ko-KR" altLang="en-US" baseline="0" dirty="0" smtClean="0"/>
              <a:t> 흔히 사용하는 곳을 </a:t>
            </a:r>
            <a:r>
              <a:rPr lang="ko-KR" altLang="en-US" baseline="0" dirty="0" err="1" smtClean="0"/>
              <a:t>사용해야한다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그렇지않으면</a:t>
            </a:r>
            <a:r>
              <a:rPr lang="ko-KR" altLang="en-US" baseline="0" dirty="0" smtClean="0"/>
              <a:t> 선행연구와 </a:t>
            </a:r>
            <a:r>
              <a:rPr lang="en-US" altLang="ko-KR" baseline="0" dirty="0" smtClean="0"/>
              <a:t>inconsistent</a:t>
            </a:r>
            <a:r>
              <a:rPr lang="ko-KR" altLang="en-US" baseline="0" dirty="0" smtClean="0"/>
              <a:t>하다는 잘못된 평가를 받을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결론적으로 하나의 최적의 </a:t>
            </a:r>
            <a:r>
              <a:rPr lang="en-US" altLang="ko-KR" baseline="0" dirty="0" smtClean="0"/>
              <a:t>reference site</a:t>
            </a:r>
            <a:r>
              <a:rPr lang="ko-KR" altLang="en-US" baseline="0" dirty="0" smtClean="0"/>
              <a:t>은 없다</a:t>
            </a:r>
            <a:r>
              <a:rPr lang="en-US" altLang="ko-KR" baseline="0" dirty="0" smtClean="0"/>
              <a:t>. Luck</a:t>
            </a:r>
            <a:r>
              <a:rPr lang="ko-KR" altLang="en-US" baseline="0" dirty="0" smtClean="0"/>
              <a:t>은 대체로 </a:t>
            </a:r>
            <a:r>
              <a:rPr lang="en-US" altLang="ko-KR" baseline="0" dirty="0" err="1" smtClean="0"/>
              <a:t>earlob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mastoi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사용하는데</a:t>
            </a:r>
            <a:r>
              <a:rPr lang="en-US" altLang="ko-KR" baseline="0" dirty="0" smtClean="0"/>
              <a:t>, 1</a:t>
            </a:r>
            <a:r>
              <a:rPr lang="ko-KR" altLang="en-US" baseline="0" dirty="0" err="1" smtClean="0"/>
              <a:t>시간정도</a:t>
            </a:r>
            <a:r>
              <a:rPr lang="ko-KR" altLang="en-US" baseline="0" dirty="0" smtClean="0"/>
              <a:t> 지나면 클립이 불편하게 </a:t>
            </a:r>
            <a:r>
              <a:rPr lang="ko-KR" altLang="en-US" baseline="0" dirty="0" err="1" smtClean="0"/>
              <a:t>느껴지기도해서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mastoi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선호한다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Mastoid</a:t>
            </a:r>
            <a:r>
              <a:rPr lang="ko-KR" altLang="en-US" baseline="0" dirty="0" smtClean="0"/>
              <a:t>의 문제는 목과 가까워서 근육 움직임을 </a:t>
            </a:r>
            <a:r>
              <a:rPr lang="en-US" altLang="ko-KR" baseline="0" dirty="0" err="1" smtClean="0"/>
              <a:t>picku</a:t>
            </a:r>
            <a:r>
              <a:rPr lang="ko-KR" altLang="en-US" baseline="0" dirty="0" smtClean="0"/>
              <a:t>하기도 하는데 큰 이슈는 아니다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많은 연구에서 </a:t>
            </a:r>
            <a:r>
              <a:rPr lang="en-US" altLang="ko-KR" baseline="0" dirty="0" smtClean="0"/>
              <a:t>mastoid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best option</a:t>
            </a:r>
            <a:r>
              <a:rPr lang="ko-KR" altLang="en-US" baseline="0" dirty="0" smtClean="0"/>
              <a:t>으로 사용되고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mastoi</a:t>
            </a:r>
            <a:r>
              <a:rPr lang="ko-KR" altLang="en-US" baseline="0" dirty="0" smtClean="0"/>
              <a:t>와 가까운 </a:t>
            </a:r>
            <a:r>
              <a:rPr lang="en-US" altLang="ko-KR" baseline="0" dirty="0" smtClean="0"/>
              <a:t>P9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P10</a:t>
            </a:r>
            <a:r>
              <a:rPr lang="ko-KR" altLang="en-US" baseline="0" dirty="0" smtClean="0"/>
              <a:t>의 평균을 사용하기도 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Average reference</a:t>
            </a:r>
            <a:r>
              <a:rPr lang="ko-KR" altLang="en-US" baseline="0" dirty="0" smtClean="0"/>
              <a:t>는 잘 </a:t>
            </a:r>
            <a:r>
              <a:rPr lang="ko-KR" altLang="en-US" baseline="0" dirty="0" err="1" smtClean="0"/>
              <a:t>쓰지않는다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실험마다 비교가 </a:t>
            </a:r>
            <a:r>
              <a:rPr lang="ko-KR" altLang="en-US" baseline="0" dirty="0" err="1" smtClean="0"/>
              <a:t>힘들기때문에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특정 상황에서는 </a:t>
            </a:r>
            <a:r>
              <a:rPr lang="en-US" altLang="ko-KR" baseline="0" dirty="0" smtClean="0"/>
              <a:t>average reference</a:t>
            </a:r>
            <a:r>
              <a:rPr lang="ko-KR" altLang="en-US" baseline="0" dirty="0" smtClean="0"/>
              <a:t>가 필요할 때도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6925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6 pieces of advice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400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10A58E-2687-1C48-B74D-11A8F1F9B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77B50D3-5E57-F549-A98A-29904A7B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DA8431-DE46-444D-96EC-CF765E4D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1D5B12-A6F0-A448-9952-EBBCABCF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3B40C2-8073-B44B-9BFB-080F72D9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0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2885C-6672-4346-939E-B78E664A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A4DA7F-E3F9-0746-9D9C-894C6A8D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F8247C-0D18-884E-A6AA-E44CDD82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C563AC-83E4-E345-A2F5-5466716A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068A58-6F7E-254C-AC82-8F12EE1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1A04600-2702-B64B-A23E-30949BCD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3D1792-67D8-C948-B036-DFB451B42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5D1FBA-7E8E-CC4E-A282-E7FAD4EB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890E03-D0EC-3D40-B3A9-7510EF6E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BBB185-EA1C-1046-A6AD-C6046CA5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5BD0A-CC14-8440-A2A4-B89BA43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635FC3-64DE-1A4E-B4D4-C5F564D1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013ABA-8F40-0C4C-89D7-E945902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A9FDD3-B034-1F4F-B7B2-6F7247B1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E34C77-E743-B04E-B314-A2A326BF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34CC4-FC55-564E-A6CA-FD62B7F0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2F05DC-14B6-F646-BD6E-ACEBDEBD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C20127-75FA-4645-8282-A47F171A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FB44B3-0BDD-C344-9173-DA0452C6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F82784-7353-2A47-B250-CBB0B6D9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26BCF-FE5E-D24A-97CA-05BF659A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E3095E-F3EC-154B-8F93-AB3E5D41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69E2936-23A0-464A-A400-652F3966B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2D3A1A-B116-3C4C-8EF8-CE16A6AE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801AAA-B1D7-7546-A999-D6884982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F29B7E-EC5E-FE4F-BCEF-9CC2163F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BB0DB4-EE76-C84F-85AF-106595F3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333342-FF93-BF4E-ACB0-B867F748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7A28E3-7551-7942-8800-8A37B999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DCD2E40-06E0-9C47-AA5C-583C384B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24ACB3-4E1C-ED4F-ACBC-462273DB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9B318F-07BB-0546-93B6-93DBCDC4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391FB3E-162C-2146-A876-55BB13C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35DE230-638F-B842-B788-71B6E3AA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515D86-AE73-584E-B24A-52BA68F8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B541D7D-862F-9E4D-9706-E456E8E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AFBF6A-8ABB-6746-BCA2-CB533F5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5842DB-E714-6E4B-B497-CB2BE26B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39D0890-5A0E-A746-9D41-2BAFB59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FE20C4F-C328-6945-82B5-FAEAAD52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903470-2345-FF42-826F-7EEFC82F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7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7F18C-BDA9-7B4D-B55F-FD4EEFC0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BF3ABC-1E6D-8549-8C88-9E1C352D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848ECEF-A15A-FD4B-BED9-92D858C0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E02726-C8D5-634B-80AB-4A12EAEC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3A4A5C-A1CE-3E41-BDC7-ACE15C9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36FF56-D609-8F4D-A913-5246FE3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496170-627D-9B4F-A0FF-0D3B1C27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57EEE0F-CC5B-2B43-AE8F-38D1F86A2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E8CAFF-306D-5E41-8DA9-FDA5C981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E9D9A4-4D52-BC41-A1B9-DD77611D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0B3947-1A9E-8B44-8241-05534D8B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9F5166-E2CE-224F-85A6-FD3F8C98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A1260AB-78F3-304F-A530-43B29E6E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4A4323-7D0A-FD43-938B-3C3D08B9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A82BF6-F3E9-BD46-A1A6-3F29B5D3D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8/1/2019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F489D9-E288-A349-A83A-9171F5E9B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DE39B7-04F6-7B42-A633-26040D064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7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2C4BFA1-2075-4901-9E24-E41D1FDD51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="" xmlns:a16="http://schemas.microsoft.com/office/drawing/2014/main" id="{985A7375-E3AF-4F5C-85AE-17E8832952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F0307F65-8304-4FA8-A841-D4D7625411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="" xmlns:a16="http://schemas.microsoft.com/office/drawing/2014/main" id="{C8B8394C-136F-4E05-A002-D93A5E79CD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4EBBCEE-B339-2844-9D7E-458B2CBC4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Clara Rhee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53FB2EE-284F-4C87-AB3D-BBF87A9FAB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6C9878-CAD8-4243-BDC9-739F1A6E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Chapter </a:t>
            </a:r>
            <a:r>
              <a:rPr lang="en-US" sz="4000" dirty="0" smtClean="0">
                <a:solidFill>
                  <a:schemeClr val="bg2"/>
                </a:solidFill>
              </a:rPr>
              <a:t>5: Basic Principles of ERP Recording</a:t>
            </a:r>
            <a:r>
              <a:rPr lang="en-US" sz="4000" dirty="0">
                <a:solidFill>
                  <a:schemeClr val="bg2"/>
                </a:solidFill>
              </a:rPr>
              <a:t/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Part </a:t>
            </a:r>
            <a:r>
              <a:rPr lang="en-US" sz="4000" dirty="0" smtClean="0">
                <a:solidFill>
                  <a:schemeClr val="bg2"/>
                </a:solidFill>
              </a:rPr>
              <a:t>2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1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200" kern="1200" dirty="0" smtClean="0">
                <a:solidFill>
                  <a:schemeClr val="bg1"/>
                </a:solidFill>
              </a:rPr>
              <a:t>Choosing</a:t>
            </a:r>
            <a:r>
              <a:rPr lang="ko-KR" altLang="en-US" sz="3200" kern="1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kern="1200" dirty="0" smtClean="0">
                <a:solidFill>
                  <a:schemeClr val="bg1"/>
                </a:solidFill>
              </a:rPr>
              <a:t>a Reference Site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64442" y="1694112"/>
            <a:ext cx="1026311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latinLnBrk="0">
              <a:spcAft>
                <a:spcPts val="600"/>
              </a:spcAft>
              <a:buFontTx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Look at your data with multiple different references</a:t>
            </a:r>
          </a:p>
          <a:p>
            <a:pPr marL="971550" lvl="1" indent="-514350" latinLnBrk="0">
              <a:spcAft>
                <a:spcPts val="600"/>
              </a:spcAft>
              <a:buFontTx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Concentrate on the pattern of differences in voltage among electrodes, not on the specific voltage at each site</a:t>
            </a:r>
          </a:p>
          <a:p>
            <a:pPr marL="971550" lvl="1" indent="-514350" latinLnBrk="0">
              <a:spcAft>
                <a:spcPts val="600"/>
              </a:spcAft>
              <a:buFontTx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Most common practice will be the average mastoids or average earlobes</a:t>
            </a:r>
          </a:p>
          <a:p>
            <a:pPr marL="971550" lvl="1" indent="-514350" latinLnBrk="0">
              <a:spcAft>
                <a:spcPts val="600"/>
              </a:spcAft>
              <a:buFontTx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Might use something else if some other reference is standard in your area of research</a:t>
            </a:r>
          </a:p>
          <a:p>
            <a:pPr marL="971550" lvl="1" indent="-514350" latinLnBrk="0">
              <a:spcAft>
                <a:spcPts val="600"/>
              </a:spcAft>
              <a:buFontTx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If the data look noisy with a mastoid/earlobe, you may gain some statistical power by using average reference</a:t>
            </a:r>
          </a:p>
          <a:p>
            <a:pPr marL="971550" lvl="1" indent="-514350" latinLnBrk="0">
              <a:spcAft>
                <a:spcPts val="600"/>
              </a:spcAft>
              <a:buFontTx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If you use average reference, use large number of evenly spaced electrodes that cover more than 50% of the head and report all electrodes</a:t>
            </a:r>
          </a:p>
        </p:txBody>
      </p:sp>
    </p:spTree>
    <p:extLst>
      <p:ext uri="{BB962C8B-B14F-4D97-AF65-F5344CB8AC3E}">
        <p14:creationId xmlns:p14="http://schemas.microsoft.com/office/powerpoint/2010/main" val="18026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200" kern="1200" dirty="0" smtClean="0">
                <a:solidFill>
                  <a:schemeClr val="bg1"/>
                </a:solidFill>
              </a:rPr>
              <a:t>Current Density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64442" y="1694112"/>
            <a:ext cx="1026311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Completely avoid the reference problem by transforming data from voltage into current density</a:t>
            </a:r>
          </a:p>
          <a:p>
            <a:pPr marL="971550" lvl="1" indent="-5143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prstClr val="black"/>
                </a:solidFill>
              </a:rPr>
              <a:t>Current density (Scalp current density[SCD] or current source density[CSD]): </a:t>
            </a:r>
            <a:r>
              <a:rPr lang="en-US" sz="2000" dirty="0" smtClean="0">
                <a:solidFill>
                  <a:prstClr val="black"/>
                </a:solidFill>
              </a:rPr>
              <a:t>The flow of current out of the scalp at each point on the scalp</a:t>
            </a:r>
          </a:p>
          <a:p>
            <a:pPr marL="971550" lvl="1" indent="-5143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prstClr val="black"/>
                </a:solidFill>
              </a:rPr>
              <a:t>Surface Laplacian: </a:t>
            </a:r>
            <a:r>
              <a:rPr lang="en-US" sz="2000" dirty="0" smtClean="0">
                <a:solidFill>
                  <a:prstClr val="black"/>
                </a:solidFill>
              </a:rPr>
              <a:t>Taking the second derivative of the distribution of voltage over the scalp</a:t>
            </a:r>
          </a:p>
          <a:p>
            <a:pPr marL="971550" lvl="1" indent="-5143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Use interpolation algorithm</a:t>
            </a:r>
          </a:p>
          <a:p>
            <a:pPr marL="1428750" lvl="2" indent="-5143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Less accurate near the edge of electrode array</a:t>
            </a:r>
          </a:p>
          <a:p>
            <a:pPr marL="971550" lvl="1" indent="-5143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Has the advantage of “sharpening” the scalp distributions of ERP components</a:t>
            </a:r>
          </a:p>
          <a:p>
            <a:pPr marL="971550" lvl="1" indent="-5143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prstClr val="black"/>
                </a:solidFill>
              </a:rPr>
              <a:t>Minimizes</a:t>
            </a:r>
            <a:r>
              <a:rPr lang="ko-KR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</a:rPr>
              <a:t>activity from dipoles that are deep in the brain and emphasizes superficial sources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dirty="0" smtClean="0">
                <a:solidFill>
                  <a:schemeClr val="bg1"/>
                </a:solidFill>
              </a:rPr>
              <a:t>eference Electrode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4845269" y="1599518"/>
            <a:ext cx="7346731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Differential amplifiers</a:t>
            </a:r>
          </a:p>
          <a:p>
            <a:pPr marL="742950" lvl="1" indent="-2857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A-G</a:t>
            </a:r>
          </a:p>
          <a:p>
            <a:pPr marL="742950" lvl="1" indent="-2857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R-G</a:t>
            </a:r>
          </a:p>
          <a:p>
            <a:pPr marL="742950" lvl="1" indent="-2857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[A-G] – [R-G] = A-R</a:t>
            </a:r>
          </a:p>
          <a:p>
            <a:pPr marL="285750" indent="-2857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Common mode voltage</a:t>
            </a:r>
          </a:p>
          <a:p>
            <a:pPr marL="742950" lvl="1" indent="-2857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The electrical potential between the subject’s body </a:t>
            </a:r>
          </a:p>
          <a:p>
            <a:pPr lvl="1" latinLnBrk="0">
              <a:spcAft>
                <a:spcPts val="600"/>
              </a:spcAft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and the amplifier’s ground circuit</a:t>
            </a:r>
          </a:p>
          <a:p>
            <a:pPr marL="285750" indent="-2857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Common mode rejection</a:t>
            </a:r>
          </a:p>
          <a:p>
            <a:pPr marL="742950" lvl="1" indent="-2857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The ability of an amplifier to subtract away the </a:t>
            </a:r>
          </a:p>
          <a:p>
            <a:pPr lvl="1" latinLnBrk="0">
              <a:spcAft>
                <a:spcPts val="600"/>
              </a:spcAft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common mode voltage accurately</a:t>
            </a:r>
          </a:p>
          <a:p>
            <a:pPr marL="800100" lvl="1" indent="-3429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Good </a:t>
            </a:r>
            <a:r>
              <a:rPr lang="en-US" sz="2400" dirty="0" err="1" smtClean="0">
                <a:solidFill>
                  <a:prstClr val="black"/>
                </a:solidFill>
              </a:rPr>
              <a:t>amplifer</a:t>
            </a:r>
            <a:r>
              <a:rPr lang="en-US" sz="2400" dirty="0" smtClean="0">
                <a:solidFill>
                  <a:prstClr val="black"/>
                </a:solidFill>
              </a:rPr>
              <a:t> = at </a:t>
            </a:r>
            <a:r>
              <a:rPr lang="en-US" sz="2400" dirty="0" err="1" smtClean="0">
                <a:solidFill>
                  <a:prstClr val="black"/>
                </a:solidFill>
              </a:rPr>
              <a:t>leat</a:t>
            </a:r>
            <a:r>
              <a:rPr lang="en-US" sz="2400" dirty="0" smtClean="0">
                <a:solidFill>
                  <a:prstClr val="black"/>
                </a:solidFill>
              </a:rPr>
              <a:t> 70dB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1396588"/>
            <a:ext cx="3778875" cy="53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The Reference Electrode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64442" y="2545449"/>
            <a:ext cx="10263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prstClr val="black"/>
                </a:solidFill>
              </a:rPr>
              <a:t>The no-Switzerland principle</a:t>
            </a:r>
            <a:r>
              <a:rPr lang="en-US" sz="2800" i="1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There is no electrically neutral site on the head or body. An ERP waveform therefore reflects the difference in voltage between two sites that both contain neural activity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í¼ë¸í¤ì¤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t="5773" r="5662" b="6489"/>
          <a:stretch/>
        </p:blipFill>
        <p:spPr bwMode="auto">
          <a:xfrm>
            <a:off x="9385739" y="4204139"/>
            <a:ext cx="2501462" cy="241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3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smtClean="0">
                <a:solidFill>
                  <a:schemeClr val="bg1"/>
                </a:solidFill>
              </a:rPr>
              <a:t>Re-referencing Your Data Offline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64442" y="1694112"/>
            <a:ext cx="102631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prstClr val="black"/>
                </a:solidFill>
              </a:rPr>
              <a:t>You</a:t>
            </a:r>
            <a:r>
              <a:rPr lang="ko-KR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</a:rPr>
              <a:t>can easily re-reference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A-B = (A-R) – (B-R)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Re-referencing process (Lm as initial reference)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</a:t>
            </a:r>
            <a:r>
              <a:rPr lang="en-US" sz="2800" dirty="0" smtClean="0">
                <a:solidFill>
                  <a:prstClr val="black"/>
                </a:solidFill>
              </a:rPr>
              <a:t> = A – Lm </a:t>
            </a:r>
            <a:r>
              <a:rPr lang="en-US" altLang="ko-KR" sz="2000" dirty="0" smtClean="0">
                <a:solidFill>
                  <a:prstClr val="black"/>
                </a:solidFill>
              </a:rPr>
              <a:t>(</a:t>
            </a:r>
            <a:r>
              <a:rPr lang="en-US" altLang="ko-KR" sz="2000" dirty="0">
                <a:solidFill>
                  <a:prstClr val="black"/>
                </a:solidFill>
              </a:rPr>
              <a:t>original waveform for channel A)</a:t>
            </a:r>
            <a:r>
              <a:rPr lang="en-US" altLang="ko-KR" sz="2800" dirty="0">
                <a:solidFill>
                  <a:prstClr val="black"/>
                </a:solidFill>
              </a:rPr>
              <a:t> 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</a:t>
            </a:r>
            <a:r>
              <a:rPr lang="en-US" sz="2800" dirty="0" smtClean="0">
                <a:solidFill>
                  <a:prstClr val="black"/>
                </a:solidFill>
              </a:rPr>
              <a:t> = Rm – Lm </a:t>
            </a:r>
            <a:r>
              <a:rPr lang="en-US" sz="2000" dirty="0" smtClean="0">
                <a:solidFill>
                  <a:prstClr val="black"/>
                </a:solidFill>
              </a:rPr>
              <a:t>(Rm recorded)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</a:t>
            </a:r>
            <a:r>
              <a:rPr lang="en-US" sz="2800" dirty="0" smtClean="0">
                <a:solidFill>
                  <a:prstClr val="black"/>
                </a:solidFill>
              </a:rPr>
              <a:t>’ = A – ([</a:t>
            </a:r>
            <a:r>
              <a:rPr lang="en-US" sz="2800" dirty="0" err="1" smtClean="0">
                <a:solidFill>
                  <a:prstClr val="black"/>
                </a:solidFill>
              </a:rPr>
              <a:t>Lm+Rm</a:t>
            </a:r>
            <a:r>
              <a:rPr lang="en-US" sz="2800" dirty="0" smtClean="0">
                <a:solidFill>
                  <a:prstClr val="black"/>
                </a:solidFill>
              </a:rPr>
              <a:t>]/2) </a:t>
            </a:r>
            <a:r>
              <a:rPr lang="en-US" sz="2000" dirty="0" smtClean="0">
                <a:solidFill>
                  <a:prstClr val="black"/>
                </a:solidFill>
              </a:rPr>
              <a:t>(what we are trying to compute)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= A – (Lm/2) – (Rm/2) </a:t>
            </a:r>
          </a:p>
          <a:p>
            <a:pPr lvl="1">
              <a:spcAft>
                <a:spcPts val="600"/>
              </a:spcAft>
            </a:pPr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 = A – (Lm – [Lm/2]) – (Rm/2)</a:t>
            </a:r>
          </a:p>
          <a:p>
            <a:pPr lvl="1">
              <a:spcAft>
                <a:spcPts val="600"/>
              </a:spcAft>
            </a:pPr>
            <a:r>
              <a:rPr lang="en-US" sz="2800" dirty="0">
                <a:solidFill>
                  <a:prstClr val="black"/>
                </a:solidFill>
              </a:rPr>
              <a:t>	 </a:t>
            </a:r>
            <a:r>
              <a:rPr lang="en-US" sz="2800" dirty="0" smtClean="0">
                <a:solidFill>
                  <a:prstClr val="black"/>
                </a:solidFill>
              </a:rPr>
              <a:t> = (A – Lm) – ([Rm – Lm]/2) = a – (r/2)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Monopolar recordings vs. Bipolar recordings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smtClean="0">
                <a:solidFill>
                  <a:schemeClr val="bg1"/>
                </a:solidFill>
              </a:rPr>
              <a:t>The Average Reference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64442" y="1694112"/>
            <a:ext cx="10263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i="1" dirty="0" smtClean="0">
                <a:solidFill>
                  <a:prstClr val="black"/>
                </a:solidFill>
              </a:rPr>
              <a:t>Average Reference </a:t>
            </a:r>
            <a:r>
              <a:rPr lang="en-US" altLang="ko-KR" sz="2400" dirty="0" smtClean="0">
                <a:solidFill>
                  <a:prstClr val="black"/>
                </a:solidFill>
              </a:rPr>
              <a:t>Re-referencing data to the average of all of scalp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202" y="2345753"/>
            <a:ext cx="5613674" cy="43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smtClean="0">
                <a:solidFill>
                  <a:schemeClr val="bg1"/>
                </a:solidFill>
              </a:rPr>
              <a:t>The Average Reference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64442" y="1694112"/>
            <a:ext cx="102631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Advantage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Convenient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prstClr val="black"/>
                </a:solidFill>
              </a:rPr>
              <a:t>Not</a:t>
            </a:r>
            <a:r>
              <a:rPr lang="ko-KR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</a:rPr>
              <a:t>biased toward a particular hemisphere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Minimize noise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Unlikely that the average reference will subtract away most of the voltage for a given component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Side effects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Imperfect approximation of absolute voltage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Average reference will change depending on what electrode sites you happened to record from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The voltage will always sum to zero across all of the electrode sites at every point in time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Difficult to compare waveforms and scalp distributions across studies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smtClean="0">
                <a:solidFill>
                  <a:schemeClr val="bg1"/>
                </a:solidFill>
              </a:rPr>
              <a:t>The Average Reference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431" y="1396588"/>
            <a:ext cx="7119595" cy="51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smtClean="0">
                <a:solidFill>
                  <a:schemeClr val="bg1"/>
                </a:solidFill>
              </a:rPr>
              <a:t>The Average Reference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82" y="1595601"/>
            <a:ext cx="5953125" cy="499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1308" y="1734207"/>
            <a:ext cx="531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A: Lm as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B: average of </a:t>
            </a:r>
            <a:r>
              <a:rPr lang="en-US" altLang="ko-KR" dirty="0" err="1" smtClean="0"/>
              <a:t>Fz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Cz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Pz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C: </a:t>
            </a:r>
            <a:r>
              <a:rPr lang="en-US" altLang="ko-KR" dirty="0"/>
              <a:t>average of </a:t>
            </a:r>
            <a:r>
              <a:rPr lang="en-US" altLang="ko-KR" dirty="0" err="1"/>
              <a:t>Fz</a:t>
            </a:r>
            <a:r>
              <a:rPr lang="en-US" altLang="ko-KR" dirty="0"/>
              <a:t>, </a:t>
            </a:r>
            <a:r>
              <a:rPr lang="en-US" altLang="ko-KR" dirty="0" err="1"/>
              <a:t>Cz</a:t>
            </a:r>
            <a:r>
              <a:rPr lang="en-US" altLang="ko-KR" dirty="0"/>
              <a:t>, </a:t>
            </a:r>
            <a:r>
              <a:rPr lang="en-US" altLang="ko-KR" dirty="0" err="1"/>
              <a:t>Pz</a:t>
            </a:r>
            <a:r>
              <a:rPr lang="en-US" altLang="ko-KR" dirty="0"/>
              <a:t> </a:t>
            </a:r>
            <a:r>
              <a:rPr lang="en-US" altLang="ko-KR" dirty="0" smtClean="0"/>
              <a:t>+ 5 </a:t>
            </a:r>
            <a:r>
              <a:rPr lang="en-US" altLang="ko-KR" dirty="0" err="1"/>
              <a:t>occipital&amp;temporal</a:t>
            </a:r>
            <a:r>
              <a:rPr lang="en-US" altLang="ko-KR" dirty="0"/>
              <a:t> sites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5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200" kern="1200" dirty="0" smtClean="0">
                <a:solidFill>
                  <a:schemeClr val="bg1"/>
                </a:solidFill>
              </a:rPr>
              <a:t>Choosing</a:t>
            </a:r>
            <a:r>
              <a:rPr lang="ko-KR" altLang="en-US" sz="3200" kern="1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kern="1200" dirty="0" smtClean="0">
                <a:solidFill>
                  <a:schemeClr val="bg1"/>
                </a:solidFill>
              </a:rPr>
              <a:t>a Reference Site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64442" y="1694112"/>
            <a:ext cx="10263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latinLnBrk="0"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Choose a site that is convenient and comfortable</a:t>
            </a:r>
          </a:p>
          <a:p>
            <a:pPr marL="971550" lvl="1" indent="-514350" latinLnBrk="0"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Avoid sites that is biased toward one hemisphere</a:t>
            </a:r>
          </a:p>
          <a:p>
            <a:pPr marL="971550" lvl="1" indent="-514350" latinLnBrk="0"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Avoid using a reference that introduces a lot of noise into data</a:t>
            </a:r>
          </a:p>
          <a:p>
            <a:pPr marL="971550" lvl="1" indent="-514350" latinLnBrk="0"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Avoid using a reference that is near the place on the scalp where the effect of interest will be largest</a:t>
            </a:r>
          </a:p>
          <a:p>
            <a:pPr marL="971550" lvl="1" indent="-514350" latinLnBrk="0"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Use a site that is commonly used by other investigators in your area of research</a:t>
            </a:r>
          </a:p>
          <a:p>
            <a:pPr marL="971550" lvl="1" indent="-514350" latinLnBrk="0">
              <a:buAutoNum type="arabicPeriod"/>
            </a:pPr>
            <a:endParaRPr lang="en-US" sz="2800" dirty="0">
              <a:solidFill>
                <a:prstClr val="black"/>
              </a:solidFill>
            </a:endParaRPr>
          </a:p>
          <a:p>
            <a:pPr marL="971550" lvl="1" indent="-514350" latinLnBrk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There is no single best site</a:t>
            </a:r>
          </a:p>
        </p:txBody>
      </p:sp>
    </p:spTree>
    <p:extLst>
      <p:ext uri="{BB962C8B-B14F-4D97-AF65-F5344CB8AC3E}">
        <p14:creationId xmlns:p14="http://schemas.microsoft.com/office/powerpoint/2010/main" val="2924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2315</Words>
  <Application>Microsoft Office PowerPoint</Application>
  <PresentationFormat>와이드스크린</PresentationFormat>
  <Paragraphs>191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1_Office Theme</vt:lpstr>
      <vt:lpstr>Chapter 5: Basic Principles of ERP Recording Part 2</vt:lpstr>
      <vt:lpstr>The Reference Electrode</vt:lpstr>
      <vt:lpstr>The Reference Electrode</vt:lpstr>
      <vt:lpstr>Re-referencing Your Data Offline</vt:lpstr>
      <vt:lpstr>The Average Reference</vt:lpstr>
      <vt:lpstr>The Average Reference</vt:lpstr>
      <vt:lpstr>The Average Reference</vt:lpstr>
      <vt:lpstr>The Average Reference</vt:lpstr>
      <vt:lpstr>Choosing a Reference Site</vt:lpstr>
      <vt:lpstr>Choosing a Reference Site</vt:lpstr>
      <vt:lpstr>Current Density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Basic Principles of ERP Recording Part 2</dc:title>
  <dc:creator>clararhee7@gmail.com</dc:creator>
  <cp:lastModifiedBy>clararhee7@gmail.com</cp:lastModifiedBy>
  <cp:revision>29</cp:revision>
  <dcterms:created xsi:type="dcterms:W3CDTF">2019-07-31T04:11:55Z</dcterms:created>
  <dcterms:modified xsi:type="dcterms:W3CDTF">2019-08-01T07:28:38Z</dcterms:modified>
</cp:coreProperties>
</file>