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079" autoAdjust="0"/>
  </p:normalViewPr>
  <p:slideViewPr>
    <p:cSldViewPr snapToGrid="0">
      <p:cViewPr varScale="1">
        <p:scale>
          <a:sx n="96" d="100"/>
          <a:sy n="96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DB9A3-8FBA-4C75-A2AE-BCE2A14DC1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DD4C-F4D9-4022-9007-461875EB3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9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S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orkload" TargetMode="External"/><Relationship Id="rId4" Type="http://schemas.openxmlformats.org/officeDocument/2006/relationships/hyperlink" Target="https://en.wikipedia.org/wiki/NASA-TLX#cite_note-Colligan2015-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7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9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Wrist</a:t>
            </a:r>
            <a:r>
              <a:rPr lang="en-US" altLang="ko-KR" baseline="0" dirty="0" smtClean="0"/>
              <a:t> size &amp; skin temperature </a:t>
            </a:r>
            <a:r>
              <a:rPr lang="en-US" altLang="ko-KR" baseline="0" dirty="0" smtClean="0"/>
              <a:t>measured </a:t>
            </a:r>
            <a:endParaRPr lang="ko-KR" altLang="en-US" dirty="0" smtClean="0"/>
          </a:p>
          <a:p>
            <a:r>
              <a:rPr lang="en-US" altLang="ko-KR" baseline="0" dirty="0" smtClean="0"/>
              <a:t> &amp; room temperature controlled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Thermal adaptation effect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Red</a:t>
            </a:r>
            <a:r>
              <a:rPr lang="en-US" altLang="ko-KR" baseline="0" dirty="0" smtClean="0"/>
              <a:t> boxes indicate that the hot stimuli were particularly uncomfortable and thus caused difficulties in perceiving the location accurately. Could be due to the uneven muscles/skin density around the wrist </a:t>
            </a:r>
          </a:p>
          <a:p>
            <a:r>
              <a:rPr lang="en-US" altLang="ko-KR" baseline="0" dirty="0" smtClean="0"/>
              <a:t>Skin contains more cold receptors than hot receptors.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Post interview = hot stimuli uncomfortable &amp; cold stimuli were more crisp, sharp, clear.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9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Walk back</a:t>
            </a:r>
            <a:r>
              <a:rPr lang="en-US" altLang="ko-KR" baseline="0" dirty="0" smtClean="0"/>
              <a:t> and forth and read a text while doing so. Tap on tablet as soon as the stimulation and location was identified.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Tapping = RT.</a:t>
            </a:r>
          </a:p>
          <a:p>
            <a:r>
              <a:rPr lang="en-US" altLang="ko-KR" dirty="0" smtClean="0"/>
              <a:t>After</a:t>
            </a:r>
            <a:r>
              <a:rPr lang="en-US" altLang="ko-KR" baseline="0" dirty="0" smtClean="0"/>
              <a:t> tap, remove text and record </a:t>
            </a:r>
            <a:r>
              <a:rPr lang="en-US" altLang="ko-KR" baseline="0" dirty="0" err="1" smtClean="0"/>
              <a:t>loation</a:t>
            </a:r>
            <a:r>
              <a:rPr lang="en-US" altLang="ko-KR" baseline="0" dirty="0" smtClean="0"/>
              <a:t> perceived. </a:t>
            </a:r>
          </a:p>
          <a:p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ASA"/>
              </a:rPr>
              <a:t>NASA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Task Load Index 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NASA-TLX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widely used,</a:t>
            </a:r>
            <a:r>
              <a:rPr lang="en-US" altLang="ko-K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subjective, multidimensional assessment tool that rates perceived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orkload"/>
              </a:rPr>
              <a:t>workload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order to assess a task, system, or team's effectiveness or other aspects of performance.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9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en-US" altLang="ko-KR" baseline="0" dirty="0" smtClean="0"/>
              <a:t> accuracy better on thermal but detection was not significantly different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9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Thermal indicated higher accuracy for the perceived stimuli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 significant</a:t>
            </a:r>
            <a:r>
              <a:rPr lang="en-US" altLang="ko-KR" baseline="0" dirty="0" smtClean="0"/>
              <a:t> difference on start location and number of stimuli in both conditions.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Thermal feedback is more accurate in delivering spatial temporal patterns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Perceived location accuracy</a:t>
            </a:r>
            <a:r>
              <a:rPr lang="en-US" altLang="ko-KR" baseline="0" dirty="0" smtClean="0"/>
              <a:t> significantly dropped for vibrotactile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Vibrotactile felt more “discrete”</a:t>
            </a:r>
          </a:p>
          <a:p>
            <a:r>
              <a:rPr lang="en-US" altLang="ko-KR" baseline="0" dirty="0" smtClean="0"/>
              <a:t>Thermal = “continuous/analog”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6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DDD4C-F4D9-4022-9007-461875EB30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9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71DE-494F-45E9-A8DC-5CBA984BDF6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9EE7-CAA6-4536-95B4-DB5D97A06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ThermalBracelet</a:t>
            </a:r>
            <a:r>
              <a:rPr lang="en-US" altLang="ko-KR" dirty="0"/>
              <a:t> </a:t>
            </a:r>
            <a:r>
              <a:rPr lang="en-US" altLang="ko-KR" dirty="0" smtClean="0"/>
              <a:t>: Exploring Thermal Haptic Feedback Around the Wrist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63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Peiris</a:t>
            </a:r>
            <a:r>
              <a:rPr lang="en-US" altLang="ko-KR" dirty="0" smtClean="0"/>
              <a:t>, R.L., Feng, Y-L., Chan, L. &amp; </a:t>
            </a:r>
            <a:r>
              <a:rPr lang="en-US" altLang="ko-KR" dirty="0" err="1" smtClean="0"/>
              <a:t>Minamizawa</a:t>
            </a:r>
            <a:r>
              <a:rPr lang="en-US" altLang="ko-KR" dirty="0" smtClean="0"/>
              <a:t>, K. (2019)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7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164" y="365125"/>
            <a:ext cx="11824854" cy="1325563"/>
          </a:xfrm>
        </p:spPr>
        <p:txBody>
          <a:bodyPr>
            <a:normAutofit/>
          </a:bodyPr>
          <a:lstStyle/>
          <a:p>
            <a:r>
              <a:rPr lang="en-US" altLang="ko-KR" sz="3600" spc="-200" dirty="0" smtClean="0"/>
              <a:t>Study 3: </a:t>
            </a:r>
            <a:r>
              <a:rPr lang="en-US" altLang="ko-KR" sz="3600" spc="-200" dirty="0" err="1" smtClean="0"/>
              <a:t>Spatio</a:t>
            </a:r>
            <a:r>
              <a:rPr lang="en-US" altLang="ko-KR" sz="3600" spc="-200" dirty="0" smtClean="0"/>
              <a:t>-Temporal feedback with Thermal Wristband </a:t>
            </a:r>
            <a:endParaRPr lang="ko-KR" altLang="en-US" sz="3600" spc="-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1825625"/>
            <a:ext cx="11835245" cy="4351338"/>
          </a:xfrm>
        </p:spPr>
        <p:txBody>
          <a:bodyPr/>
          <a:lstStyle/>
          <a:p>
            <a:r>
              <a:rPr lang="en-US" altLang="ko-KR" spc="-160" dirty="0" smtClean="0"/>
              <a:t>Multiple sequential haptic stimuli to provide haptic notification and alerts</a:t>
            </a:r>
          </a:p>
          <a:p>
            <a:endParaRPr lang="en-US" altLang="ko-KR" spc="-160" dirty="0"/>
          </a:p>
          <a:p>
            <a:r>
              <a:rPr lang="en-US" altLang="ko-KR" spc="-160" dirty="0" smtClean="0"/>
              <a:t>Starting location and number of follow-on stimuli provide “enriched information”</a:t>
            </a:r>
          </a:p>
          <a:p>
            <a:pPr lvl="1"/>
            <a:r>
              <a:rPr lang="en-US" altLang="ko-KR" spc="-160" dirty="0" smtClean="0"/>
              <a:t>Which app</a:t>
            </a:r>
          </a:p>
          <a:p>
            <a:pPr lvl="1"/>
            <a:r>
              <a:rPr lang="en-US" altLang="ko-KR" spc="-160" dirty="0" smtClean="0"/>
              <a:t>How many notifications </a:t>
            </a:r>
            <a:endParaRPr lang="ko-KR" altLang="en-US" spc="-16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85" y="3409950"/>
            <a:ext cx="6810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70164" y="365125"/>
            <a:ext cx="11824854" cy="1325563"/>
          </a:xfrm>
        </p:spPr>
        <p:txBody>
          <a:bodyPr>
            <a:normAutofit/>
          </a:bodyPr>
          <a:lstStyle/>
          <a:p>
            <a:r>
              <a:rPr lang="en-US" altLang="ko-KR" sz="3600" spc="-200" dirty="0" smtClean="0"/>
              <a:t>Study 3: Methods</a:t>
            </a:r>
            <a:endParaRPr lang="ko-KR" altLang="en-US" sz="3600" spc="-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Same configuration and setup in study 2</a:t>
            </a:r>
          </a:p>
          <a:p>
            <a:r>
              <a:rPr lang="en-US" altLang="ko-KR" dirty="0" smtClean="0"/>
              <a:t>Interval between stimuli = 0 seconds</a:t>
            </a:r>
          </a:p>
          <a:p>
            <a:pPr lvl="1"/>
            <a:r>
              <a:rPr lang="en-US" altLang="ko-KR" dirty="0" smtClean="0"/>
              <a:t>To allow for a continuous moving sensation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Within Subjects (15 participants) </a:t>
            </a:r>
          </a:p>
          <a:p>
            <a:endParaRPr lang="en-US" altLang="ko-KR" dirty="0"/>
          </a:p>
          <a:p>
            <a:r>
              <a:rPr lang="en-US" altLang="ko-KR" dirty="0" smtClean="0"/>
              <a:t>IV: Start location, number of stimuli, modality</a:t>
            </a:r>
          </a:p>
          <a:p>
            <a:r>
              <a:rPr lang="en-US" altLang="ko-KR" dirty="0" smtClean="0"/>
              <a:t>DV: perceived starting location, subsequent perceived location</a:t>
            </a:r>
          </a:p>
          <a:p>
            <a:r>
              <a:rPr lang="en-US" altLang="ko-KR" dirty="0" smtClean="0"/>
              <a:t>NASA-TLX questionnaire after each condition</a:t>
            </a:r>
          </a:p>
          <a:p>
            <a:endParaRPr lang="en-US" altLang="ko-KR" dirty="0"/>
          </a:p>
          <a:p>
            <a:r>
              <a:rPr lang="en-US" altLang="ko-KR" dirty="0" smtClean="0"/>
              <a:t>Gaming distraction (Online Tetris)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74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3: Results and discussion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8182" y="1319644"/>
            <a:ext cx="7252854" cy="55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235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Cold thermal &amp; 6 modules worked best </a:t>
            </a:r>
          </a:p>
          <a:p>
            <a:r>
              <a:rPr lang="en-US" altLang="ko-KR" dirty="0" smtClean="0"/>
              <a:t>Demonstrated capability of thermal haptic feedback </a:t>
            </a:r>
          </a:p>
          <a:p>
            <a:r>
              <a:rPr lang="en-US" altLang="ko-KR" dirty="0" smtClean="0"/>
              <a:t>Overall thermal performed better than vibrotactile feedback </a:t>
            </a:r>
            <a:endParaRPr lang="en-US" altLang="ko-KR" dirty="0"/>
          </a:p>
          <a:p>
            <a:pPr lvl="1"/>
            <a:r>
              <a:rPr lang="en-US" altLang="ko-KR" dirty="0" smtClean="0"/>
              <a:t>Walking(study 2) accuracy: Thermal (89%) &gt; Vibrotactile (78%)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Application 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81" y="3687979"/>
            <a:ext cx="7253238" cy="31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4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5340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Wrist-worn smart devices is a widely explored area for haptic feedback </a:t>
            </a:r>
          </a:p>
          <a:p>
            <a:endParaRPr lang="en-US" altLang="ko-KR" dirty="0"/>
          </a:p>
          <a:p>
            <a:r>
              <a:rPr lang="en-US" altLang="ko-KR" dirty="0" smtClean="0"/>
              <a:t>Variety of haptic feedback 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This paper explores perception characteristics of “thermal” haptic feedback around the wrist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29176" y="3170437"/>
            <a:ext cx="1819077" cy="1682046"/>
            <a:chOff x="392818" y="3874869"/>
            <a:chExt cx="1819077" cy="1682046"/>
          </a:xfrm>
        </p:grpSpPr>
        <p:pic>
          <p:nvPicPr>
            <p:cNvPr id="1026" name="Picture 2" descr="Figure 1. The overview of the PneuHaptic ban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5" r="40107" b="1950"/>
            <a:stretch/>
          </p:blipFill>
          <p:spPr bwMode="auto">
            <a:xfrm>
              <a:off x="392818" y="3874869"/>
              <a:ext cx="1819077" cy="117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50908" y="5187583"/>
              <a:ext cx="1102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Pressure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66234" y="3162969"/>
            <a:ext cx="1982067" cy="1689514"/>
            <a:chOff x="2629876" y="3867401"/>
            <a:chExt cx="1982067" cy="1689514"/>
          </a:xfrm>
        </p:grpSpPr>
        <p:pic>
          <p:nvPicPr>
            <p:cNvPr id="1028" name="Picture 4" descr="Figure 1: HapticClenchâs squeezing tangential &amp; shear force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30"/>
            <a:stretch/>
          </p:blipFill>
          <p:spPr bwMode="auto">
            <a:xfrm>
              <a:off x="2629876" y="3867401"/>
              <a:ext cx="1982067" cy="118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069461" y="5187583"/>
              <a:ext cx="1221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Clenching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403341" y="3167639"/>
            <a:ext cx="1823849" cy="1684844"/>
            <a:chOff x="7266983" y="3872071"/>
            <a:chExt cx="1823849" cy="1684844"/>
          </a:xfrm>
        </p:grpSpPr>
        <p:pic>
          <p:nvPicPr>
            <p:cNvPr id="1034" name="Picture 10" descr="Design of a forearm-mounted directional skin stretch devic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983" y="3872071"/>
              <a:ext cx="1643369" cy="118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66983" y="5187583"/>
              <a:ext cx="1823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Skin stretching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09248" y="3170437"/>
            <a:ext cx="2071402" cy="1682046"/>
            <a:chOff x="4972890" y="3874869"/>
            <a:chExt cx="2071402" cy="1682046"/>
          </a:xfrm>
        </p:grpSpPr>
        <p:pic>
          <p:nvPicPr>
            <p:cNvPr id="1036" name="Picture 12" descr="Alexandra Ion, Edward Jay Wang, and Patrick Baudisch. 2015. Skin Drag Displays: Dragging a Physical Tactor Across the Userâs Skin Produces a Stronger Tactile Stimulus Than Vibrotacti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18"/>
            <a:stretch/>
          </p:blipFill>
          <p:spPr bwMode="auto">
            <a:xfrm>
              <a:off x="4972890" y="3874869"/>
              <a:ext cx="1817140" cy="117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220443" y="5187583"/>
              <a:ext cx="1823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Dragging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480364" y="3167639"/>
            <a:ext cx="2295629" cy="1684844"/>
            <a:chOff x="9344006" y="3872071"/>
            <a:chExt cx="2295629" cy="1684844"/>
          </a:xfrm>
        </p:grpSpPr>
        <p:pic>
          <p:nvPicPr>
            <p:cNvPr id="1038" name="Picture 14" descr="Designing a Non-contact Wearable Tactile Display Using Airflow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4006" y="3872071"/>
              <a:ext cx="2295629" cy="118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0201048" y="5187583"/>
              <a:ext cx="84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Wind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6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Thermal Haptic Feedback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382" cy="4351338"/>
          </a:xfrm>
        </p:spPr>
        <p:txBody>
          <a:bodyPr>
            <a:normAutofit/>
          </a:bodyPr>
          <a:lstStyle/>
          <a:p>
            <a:r>
              <a:rPr lang="en-US" altLang="ko-KR" spc="-150" dirty="0" err="1" smtClean="0"/>
              <a:t>Thenar</a:t>
            </a:r>
            <a:r>
              <a:rPr lang="en-US" altLang="ko-KR" spc="-150" dirty="0" smtClean="0"/>
              <a:t> eminence and the wrist are sensitive regions for thermal cues</a:t>
            </a:r>
          </a:p>
          <a:p>
            <a:pPr lvl="1"/>
            <a:r>
              <a:rPr lang="en-US" altLang="ko-KR" spc="-150" dirty="0" smtClean="0"/>
              <a:t> A lot of research has gone into thermal feedback in the </a:t>
            </a:r>
            <a:r>
              <a:rPr lang="en-US" altLang="ko-KR" spc="-150" dirty="0" err="1" smtClean="0"/>
              <a:t>thenar</a:t>
            </a:r>
            <a:r>
              <a:rPr lang="en-US" altLang="ko-KR" spc="-150" dirty="0" smtClean="0"/>
              <a:t> eminence</a:t>
            </a:r>
          </a:p>
          <a:p>
            <a:pPr lvl="1"/>
            <a:endParaRPr lang="en-US" altLang="ko-KR" spc="-150" dirty="0"/>
          </a:p>
          <a:p>
            <a:r>
              <a:rPr lang="en-US" altLang="ko-KR" spc="-150" dirty="0" smtClean="0"/>
              <a:t>More recent research has gone into the wrist to</a:t>
            </a:r>
          </a:p>
          <a:p>
            <a:pPr lvl="1"/>
            <a:r>
              <a:rPr lang="en-US" altLang="ko-KR" spc="-150" dirty="0" smtClean="0"/>
              <a:t>Explore expressivity</a:t>
            </a:r>
          </a:p>
          <a:p>
            <a:pPr lvl="1"/>
            <a:r>
              <a:rPr lang="en-US" altLang="ko-KR" spc="-150" dirty="0" smtClean="0"/>
              <a:t>Communicate weather information (</a:t>
            </a:r>
            <a:r>
              <a:rPr lang="en-US" altLang="ko-KR" spc="-150" dirty="0" err="1" smtClean="0"/>
              <a:t>RainSense</a:t>
            </a:r>
            <a:r>
              <a:rPr lang="en-US" altLang="ko-KR" spc="-150" dirty="0" smtClean="0"/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437913" y="1115450"/>
            <a:ext cx="3615542" cy="5628250"/>
            <a:chOff x="9092540" y="2518222"/>
            <a:chExt cx="3099460" cy="4204695"/>
          </a:xfrm>
        </p:grpSpPr>
        <p:pic>
          <p:nvPicPr>
            <p:cNvPr id="2050" name="Picture 2" descr="Gray42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2540" y="2518222"/>
              <a:ext cx="3099460" cy="420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타원 3"/>
            <p:cNvSpPr/>
            <p:nvPr/>
          </p:nvSpPr>
          <p:spPr>
            <a:xfrm>
              <a:off x="9092541" y="5174673"/>
              <a:ext cx="695696" cy="384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47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Thermal 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137961"/>
            <a:ext cx="10515600" cy="1636912"/>
          </a:xfrm>
        </p:spPr>
        <p:txBody>
          <a:bodyPr/>
          <a:lstStyle/>
          <a:p>
            <a:r>
              <a:rPr lang="en-US" altLang="ko-KR" dirty="0" smtClean="0"/>
              <a:t>Peltier elements = thermal actuator </a:t>
            </a:r>
          </a:p>
          <a:p>
            <a:pPr lvl="1"/>
            <a:r>
              <a:rPr lang="en-US" altLang="ko-KR" dirty="0" smtClean="0"/>
              <a:t>Capable of providing fasts changes in temperature</a:t>
            </a:r>
          </a:p>
          <a:p>
            <a:pPr lvl="1"/>
            <a:r>
              <a:rPr lang="en-US" altLang="ko-KR" dirty="0" smtClean="0"/>
              <a:t>Includes thermal modules, temperature sensors, and vibrotactile modules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3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373" y="365125"/>
            <a:ext cx="11315700" cy="1325563"/>
          </a:xfrm>
        </p:spPr>
        <p:txBody>
          <a:bodyPr/>
          <a:lstStyle/>
          <a:p>
            <a:r>
              <a:rPr lang="en-US" altLang="ko-KR" spc="-180" dirty="0" smtClean="0"/>
              <a:t>Study 1: Thermal Perception Around the Wrist </a:t>
            </a:r>
            <a:endParaRPr lang="ko-KR" altLang="en-US" spc="-18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555" y="1825625"/>
            <a:ext cx="11073245" cy="4351338"/>
          </a:xfrm>
        </p:spPr>
        <p:txBody>
          <a:bodyPr/>
          <a:lstStyle/>
          <a:p>
            <a:r>
              <a:rPr lang="en-US" altLang="ko-KR" dirty="0" smtClean="0"/>
              <a:t>Main goal: 1) Perception limit of thermal haptic feedback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2) Select a suitable configuration to provide feedback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Stimuli:  ±3°C stimuli for 1 second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64" y="3895725"/>
            <a:ext cx="6524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636" y="365125"/>
            <a:ext cx="11471564" cy="1325563"/>
          </a:xfrm>
        </p:spPr>
        <p:txBody>
          <a:bodyPr/>
          <a:lstStyle/>
          <a:p>
            <a:r>
              <a:rPr lang="en-US" altLang="ko-KR" dirty="0" smtClean="0"/>
              <a:t>Study 1: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7448"/>
          </a:xfrm>
        </p:spPr>
        <p:txBody>
          <a:bodyPr/>
          <a:lstStyle/>
          <a:p>
            <a:r>
              <a:rPr lang="en-US" altLang="ko-KR" dirty="0" smtClean="0"/>
              <a:t>Within-subjects (12 participants) </a:t>
            </a:r>
          </a:p>
          <a:p>
            <a:r>
              <a:rPr lang="en-US" altLang="ko-KR" dirty="0" smtClean="0"/>
              <a:t>IV: Configuration (4, 6, 8) &amp; Thermal Level (Hot or Cold)</a:t>
            </a:r>
          </a:p>
          <a:p>
            <a:r>
              <a:rPr lang="en-US" altLang="ko-KR" dirty="0" smtClean="0"/>
              <a:t>DV: Accuracy of the perceived location and thermal level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27" y="4422684"/>
            <a:ext cx="4155498" cy="24353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74915" y="4743017"/>
            <a:ext cx="7503964" cy="1433946"/>
            <a:chOff x="268433" y="4073236"/>
            <a:chExt cx="7503964" cy="143394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68433" y="4073236"/>
              <a:ext cx="2303317" cy="1423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64427" y="4083627"/>
              <a:ext cx="2303317" cy="1423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469080" y="4083627"/>
              <a:ext cx="2303317" cy="14235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6060" y="5269238"/>
            <a:ext cx="229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second stimuli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0237" y="5130739"/>
            <a:ext cx="229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location of  perceived stimuli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4222" y="4853739"/>
            <a:ext cx="239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 second interval to return temperature to starting skin temperature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2478232" y="5465185"/>
            <a:ext cx="292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091545" y="5473652"/>
            <a:ext cx="292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8" idx="0"/>
            <a:endCxn id="6" idx="0"/>
          </p:cNvCxnSpPr>
          <p:nvPr/>
        </p:nvCxnSpPr>
        <p:spPr>
          <a:xfrm rot="16200000" flipV="1">
            <a:off x="3921703" y="2147889"/>
            <a:ext cx="10391" cy="5200647"/>
          </a:xfrm>
          <a:prstGeom prst="curvedConnector3">
            <a:avLst>
              <a:gd name="adj1" fmla="val 489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1: Results and 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8180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44936" y="2078182"/>
            <a:ext cx="768928" cy="64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84472" y="2078182"/>
            <a:ext cx="768928" cy="64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0063" y="2209800"/>
            <a:ext cx="768928" cy="64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56411" y="2216727"/>
            <a:ext cx="768928" cy="665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888672" y="1402773"/>
            <a:ext cx="2834119" cy="282632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9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865" y="365125"/>
            <a:ext cx="11887200" cy="1325563"/>
          </a:xfrm>
        </p:spPr>
        <p:txBody>
          <a:bodyPr>
            <a:normAutofit/>
          </a:bodyPr>
          <a:lstStyle/>
          <a:p>
            <a:r>
              <a:rPr lang="en-US" altLang="ko-KR" sz="4390" spc="-120" dirty="0" smtClean="0"/>
              <a:t>Study 2: Thermal Feedback in a mobile scenario</a:t>
            </a:r>
            <a:endParaRPr lang="ko-KR" altLang="en-US" sz="4390" spc="-12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033" y="1516206"/>
            <a:ext cx="5227926" cy="5092412"/>
          </a:xfrm>
        </p:spPr>
        <p:txBody>
          <a:bodyPr>
            <a:normAutofit/>
          </a:bodyPr>
          <a:lstStyle/>
          <a:p>
            <a:r>
              <a:rPr lang="en-US" altLang="ko-KR" spc="-140" dirty="0" smtClean="0"/>
              <a:t>Semi-realistic scenario: Walking</a:t>
            </a:r>
          </a:p>
          <a:p>
            <a:r>
              <a:rPr lang="en-US" altLang="ko-KR" dirty="0" smtClean="0"/>
              <a:t>Thermal vs. Vibrotactile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IV: Feedback Modality</a:t>
            </a:r>
          </a:p>
          <a:p>
            <a:r>
              <a:rPr lang="en-US" altLang="ko-KR" dirty="0" smtClean="0"/>
              <a:t>DV: Accuracy of perceived location and stimulus detection time </a:t>
            </a:r>
          </a:p>
          <a:p>
            <a:r>
              <a:rPr lang="en-US" altLang="ko-KR" dirty="0" smtClean="0"/>
              <a:t>NASA-TLX questionnaire (Hart &amp; </a:t>
            </a:r>
            <a:r>
              <a:rPr lang="en-US" altLang="ko-KR" dirty="0" err="1" smtClean="0"/>
              <a:t>Saveland</a:t>
            </a:r>
            <a:r>
              <a:rPr lang="en-US" altLang="ko-KR" dirty="0" smtClean="0"/>
              <a:t>, 1988) after each condition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94" y="1516206"/>
            <a:ext cx="6318106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2: Results and 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36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Challenge for vibrotactile</a:t>
            </a:r>
          </a:p>
          <a:p>
            <a:pPr lvl="1"/>
            <a:r>
              <a:rPr lang="en-US" altLang="ko-KR" dirty="0" smtClean="0"/>
              <a:t>Multiple actuators should be mechanically isolated from the main body </a:t>
            </a:r>
          </a:p>
          <a:p>
            <a:pPr lvl="1"/>
            <a:r>
              <a:rPr lang="en-US" altLang="ko-KR" dirty="0" smtClean="0"/>
              <a:t>Movement made it hard to recognize the location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Increased demand and effort made accuracy lower.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Hand orientation could have an effect 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514475"/>
            <a:ext cx="63436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606</Words>
  <Application>Microsoft Office PowerPoint</Application>
  <PresentationFormat>와이드스크린</PresentationFormat>
  <Paragraphs>120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ThermalBracelet : Exploring Thermal Haptic Feedback Around the Wrist </vt:lpstr>
      <vt:lpstr>Introduction </vt:lpstr>
      <vt:lpstr>Thermal Haptic Feedback</vt:lpstr>
      <vt:lpstr>Selection of Thermal Modules</vt:lpstr>
      <vt:lpstr>Study 1: Thermal Perception Around the Wrist </vt:lpstr>
      <vt:lpstr>Study 1: Methods</vt:lpstr>
      <vt:lpstr>Study 1: Results and discussion</vt:lpstr>
      <vt:lpstr>Study 2: Thermal Feedback in a mobile scenario</vt:lpstr>
      <vt:lpstr>Study 2: Results and discussion</vt:lpstr>
      <vt:lpstr>Study 3: Spatio-Temporal feedback with Thermal Wristband </vt:lpstr>
      <vt:lpstr>Study 3: Methods</vt:lpstr>
      <vt:lpstr>Study 3: Results and discussion </vt:lpstr>
      <vt:lpstr>Discussion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ThermalBracelet : Exploring Thermal Haptic Feedback Around the Wrist</dc:title>
  <dc:creator>Windows 사용자</dc:creator>
  <cp:lastModifiedBy>Windows 사용자</cp:lastModifiedBy>
  <cp:revision>18</cp:revision>
  <dcterms:created xsi:type="dcterms:W3CDTF">2019-07-25T05:50:03Z</dcterms:created>
  <dcterms:modified xsi:type="dcterms:W3CDTF">2019-07-25T10:41:49Z</dcterms:modified>
</cp:coreProperties>
</file>