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70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4A0E-FF05-49AF-BB4D-3A097D674983}" type="datetimeFigureOut">
              <a:rPr lang="sl-SI" smtClean="0"/>
              <a:t>13.4.2021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E87630A-04BC-464F-B1E7-1DEA92CE6EE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3974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4A0E-FF05-49AF-BB4D-3A097D674983}" type="datetimeFigureOut">
              <a:rPr lang="sl-SI" smtClean="0"/>
              <a:t>13.4.2021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630A-04BC-464F-B1E7-1DEA92CE6EE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8262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4A0E-FF05-49AF-BB4D-3A097D674983}" type="datetimeFigureOut">
              <a:rPr lang="sl-SI" smtClean="0"/>
              <a:t>13.4.2021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630A-04BC-464F-B1E7-1DEA92CE6EE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6269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4A0E-FF05-49AF-BB4D-3A097D674983}" type="datetimeFigureOut">
              <a:rPr lang="sl-SI" smtClean="0"/>
              <a:t>13.4.2021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630A-04BC-464F-B1E7-1DEA92CE6EE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6746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E334A0E-FF05-49AF-BB4D-3A097D674983}" type="datetimeFigureOut">
              <a:rPr lang="sl-SI" smtClean="0"/>
              <a:t>13.4.2021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sl-SI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E87630A-04BC-464F-B1E7-1DEA92CE6EE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3852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4A0E-FF05-49AF-BB4D-3A097D674983}" type="datetimeFigureOut">
              <a:rPr lang="sl-SI" smtClean="0"/>
              <a:t>13.4.2021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630A-04BC-464F-B1E7-1DEA92CE6EE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7942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4A0E-FF05-49AF-BB4D-3A097D674983}" type="datetimeFigureOut">
              <a:rPr lang="sl-SI" smtClean="0"/>
              <a:t>13.4.2021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630A-04BC-464F-B1E7-1DEA92CE6EE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0030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4A0E-FF05-49AF-BB4D-3A097D674983}" type="datetimeFigureOut">
              <a:rPr lang="sl-SI" smtClean="0"/>
              <a:t>13.4.2021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630A-04BC-464F-B1E7-1DEA92CE6EE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3568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4A0E-FF05-49AF-BB4D-3A097D674983}" type="datetimeFigureOut">
              <a:rPr lang="sl-SI" smtClean="0"/>
              <a:t>13.4.2021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630A-04BC-464F-B1E7-1DEA92CE6EE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9432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4A0E-FF05-49AF-BB4D-3A097D674983}" type="datetimeFigureOut">
              <a:rPr lang="sl-SI" smtClean="0"/>
              <a:t>13.4.2021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630A-04BC-464F-B1E7-1DEA92CE6EE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89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4A0E-FF05-49AF-BB4D-3A097D674983}" type="datetimeFigureOut">
              <a:rPr lang="sl-SI" smtClean="0"/>
              <a:t>13.4.2021</a:t>
            </a:fld>
            <a:endParaRPr lang="sl-SI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630A-04BC-464F-B1E7-1DEA92CE6EE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5677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E334A0E-FF05-49AF-BB4D-3A097D674983}" type="datetimeFigureOut">
              <a:rPr lang="sl-SI" smtClean="0"/>
              <a:t>13.4.2021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E87630A-04BC-464F-B1E7-1DEA92CE6EE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7970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8D66EE2-048E-4D55-B8E5-F6179A7647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APLIKACIJA ZA ŠPORTNE KLUBE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DCEF9141-0733-4596-9536-DE77C77E6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endParaRPr lang="sl-SI" dirty="0"/>
          </a:p>
          <a:p>
            <a:pPr algn="r"/>
            <a:r>
              <a:rPr lang="sl-SI" dirty="0"/>
              <a:t>Avtor: Domen Zupančič, T4c</a:t>
            </a:r>
          </a:p>
          <a:p>
            <a:pPr algn="r"/>
            <a:r>
              <a:rPr lang="sl-SI" dirty="0"/>
              <a:t>Mentor: dr. Albert Zorko</a:t>
            </a:r>
          </a:p>
        </p:txBody>
      </p:sp>
    </p:spTree>
    <p:extLst>
      <p:ext uri="{BB962C8B-B14F-4D97-AF65-F5344CB8AC3E}">
        <p14:creationId xmlns:p14="http://schemas.microsoft.com/office/powerpoint/2010/main" val="1759396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0CE606B-D44F-4E03-9F74-FE852991B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Obrazci</a:t>
            </a:r>
          </a:p>
        </p:txBody>
      </p:sp>
      <p:pic>
        <p:nvPicPr>
          <p:cNvPr id="13" name="Slika 12">
            <a:extLst>
              <a:ext uri="{FF2B5EF4-FFF2-40B4-BE49-F238E27FC236}">
                <a16:creationId xmlns:a16="http://schemas.microsoft.com/office/drawing/2014/main" id="{27EF913D-5CC5-47A5-90F2-703FF17C1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011" y="1941348"/>
            <a:ext cx="4028366" cy="2129805"/>
          </a:xfrm>
          <a:prstGeom prst="rect">
            <a:avLst/>
          </a:prstGeom>
        </p:spPr>
      </p:pic>
      <p:pic>
        <p:nvPicPr>
          <p:cNvPr id="15" name="Označba mesta vsebine 14">
            <a:extLst>
              <a:ext uri="{FF2B5EF4-FFF2-40B4-BE49-F238E27FC236}">
                <a16:creationId xmlns:a16="http://schemas.microsoft.com/office/drawing/2014/main" id="{9954AA51-754E-4DD7-8FA4-E1301991883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997" y="4216367"/>
            <a:ext cx="4555222" cy="2129804"/>
          </a:xfrm>
          <a:prstGeom prst="rect">
            <a:avLst/>
          </a:prstGeom>
        </p:spPr>
      </p:pic>
      <p:pic>
        <p:nvPicPr>
          <p:cNvPr id="16" name="Slika 15">
            <a:extLst>
              <a:ext uri="{FF2B5EF4-FFF2-40B4-BE49-F238E27FC236}">
                <a16:creationId xmlns:a16="http://schemas.microsoft.com/office/drawing/2014/main" id="{92729CED-63C4-4522-9777-883596623AE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504" y="446638"/>
            <a:ext cx="2451873" cy="1337815"/>
          </a:xfrm>
          <a:prstGeom prst="rect">
            <a:avLst/>
          </a:prstGeom>
        </p:spPr>
      </p:pic>
      <p:pic>
        <p:nvPicPr>
          <p:cNvPr id="26" name="Slika 25">
            <a:extLst>
              <a:ext uri="{FF2B5EF4-FFF2-40B4-BE49-F238E27FC236}">
                <a16:creationId xmlns:a16="http://schemas.microsoft.com/office/drawing/2014/main" id="{D9083529-ABE0-454D-8DC9-9339DD801CB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1" y="2093976"/>
            <a:ext cx="4147253" cy="365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47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947A0A0-93C0-410E-AB20-7514986D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porocila</a:t>
            </a:r>
            <a:endParaRPr lang="sl-SI" dirty="0"/>
          </a:p>
        </p:txBody>
      </p:sp>
      <p:pic>
        <p:nvPicPr>
          <p:cNvPr id="4" name="Označba mesta vsebine 3">
            <a:extLst>
              <a:ext uri="{FF2B5EF4-FFF2-40B4-BE49-F238E27FC236}">
                <a16:creationId xmlns:a16="http://schemas.microsoft.com/office/drawing/2014/main" id="{6D39ACC5-6101-4D92-B792-E58881ECAD4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22" y="1207008"/>
            <a:ext cx="3800854" cy="4727448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982C309E-6529-4B4F-878D-525B70FBD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83" y="1874520"/>
            <a:ext cx="5036496" cy="406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6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FF038E3-EA82-4BA3-AA86-141AAFD4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Zacetna</a:t>
            </a:r>
            <a:r>
              <a:rPr lang="sl-SI" dirty="0"/>
              <a:t> stran</a:t>
            </a:r>
          </a:p>
        </p:txBody>
      </p:sp>
      <p:pic>
        <p:nvPicPr>
          <p:cNvPr id="4" name="Označba mesta vsebine 3">
            <a:extLst>
              <a:ext uri="{FF2B5EF4-FFF2-40B4-BE49-F238E27FC236}">
                <a16:creationId xmlns:a16="http://schemas.microsoft.com/office/drawing/2014/main" id="{E7167887-FB36-4D67-8285-668269E3B1D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2093976"/>
            <a:ext cx="5099871" cy="4051300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F1FEA88D-FBAD-4DD3-A5A7-167850BA56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389" y="2093977"/>
            <a:ext cx="3135919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37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14996A2-6FCC-4B0B-BE74-B0348D95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ukazi</a:t>
            </a:r>
            <a:endParaRPr lang="sl-SI" dirty="0"/>
          </a:p>
        </p:txBody>
      </p:sp>
      <p:pic>
        <p:nvPicPr>
          <p:cNvPr id="4" name="Označba mesta vsebine 3">
            <a:extLst>
              <a:ext uri="{FF2B5EF4-FFF2-40B4-BE49-F238E27FC236}">
                <a16:creationId xmlns:a16="http://schemas.microsoft.com/office/drawing/2014/main" id="{D7D0B34F-F323-47C2-947D-6FC6CB404EE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2093976"/>
            <a:ext cx="2952750" cy="2609850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30DB0E4B-8C31-41E0-807D-FDDCDCDDD41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68164" y="2093976"/>
            <a:ext cx="3879724" cy="2609850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59F5F4DB-3BAA-44B2-A496-44A1A13B251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599550" y="2093976"/>
            <a:ext cx="2534794" cy="18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83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9487D52-CA09-43A5-8612-275A1520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11898"/>
            <a:ext cx="6156790" cy="1609344"/>
          </a:xfrm>
        </p:spPr>
        <p:txBody>
          <a:bodyPr anchor="ctr">
            <a:normAutofit/>
          </a:bodyPr>
          <a:lstStyle/>
          <a:p>
            <a:pPr algn="r"/>
            <a:r>
              <a:rPr lang="sl-SI"/>
              <a:t>VPRAŠANJA</a:t>
            </a:r>
          </a:p>
        </p:txBody>
      </p:sp>
      <p:pic>
        <p:nvPicPr>
          <p:cNvPr id="1026" name="Picture 2" descr="Data and Software, Driving Digital Transformation | The Software Report">
            <a:extLst>
              <a:ext uri="{FF2B5EF4-FFF2-40B4-BE49-F238E27FC236}">
                <a16:creationId xmlns:a16="http://schemas.microsoft.com/office/drawing/2014/main" id="{055CB8E5-489F-41F4-9165-112DD3FF2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1217" y="643468"/>
            <a:ext cx="5750902" cy="345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442D59A0-B122-41CF-BE5C-9A9908326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4511896"/>
            <a:ext cx="3703321" cy="1609345"/>
          </a:xfrm>
        </p:spPr>
        <p:txBody>
          <a:bodyPr anchor="ctr">
            <a:normAutofit/>
          </a:bodyPr>
          <a:lstStyle/>
          <a:p>
            <a:endParaRPr lang="sl-SI" sz="14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AC6F186-990E-4A9E-9C75-88580953E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5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384D96A-3B4C-4BFD-BDD1-06ED9EC26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sl-SI"/>
              <a:t>Podatkovne baze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D25ED3D-F512-4DA2-8048-7B6FDBEE7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sl-SI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Hiter dostop do informacij</a:t>
            </a:r>
          </a:p>
          <a:p>
            <a:r>
              <a:rPr lang="sl-SI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Sestavni del informacijskih sistemov</a:t>
            </a:r>
          </a:p>
          <a:p>
            <a:r>
              <a:rPr lang="sl-SI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Zbirka povezanih podatkov</a:t>
            </a:r>
          </a:p>
          <a:p>
            <a:r>
              <a:rPr lang="sl-SI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Podatki so dejstva</a:t>
            </a:r>
          </a:p>
          <a:p>
            <a:r>
              <a:rPr lang="sl-SI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Podatki so strukturirani</a:t>
            </a:r>
            <a:endParaRPr lang="sl-SI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9C5E91E3-ED22-4489-B167-D75CE61F4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113" y="3280548"/>
            <a:ext cx="6266135" cy="237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6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C372C82-2F4A-4B35-BA41-92F427A6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sl-SI" sz="4400"/>
              <a:t>Microsoft access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A0925AD-0C3E-4655-B46E-4802386C6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78608"/>
            <a:ext cx="4730451" cy="3593592"/>
          </a:xfrm>
        </p:spPr>
        <p:txBody>
          <a:bodyPr>
            <a:normAutofit/>
          </a:bodyPr>
          <a:lstStyle/>
          <a:p>
            <a:r>
              <a:rPr lang="sl-SI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 za upravljanje relacijskih podatkovnih baz</a:t>
            </a:r>
          </a:p>
          <a:p>
            <a:r>
              <a:rPr lang="sl-SI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Deluje v operacijskem sistemu Microsoft Windows</a:t>
            </a:r>
            <a:endParaRPr lang="sl-SI" sz="18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sl-SI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Paket Microsoft Office</a:t>
            </a:r>
          </a:p>
          <a:p>
            <a:r>
              <a:rPr lang="sl-SI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Sistemi za upravljanje podatkovnih baz so namenjeni:</a:t>
            </a:r>
          </a:p>
          <a:p>
            <a:pPr lvl="1"/>
            <a:r>
              <a:rPr lang="sl-SI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zbiranju, </a:t>
            </a:r>
          </a:p>
          <a:p>
            <a:pPr lvl="1"/>
            <a:r>
              <a:rPr lang="sl-SI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organiziranju </a:t>
            </a:r>
          </a:p>
          <a:p>
            <a:pPr lvl="1"/>
            <a:r>
              <a:rPr lang="sl-SI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vzdrževanju podatkov, ki jih lahko na različne načine obdelujemo</a:t>
            </a:r>
            <a:endParaRPr lang="sl-SI" dirty="0"/>
          </a:p>
        </p:txBody>
      </p:sp>
      <p:pic>
        <p:nvPicPr>
          <p:cNvPr id="1026" name="Picture 2" descr="Microsoft Access Latest Version 2021 - Free Download and Review">
            <a:extLst>
              <a:ext uri="{FF2B5EF4-FFF2-40B4-BE49-F238E27FC236}">
                <a16:creationId xmlns:a16="http://schemas.microsoft.com/office/drawing/2014/main" id="{1CAC3F95-5F4F-4393-B5D7-7BCE0ADCAA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1" r="35366"/>
          <a:stretch/>
        </p:blipFill>
        <p:spPr bwMode="auto">
          <a:xfrm>
            <a:off x="5913124" y="1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Freeform: Shape 70">
            <a:extLst>
              <a:ext uri="{FF2B5EF4-FFF2-40B4-BE49-F238E27FC236}">
                <a16:creationId xmlns:a16="http://schemas.microsoft.com/office/drawing/2014/main" id="{484E34F7-E155-426C-A88E-8AEA6CF3F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3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1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72CECA2-DEB5-4E7B-B95F-DD07ACE6B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00" y="484632"/>
            <a:ext cx="7495874" cy="1609344"/>
          </a:xfrm>
        </p:spPr>
        <p:txBody>
          <a:bodyPr>
            <a:normAutofit/>
          </a:bodyPr>
          <a:lstStyle/>
          <a:p>
            <a:r>
              <a:rPr lang="sl-SI"/>
              <a:t>E-r diagram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BAC57457-DF85-4219-B005-1480C1FA8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00" y="2121408"/>
            <a:ext cx="7495874" cy="4050792"/>
          </a:xfrm>
        </p:spPr>
        <p:txBody>
          <a:bodyPr>
            <a:normAutofit/>
          </a:bodyPr>
          <a:lstStyle/>
          <a:p>
            <a:r>
              <a:rPr lang="sl-SI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Je naslednik klasičnih modelov in spada v skupino semantičnih modelov</a:t>
            </a:r>
          </a:p>
          <a:p>
            <a:r>
              <a:rPr lang="sl-SI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Združuje lastnost mrežnih in relacijskih modelov</a:t>
            </a:r>
          </a:p>
          <a:p>
            <a:r>
              <a:rPr lang="sl-SI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Ima zelo široko uporabo, ampak nima standardizirane predstavitve</a:t>
            </a:r>
          </a:p>
          <a:p>
            <a:r>
              <a:rPr lang="sl-SI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Osnova modela je matematična definicija množic in relacije</a:t>
            </a:r>
          </a:p>
          <a:p>
            <a:r>
              <a:rPr lang="sl-SI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Elementi modeliranja:</a:t>
            </a:r>
          </a:p>
          <a:p>
            <a:pPr lvl="1"/>
            <a:r>
              <a:rPr lang="sl-SI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Atribut</a:t>
            </a:r>
            <a:r>
              <a:rPr lang="sl-SI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funkcija, ki tipu entitete priredi množico pripadajočih vrednosti atributa.</a:t>
            </a:r>
          </a:p>
          <a:p>
            <a:pPr lvl="1"/>
            <a:r>
              <a:rPr lang="sl-SI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Entiteta</a:t>
            </a:r>
            <a:r>
              <a:rPr lang="sl-SI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objekt iz realnega sveta, o katerem zbiramo in hranimo podatke.</a:t>
            </a:r>
          </a:p>
          <a:p>
            <a:pPr lvl="1"/>
            <a:r>
              <a:rPr lang="sl-SI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Entitetni tip</a:t>
            </a:r>
            <a:r>
              <a:rPr lang="sl-SI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predstavlja primerke z enakimi lastnostmi. </a:t>
            </a:r>
            <a:endParaRPr lang="sl-SI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4A25C812-465C-4C96-91C3-CAFC9018F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874" y="4025245"/>
            <a:ext cx="3666952" cy="1792523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3C6FEE2F-3CBB-4B65-9CC1-3CFE2FD8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874" y="1693093"/>
            <a:ext cx="36576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6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742BCD0-D724-4C19-9E74-DBAB3119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135" y="484632"/>
            <a:ext cx="5161935" cy="1609344"/>
          </a:xfrm>
        </p:spPr>
        <p:txBody>
          <a:bodyPr>
            <a:normAutofit/>
          </a:bodyPr>
          <a:lstStyle/>
          <a:p>
            <a:r>
              <a:rPr lang="sl-SI" sz="4800"/>
              <a:t>Postopek izdelave E-r diagrama</a:t>
            </a:r>
          </a:p>
        </p:txBody>
      </p:sp>
      <p:sp>
        <p:nvSpPr>
          <p:cNvPr id="25" name="Označba mesta vsebine 2">
            <a:extLst>
              <a:ext uri="{FF2B5EF4-FFF2-40B4-BE49-F238E27FC236}">
                <a16:creationId xmlns:a16="http://schemas.microsoft.com/office/drawing/2014/main" id="{CB59932A-FC62-402E-ACEE-193D7C8EF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135" y="2121408"/>
            <a:ext cx="5161934" cy="4092579"/>
          </a:xfrm>
        </p:spPr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sl-SI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Opredelimo entitete</a:t>
            </a:r>
          </a:p>
          <a:p>
            <a:pPr marL="342900" lvl="0" indent="-342900">
              <a:buFont typeface="+mj-lt"/>
              <a:buAutoNum type="arabicPeriod"/>
            </a:pPr>
            <a:r>
              <a:rPr lang="sl-SI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Določimo primarni ključ</a:t>
            </a:r>
          </a:p>
          <a:p>
            <a:pPr marL="342900" lvl="0" indent="-342900">
              <a:buFont typeface="+mj-lt"/>
              <a:buAutoNum type="arabicPeriod"/>
            </a:pPr>
            <a:r>
              <a:rPr lang="sl-SI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Narišemo začetno skico modela</a:t>
            </a:r>
          </a:p>
          <a:p>
            <a:pPr marL="342900" lvl="0" indent="-342900">
              <a:buFont typeface="+mj-lt"/>
              <a:buAutoNum type="arabicPeriod"/>
            </a:pPr>
            <a:r>
              <a:rPr lang="sl-SI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Opredelimo atribute in razporedimo po entitetah</a:t>
            </a:r>
          </a:p>
          <a:p>
            <a:pPr marL="342900" lvl="0" indent="-342900">
              <a:spcAft>
                <a:spcPts val="1000"/>
              </a:spcAft>
              <a:buFont typeface="+mj-lt"/>
              <a:buAutoNum type="arabicPeriod"/>
            </a:pPr>
            <a:r>
              <a:rPr lang="sl-SI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Napišemo relacijske sheme</a:t>
            </a:r>
          </a:p>
          <a:p>
            <a:pPr marL="342900" lvl="0" indent="-342900">
              <a:spcAft>
                <a:spcPts val="1000"/>
              </a:spcAft>
              <a:buFont typeface="+mj-lt"/>
              <a:buAutoNum type="arabicPeriod"/>
            </a:pPr>
            <a:r>
              <a:rPr lang="sl-SI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Narišemo E-R model</a:t>
            </a:r>
            <a:endParaRPr lang="sl-SI" sz="1800"/>
          </a:p>
        </p:txBody>
      </p:sp>
      <p:pic>
        <p:nvPicPr>
          <p:cNvPr id="20" name="Slika 19">
            <a:extLst>
              <a:ext uri="{FF2B5EF4-FFF2-40B4-BE49-F238E27FC236}">
                <a16:creationId xmlns:a16="http://schemas.microsoft.com/office/drawing/2014/main" id="{AC8E0BA3-2E6B-462C-9F9E-64C5BC167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87" y="484632"/>
            <a:ext cx="4768779" cy="572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6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CAE73F5-D121-46CD-B11C-430E2921D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sl-SI" dirty="0"/>
              <a:t>Opis entitet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AF510DA-345F-4B5C-AFBD-7213ABED8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sl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Opredelitev entitet:</a:t>
            </a:r>
          </a:p>
          <a:p>
            <a:pPr lvl="1"/>
            <a:r>
              <a:rPr lang="sl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Igralci </a:t>
            </a:r>
          </a:p>
          <a:p>
            <a:pPr lvl="1"/>
            <a:r>
              <a:rPr lang="sl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Zaposleni</a:t>
            </a:r>
          </a:p>
          <a:p>
            <a:pPr lvl="1"/>
            <a:r>
              <a:rPr lang="sl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Skupine</a:t>
            </a:r>
          </a:p>
          <a:p>
            <a:pPr lvl="1"/>
            <a:r>
              <a:rPr lang="sl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Manjkajoči</a:t>
            </a:r>
          </a:p>
          <a:p>
            <a:pPr lvl="1"/>
            <a:r>
              <a:rPr lang="sl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Tekmovanja</a:t>
            </a:r>
          </a:p>
          <a:p>
            <a:pPr lvl="1"/>
            <a:r>
              <a:rPr lang="sl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Rezultati</a:t>
            </a:r>
          </a:p>
          <a:p>
            <a:pPr lvl="1"/>
            <a:endParaRPr lang="sl-SI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0B4AF09C-8EBC-4406-B5D1-8EA4A14C4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662" y="1904547"/>
            <a:ext cx="6318978" cy="304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1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264CABB-A4DA-4F02-98FB-0B5A08E7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Relacijska shema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E9FE333-ECDA-4C88-9C2B-9DDA24135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sl-SI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Igralci</a:t>
            </a:r>
            <a:r>
              <a:rPr lang="sl-SI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sl-SI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ID_igralca</a:t>
            </a:r>
            <a:r>
              <a:rPr lang="sl-SI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N, ime: A(20), priimek: A(20), naslov: A(25), datum rojstva: D)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sl-SI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Zaposleni</a:t>
            </a:r>
            <a:r>
              <a:rPr lang="sl-SI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sl-SI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ID_zaposlenega</a:t>
            </a:r>
            <a:r>
              <a:rPr lang="sl-SI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N, ime: A(20), priimek: A(20), naslov: A(25), telefonska številka: A(9), zaposlitev: A(30))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sl-SI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Skupine</a:t>
            </a:r>
            <a:r>
              <a:rPr lang="sl-SI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sl-SI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Št_skupine</a:t>
            </a:r>
            <a:r>
              <a:rPr lang="sl-SI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N, kategorija: A(5), ura začetka: D, ura konca: D, trener A(25))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sl-SI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Manjkajoči</a:t>
            </a:r>
            <a:r>
              <a:rPr lang="sl-SI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sl-SI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ID_mankajočega</a:t>
            </a:r>
            <a:r>
              <a:rPr lang="sl-SI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N,</a:t>
            </a:r>
            <a:r>
              <a:rPr lang="sl-SI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Št_skupine</a:t>
            </a:r>
            <a:r>
              <a:rPr lang="sl-SI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N, ime: A(25), datum: D)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sl-SI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Tekmovanje</a:t>
            </a:r>
            <a:r>
              <a:rPr lang="sl-SI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sl-SI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ID_tekmovanja</a:t>
            </a:r>
            <a:r>
              <a:rPr lang="sl-SI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N, tekmovanje: A(25), kategorija: A(5), datum: D, kraj: A(25), nasprotnik: A(25))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sl-SI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Rezultati</a:t>
            </a:r>
            <a:r>
              <a:rPr lang="sl-SI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sl-SI" sz="18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ID_rezultata</a:t>
            </a:r>
            <a:r>
              <a:rPr lang="sl-SI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N, </a:t>
            </a:r>
            <a:r>
              <a:rPr lang="sl-SI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ID_tekmovanja</a:t>
            </a:r>
            <a:r>
              <a:rPr lang="sl-SI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N, uspeh: A(10), rezultat: A(6), zapiski: A(200))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60741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007B863-FD2D-400E-9F4B-DCF0482A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tabele</a:t>
            </a:r>
          </a:p>
        </p:txBody>
      </p:sp>
      <p:pic>
        <p:nvPicPr>
          <p:cNvPr id="4" name="Označba mesta vsebine 3">
            <a:extLst>
              <a:ext uri="{FF2B5EF4-FFF2-40B4-BE49-F238E27FC236}">
                <a16:creationId xmlns:a16="http://schemas.microsoft.com/office/drawing/2014/main" id="{4C31B73E-EB85-49FD-931A-B612B321D6A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2093976"/>
            <a:ext cx="4980051" cy="3374136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04805E0A-66C3-472F-9D5C-D1CCE1EBF0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87833" y="3178683"/>
            <a:ext cx="5251895" cy="2289429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5A7437EF-51E6-430E-ACD7-FD2303E3624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87833" y="1367029"/>
            <a:ext cx="4846511" cy="160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2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C686551-ED18-4EDB-8837-61A10535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00" y="484632"/>
            <a:ext cx="7495874" cy="1609344"/>
          </a:xfrm>
        </p:spPr>
        <p:txBody>
          <a:bodyPr>
            <a:normAutofit/>
          </a:bodyPr>
          <a:lstStyle/>
          <a:p>
            <a:r>
              <a:rPr lang="sl-SI" dirty="0"/>
              <a:t>poizvedbe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26DE068-4376-4E11-9597-C97A386D2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00" y="2121408"/>
            <a:ext cx="7495874" cy="4050792"/>
          </a:xfrm>
        </p:spPr>
        <p:txBody>
          <a:bodyPr>
            <a:normAutofit fontScale="92500"/>
          </a:bodyPr>
          <a:lstStyle/>
          <a:p>
            <a:r>
              <a:rPr lang="sl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Izračun starosti</a:t>
            </a:r>
          </a:p>
          <a:p>
            <a:pPr marL="45720" indent="0" algn="l">
              <a:lnSpc>
                <a:spcPct val="150000"/>
              </a:lnSpc>
              <a:spcAft>
                <a:spcPts val="1000"/>
              </a:spcAft>
              <a:buNone/>
            </a:pPr>
            <a:r>
              <a:rPr lang="sl-SI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sl-SI" sz="13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igralci.datumrojstva</a:t>
            </a:r>
            <a:r>
              <a:rPr lang="sl-SI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13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Year</a:t>
            </a:r>
            <a:r>
              <a:rPr lang="sl-SI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(Date())-</a:t>
            </a:r>
            <a:r>
              <a:rPr lang="sl-SI" sz="13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Year</a:t>
            </a:r>
            <a:r>
              <a:rPr lang="sl-SI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([</a:t>
            </a:r>
            <a:r>
              <a:rPr lang="sl-SI" sz="13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datumrojstva</a:t>
            </a:r>
            <a:r>
              <a:rPr lang="sl-SI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 AS Starost, </a:t>
            </a:r>
            <a:r>
              <a:rPr lang="sl-SI" sz="13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IIf</a:t>
            </a:r>
            <a:r>
              <a:rPr lang="sl-SI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([Starost]&lt;=15,"U15",IIf([Starost]&lt;=18,"U18",IIf([Starost]&lt;=21,"U21","člani"))) AS Kategorija</a:t>
            </a:r>
            <a:br>
              <a:rPr lang="sl-SI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l-SI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igralci;</a:t>
            </a:r>
            <a:endParaRPr lang="sl-SI" sz="1300" dirty="0"/>
          </a:p>
          <a:p>
            <a:r>
              <a:rPr lang="sl-SI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Razporeditev po skupinah</a:t>
            </a:r>
          </a:p>
          <a:p>
            <a:pPr marL="45720" indent="0" algn="l">
              <a:lnSpc>
                <a:spcPct val="150000"/>
              </a:lnSpc>
              <a:spcAft>
                <a:spcPts val="1000"/>
              </a:spcAft>
              <a:buNone/>
            </a:pPr>
            <a:r>
              <a:rPr lang="sl-SI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igralci.[priimek] &amp; ", " &amp; [ime] AS </a:t>
            </a:r>
            <a:r>
              <a:rPr lang="sl-SI" sz="13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Celo_Ime</a:t>
            </a:r>
            <a:r>
              <a:rPr lang="sl-SI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13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Kategorija.Kategorija</a:t>
            </a:r>
            <a:r>
              <a:rPr lang="sl-SI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13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Skupina.Skupina</a:t>
            </a:r>
            <a:br>
              <a:rPr lang="sl-SI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l-SI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(igralci INNER JOIN Kategorija ON </a:t>
            </a:r>
            <a:r>
              <a:rPr lang="sl-SI" sz="13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igralci.datumrojstva</a:t>
            </a:r>
            <a:r>
              <a:rPr lang="sl-SI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sl-SI" sz="13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Kategorija.datumrojstva</a:t>
            </a:r>
            <a:r>
              <a:rPr lang="sl-SI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INNER JOIN Skupina ON </a:t>
            </a:r>
            <a:r>
              <a:rPr lang="sl-SI" sz="13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Kategorija.Kategorija</a:t>
            </a:r>
            <a:r>
              <a:rPr lang="sl-SI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sl-SI" sz="13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Skupina.Kategorija</a:t>
            </a:r>
            <a:r>
              <a:rPr lang="sl-SI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sl-SI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l-SI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63DBC365-E027-43D4-8FC8-5A5B7FC9B7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80760" y="640080"/>
            <a:ext cx="2063853" cy="2605194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3E09065D-0CCD-40C8-81D5-D1F7DE2A544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980760" y="3423830"/>
            <a:ext cx="2063854" cy="260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05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rsta lesa">
  <a:themeElements>
    <a:clrScheme name="Vrsta les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rsta les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rsta les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TM03090434[[fn=Vrsta lesa]]</Template>
  <TotalTime>183</TotalTime>
  <Words>490</Words>
  <Application>Microsoft Office PowerPoint</Application>
  <PresentationFormat>Širokozaslonsko</PresentationFormat>
  <Paragraphs>60</Paragraphs>
  <Slides>14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6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14</vt:i4>
      </vt:variant>
    </vt:vector>
  </HeadingPairs>
  <TitlesOfParts>
    <vt:vector size="21" baseType="lpstr">
      <vt:lpstr>Arial</vt:lpstr>
      <vt:lpstr>Courier New</vt:lpstr>
      <vt:lpstr>Rockwell</vt:lpstr>
      <vt:lpstr>Rockwell Condensed</vt:lpstr>
      <vt:lpstr>Times New Roman</vt:lpstr>
      <vt:lpstr>Wingdings</vt:lpstr>
      <vt:lpstr>Vrsta lesa</vt:lpstr>
      <vt:lpstr>APLIKACIJA ZA ŠPORTNE KLUBE</vt:lpstr>
      <vt:lpstr>Podatkovne baze</vt:lpstr>
      <vt:lpstr>Microsoft access</vt:lpstr>
      <vt:lpstr>E-r diagram</vt:lpstr>
      <vt:lpstr>Postopek izdelave E-r diagrama</vt:lpstr>
      <vt:lpstr>Opis entitet</vt:lpstr>
      <vt:lpstr>Relacijska shema</vt:lpstr>
      <vt:lpstr>tabele</vt:lpstr>
      <vt:lpstr>poizvedbe</vt:lpstr>
      <vt:lpstr>Obrazci</vt:lpstr>
      <vt:lpstr>porocila</vt:lpstr>
      <vt:lpstr>Zacetna stran</vt:lpstr>
      <vt:lpstr>ukazi</vt:lpstr>
      <vt:lpstr>VPRAŠANJA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APLIKACIJA ZA ŠPORTNE KLUBE</dc:title>
  <dc:creator>Domen Zupančič</dc:creator>
  <cp:lastModifiedBy>Domen Zupančič</cp:lastModifiedBy>
  <cp:revision>19</cp:revision>
  <dcterms:created xsi:type="dcterms:W3CDTF">2021-04-10T15:20:42Z</dcterms:created>
  <dcterms:modified xsi:type="dcterms:W3CDTF">2021-04-13T18:06:22Z</dcterms:modified>
</cp:coreProperties>
</file>