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b72540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b72540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a7ad30e2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a7ad30e2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7e4484ca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7e4484ca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7e4484ca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7e4484ca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a7ad30e2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a7ad30e2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a7ad30e2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a7ad30e2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a7ad30e2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a7ad30e2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a7ad30e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a7ad30e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a7ad30e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a7ad30e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a7ad30e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a7ad30e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a7ad30e2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a7ad30e2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7ad30e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a7ad30e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a7ad30e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a7ad30e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a7ad30e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a7ad30e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a7ad30e2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a7ad30e2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 funzionamento in unibas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7e4484ca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7e4484ca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2.jpg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jp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" y="181025"/>
            <a:ext cx="970725" cy="9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88950" y="1845975"/>
            <a:ext cx="5966100" cy="11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</a:rPr>
              <a:t>Controllo Georeferenziato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</a:rPr>
              <a:t>per l’Accesso a Documenti Digitali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1025" y="3993450"/>
            <a:ext cx="16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Candidato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Domenico Rossini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Matricola 56825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161450" y="4143675"/>
            <a:ext cx="27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Relatore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Ing. Domenico Daniele Bloisi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progettazione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150" y="1073475"/>
            <a:ext cx="5383699" cy="39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3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tecnologie utilizzate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88400" y="970350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Tecnologie utilizzate</a:t>
            </a:r>
            <a:r>
              <a:rPr lang="it" sz="3000">
                <a:solidFill>
                  <a:srgbClr val="FF0000"/>
                </a:solidFill>
              </a:rPr>
              <a:t> :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88400" y="1528450"/>
            <a:ext cx="8759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</a:t>
            </a:r>
            <a:r>
              <a:rPr lang="it" sz="2400"/>
              <a:t>importare </a:t>
            </a:r>
            <a:r>
              <a:rPr lang="it" sz="2400"/>
              <a:t>le </a:t>
            </a:r>
            <a:r>
              <a:rPr lang="it" sz="2400"/>
              <a:t>informazioni geografiche</a:t>
            </a:r>
            <a:r>
              <a:rPr lang="it" sz="2400"/>
              <a:t> riguardanti i poligoni da mostrare a schermo si è scelto di codificare i dati all’interno di un file in formato </a:t>
            </a:r>
            <a:r>
              <a:rPr b="1" lang="it" sz="2400"/>
              <a:t>JS    N</a:t>
            </a:r>
            <a:r>
              <a:rPr lang="it" sz="2400"/>
              <a:t>.</a:t>
            </a:r>
            <a:endParaRPr sz="2400"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837" y="2674338"/>
            <a:ext cx="954135" cy="85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790" y="2674339"/>
            <a:ext cx="925254" cy="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864" y="2674339"/>
            <a:ext cx="2961549" cy="85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075" y="4583250"/>
            <a:ext cx="317251" cy="31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575" y="2674363"/>
            <a:ext cx="851424" cy="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188400" y="1528450"/>
            <a:ext cx="875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chemeClr val="dk1"/>
                </a:solidFill>
              </a:rPr>
              <a:t>L’ applicazione è stata sviluppata in </a:t>
            </a:r>
            <a:r>
              <a:rPr b="1" lang="it" sz="2400">
                <a:solidFill>
                  <a:schemeClr val="dk1"/>
                </a:solidFill>
              </a:rPr>
              <a:t>Java</a:t>
            </a:r>
            <a:r>
              <a:rPr lang="it" sz="2400">
                <a:solidFill>
                  <a:schemeClr val="dk1"/>
                </a:solidFill>
              </a:rPr>
              <a:t>, utilizzando l’IDE </a:t>
            </a:r>
            <a:r>
              <a:rPr b="1" lang="it" sz="2400">
                <a:solidFill>
                  <a:schemeClr val="dk1"/>
                </a:solidFill>
              </a:rPr>
              <a:t>Android Studio</a:t>
            </a:r>
            <a:r>
              <a:rPr lang="it" sz="2400">
                <a:solidFill>
                  <a:schemeClr val="dk1"/>
                </a:solidFill>
              </a:rPr>
              <a:t> e gli </a:t>
            </a:r>
            <a:r>
              <a:rPr b="1" lang="it" sz="2400">
                <a:solidFill>
                  <a:schemeClr val="dk1"/>
                </a:solidFill>
              </a:rPr>
              <a:t>SDK</a:t>
            </a:r>
            <a:r>
              <a:rPr lang="it" sz="2400">
                <a:solidFill>
                  <a:schemeClr val="dk1"/>
                </a:solidFill>
              </a:rPr>
              <a:t> di </a:t>
            </a:r>
            <a:r>
              <a:rPr b="1" lang="it" sz="2400">
                <a:solidFill>
                  <a:schemeClr val="dk1"/>
                </a:solidFill>
              </a:rPr>
              <a:t>Google Maps</a:t>
            </a:r>
            <a:r>
              <a:rPr lang="it" sz="2400">
                <a:solidFill>
                  <a:schemeClr val="dk1"/>
                </a:solidFill>
              </a:rPr>
              <a:t> e </a:t>
            </a:r>
            <a:r>
              <a:rPr b="1" lang="it" sz="2400">
                <a:solidFill>
                  <a:schemeClr val="dk1"/>
                </a:solidFill>
              </a:rPr>
              <a:t>Firebase</a:t>
            </a:r>
            <a:r>
              <a:rPr lang="it" sz="24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4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componenti principali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1084425" y="1538650"/>
            <a:ext cx="20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Maps SDK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88925" y="2185150"/>
            <a:ext cx="384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GoogleMap</a:t>
            </a:r>
            <a:r>
              <a:rPr lang="it" sz="2400"/>
              <a:t> Object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MapView</a:t>
            </a:r>
            <a:r>
              <a:rPr lang="it" sz="2400"/>
              <a:t> View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OnMapReady</a:t>
            </a:r>
            <a:r>
              <a:rPr lang="it" sz="2400"/>
              <a:t> Callback</a:t>
            </a:r>
            <a:endParaRPr sz="24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150" y="1234475"/>
            <a:ext cx="4708399" cy="36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5354550" y="1301725"/>
            <a:ext cx="26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Firebase SDK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572000" y="1948225"/>
            <a:ext cx="4260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FirebaseStorage</a:t>
            </a:r>
            <a:r>
              <a:rPr lang="it" sz="2400"/>
              <a:t> Object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StorageReference </a:t>
            </a:r>
            <a:r>
              <a:rPr lang="it" sz="2400"/>
              <a:t>Object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ListResult</a:t>
            </a:r>
            <a:r>
              <a:rPr lang="it" sz="2400"/>
              <a:t> Object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Uri</a:t>
            </a:r>
            <a:r>
              <a:rPr lang="it" sz="2400"/>
              <a:t> Object</a:t>
            </a:r>
            <a:endParaRPr sz="2400"/>
          </a:p>
        </p:txBody>
      </p:sp>
      <p:sp>
        <p:nvSpPr>
          <p:cNvPr id="210" name="Google Shape;210;p25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5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componenti principali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25749" l="29887" r="29554" t="0"/>
          <a:stretch/>
        </p:blipFill>
        <p:spPr>
          <a:xfrm>
            <a:off x="541400" y="1199150"/>
            <a:ext cx="3517475" cy="362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6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6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Risultati Sperimentali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88400" y="970350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Risultati sperimentali : 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8" y="1616850"/>
            <a:ext cx="7456122" cy="32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7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7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Conclusioni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98750" y="1616850"/>
            <a:ext cx="8746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L’applicazione </a:t>
            </a:r>
            <a:r>
              <a:rPr b="1" lang="it" sz="2400"/>
              <a:t>soddisfa</a:t>
            </a:r>
            <a:r>
              <a:rPr lang="it" sz="2400"/>
              <a:t> tutti gli </a:t>
            </a:r>
            <a:r>
              <a:rPr b="1" lang="it" sz="2400"/>
              <a:t>obiettivi</a:t>
            </a:r>
            <a:r>
              <a:rPr lang="it" sz="2400"/>
              <a:t> individuati in fase di progettazione.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" sz="2400"/>
              <a:t>I metodi di </a:t>
            </a:r>
            <a:r>
              <a:rPr b="1" lang="it" sz="2400"/>
              <a:t>localizzazione</a:t>
            </a:r>
            <a:r>
              <a:rPr lang="it" sz="2400"/>
              <a:t> utilizzati sono </a:t>
            </a:r>
            <a:r>
              <a:rPr b="1" lang="it" sz="2400"/>
              <a:t>sufficienti</a:t>
            </a:r>
            <a:r>
              <a:rPr lang="it" sz="2400"/>
              <a:t> per un corretto funzionamento del sistema.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" sz="2400"/>
              <a:t>La </a:t>
            </a:r>
            <a:r>
              <a:rPr b="1" lang="it" sz="2400"/>
              <a:t>logica</a:t>
            </a:r>
            <a:r>
              <a:rPr lang="it" sz="2400"/>
              <a:t> di accesso ai file a seconda della posizione si è rivelata </a:t>
            </a:r>
            <a:r>
              <a:rPr b="1" lang="it" sz="2400"/>
              <a:t>funzionante</a:t>
            </a:r>
            <a:r>
              <a:rPr lang="it" sz="2400"/>
              <a:t> durante tutti i test effettuati.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7" name="Google Shape;237;p27"/>
          <p:cNvSpPr txBox="1"/>
          <p:nvPr/>
        </p:nvSpPr>
        <p:spPr>
          <a:xfrm>
            <a:off x="188400" y="970350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Conclusioni :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8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8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Sviluppi futuri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188400" y="970350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Sviluppi Futuri </a:t>
            </a:r>
            <a:r>
              <a:rPr lang="it" sz="3000">
                <a:solidFill>
                  <a:srgbClr val="FF0000"/>
                </a:solidFill>
              </a:rPr>
              <a:t>: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88400" y="1616850"/>
            <a:ext cx="695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Maggiore Sicurezza - </a:t>
            </a:r>
            <a:r>
              <a:rPr lang="it" sz="2400"/>
              <a:t>inserendo </a:t>
            </a:r>
            <a:r>
              <a:rPr b="1" lang="it" sz="2400"/>
              <a:t>autenticazione</a:t>
            </a:r>
            <a:r>
              <a:rPr lang="it" sz="2400"/>
              <a:t> e controlli sulla </a:t>
            </a:r>
            <a:r>
              <a:rPr b="1" lang="it" sz="2400"/>
              <a:t>veridicità</a:t>
            </a:r>
            <a:r>
              <a:rPr lang="it" sz="2400"/>
              <a:t> della </a:t>
            </a:r>
            <a:r>
              <a:rPr b="1" lang="it" sz="2400"/>
              <a:t>posizione </a:t>
            </a:r>
            <a:r>
              <a:rPr lang="it" sz="2400"/>
              <a:t>rilevata.</a:t>
            </a:r>
            <a:endParaRPr sz="2400"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700" y="1180762"/>
            <a:ext cx="1795576" cy="179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3520225" y="3128825"/>
            <a:ext cx="528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Maggiore precisione - </a:t>
            </a:r>
            <a:r>
              <a:rPr lang="it" sz="2400"/>
              <a:t>installando dispositivi per la </a:t>
            </a:r>
            <a:r>
              <a:rPr b="1" lang="it" sz="2400"/>
              <a:t>localizzazione indoor</a:t>
            </a:r>
            <a:r>
              <a:rPr lang="it" sz="2400"/>
              <a:t> così da riuscire a </a:t>
            </a:r>
            <a:r>
              <a:rPr b="1" lang="it" sz="2400"/>
              <a:t>distinguere </a:t>
            </a:r>
            <a:r>
              <a:rPr lang="it" sz="2400"/>
              <a:t>le varie </a:t>
            </a:r>
            <a:r>
              <a:rPr b="1" lang="it" sz="2400"/>
              <a:t>stanze</a:t>
            </a:r>
            <a:r>
              <a:rPr lang="it" sz="2400"/>
              <a:t>.</a:t>
            </a:r>
            <a:endParaRPr b="1" sz="2400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25" y="2823900"/>
            <a:ext cx="2622973" cy="19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" y="181025"/>
            <a:ext cx="970725" cy="9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1588950" y="1845975"/>
            <a:ext cx="5966100" cy="11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</a:rPr>
              <a:t>Controllo Georeferenziato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</a:rPr>
              <a:t>per l’Accesso a Documenti Digitali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181025" y="3993450"/>
            <a:ext cx="16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Candidato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Domenico Rossini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Matricola 56825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6161450" y="4143675"/>
            <a:ext cx="27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Relatore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Ing. Domenico Daniele Bloisi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Obiettivo</a:t>
            </a:r>
            <a:endParaRPr sz="2000"/>
          </a:p>
        </p:txBody>
      </p:sp>
      <p:sp>
        <p:nvSpPr>
          <p:cNvPr id="67" name="Google Shape;67;p14"/>
          <p:cNvSpPr txBox="1"/>
          <p:nvPr/>
        </p:nvSpPr>
        <p:spPr>
          <a:xfrm>
            <a:off x="228725" y="1265700"/>
            <a:ext cx="197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Obiettivo </a:t>
            </a:r>
            <a:r>
              <a:rPr lang="it" sz="3000">
                <a:solidFill>
                  <a:srgbClr val="FF0000"/>
                </a:solidFill>
              </a:rPr>
              <a:t>: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5800" y="2049225"/>
            <a:ext cx="84924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L’obiettivo del progetto è stato quello di </a:t>
            </a:r>
            <a:r>
              <a:rPr b="1" lang="it" sz="2400"/>
              <a:t>real</a:t>
            </a:r>
            <a:r>
              <a:rPr b="1" lang="it" sz="2400"/>
              <a:t>izzare</a:t>
            </a:r>
            <a:r>
              <a:rPr lang="it" sz="2400"/>
              <a:t> un</a:t>
            </a:r>
            <a:r>
              <a:rPr lang="it" sz="2400"/>
              <a:t>' </a:t>
            </a:r>
            <a:r>
              <a:rPr b="1" lang="it" sz="2400"/>
              <a:t>applicazione</a:t>
            </a:r>
            <a:r>
              <a:rPr b="1" lang="it" sz="2400"/>
              <a:t> </a:t>
            </a:r>
            <a:r>
              <a:rPr lang="it" sz="2400"/>
              <a:t>accessibile da </a:t>
            </a:r>
            <a:r>
              <a:rPr b="1" lang="it" sz="2400"/>
              <a:t>smartphone</a:t>
            </a:r>
            <a:r>
              <a:rPr lang="it" sz="2400"/>
              <a:t> che permetta di </a:t>
            </a:r>
            <a:r>
              <a:rPr b="1" lang="it" sz="2400"/>
              <a:t>accedere a file e risorse</a:t>
            </a:r>
            <a:r>
              <a:rPr lang="it" sz="2400"/>
              <a:t>, memorizzate in un server </a:t>
            </a:r>
            <a:r>
              <a:rPr b="1" lang="it" sz="2400"/>
              <a:t>remoto</a:t>
            </a:r>
            <a:r>
              <a:rPr lang="it" sz="2400"/>
              <a:t>, che cambiano </a:t>
            </a:r>
            <a:r>
              <a:rPr b="1" lang="it" sz="2400"/>
              <a:t>a seconda della posizione</a:t>
            </a:r>
            <a:r>
              <a:rPr lang="it" sz="2400"/>
              <a:t> in cui l’utente si trova.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44250" y="1199675"/>
            <a:ext cx="190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Indice :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081475" y="1987675"/>
            <a:ext cx="8455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Introduzione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Stato dell’arte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Progettazione e implementazione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Risultati sperimentali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Conclusioni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Sviluppi futuri</a:t>
            </a:r>
            <a:endParaRPr sz="2400"/>
          </a:p>
        </p:txBody>
      </p:sp>
      <p:sp>
        <p:nvSpPr>
          <p:cNvPr id="75" name="Google Shape;75;p15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Indice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Introduzione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88400" y="921075"/>
            <a:ext cx="528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I Location Based Services :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88400" y="1425425"/>
            <a:ext cx="87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Applicazioni </a:t>
            </a:r>
            <a:r>
              <a:rPr lang="it" sz="2400"/>
              <a:t>che </a:t>
            </a:r>
            <a:r>
              <a:rPr b="1" lang="it" sz="2400"/>
              <a:t>utilizzano </a:t>
            </a:r>
            <a:r>
              <a:rPr lang="it" sz="2400"/>
              <a:t>le informazioni </a:t>
            </a:r>
            <a:r>
              <a:rPr b="1" lang="it" sz="2400"/>
              <a:t>geografiche </a:t>
            </a:r>
            <a:r>
              <a:rPr lang="it" sz="2400"/>
              <a:t>del dispositivo per </a:t>
            </a:r>
            <a:r>
              <a:rPr b="1" lang="it" sz="2400"/>
              <a:t>fornire servizi</a:t>
            </a:r>
            <a:r>
              <a:rPr lang="it" sz="2400"/>
              <a:t> all’utente.</a:t>
            </a:r>
            <a:endParaRPr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65" y="2853195"/>
            <a:ext cx="1621652" cy="16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834" y="2853201"/>
            <a:ext cx="2780280" cy="16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4527" y="2930484"/>
            <a:ext cx="1621651" cy="162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2575" y="2853163"/>
            <a:ext cx="1621650" cy="16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237288" y="965175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Concetti fondamentali :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80775" y="1531150"/>
            <a:ext cx="318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Geolocalizzazione </a:t>
            </a:r>
            <a:endParaRPr sz="2400"/>
          </a:p>
        </p:txBody>
      </p:sp>
      <p:sp>
        <p:nvSpPr>
          <p:cNvPr id="101" name="Google Shape;101;p17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Introduzione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913350" y="1531150"/>
            <a:ext cx="377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Georeferenziazione</a:t>
            </a:r>
            <a:endParaRPr sz="24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993" y="2160550"/>
            <a:ext cx="1000003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7546" y="2160550"/>
            <a:ext cx="1901716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348625" y="2988525"/>
            <a:ext cx="234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Geofencing</a:t>
            </a:r>
            <a:endParaRPr sz="24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2299" y="3645428"/>
            <a:ext cx="1557750" cy="12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8622" y="3645425"/>
            <a:ext cx="2374166" cy="12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1363" y="3645425"/>
            <a:ext cx="1480840" cy="1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Stato dell’arte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96975" y="1010125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Tecnologie di localizzazione :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96975" y="1745675"/>
            <a:ext cx="8887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GPS </a:t>
            </a:r>
            <a:r>
              <a:rPr lang="it" sz="2400"/>
              <a:t>- basato su</a:t>
            </a:r>
            <a:r>
              <a:rPr lang="it" sz="2400"/>
              <a:t> </a:t>
            </a:r>
            <a:r>
              <a:rPr b="1" lang="it" sz="2400"/>
              <a:t>segnali radio</a:t>
            </a:r>
            <a:r>
              <a:rPr lang="it" sz="2400"/>
              <a:t> inviati da </a:t>
            </a:r>
            <a:r>
              <a:rPr b="1" lang="it" sz="2400"/>
              <a:t>satelliti</a:t>
            </a:r>
            <a:r>
              <a:rPr lang="it" sz="2400"/>
              <a:t> in orbita attorno al pianeta.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AP </a:t>
            </a:r>
            <a:r>
              <a:rPr b="1" lang="it" sz="2400"/>
              <a:t>WiFi </a:t>
            </a:r>
            <a:r>
              <a:rPr lang="it" sz="2400"/>
              <a:t>- localizzazione avviene in base agli </a:t>
            </a:r>
            <a:r>
              <a:rPr b="1" lang="it" sz="2400"/>
              <a:t>AP vicini </a:t>
            </a:r>
            <a:r>
              <a:rPr lang="it" sz="2400"/>
              <a:t>e le relative </a:t>
            </a:r>
            <a:r>
              <a:rPr b="1" lang="it" sz="2400"/>
              <a:t>posizioni </a:t>
            </a:r>
            <a:r>
              <a:rPr lang="it" sz="2400"/>
              <a:t>memorizzate in </a:t>
            </a:r>
            <a:r>
              <a:rPr b="1" lang="it" sz="2400"/>
              <a:t>database</a:t>
            </a:r>
            <a:r>
              <a:rPr lang="it" sz="2400"/>
              <a:t>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chemeClr val="dk1"/>
                </a:solidFill>
              </a:rPr>
              <a:t>Bluetooth </a:t>
            </a:r>
            <a:r>
              <a:rPr lang="it" sz="2400">
                <a:solidFill>
                  <a:schemeClr val="dk1"/>
                </a:solidFill>
              </a:rPr>
              <a:t>- utilizzato per la localizzazione in ambienti </a:t>
            </a:r>
            <a:r>
              <a:rPr b="1" lang="it" sz="2400">
                <a:solidFill>
                  <a:schemeClr val="dk1"/>
                </a:solidFill>
              </a:rPr>
              <a:t>indoor</a:t>
            </a:r>
            <a:r>
              <a:rPr lang="it" sz="2400">
                <a:solidFill>
                  <a:schemeClr val="dk1"/>
                </a:solidFill>
              </a:rPr>
              <a:t> grazie a dispositivi chiamati </a:t>
            </a:r>
            <a:r>
              <a:rPr b="1" lang="it" sz="2400">
                <a:solidFill>
                  <a:schemeClr val="dk1"/>
                </a:solidFill>
              </a:rPr>
              <a:t>beacon</a:t>
            </a:r>
            <a:r>
              <a:rPr lang="it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7950" y="1393625"/>
            <a:ext cx="1142051" cy="11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6" y="2830375"/>
            <a:ext cx="601100" cy="6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50" y="3988350"/>
            <a:ext cx="458250" cy="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scenari di utilizzo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49500" y="1049438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Scenari di utilizzo</a:t>
            </a:r>
            <a:r>
              <a:rPr lang="it" sz="3000">
                <a:solidFill>
                  <a:srgbClr val="FF0000"/>
                </a:solidFill>
              </a:rPr>
              <a:t> :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57600" y="1805300"/>
            <a:ext cx="173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Unibas</a:t>
            </a:r>
            <a:endParaRPr b="1" sz="2400"/>
          </a:p>
        </p:txBody>
      </p:sp>
      <p:sp>
        <p:nvSpPr>
          <p:cNvPr id="138" name="Google Shape;138;p19"/>
          <p:cNvSpPr txBox="1"/>
          <p:nvPr/>
        </p:nvSpPr>
        <p:spPr>
          <a:xfrm>
            <a:off x="4533825" y="1807625"/>
            <a:ext cx="339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Roma Maker Faire</a:t>
            </a:r>
            <a:endParaRPr b="1" sz="2400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1720" r="1069" t="0"/>
          <a:stretch/>
        </p:blipFill>
        <p:spPr>
          <a:xfrm>
            <a:off x="257600" y="2468750"/>
            <a:ext cx="3924176" cy="195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1302" r="0" t="0"/>
          <a:stretch/>
        </p:blipFill>
        <p:spPr>
          <a:xfrm>
            <a:off x="4533825" y="2473400"/>
            <a:ext cx="4002949" cy="19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casi d’uso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49500" y="954325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Scenario di utilizzo in Unibas </a:t>
            </a:r>
            <a:r>
              <a:rPr lang="it" sz="3000">
                <a:solidFill>
                  <a:srgbClr val="FF0000"/>
                </a:solidFill>
              </a:rPr>
              <a:t>: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49500" y="1548425"/>
            <a:ext cx="5985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L’utente </a:t>
            </a:r>
            <a:r>
              <a:rPr lang="it" sz="2400"/>
              <a:t>si </a:t>
            </a:r>
            <a:r>
              <a:rPr b="1" lang="it" sz="2400"/>
              <a:t>sposta </a:t>
            </a:r>
            <a:r>
              <a:rPr lang="it" sz="2400"/>
              <a:t>all’interno del campus.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Quando si trova in una delle </a:t>
            </a:r>
            <a:r>
              <a:rPr b="1" lang="it" sz="2400"/>
              <a:t>aree evidenziate</a:t>
            </a:r>
            <a:r>
              <a:rPr lang="it" sz="2400"/>
              <a:t> può </a:t>
            </a:r>
            <a:r>
              <a:rPr b="1" lang="it" sz="2400"/>
              <a:t>accedere </a:t>
            </a:r>
            <a:r>
              <a:rPr lang="it" sz="2400"/>
              <a:t>a </a:t>
            </a:r>
            <a:r>
              <a:rPr b="1" lang="it" sz="2400"/>
              <a:t>documenti relativi</a:t>
            </a:r>
            <a:r>
              <a:rPr lang="it" sz="2400"/>
              <a:t> al luogo.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Premendo sul </a:t>
            </a:r>
            <a:r>
              <a:rPr b="1" lang="it" sz="2400"/>
              <a:t>documento </a:t>
            </a:r>
            <a:r>
              <a:rPr lang="it" sz="2400"/>
              <a:t>a cui si è interessati questo viene </a:t>
            </a:r>
            <a:r>
              <a:rPr b="1" lang="it" sz="2400"/>
              <a:t>scaricato</a:t>
            </a:r>
            <a:r>
              <a:rPr lang="it" sz="2400"/>
              <a:t>.</a:t>
            </a:r>
            <a:endParaRPr sz="2400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400" y="1053800"/>
            <a:ext cx="2391525" cy="39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14925"/>
            <a:ext cx="9144000" cy="93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322300" y="3502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Controllo Georeferenziato per l’Accesso a Documenti Digitali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25900"/>
            <a:ext cx="643625" cy="654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1"/>
          <p:cNvCxnSpPr/>
          <p:nvPr/>
        </p:nvCxnSpPr>
        <p:spPr>
          <a:xfrm>
            <a:off x="1322300" y="453050"/>
            <a:ext cx="70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1322300" y="372875"/>
            <a:ext cx="700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Progettazione e implementazione : casi d’uso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49500" y="954325"/>
            <a:ext cx="79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Scenario di utilizzo al Roma Maker Faire :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49500" y="1548425"/>
            <a:ext cx="6214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Il visitatore </a:t>
            </a:r>
            <a:r>
              <a:rPr b="1" lang="it" sz="2400"/>
              <a:t>scarica l’app</a:t>
            </a:r>
            <a:r>
              <a:rPr lang="it" sz="2400"/>
              <a:t> presso lo </a:t>
            </a:r>
            <a:r>
              <a:rPr b="1" lang="it" sz="2400"/>
              <a:t>stand </a:t>
            </a:r>
            <a:r>
              <a:rPr lang="it" sz="2400"/>
              <a:t>dell’università.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Per poter ritirare i gadget è necessario </a:t>
            </a:r>
            <a:r>
              <a:rPr b="1" lang="it" sz="2400"/>
              <a:t>localizzarsi </a:t>
            </a:r>
            <a:r>
              <a:rPr lang="it" sz="2400"/>
              <a:t>presso il </a:t>
            </a:r>
            <a:r>
              <a:rPr b="1" lang="it" sz="2400"/>
              <a:t>campo dei robot</a:t>
            </a:r>
            <a:r>
              <a:rPr lang="it" sz="2400"/>
              <a:t> e scaricare un </a:t>
            </a:r>
            <a:r>
              <a:rPr b="1" lang="it" sz="2400"/>
              <a:t>voucher</a:t>
            </a:r>
            <a:r>
              <a:rPr lang="it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Il visitatore </a:t>
            </a:r>
            <a:r>
              <a:rPr b="1" lang="it" sz="2400"/>
              <a:t>mostra</a:t>
            </a:r>
            <a:r>
              <a:rPr lang="it" sz="2400"/>
              <a:t> il voucher allo stand e </a:t>
            </a:r>
            <a:r>
              <a:rPr b="1" lang="it" sz="2400"/>
              <a:t>riceve</a:t>
            </a:r>
            <a:r>
              <a:rPr lang="it" sz="2400"/>
              <a:t> i gadget.</a:t>
            </a:r>
            <a:endParaRPr sz="2400"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2028" r="0" t="0"/>
          <a:stretch/>
        </p:blipFill>
        <p:spPr>
          <a:xfrm>
            <a:off x="6651800" y="1608000"/>
            <a:ext cx="2033101" cy="33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