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12" name="Titolo presentazion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orpo livello uno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orpo livello uno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ettagli informazion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Dettagli informazione</a:t>
            </a:r>
          </a:p>
        </p:txBody>
      </p:sp>
      <p:sp>
        <p:nvSpPr>
          <p:cNvPr id="1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zion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Attribuzione</a:t>
            </a:r>
          </a:p>
        </p:txBody>
      </p:sp>
      <p:sp>
        <p:nvSpPr>
          <p:cNvPr id="116" name="Corpo livello uno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 defTabSz="2438338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 defTabSz="2438338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 defTabSz="2438338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 defTabSz="2438338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 defTabSz="2438338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iotola di insalata con riso saltato, uova sode e bacchett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Ciotola con frittelle al salmone, insalata e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Pappardelle con burro al prezzemolo, nocciole tostate e scaglie di parmigiano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iotola di insalata con riso saltato, uova sode e bacchett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olo presentazion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3" name="Autore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1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appardelle con burro al prezzemolo, nocciole tostate e scaglie di parmigiano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olo sezion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72" name="Numero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olo programm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89" name="Sottotitolo programm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programma</a:t>
            </a:r>
          </a:p>
        </p:txBody>
      </p:sp>
      <p:sp>
        <p:nvSpPr>
          <p:cNvPr id="9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12700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12700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12700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12700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12700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12700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12700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12700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1270000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6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4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9.jpe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12.jpeg"/><Relationship Id="rId5" Type="http://schemas.openxmlformats.org/officeDocument/2006/relationships/image" Target="../media/image13.jpe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Relationship Id="rId3" Type="http://schemas.openxmlformats.org/officeDocument/2006/relationships/image" Target="../media/image14.jpe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jpeg"/><Relationship Id="rId3" Type="http://schemas.openxmlformats.org/officeDocument/2006/relationships/image" Target="../media/image2.tif"/><Relationship Id="rId4" Type="http://schemas.openxmlformats.org/officeDocument/2006/relationships/image" Target="../media/image4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eltrame Francesco 282019…"/>
          <p:cNvSpPr txBox="1"/>
          <p:nvPr>
            <p:ph type="body" idx="21"/>
          </p:nvPr>
        </p:nvSpPr>
        <p:spPr>
          <a:xfrm>
            <a:off x="1206499" y="9561273"/>
            <a:ext cx="22466302" cy="29991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123315">
            <a:noAutofit/>
          </a:bodyPr>
          <a:lstStyle/>
          <a:p>
            <a:pPr/>
            <a:r>
              <a:t>Beltrame Francesco 282019</a:t>
            </a:r>
          </a:p>
          <a:p>
            <a:pPr/>
            <a:r>
              <a:t>Effretti Marco            269107</a:t>
            </a:r>
          </a:p>
          <a:p>
            <a:pPr/>
            <a:r>
              <a:t>Lobascio Domenico 224512</a:t>
            </a:r>
          </a:p>
          <a:p>
            <a:pPr/>
            <a:r>
              <a:t>Vittori Gabriele          270082</a:t>
            </a:r>
          </a:p>
          <a:p>
            <a:pPr/>
          </a:p>
          <a:p>
            <a:pPr algn="r"/>
          </a:p>
          <a:p>
            <a:pPr algn="r"/>
          </a:p>
          <a:p>
            <a:pPr algn="r"/>
          </a:p>
          <a:p>
            <a:pPr algn="r"/>
          </a:p>
          <a:p>
            <a:pPr algn="r"/>
            <a:r>
              <a:t>Data: 22.06.2023</a:t>
            </a:r>
          </a:p>
          <a:p>
            <a:pPr>
              <a:defRPr sz="8000"/>
            </a:pPr>
          </a:p>
          <a:p>
            <a:pPr/>
          </a:p>
        </p:txBody>
      </p:sp>
      <p:sp>
        <p:nvSpPr>
          <p:cNvPr id="152" name="RAFFINAMENTO DI UNA MESH TRIANGOLAR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RAFFINAMENTO DI UNA MESH TRIANGOLARE</a:t>
            </a:r>
          </a:p>
        </p:txBody>
      </p:sp>
      <p:sp>
        <p:nvSpPr>
          <p:cNvPr id="153" name="PROGRAMMAZIONE E CALCOLO SCIENTIFICO A.A.2022/202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PROGRAMMAZIONE E CALCOLO SCIENTIFICO A.A.2022/2023</a:t>
            </a:r>
          </a:p>
        </p:txBody>
      </p:sp>
      <p:sp>
        <p:nvSpPr>
          <p:cNvPr id="154" name="Numero diapositiva"/>
          <p:cNvSpPr txBox="1"/>
          <p:nvPr>
            <p:ph type="sldNum" sz="quarter" idx="2"/>
          </p:nvPr>
        </p:nvSpPr>
        <p:spPr>
          <a:xfrm>
            <a:off x="11684050" y="13080999"/>
            <a:ext cx="6986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algn="r" defTabSz="584200">
              <a:defRPr sz="1800">
                <a:solidFill>
                  <a:srgbClr val="000000"/>
                </a:solidFill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pprofondimenti: Struttura Dati (3/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Approfondimenti: Struttura Dati (3/4)</a:t>
            </a:r>
          </a:p>
        </p:txBody>
      </p:sp>
      <p:sp>
        <p:nvSpPr>
          <p:cNvPr id="249" name="Struct: Triangle (1/2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Struct: Triangle (1/2)</a:t>
            </a:r>
          </a:p>
        </p:txBody>
      </p:sp>
      <p:sp>
        <p:nvSpPr>
          <p:cNvPr id="250" name="Costruttori:…"/>
          <p:cNvSpPr txBox="1"/>
          <p:nvPr>
            <p:ph type="body" idx="1"/>
          </p:nvPr>
        </p:nvSpPr>
        <p:spPr>
          <a:xfrm>
            <a:off x="1206500" y="3801227"/>
            <a:ext cx="21971000" cy="8703289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Costruttori: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spcBef>
                <a:spcPts val="2500"/>
              </a:spcBef>
              <a:defRPr b="1"/>
            </a:pPr>
            <a:r>
              <a:t>Metodi:</a:t>
            </a:r>
          </a:p>
        </p:txBody>
      </p:sp>
      <p:grpSp>
        <p:nvGrpSpPr>
          <p:cNvPr id="253" name="Raggruppa"/>
          <p:cNvGrpSpPr/>
          <p:nvPr/>
        </p:nvGrpSpPr>
        <p:grpSpPr>
          <a:xfrm>
            <a:off x="1252246" y="4851768"/>
            <a:ext cx="21879508" cy="7371450"/>
            <a:chOff x="0" y="0"/>
            <a:chExt cx="21879507" cy="7371448"/>
          </a:xfrm>
        </p:grpSpPr>
        <p:pic>
          <p:nvPicPr>
            <p:cNvPr id="251" name="Screenshot 2023-06-16 alle 16.51.09.png" descr="Screenshot 2023-06-16 alle 16.51.0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02364" y="3431240"/>
              <a:ext cx="20915491" cy="39402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2" name="Screenshot 2023-06-16 alle 16.52.32.png" descr="Screenshot 2023-06-16 alle 16.52.32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1879508" cy="22286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Approfondimenti: Struttura Dati (3/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Approfondimenti: Struttura Dati (3/4)</a:t>
            </a:r>
          </a:p>
        </p:txBody>
      </p:sp>
      <p:sp>
        <p:nvSpPr>
          <p:cNvPr id="257" name="L’aspetto principale è l’ordinamento dei lati (per lunghezza) e di conseguenza anche dei punti, questi ultimi ordinati in senso antiorario a partire dagli estremi del lato più lungo.…"/>
          <p:cNvSpPr txBox="1"/>
          <p:nvPr>
            <p:ph type="body" sz="half" idx="1"/>
          </p:nvPr>
        </p:nvSpPr>
        <p:spPr>
          <a:xfrm>
            <a:off x="1206500" y="7213975"/>
            <a:ext cx="21971000" cy="5906195"/>
          </a:xfrm>
          <a:prstGeom prst="rect">
            <a:avLst/>
          </a:prstGeom>
        </p:spPr>
        <p:txBody>
          <a:bodyPr/>
          <a:lstStyle/>
          <a:p>
            <a:pPr/>
            <a:r>
              <a:t>L’aspetto principale è l’ordinamento dei lati (per lunghezza) e di conseguenza anche dei punti, questi ultimi ordinati in senso antiorario a partire dagli estremi del lato più lungo.</a:t>
            </a:r>
          </a:p>
          <a:p>
            <a:pPr/>
            <a:r>
              <a:t>Questo viene realizzato tramite il metodo:</a:t>
            </a:r>
          </a:p>
          <a:p>
            <a:pPr/>
          </a:p>
          <a:p>
            <a:pPr/>
            <a:r>
              <a:t>e un controllo sull’area.</a:t>
            </a:r>
          </a:p>
        </p:txBody>
      </p:sp>
      <p:pic>
        <p:nvPicPr>
          <p:cNvPr id="258" name="Screenshot 2023-06-16 alle 09.31.32.png" descr="Screenshot 2023-06-16 alle 09.31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2776" y="3535043"/>
            <a:ext cx="18718448" cy="3598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Screenshot 2023-06-16 alle 09.40.33.png" descr="Screenshot 2023-06-16 alle 09.40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58606" y="10896525"/>
            <a:ext cx="13666711" cy="120478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Struct: Triangle (2/2)"/>
          <p:cNvSpPr txBox="1"/>
          <p:nvPr/>
        </p:nvSpPr>
        <p:spPr>
          <a:xfrm>
            <a:off x="1196688" y="2350105"/>
            <a:ext cx="14558366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Struct: Triangle (2/2)</a:t>
            </a:r>
          </a:p>
        </p:txBody>
      </p:sp>
      <p:sp>
        <p:nvSpPr>
          <p:cNvPr id="26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Approfondimenti: Struttura Dati (4/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Approfondimenti: Struttura Dati (4/4)</a:t>
            </a:r>
          </a:p>
        </p:txBody>
      </p:sp>
      <p:sp>
        <p:nvSpPr>
          <p:cNvPr id="264" name="Class: TriangularMesh (1/2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Class: TriangularMesh (1/2)</a:t>
            </a:r>
          </a:p>
        </p:txBody>
      </p:sp>
      <p:sp>
        <p:nvSpPr>
          <p:cNvPr id="265" name="Costruttori:…"/>
          <p:cNvSpPr txBox="1"/>
          <p:nvPr>
            <p:ph type="body" idx="1"/>
          </p:nvPr>
        </p:nvSpPr>
        <p:spPr>
          <a:xfrm>
            <a:off x="1206500" y="3338515"/>
            <a:ext cx="21971000" cy="9166001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Costruttori:</a:t>
            </a:r>
          </a:p>
          <a:p>
            <a:pPr>
              <a:defRPr b="1"/>
            </a:pPr>
          </a:p>
          <a:p>
            <a:pPr/>
          </a:p>
          <a:p>
            <a:pPr/>
            <a:r>
              <a:t>In particolare il secondo è chiamato da main:</a:t>
            </a:r>
          </a:p>
          <a:p>
            <a:pPr/>
          </a:p>
          <a:p>
            <a:pPr/>
            <a:r>
              <a:t>A cui corrisponde, nel file .cpp:</a:t>
            </a:r>
          </a:p>
        </p:txBody>
      </p:sp>
      <p:pic>
        <p:nvPicPr>
          <p:cNvPr id="266" name="Screenshot 2023-06-14 alle 15.22.21.png" descr="Screenshot 2023-06-14 alle 15.2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0460" y="4758641"/>
            <a:ext cx="21443081" cy="12801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Screenshot 2023-06-14 alle 15.24.31.png" descr="Screenshot 2023-06-14 alle 15.24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2386" y="9866356"/>
            <a:ext cx="21819228" cy="29791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Screenshot 2023-06-14 alle 15.28.34.png" descr="Screenshot 2023-06-14 alle 15.28.3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22296" y="7655602"/>
            <a:ext cx="16739408" cy="107418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pprofondimenti: Struttura Dati (4/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Approfondimenti: Struttura Dati (4/4)</a:t>
            </a:r>
          </a:p>
        </p:txBody>
      </p:sp>
      <p:sp>
        <p:nvSpPr>
          <p:cNvPr id="272" name="Class: TriangularMesh (2/2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Class: TriangularMesh (2/2)</a:t>
            </a:r>
          </a:p>
        </p:txBody>
      </p:sp>
      <p:sp>
        <p:nvSpPr>
          <p:cNvPr id="273" name="Metodi a contorno:…"/>
          <p:cNvSpPr txBox="1"/>
          <p:nvPr>
            <p:ph type="body" idx="1"/>
          </p:nvPr>
        </p:nvSpPr>
        <p:spPr>
          <a:xfrm>
            <a:off x="1206500" y="3358579"/>
            <a:ext cx="21971000" cy="9145937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Metodi a contorno: 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</a:p>
          <a:p>
            <a:pPr/>
          </a:p>
          <a:p>
            <a:pPr/>
            <a:r>
              <a:t>I metodi principali sono descritti più dettagliatamente nelle slide successive,</a:t>
            </a:r>
          </a:p>
        </p:txBody>
      </p:sp>
      <p:sp>
        <p:nvSpPr>
          <p:cNvPr id="274" name="ma prima…"/>
          <p:cNvSpPr txBox="1"/>
          <p:nvPr/>
        </p:nvSpPr>
        <p:spPr>
          <a:xfrm>
            <a:off x="14638078" y="10639583"/>
            <a:ext cx="8936126" cy="2152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00">
              <a:lnSpc>
                <a:spcPct val="90000"/>
              </a:lnSpc>
              <a:spcBef>
                <a:spcPts val="4500"/>
              </a:spcBef>
              <a:defRPr i="1" sz="5200">
                <a:solidFill>
                  <a:srgbClr val="000000"/>
                </a:solidFill>
              </a:defRPr>
            </a:pPr>
            <a:r>
              <a:t>                       </a:t>
            </a:r>
          </a:p>
          <a:p>
            <a:pPr algn="l" defTabSz="1270000">
              <a:lnSpc>
                <a:spcPct val="90000"/>
              </a:lnSpc>
              <a:spcBef>
                <a:spcPts val="4500"/>
              </a:spcBef>
              <a:defRPr i="1" sz="5200">
                <a:solidFill>
                  <a:srgbClr val="000000"/>
                </a:solidFill>
              </a:defRPr>
            </a:pPr>
            <a:r>
              <a:t>                        ma prima…</a:t>
            </a:r>
          </a:p>
        </p:txBody>
      </p:sp>
      <p:pic>
        <p:nvPicPr>
          <p:cNvPr id="275" name="Screenshot 2023-06-16 alle 16.47.57.png" descr="Screenshot 2023-06-16 alle 16.47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3800" y="4814018"/>
            <a:ext cx="19136400" cy="4087963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Matrice di Adiacenz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Matrice di Adiacenza</a:t>
            </a:r>
          </a:p>
        </p:txBody>
      </p:sp>
      <p:pic>
        <p:nvPicPr>
          <p:cNvPr id="279" name="Screenshot 2023-06-14 alle 15.41.38.png" descr="Screenshot 2023-06-14 alle 15.41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7913" y="9319837"/>
            <a:ext cx="13168174" cy="133647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Matrice booleana sparsa 1:…"/>
          <p:cNvSpPr txBox="1"/>
          <p:nvPr>
            <p:ph type="body" idx="1"/>
          </p:nvPr>
        </p:nvSpPr>
        <p:spPr>
          <a:xfrm>
            <a:off x="1323576" y="1765987"/>
            <a:ext cx="18545612" cy="11282074"/>
          </a:xfrm>
          <a:prstGeom prst="rect">
            <a:avLst/>
          </a:prstGeom>
        </p:spPr>
        <p:txBody>
          <a:bodyPr numCol="1" spcCol="38100"/>
          <a:lstStyle/>
          <a:p>
            <a:pPr marL="579119" indent="-579119" defTabSz="1206500">
              <a:spcBef>
                <a:spcPts val="0"/>
              </a:spcBef>
              <a:defRPr sz="4560"/>
            </a:pPr>
            <a:r>
              <a:rPr b="1"/>
              <a:t>Matrice booleana sparsa 1</a:t>
            </a:r>
            <a:r>
              <a:t>: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-dimensione: n x n con n=nTriangles;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-indice di riga e colonna = id dei triangoli;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-costo in memoria elevato (O(n^2));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-non ottimizzata per la ricerca;</a:t>
            </a:r>
          </a:p>
          <a:p>
            <a:pPr marL="579119" indent="-579119" defTabSz="1206500">
              <a:spcBef>
                <a:spcPts val="4200"/>
              </a:spcBef>
              <a:defRPr sz="4560"/>
            </a:pPr>
            <a:r>
              <a:rPr b="1"/>
              <a:t>Matrice booleana sparsa 2</a:t>
            </a:r>
            <a:r>
              <a:t>: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-dimensione m x n con m=nEdges;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-indice di riga = id dei lati, indice di colonna = id dei triangoli;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-costo in memoria ancora più elevato (O(m x n));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-più adatta alla ricerca data l’informazione lato ∈ triangolo;</a:t>
            </a:r>
          </a:p>
          <a:p>
            <a:pPr marL="579119" indent="-579119" defTabSz="1206500">
              <a:spcBef>
                <a:spcPts val="4200"/>
              </a:spcBef>
              <a:defRPr sz="4560"/>
            </a:pPr>
            <a:r>
              <a:rPr b="1"/>
              <a:t>Vector di vector</a:t>
            </a:r>
            <a:r>
              <a:t>: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-dimensione massima: m x 2;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-indice di riga = id dei lati, ogni riga è un vector di id dei triangoli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  adiacenti rispetto al lato considerato;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-costo in memoria ridotto (O(m));</a:t>
            </a:r>
          </a:p>
          <a:p>
            <a:pPr marL="0" indent="0" defTabSz="1206500">
              <a:spcBef>
                <a:spcPts val="0"/>
              </a:spcBef>
              <a:buSzTx/>
              <a:buNone/>
              <a:defRPr sz="4560"/>
            </a:pPr>
            <a:r>
              <a:t>    -ricerca ottimizzata ulteriormente (O(1));</a:t>
            </a:r>
          </a:p>
        </p:txBody>
      </p:sp>
      <p:pic>
        <p:nvPicPr>
          <p:cNvPr id="283" name="Screenshot 2023-06-14 alle 15.52.54.png" descr="Screenshot 2023-06-14 alle 15.52.5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33550" y="1093495"/>
            <a:ext cx="4767456" cy="28488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Screenshot 2023-06-14 alle 15.56.21.png" descr="Screenshot 2023-06-14 alle 15.56.2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339982" y="1498359"/>
            <a:ext cx="4171488" cy="39939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Screenshot 2023-06-14 alle 15.56.38.png" descr="Screenshot 2023-06-14 alle 15.56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784896" y="5821433"/>
            <a:ext cx="4400805" cy="7529501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Evoluzione"/>
          <p:cNvSpPr txBox="1"/>
          <p:nvPr/>
        </p:nvSpPr>
        <p:spPr>
          <a:xfrm>
            <a:off x="1451239" y="315698"/>
            <a:ext cx="12052347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Evoluzione</a:t>
            </a:r>
          </a:p>
        </p:txBody>
      </p:sp>
      <p:sp>
        <p:nvSpPr>
          <p:cNvPr id="287" name="Linea"/>
          <p:cNvSpPr/>
          <p:nvPr/>
        </p:nvSpPr>
        <p:spPr>
          <a:xfrm>
            <a:off x="18737127" y="2383814"/>
            <a:ext cx="1110233" cy="6157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8" name="Linea"/>
          <p:cNvSpPr/>
          <p:nvPr/>
        </p:nvSpPr>
        <p:spPr>
          <a:xfrm>
            <a:off x="19850877" y="4175448"/>
            <a:ext cx="710164" cy="47724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“Matrice”: Riempimento e modific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“Matrice”: Riempimento e modifica</a:t>
            </a:r>
          </a:p>
        </p:txBody>
      </p:sp>
      <p:sp>
        <p:nvSpPr>
          <p:cNvPr id="292" name="Riempimento: all’interno del metodo…"/>
          <p:cNvSpPr txBox="1"/>
          <p:nvPr>
            <p:ph type="body" idx="1"/>
          </p:nvPr>
        </p:nvSpPr>
        <p:spPr>
          <a:xfrm>
            <a:off x="1206500" y="2832991"/>
            <a:ext cx="21971000" cy="9671525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/>
              <a:t>Riempimento</a:t>
            </a:r>
            <a:r>
              <a:t>: all’interno del metodo</a:t>
            </a:r>
          </a:p>
          <a:p>
            <a:pPr marL="698500" indent="-698500">
              <a:spcBef>
                <a:spcPts val="0"/>
              </a:spcBef>
              <a:buClr>
                <a:srgbClr val="FFFFFF"/>
              </a:buClr>
              <a:buSzPct val="123000"/>
              <a:buChar char="•"/>
            </a:pPr>
            <a:r>
              <a:t>per ridurre al minimo i tempi di riempimento si scorrono per ogni triangolo i lati, e con la seguente operazione </a:t>
            </a:r>
          </a:p>
          <a:p>
            <a:pPr marL="698500" indent="-698500">
              <a:spcBef>
                <a:spcPts val="0"/>
              </a:spcBef>
              <a:buClr>
                <a:srgbClr val="FFFFFF"/>
              </a:buClr>
              <a:buSzPct val="123000"/>
              <a:buChar char="•"/>
            </a:pPr>
          </a:p>
          <a:p>
            <a:pPr>
              <a:spcBef>
                <a:spcPts val="500"/>
              </a:spcBef>
            </a:pPr>
            <a:r>
              <a:t>    viene costruita la matrice, conseguentemente a un opportuno</a:t>
            </a:r>
          </a:p>
          <a:p>
            <a:pPr>
              <a:spcBef>
                <a:spcPts val="0"/>
              </a:spcBef>
            </a:pPr>
            <a:r>
              <a:t>    riscalamento;</a:t>
            </a:r>
          </a:p>
          <a:p>
            <a:pPr marL="698500" indent="-698500">
              <a:buSzPct val="123000"/>
              <a:buChar char="•"/>
            </a:pPr>
            <a:r>
              <a:rPr b="1"/>
              <a:t>Modifica</a:t>
            </a:r>
            <a:r>
              <a:t>: facilitato dall’accesso diretto, l’aggiornamento delle adiacenze risulta ottimizzato anche grazie all’utilizzo di alcuni metodi specifici:</a:t>
            </a:r>
          </a:p>
        </p:txBody>
      </p:sp>
      <p:pic>
        <p:nvPicPr>
          <p:cNvPr id="293" name="Screenshot 2023-06-16 alle 10.01.45.png" descr="Screenshot 2023-06-16 alle 10.01.45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700315" y="5546160"/>
            <a:ext cx="12983237" cy="739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Screenshot 2023-06-16 alle 10.23.16.png" descr="Screenshot 2023-06-16 alle 10.23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7310" y="10984037"/>
            <a:ext cx="21029380" cy="1677027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6" name="Screenshot 2023-06-17 alle 16.27.51.png" descr="Screenshot 2023-06-17 alle 16.27.51.png"/>
          <p:cNvPicPr>
            <a:picLocks noChangeAspect="1"/>
          </p:cNvPicPr>
          <p:nvPr/>
        </p:nvPicPr>
        <p:blipFill>
          <a:blip r:embed="rId4">
            <a:extLst/>
          </a:blip>
          <a:srcRect l="0" t="0" r="22054" b="0"/>
          <a:stretch>
            <a:fillRect/>
          </a:stretch>
        </p:blipFill>
        <p:spPr>
          <a:xfrm>
            <a:off x="13423974" y="2815919"/>
            <a:ext cx="10017996" cy="9839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fining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Refining</a:t>
            </a:r>
          </a:p>
        </p:txBody>
      </p:sp>
      <p:pic>
        <p:nvPicPr>
          <p:cNvPr id="299" name="Screenshot 2023-06-16 alle 17.11.45.png" descr="Screenshot 2023-06-16 alle 17.11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7501" y="8817557"/>
            <a:ext cx="23248999" cy="921637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Il metodo da cui parte il raffinamento:…"/>
          <p:cNvSpPr txBox="1"/>
          <p:nvPr>
            <p:ph type="body" idx="1"/>
          </p:nvPr>
        </p:nvSpPr>
        <p:spPr>
          <a:xfrm>
            <a:off x="1206500" y="258186"/>
            <a:ext cx="21971000" cy="12198844"/>
          </a:xfrm>
          <a:prstGeom prst="rect">
            <a:avLst/>
          </a:prstGeom>
        </p:spPr>
        <p:txBody>
          <a:bodyPr/>
          <a:lstStyle/>
          <a:p>
            <a:pPr defTabSz="676909">
              <a:spcBef>
                <a:spcPts val="1400"/>
              </a:spcBef>
              <a:defRPr spc="-45" sz="4510"/>
            </a:pPr>
            <a:r>
              <a:rPr spc="-48" sz="4838"/>
              <a:t>Il metodo da cui parte il raffinamento</a:t>
            </a:r>
            <a:r>
              <a:t>:</a:t>
            </a:r>
          </a:p>
          <a:p>
            <a:pPr defTabSz="676909">
              <a:spcBef>
                <a:spcPts val="1400"/>
              </a:spcBef>
              <a:defRPr spc="-45" sz="4510"/>
            </a:pPr>
          </a:p>
          <a:p>
            <a:pPr defTabSz="676909">
              <a:spcBef>
                <a:spcPts val="1400"/>
              </a:spcBef>
              <a:defRPr spc="-45" sz="4510"/>
            </a:pPr>
          </a:p>
          <a:p>
            <a:pPr defTabSz="676909">
              <a:spcBef>
                <a:spcPts val="1400"/>
              </a:spcBef>
              <a:defRPr spc="-45" sz="4510"/>
            </a:pPr>
          </a:p>
          <a:p>
            <a:pPr defTabSz="676909">
              <a:spcBef>
                <a:spcPts val="1400"/>
              </a:spcBef>
              <a:defRPr spc="-45" sz="4510"/>
            </a:pPr>
          </a:p>
          <a:p>
            <a:pPr defTabSz="676909">
              <a:spcBef>
                <a:spcPts val="1400"/>
              </a:spcBef>
              <a:defRPr spc="-45" sz="4510"/>
            </a:pPr>
          </a:p>
          <a:p>
            <a:pPr defTabSz="676909">
              <a:spcBef>
                <a:spcPts val="1400"/>
              </a:spcBef>
              <a:defRPr spc="-45" sz="4510"/>
            </a:pPr>
            <a:r>
              <a:t>Come specificato nel sorting, i primi triangoli verranno salvati in un vettore </a:t>
            </a:r>
            <a:r>
              <a:rPr b="1"/>
              <a:t>top_theta</a:t>
            </a:r>
            <a:r>
              <a:t>, da cui verranno estratti e divisi nel ciclo successivo.</a:t>
            </a:r>
          </a:p>
          <a:p>
            <a:pPr defTabSz="676909">
              <a:spcBef>
                <a:spcPts val="1400"/>
              </a:spcBef>
              <a:defRPr spc="-45" sz="4510"/>
            </a:pPr>
            <a:r>
              <a:t>Particolare attenzione è stata data alla versatilità della fruizione del metodo, infatti dal main è possibile specificare:</a:t>
            </a:r>
          </a:p>
          <a:p>
            <a:pPr marL="572769" indent="-572769" defTabSz="676909">
              <a:spcBef>
                <a:spcPts val="1400"/>
              </a:spcBef>
              <a:buSzPct val="123000"/>
              <a:buChar char="•"/>
              <a:defRPr spc="-45" sz="4510"/>
            </a:pPr>
            <a:r>
              <a:t>la percentuale di raffinamento: dettata dalla scelta di </a:t>
            </a:r>
            <a:r>
              <a:rPr b="1"/>
              <a:t>theta</a:t>
            </a:r>
            <a:r>
              <a:t> ∈ (0,1);</a:t>
            </a:r>
          </a:p>
          <a:p>
            <a:pPr marL="572769" indent="-572769" defTabSz="676909">
              <a:spcBef>
                <a:spcPts val="500"/>
              </a:spcBef>
              <a:buSzPct val="123000"/>
              <a:buChar char="•"/>
              <a:defRPr spc="-45" sz="4510"/>
            </a:pPr>
            <a:r>
              <a:t>il livello: </a:t>
            </a:r>
            <a:r>
              <a:rPr i="1"/>
              <a:t>“base”</a:t>
            </a:r>
            <a:r>
              <a:t> o </a:t>
            </a:r>
            <a:r>
              <a:rPr i="1"/>
              <a:t>“advanced” </a:t>
            </a:r>
            <a:r>
              <a:t> specificato in </a:t>
            </a:r>
            <a:r>
              <a:rPr b="1"/>
              <a:t>level</a:t>
            </a:r>
            <a:r>
              <a:t>;</a:t>
            </a:r>
          </a:p>
          <a:p>
            <a:pPr marL="572769" indent="-572769" defTabSz="676909">
              <a:spcBef>
                <a:spcPts val="500"/>
              </a:spcBef>
              <a:buSzPct val="123000"/>
              <a:buChar char="•"/>
              <a:defRPr spc="-45" sz="4510"/>
            </a:pPr>
            <a:r>
              <a:t>possibilità di incrementare l’uniformità della mesh risultante attraverso la parola chiave </a:t>
            </a:r>
            <a:r>
              <a:rPr i="1"/>
              <a:t>“uniform”</a:t>
            </a:r>
            <a:r>
              <a:t> (default: </a:t>
            </a:r>
            <a:r>
              <a:rPr i="1"/>
              <a:t>“non-uniform”</a:t>
            </a:r>
            <a:r>
              <a:t>), </a:t>
            </a:r>
            <a:r>
              <a:t>l’implementazione del metodo </a:t>
            </a:r>
            <a:r>
              <a:rPr b="1"/>
              <a:t>Insert</a:t>
            </a:r>
            <a:r>
              <a:t> in questo caso risulta determinante;</a:t>
            </a:r>
          </a:p>
        </p:txBody>
      </p:sp>
      <p:sp>
        <p:nvSpPr>
          <p:cNvPr id="30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4" name="Screenshot 2023-06-17 alle 16.05.13.png" descr="Screenshot 2023-06-17 alle 16.05.1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1407" y="1304915"/>
            <a:ext cx="16641186" cy="3977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Approfondimento: top_the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Approfondimento: top_theta</a:t>
            </a:r>
          </a:p>
        </p:txBody>
      </p:sp>
      <p:sp>
        <p:nvSpPr>
          <p:cNvPr id="307" name="Extract e Inser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Extract e Insert</a:t>
            </a:r>
          </a:p>
        </p:txBody>
      </p:sp>
      <p:sp>
        <p:nvSpPr>
          <p:cNvPr id="308" name="Data la centralità del vettore top_theta nel progetto, si vogliono approfondire i seguenti metodi:…"/>
          <p:cNvSpPr txBox="1"/>
          <p:nvPr>
            <p:ph type="body" idx="1"/>
          </p:nvPr>
        </p:nvSpPr>
        <p:spPr>
          <a:xfrm>
            <a:off x="1206500" y="3585331"/>
            <a:ext cx="21971000" cy="8791166"/>
          </a:xfrm>
          <a:prstGeom prst="rect">
            <a:avLst/>
          </a:prstGeom>
        </p:spPr>
        <p:txBody>
          <a:bodyPr/>
          <a:lstStyle/>
          <a:p>
            <a:pPr defTabSz="775969">
              <a:spcBef>
                <a:spcPts val="1600"/>
              </a:spcBef>
              <a:defRPr spc="-51" sz="5170"/>
            </a:pPr>
            <a:r>
              <a:t>Data la centralità del vettore </a:t>
            </a:r>
            <a:r>
              <a:rPr b="1"/>
              <a:t>top_theta </a:t>
            </a:r>
            <a:r>
              <a:t>nel progetto, si vogliono approfondire i seguenti metodi:</a:t>
            </a:r>
          </a:p>
          <a:p>
            <a:pPr defTabSz="775969">
              <a:spcBef>
                <a:spcPts val="2100"/>
              </a:spcBef>
              <a:defRPr spc="-51" sz="5170"/>
            </a:pPr>
            <a:r>
              <a:t>                                                      : </a:t>
            </a:r>
          </a:p>
          <a:p>
            <a:pPr defTabSz="775969">
              <a:spcBef>
                <a:spcPts val="2100"/>
              </a:spcBef>
              <a:defRPr spc="-51" sz="5170"/>
            </a:pPr>
            <a:r>
              <a:t>    -estrae dal </a:t>
            </a:r>
            <a:r>
              <a:rPr b="1"/>
              <a:t>top_theta </a:t>
            </a:r>
            <a:r>
              <a:t>il triangolo appena diviso;</a:t>
            </a:r>
          </a:p>
          <a:p>
            <a:pPr defTabSz="775969">
              <a:spcBef>
                <a:spcPts val="4100"/>
              </a:spcBef>
              <a:defRPr spc="-51" sz="5170"/>
            </a:pPr>
            <a:r>
              <a:t>                                                      :</a:t>
            </a:r>
          </a:p>
          <a:p>
            <a:pPr defTabSz="775969">
              <a:spcBef>
                <a:spcPts val="2100"/>
              </a:spcBef>
              <a:defRPr spc="-51" sz="5170"/>
            </a:pPr>
            <a:r>
              <a:t>    -inserisce in </a:t>
            </a:r>
            <a:r>
              <a:rPr b="1"/>
              <a:t>top_theta </a:t>
            </a:r>
            <a:r>
              <a:t>uno alla volta tutti i nuovi triangoli creati,    </a:t>
            </a:r>
            <a:r>
              <a:rPr>
                <a:solidFill>
                  <a:srgbClr val="FFFFFF"/>
                </a:solidFill>
              </a:rPr>
              <a:t>hhjj</a:t>
            </a:r>
            <a:r>
              <a:t>riscalando il vettore in modo da mantenere inalterata la sua dimensione;</a:t>
            </a:r>
          </a:p>
          <a:p>
            <a:pPr defTabSz="775969">
              <a:spcBef>
                <a:spcPts val="2100"/>
              </a:spcBef>
              <a:defRPr spc="-51" sz="5170"/>
            </a:pPr>
            <a:r>
              <a:t>    -questo tipo di reinserimento viene applicato esclusivamente quando è </a:t>
            </a:r>
            <a:r>
              <a:rPr>
                <a:solidFill>
                  <a:srgbClr val="FFFFFF"/>
                </a:solidFill>
              </a:rPr>
              <a:t>  hhjj</a:t>
            </a:r>
            <a:r>
              <a:t>richiesta l’uniformità;</a:t>
            </a:r>
          </a:p>
        </p:txBody>
      </p:sp>
      <p:sp>
        <p:nvSpPr>
          <p:cNvPr id="30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0" name="Screenshot 2023-06-17 alle 16.13.39.png" descr="Screenshot 2023-06-17 alle 16.13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7155" y="5426999"/>
            <a:ext cx="9345217" cy="9014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Screenshot 2023-06-17 alle 16.13.50.png" descr="Screenshot 2023-06-17 alle 16.13.5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6621" y="7711056"/>
            <a:ext cx="9387699" cy="9014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Il problema 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Il problema (1/2)</a:t>
            </a:r>
          </a:p>
        </p:txBody>
      </p:sp>
      <p:sp>
        <p:nvSpPr>
          <p:cNvPr id="157" name="Le mesh iniziali"/>
          <p:cNvSpPr txBox="1"/>
          <p:nvPr>
            <p:ph type="body" sz="quarter" idx="1"/>
          </p:nvPr>
        </p:nvSpPr>
        <p:spPr>
          <a:xfrm>
            <a:off x="1206500" y="2488092"/>
            <a:ext cx="21971000" cy="243345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b="1" spc="0"/>
            </a:lvl1pPr>
          </a:lstStyle>
          <a:p>
            <a:pPr/>
            <a:r>
              <a:t>Le mesh iniziali</a:t>
            </a:r>
          </a:p>
        </p:txBody>
      </p:sp>
      <p:pic>
        <p:nvPicPr>
          <p:cNvPr id="158" name="immagine_nuova_con_bordi.png" descr="immagine_nuova_con_bordi.png"/>
          <p:cNvPicPr>
            <a:picLocks noChangeAspect="1"/>
          </p:cNvPicPr>
          <p:nvPr/>
        </p:nvPicPr>
        <p:blipFill>
          <a:blip r:embed="rId2">
            <a:extLst/>
          </a:blip>
          <a:srcRect l="28187" t="6482" r="28187" b="6482"/>
          <a:stretch>
            <a:fillRect/>
          </a:stretch>
        </p:blipFill>
        <p:spPr>
          <a:xfrm>
            <a:off x="3213617" y="3547817"/>
            <a:ext cx="8715017" cy="7947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immagine_nuova_con_bordi.png" descr="immagine_nuova_con_bordi.png"/>
          <p:cNvPicPr>
            <a:picLocks noChangeAspect="1"/>
          </p:cNvPicPr>
          <p:nvPr/>
        </p:nvPicPr>
        <p:blipFill>
          <a:blip r:embed="rId3">
            <a:extLst/>
          </a:blip>
          <a:srcRect l="28804" t="5771" r="28263" b="5771"/>
          <a:stretch>
            <a:fillRect/>
          </a:stretch>
        </p:blipFill>
        <p:spPr>
          <a:xfrm>
            <a:off x="13123690" y="3482928"/>
            <a:ext cx="8576631" cy="8077350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st 1"/>
          <p:cNvSpPr txBox="1"/>
          <p:nvPr/>
        </p:nvSpPr>
        <p:spPr>
          <a:xfrm>
            <a:off x="6706541" y="11619685"/>
            <a:ext cx="172913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Test 1</a:t>
            </a:r>
          </a:p>
        </p:txBody>
      </p:sp>
      <p:sp>
        <p:nvSpPr>
          <p:cNvPr id="161" name="Test 2"/>
          <p:cNvSpPr txBox="1"/>
          <p:nvPr/>
        </p:nvSpPr>
        <p:spPr>
          <a:xfrm>
            <a:off x="16626608" y="11619685"/>
            <a:ext cx="172913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Test 2</a:t>
            </a:r>
          </a:p>
        </p:txBody>
      </p:sp>
      <p:sp>
        <p:nvSpPr>
          <p:cNvPr id="162" name="Numero diapositiva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DivideTriangle_base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DivideTriangle_base</a:t>
            </a:r>
          </a:p>
        </p:txBody>
      </p:sp>
      <p:pic>
        <p:nvPicPr>
          <p:cNvPr id="314" name="Screenshot 2023-06-16 alle 17.13.09.png" descr="Screenshot 2023-06-16 alle 17.13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8083" y="8972439"/>
            <a:ext cx="11527834" cy="1047986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seudo Cod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 Codice</a:t>
            </a:r>
          </a:p>
        </p:txBody>
      </p:sp>
      <p:sp>
        <p:nvSpPr>
          <p:cNvPr id="318" name="La versione base consiste in una                                                           jjjjj funzione semplice che opera su un…"/>
          <p:cNvSpPr txBox="1"/>
          <p:nvPr>
            <p:ph type="body" idx="1"/>
          </p:nvPr>
        </p:nvSpPr>
        <p:spPr>
          <a:xfrm>
            <a:off x="1206500" y="2568161"/>
            <a:ext cx="21971000" cy="993635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</a:p>
          <a:p>
            <a:pPr>
              <a:spcBef>
                <a:spcPts val="0"/>
              </a:spcBef>
            </a:pPr>
            <a:r>
              <a:t>La versione base consiste in una                                                           jjjjj funzione semplice che opera su un</a:t>
            </a:r>
          </a:p>
          <a:p>
            <a:pPr>
              <a:spcBef>
                <a:spcPts val="0"/>
              </a:spcBef>
            </a:pPr>
            <a:r>
              <a:t>singolo triangolo e il suo adiacente.</a:t>
            </a:r>
          </a:p>
          <a:p>
            <a:pPr>
              <a:spcBef>
                <a:spcPts val="0"/>
              </a:spcBef>
            </a:pPr>
            <a:r>
              <a:t>Di conseguenza, verranno creati al</a:t>
            </a:r>
          </a:p>
          <a:p>
            <a:pPr>
              <a:spcBef>
                <a:spcPts val="0"/>
              </a:spcBef>
            </a:pPr>
            <a:r>
              <a:t>massimo 4 nuovi triangoli, 2 per </a:t>
            </a:r>
          </a:p>
          <a:p>
            <a:pPr>
              <a:spcBef>
                <a:spcPts val="0"/>
              </a:spcBef>
            </a:pPr>
            <a:r>
              <a:t>ciascuno dei triangoli originali.</a:t>
            </a:r>
          </a:p>
          <a:p>
            <a:pPr/>
            <a:r>
              <a:t>Per evitare lo svuotamento dei vettori e della matrice di adiacenza dovuto alla cancellazione dei dati, si è optato per un oculato riutilizzo degli id (sia per i triangoli che per i lati).</a:t>
            </a:r>
          </a:p>
          <a:p>
            <a:pPr/>
            <a:r>
              <a:t>                                                </a:t>
            </a:r>
          </a:p>
        </p:txBody>
      </p:sp>
      <p:pic>
        <p:nvPicPr>
          <p:cNvPr id="319" name="Screenshot 2023-06-14 alle 17.27.55.png" descr="Screenshot 2023-06-14 alle 17.27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4553" y="2171792"/>
            <a:ext cx="11159609" cy="5681719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DivideTriangle_advanced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DivideTriangle_advanced</a:t>
            </a:r>
          </a:p>
        </p:txBody>
      </p:sp>
      <p:pic>
        <p:nvPicPr>
          <p:cNvPr id="323" name="Screenshot 2023-06-16 alle 17.14.14.png" descr="Screenshot 2023-06-16 alle 17.14.1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4330" y="9329594"/>
            <a:ext cx="13715340" cy="968598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seudo Codice 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 Codice (1/2)</a:t>
            </a:r>
          </a:p>
        </p:txBody>
      </p:sp>
      <p:sp>
        <p:nvSpPr>
          <p:cNvPr id="327" name="A differenza della versione base quella…"/>
          <p:cNvSpPr txBox="1"/>
          <p:nvPr>
            <p:ph type="body" idx="1"/>
          </p:nvPr>
        </p:nvSpPr>
        <p:spPr>
          <a:xfrm>
            <a:off x="1206500" y="2402376"/>
            <a:ext cx="21971000" cy="1010214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A differenza della versione base quella</a:t>
            </a:r>
          </a:p>
          <a:p>
            <a:pPr>
              <a:spcBef>
                <a:spcPts val="0"/>
              </a:spcBef>
            </a:pPr>
            <a:r>
              <a:t>avanzata, si compone di due parti:</a:t>
            </a:r>
          </a:p>
          <a:p>
            <a:pPr>
              <a:spcBef>
                <a:spcPts val="0"/>
              </a:spcBef>
            </a:pPr>
          </a:p>
          <a:p>
            <a:pPr marL="698500" indent="-698500">
              <a:spcBef>
                <a:spcPts val="0"/>
              </a:spcBef>
              <a:buSzPct val="123000"/>
              <a:buChar char="•"/>
            </a:pPr>
            <a:r>
              <a:t>La prima è uguale alla versione base, </a:t>
            </a:r>
          </a:p>
          <a:p>
            <a:pPr>
              <a:spcBef>
                <a:spcPts val="0"/>
              </a:spcBef>
            </a:pPr>
            <a:r>
              <a:t>    al netto di cambiamenti d’ordine;</a:t>
            </a:r>
          </a:p>
          <a:p>
            <a:pPr>
              <a:spcBef>
                <a:spcPts val="1400"/>
              </a:spcBef>
            </a:pPr>
          </a:p>
          <a:p>
            <a:pPr marL="698500" indent="-698500">
              <a:spcBef>
                <a:spcPts val="0"/>
              </a:spcBef>
              <a:buSzPct val="123000"/>
              <a:buChar char="•"/>
            </a:pPr>
            <a:r>
              <a:t>La seconda ha come differenza </a:t>
            </a:r>
          </a:p>
          <a:p>
            <a:pPr>
              <a:spcBef>
                <a:spcPts val="0"/>
              </a:spcBef>
            </a:pPr>
            <a:r>
              <a:t>    principale l’uso di una funzione ricorsiva:</a:t>
            </a:r>
          </a:p>
          <a:p>
            <a:pPr>
              <a:spcBef>
                <a:spcPts val="0"/>
              </a:spcBef>
            </a:pPr>
            <a:r>
              <a:t> </a:t>
            </a:r>
          </a:p>
        </p:txBody>
      </p:sp>
      <p:pic>
        <p:nvPicPr>
          <p:cNvPr id="328" name="Screenshot 2023-06-15 alle 16.29.26.png" descr="Screenshot 2023-06-15 alle 16.29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55054" y="3463499"/>
            <a:ext cx="10430408" cy="5679925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analizziamola…"/>
          <p:cNvSpPr txBox="1"/>
          <p:nvPr/>
        </p:nvSpPr>
        <p:spPr>
          <a:xfrm>
            <a:off x="17784443" y="11667078"/>
            <a:ext cx="428030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00">
              <a:lnSpc>
                <a:spcPct val="90000"/>
              </a:lnSpc>
              <a:spcBef>
                <a:spcPts val="4500"/>
              </a:spcBef>
              <a:defRPr i="1" sz="4800">
                <a:solidFill>
                  <a:srgbClr val="000000"/>
                </a:solidFill>
              </a:defRPr>
            </a:lvl1pPr>
          </a:lstStyle>
          <a:p>
            <a:pPr/>
            <a:r>
              <a:t>analizziamola…</a:t>
            </a:r>
          </a:p>
        </p:txBody>
      </p:sp>
      <p:pic>
        <p:nvPicPr>
          <p:cNvPr id="330" name="Screenshot 2023-06-16 alle 17.15.07.png" descr="Screenshot 2023-06-16 alle 17.15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060" y="10809792"/>
            <a:ext cx="23289880" cy="645613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seudo codice 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 codice (2/2)</a:t>
            </a:r>
          </a:p>
        </p:txBody>
      </p:sp>
      <p:sp>
        <p:nvSpPr>
          <p:cNvPr id="334" name="Condizione di terminazione:   tratta il caso finale, ritornando all’istanza precedente;…"/>
          <p:cNvSpPr txBox="1"/>
          <p:nvPr>
            <p:ph type="body" idx="1"/>
          </p:nvPr>
        </p:nvSpPr>
        <p:spPr>
          <a:xfrm>
            <a:off x="1206500" y="2719321"/>
            <a:ext cx="21971000" cy="9785195"/>
          </a:xfrm>
          <a:prstGeom prst="rect">
            <a:avLst/>
          </a:prstGeom>
        </p:spPr>
        <p:txBody>
          <a:bodyPr numCol="2" spcCol="1098550"/>
          <a:lstStyle/>
          <a:p>
            <a:pPr marL="698500" indent="-698500">
              <a:spcBef>
                <a:spcPts val="0"/>
              </a:spcBef>
              <a:buSzPct val="123000"/>
              <a:buChar char="•"/>
            </a:pPr>
          </a:p>
          <a:p>
            <a:pPr marL="698500" indent="-698500">
              <a:spcBef>
                <a:spcPts val="0"/>
              </a:spcBef>
              <a:buSzPct val="123000"/>
              <a:buChar char="•"/>
            </a:pPr>
            <a:r>
              <a:rPr b="1"/>
              <a:t>Condizione di terminazione</a:t>
            </a:r>
            <a:r>
              <a:t>:   tratta il caso finale, ritornando all’istanza precedente;</a:t>
            </a:r>
          </a:p>
          <a:p>
            <a:pPr marL="698500" indent="-698500">
              <a:spcBef>
                <a:spcPts val="0"/>
              </a:spcBef>
              <a:buSzPct val="123000"/>
              <a:buChar char="•"/>
            </a:pPr>
            <a:r>
              <a:rPr b="1"/>
              <a:t>Corpo</a:t>
            </a:r>
            <a:r>
              <a:t>: divisione del triangolo e ricorsione sul triangolo adiacente;</a:t>
            </a:r>
          </a:p>
          <a:p>
            <a:pPr marL="698500" indent="-698500">
              <a:spcBef>
                <a:spcPts val="0"/>
              </a:spcBef>
              <a:buSzPct val="123000"/>
              <a:buChar char="•"/>
              <a:defRPr b="1"/>
            </a:pPr>
            <a:r>
              <a:t>Labor limae</a:t>
            </a:r>
            <a:r>
              <a:rPr b="0"/>
              <a:t>: costruzione del lato mancante e dei relativi triangoli;</a:t>
            </a:r>
          </a:p>
        </p:txBody>
      </p:sp>
      <p:pic>
        <p:nvPicPr>
          <p:cNvPr id="335" name="Screenshot 2023-06-15 alle 16.59.09.png" descr="Screenshot 2023-06-15 alle 16.59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85302" y="2719321"/>
            <a:ext cx="10534062" cy="9785195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S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pic>
        <p:nvPicPr>
          <p:cNvPr id="339" name="barra-di-avanzamento-del-caricamento-scarica-il-logo-progress-design-e-illustrazione-vettoriali-della-barra-di-caricamento-verde-moderna-2m3ph8t.jpg" descr="barra-di-avanzamento-del-caricamento-scarica-il-logo-progress-design-e-illustrazione-vettoriali-della-barra-di-caricamento-verde-moderna-2m3ph8t.jpg"/>
          <p:cNvPicPr>
            <a:picLocks noChangeAspect="1"/>
          </p:cNvPicPr>
          <p:nvPr/>
        </p:nvPicPr>
        <p:blipFill>
          <a:blip r:embed="rId2">
            <a:extLst/>
          </a:blip>
          <a:srcRect l="0" t="42933" r="0" b="36418"/>
          <a:stretch>
            <a:fillRect/>
          </a:stretch>
        </p:blipFill>
        <p:spPr>
          <a:xfrm>
            <a:off x="5525770" y="9217774"/>
            <a:ext cx="13332652" cy="2483999"/>
          </a:xfrm>
          <a:prstGeom prst="rect">
            <a:avLst/>
          </a:prstGeom>
          <a:ln w="12700">
            <a:miter lim="400000"/>
          </a:ln>
        </p:spPr>
      </p:pic>
      <p:sp>
        <p:nvSpPr>
          <p:cNvPr id="340" name="Rettangolo"/>
          <p:cNvSpPr/>
          <p:nvPr/>
        </p:nvSpPr>
        <p:spPr>
          <a:xfrm>
            <a:off x="8182428" y="9596923"/>
            <a:ext cx="8019144" cy="24659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41" name="Testing…"/>
          <p:cNvSpPr txBox="1"/>
          <p:nvPr/>
        </p:nvSpPr>
        <p:spPr>
          <a:xfrm>
            <a:off x="10870539" y="8553001"/>
            <a:ext cx="2642922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1270000">
              <a:lnSpc>
                <a:spcPct val="90000"/>
              </a:lnSpc>
              <a:spcBef>
                <a:spcPts val="4500"/>
              </a:spcBef>
              <a:defRPr i="1" sz="4800">
                <a:solidFill>
                  <a:srgbClr val="000000"/>
                </a:solidFill>
              </a:defRPr>
            </a:lvl1pPr>
          </a:lstStyle>
          <a:p>
            <a:pPr/>
            <a:r>
              <a:t>Testing…</a:t>
            </a:r>
          </a:p>
        </p:txBody>
      </p:sp>
      <p:sp>
        <p:nvSpPr>
          <p:cNvPr id="34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Screenshot 2023-06-16 alle 11.26.57.png" descr="Screenshot 2023-06-16 alle 11.26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253" y="221570"/>
            <a:ext cx="11499768" cy="13272860"/>
          </a:xfrm>
          <a:prstGeom prst="rect">
            <a:avLst/>
          </a:prstGeom>
          <a:ln w="12700">
            <a:miter lim="400000"/>
          </a:ln>
        </p:spPr>
      </p:pic>
      <p:sp>
        <p:nvSpPr>
          <p:cNvPr id="345" name="L’esigenza dei test nasce dalla necessità di verificare la consistenza dei metodi implementati all’interno delle varie strutture dati, controllando la veridicità dei risultati.…"/>
          <p:cNvSpPr txBox="1"/>
          <p:nvPr/>
        </p:nvSpPr>
        <p:spPr>
          <a:xfrm>
            <a:off x="11978728" y="2592410"/>
            <a:ext cx="12312986" cy="8531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00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L’esigenza dei test nasce dalla necessità di verificare la consistenza dei metodi implementati all’interno delle varie strutture dati, controllando la veridicità dei risultati.</a:t>
            </a:r>
          </a:p>
          <a:p>
            <a:pPr algn="l" defTabSz="1270000">
              <a:lnSpc>
                <a:spcPct val="11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Per oggetti più complessi, come la mesh triangolare, è stato utilizzato un controllo visivo tramite l’esportazione di file grafici (paraviewfile, vtk), in aggiunta ad un’attenta analisi con Debug, nonché alla costruzione di un Test0 semplificato.</a:t>
            </a:r>
          </a:p>
        </p:txBody>
      </p:sp>
      <p:sp>
        <p:nvSpPr>
          <p:cNvPr id="346" name="Applicazioni"/>
          <p:cNvSpPr txBox="1"/>
          <p:nvPr/>
        </p:nvSpPr>
        <p:spPr>
          <a:xfrm>
            <a:off x="12049819" y="884421"/>
            <a:ext cx="6127116" cy="1378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170" sz="8500">
                <a:solidFill>
                  <a:srgbClr val="000000"/>
                </a:solidFill>
              </a:defRPr>
            </a:lvl1pPr>
          </a:lstStyle>
          <a:p>
            <a:pPr/>
            <a:r>
              <a:t>Applicazioni</a:t>
            </a:r>
          </a:p>
        </p:txBody>
      </p:sp>
      <p:sp>
        <p:nvSpPr>
          <p:cNvPr id="34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Risultat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Risultati</a:t>
            </a:r>
          </a:p>
        </p:txBody>
      </p:sp>
      <p:sp>
        <p:nvSpPr>
          <p:cNvPr id="350" name="&amp; considerazioni final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&amp; considerazioni finali</a:t>
            </a:r>
          </a:p>
        </p:txBody>
      </p:sp>
      <p:sp>
        <p:nvSpPr>
          <p:cNvPr id="35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ExportMes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ExportMesh</a:t>
            </a:r>
          </a:p>
        </p:txBody>
      </p:sp>
      <p:sp>
        <p:nvSpPr>
          <p:cNvPr id="354" name="Parametri:…"/>
          <p:cNvSpPr txBox="1"/>
          <p:nvPr>
            <p:ph type="body" idx="1"/>
          </p:nvPr>
        </p:nvSpPr>
        <p:spPr>
          <a:xfrm>
            <a:off x="883584" y="3769650"/>
            <a:ext cx="22616832" cy="8570457"/>
          </a:xfrm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rPr b="1"/>
              <a:t>Parametri</a:t>
            </a:r>
            <a:r>
              <a:t>: </a:t>
            </a:r>
          </a:p>
          <a:p>
            <a:pPr>
              <a:spcBef>
                <a:spcPts val="0"/>
              </a:spcBef>
            </a:pPr>
            <a:r>
              <a:t>     -</a:t>
            </a:r>
            <a:r>
              <a:rPr i="1"/>
              <a:t>cells</a:t>
            </a:r>
            <a:r>
              <a:t>: specifica i file associati alle celle da esportare;</a:t>
            </a:r>
          </a:p>
          <a:p>
            <a:pPr>
              <a:spcBef>
                <a:spcPts val="0"/>
              </a:spcBef>
            </a:pPr>
            <a:r>
              <a:t>     -</a:t>
            </a:r>
            <a:r>
              <a:rPr i="1"/>
              <a:t>all</a:t>
            </a:r>
            <a:r>
              <a:t>: shortcut per esportare tutti i file;</a:t>
            </a:r>
          </a:p>
          <a:p>
            <a:pPr marL="698500" indent="-698500">
              <a:buSzPct val="123000"/>
              <a:buChar char="•"/>
              <a:defRPr b="1"/>
            </a:pPr>
            <a:r>
              <a:t>Funzionalità</a:t>
            </a:r>
            <a:r>
              <a:rPr b="0"/>
              <a:t>: esporta i file scelti nella directory di destinazione personalizzata:</a:t>
            </a:r>
            <a:endParaRPr b="0"/>
          </a:p>
          <a:p>
            <a:pPr marL="698500" indent="-698500">
              <a:buSzPct val="123000"/>
              <a:buChar char="•"/>
              <a:defRPr b="1"/>
            </a:pPr>
            <a:endParaRPr b="0"/>
          </a:p>
          <a:p>
            <a:pPr>
              <a:defRPr b="1"/>
            </a:pPr>
            <a:r>
              <a:rPr b="0"/>
              <a:t>Ad es. con </a:t>
            </a:r>
            <a:r>
              <a:t>test</a:t>
            </a:r>
            <a:r>
              <a:rPr b="0"/>
              <a:t>=1, </a:t>
            </a:r>
            <a:r>
              <a:t>level</a:t>
            </a:r>
            <a:r>
              <a:rPr b="0"/>
              <a:t>=“base”,</a:t>
            </a:r>
            <a:r>
              <a:t>uniformity</a:t>
            </a:r>
            <a:r>
              <a:rPr b="0"/>
              <a:t>=“uniform”,</a:t>
            </a:r>
            <a:r>
              <a:t>percentage</a:t>
            </a:r>
            <a:r>
              <a:rPr b="0"/>
              <a:t>=75%</a:t>
            </a:r>
          </a:p>
        </p:txBody>
      </p:sp>
      <p:pic>
        <p:nvPicPr>
          <p:cNvPr id="355" name="Screenshot 2023-06-16 alle 10.39.45.png" descr="Screenshot 2023-06-16 alle 10.39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0023" y="2644775"/>
            <a:ext cx="21243954" cy="99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6" name="Screenshot 2023-06-16 alle 10.52.34.png" descr="Screenshot 2023-06-16 alle 10.52.3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5389" y="8597937"/>
            <a:ext cx="23873097" cy="68148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Screenshot 2023-06-16 alle 11.04.27.png" descr="Screenshot 2023-06-16 alle 11.04.2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4635" y="11122497"/>
            <a:ext cx="21754730" cy="955552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ExportParaviewfile e ExportVT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ExportParaviewfile e ExportVTK</a:t>
            </a:r>
          </a:p>
        </p:txBody>
      </p:sp>
      <p:sp>
        <p:nvSpPr>
          <p:cNvPr id="361" name="Il primo esporta un file .csv completo di cell0D e cell1D che verrà utilizzato nel software di grafica Paraview, tramite aggiunta di appositi filtri.…"/>
          <p:cNvSpPr txBox="1"/>
          <p:nvPr>
            <p:ph type="body" idx="1"/>
          </p:nvPr>
        </p:nvSpPr>
        <p:spPr>
          <a:xfrm>
            <a:off x="1206500" y="4446780"/>
            <a:ext cx="21971000" cy="8057736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Il primo esporta un file </a:t>
            </a:r>
            <a:r>
              <a:rPr i="1"/>
              <a:t>.csv</a:t>
            </a:r>
            <a:r>
              <a:t> completo di cell0D e cell1D che verrà utilizzato nel software di grafica Paraview, tramite aggiunta di appositi filtri.</a:t>
            </a:r>
          </a:p>
          <a:p>
            <a:pPr/>
            <a:r>
              <a:t>Il secondo, più generico e immediato, permette un’esportazione completa dei risultati senza la necessità di apporre alcun filtro.</a:t>
            </a:r>
          </a:p>
        </p:txBody>
      </p:sp>
      <p:pic>
        <p:nvPicPr>
          <p:cNvPr id="362" name="Screenshot 2023-06-16 alle 11.02.57.png" descr="Screenshot 2023-06-16 alle 11.02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3837" y="3231092"/>
            <a:ext cx="16316290" cy="1675334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example1.png" descr="example1.png"/>
          <p:cNvPicPr>
            <a:picLocks noChangeAspect="1"/>
          </p:cNvPicPr>
          <p:nvPr/>
        </p:nvPicPr>
        <p:blipFill>
          <a:blip r:embed="rId2">
            <a:extLst/>
          </a:blip>
          <a:srcRect l="32143" t="416" r="30753" b="416"/>
          <a:stretch>
            <a:fillRect/>
          </a:stretch>
        </p:blipFill>
        <p:spPr>
          <a:xfrm>
            <a:off x="12974012" y="2640096"/>
            <a:ext cx="4006874" cy="48951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example_base.png" descr="example_base.png"/>
          <p:cNvPicPr>
            <a:picLocks noChangeAspect="1"/>
          </p:cNvPicPr>
          <p:nvPr/>
        </p:nvPicPr>
        <p:blipFill>
          <a:blip r:embed="rId3">
            <a:extLst/>
          </a:blip>
          <a:srcRect l="32999" t="6429" r="32999" b="6429"/>
          <a:stretch>
            <a:fillRect/>
          </a:stretch>
        </p:blipFill>
        <p:spPr>
          <a:xfrm>
            <a:off x="19307258" y="3026950"/>
            <a:ext cx="4006928" cy="4694055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Linea"/>
          <p:cNvSpPr/>
          <p:nvPr/>
        </p:nvSpPr>
        <p:spPr>
          <a:xfrm>
            <a:off x="16841384" y="5374069"/>
            <a:ext cx="18584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67" name="example1.png" descr="example1.png"/>
          <p:cNvPicPr>
            <a:picLocks noChangeAspect="1"/>
          </p:cNvPicPr>
          <p:nvPr/>
        </p:nvPicPr>
        <p:blipFill>
          <a:blip r:embed="rId4">
            <a:extLst/>
          </a:blip>
          <a:srcRect l="32143" t="416" r="30753" b="416"/>
          <a:stretch>
            <a:fillRect/>
          </a:stretch>
        </p:blipFill>
        <p:spPr>
          <a:xfrm>
            <a:off x="12974013" y="8004088"/>
            <a:ext cx="4006873" cy="489512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Linea"/>
          <p:cNvSpPr/>
          <p:nvPr/>
        </p:nvSpPr>
        <p:spPr>
          <a:xfrm>
            <a:off x="16841384" y="11082125"/>
            <a:ext cx="18584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69" name="example_advanced1.png" descr="example_advanced1.png"/>
          <p:cNvPicPr>
            <a:picLocks noChangeAspect="1"/>
          </p:cNvPicPr>
          <p:nvPr/>
        </p:nvPicPr>
        <p:blipFill>
          <a:blip r:embed="rId5">
            <a:extLst/>
          </a:blip>
          <a:srcRect l="31421" t="0" r="33215" b="0"/>
          <a:stretch>
            <a:fillRect/>
          </a:stretch>
        </p:blipFill>
        <p:spPr>
          <a:xfrm>
            <a:off x="19024948" y="7948126"/>
            <a:ext cx="4151522" cy="536618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Il problema (2/2)"/>
          <p:cNvSpPr txBox="1"/>
          <p:nvPr>
            <p:ph type="title"/>
          </p:nvPr>
        </p:nvSpPr>
        <p:spPr>
          <a:xfrm>
            <a:off x="1206500" y="1079500"/>
            <a:ext cx="8421897" cy="1435100"/>
          </a:xfrm>
          <a:prstGeom prst="rect">
            <a:avLst/>
          </a:prstGeom>
        </p:spPr>
        <p:txBody>
          <a:bodyPr/>
          <a:lstStyle/>
          <a:p>
            <a:pPr/>
            <a:r>
              <a:t>Il problema (2/2)</a:t>
            </a:r>
          </a:p>
        </p:txBody>
      </p:sp>
      <p:sp>
        <p:nvSpPr>
          <p:cNvPr id="171" name="Algoritmi di risoluzione"/>
          <p:cNvSpPr txBox="1"/>
          <p:nvPr>
            <p:ph type="body" idx="21"/>
          </p:nvPr>
        </p:nvSpPr>
        <p:spPr>
          <a:xfrm>
            <a:off x="1206500" y="2372962"/>
            <a:ext cx="9167049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Algoritmi di risoluzione</a:t>
            </a:r>
          </a:p>
        </p:txBody>
      </p:sp>
      <p:sp>
        <p:nvSpPr>
          <p:cNvPr id="172" name="Base: dopo aver diviso il triangolo di area maggiore rispetto al lato più lungo si collegano il punto medio al vertice opposto del triangolo adiacente…"/>
          <p:cNvSpPr txBox="1"/>
          <p:nvPr>
            <p:ph type="body" sz="half" idx="1"/>
          </p:nvPr>
        </p:nvSpPr>
        <p:spPr>
          <a:xfrm>
            <a:off x="685170" y="3660435"/>
            <a:ext cx="11559130" cy="9033655"/>
          </a:xfrm>
          <a:prstGeom prst="rect">
            <a:avLst/>
          </a:prstGeom>
        </p:spPr>
        <p:txBody>
          <a:bodyPr/>
          <a:lstStyle/>
          <a:p>
            <a:pPr marL="677545" indent="-677545" defTabSz="800735">
              <a:spcBef>
                <a:spcPts val="1700"/>
              </a:spcBef>
              <a:buSzPct val="123000"/>
              <a:buChar char="•"/>
              <a:defRPr spc="-53" sz="5335"/>
            </a:pPr>
            <a:r>
              <a:rPr b="1"/>
              <a:t>Base</a:t>
            </a:r>
            <a:r>
              <a:t>: dopo aver diviso il triangolo di area maggiore rispetto al lato più lungo si collegano il punto medio al vertice opposto del triangolo adiacente </a:t>
            </a:r>
          </a:p>
          <a:p>
            <a:pPr marL="677545" indent="-677545" defTabSz="800735">
              <a:spcBef>
                <a:spcPts val="1700"/>
              </a:spcBef>
              <a:buSzPct val="123000"/>
              <a:buChar char="•"/>
              <a:defRPr spc="-53" sz="5335"/>
            </a:pPr>
            <a:r>
              <a:rPr b="1"/>
              <a:t>Avanzato</a:t>
            </a:r>
            <a:r>
              <a:t>: dopo aver diviso il triangolo di area maggiore rispetto al lato più lungo, si ricorre allo stesso modo sul triangolo adiacente aggiungendo poi i lati mancanti</a:t>
            </a:r>
          </a:p>
        </p:txBody>
      </p:sp>
      <p:sp>
        <p:nvSpPr>
          <p:cNvPr id="173" name="“base”"/>
          <p:cNvSpPr txBox="1"/>
          <p:nvPr/>
        </p:nvSpPr>
        <p:spPr>
          <a:xfrm>
            <a:off x="17225442" y="4778967"/>
            <a:ext cx="102321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000000"/>
                </a:solidFill>
              </a:defRPr>
            </a:lvl1pPr>
          </a:lstStyle>
          <a:p>
            <a:pPr/>
            <a:r>
              <a:t>“base”</a:t>
            </a:r>
          </a:p>
        </p:txBody>
      </p:sp>
      <p:sp>
        <p:nvSpPr>
          <p:cNvPr id="174" name="“advanced”"/>
          <p:cNvSpPr txBox="1"/>
          <p:nvPr/>
        </p:nvSpPr>
        <p:spPr>
          <a:xfrm>
            <a:off x="16889400" y="10466197"/>
            <a:ext cx="169529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solidFill>
                  <a:srgbClr val="000000"/>
                </a:solidFill>
              </a:defRPr>
            </a:lvl1pPr>
          </a:lstStyle>
          <a:p>
            <a:pPr/>
            <a:r>
              <a:t>“advanced”</a:t>
            </a:r>
          </a:p>
        </p:txBody>
      </p:sp>
      <p:sp>
        <p:nvSpPr>
          <p:cNvPr id="175" name="A"/>
          <p:cNvSpPr txBox="1"/>
          <p:nvPr/>
        </p:nvSpPr>
        <p:spPr>
          <a:xfrm>
            <a:off x="13220934" y="2609669"/>
            <a:ext cx="3118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76" name="B"/>
          <p:cNvSpPr txBox="1"/>
          <p:nvPr/>
        </p:nvSpPr>
        <p:spPr>
          <a:xfrm>
            <a:off x="16272181" y="2609669"/>
            <a:ext cx="3230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7" name="C"/>
          <p:cNvSpPr txBox="1"/>
          <p:nvPr/>
        </p:nvSpPr>
        <p:spPr>
          <a:xfrm>
            <a:off x="12996385" y="6200775"/>
            <a:ext cx="3343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78" name="D"/>
          <p:cNvSpPr txBox="1"/>
          <p:nvPr/>
        </p:nvSpPr>
        <p:spPr>
          <a:xfrm>
            <a:off x="13970697" y="7101253"/>
            <a:ext cx="3288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79" name="A"/>
          <p:cNvSpPr txBox="1"/>
          <p:nvPr/>
        </p:nvSpPr>
        <p:spPr>
          <a:xfrm>
            <a:off x="19429494" y="2609669"/>
            <a:ext cx="311812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0" name="B"/>
          <p:cNvSpPr txBox="1"/>
          <p:nvPr/>
        </p:nvSpPr>
        <p:spPr>
          <a:xfrm>
            <a:off x="22835218" y="2609669"/>
            <a:ext cx="3230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1" name="C"/>
          <p:cNvSpPr txBox="1"/>
          <p:nvPr/>
        </p:nvSpPr>
        <p:spPr>
          <a:xfrm>
            <a:off x="19204944" y="6627317"/>
            <a:ext cx="334367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2" name="D"/>
          <p:cNvSpPr txBox="1"/>
          <p:nvPr/>
        </p:nvSpPr>
        <p:spPr>
          <a:xfrm>
            <a:off x="20368831" y="7575188"/>
            <a:ext cx="3288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3" name="M"/>
          <p:cNvSpPr txBox="1"/>
          <p:nvPr/>
        </p:nvSpPr>
        <p:spPr>
          <a:xfrm>
            <a:off x="21143585" y="4257791"/>
            <a:ext cx="39075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84" name="A"/>
          <p:cNvSpPr txBox="1"/>
          <p:nvPr/>
        </p:nvSpPr>
        <p:spPr>
          <a:xfrm>
            <a:off x="13220934" y="7946580"/>
            <a:ext cx="3118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5" name="B"/>
          <p:cNvSpPr txBox="1"/>
          <p:nvPr/>
        </p:nvSpPr>
        <p:spPr>
          <a:xfrm>
            <a:off x="16272181" y="7946580"/>
            <a:ext cx="3230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6" name="C"/>
          <p:cNvSpPr txBox="1"/>
          <p:nvPr/>
        </p:nvSpPr>
        <p:spPr>
          <a:xfrm>
            <a:off x="12996385" y="11603643"/>
            <a:ext cx="33436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87" name="D"/>
          <p:cNvSpPr txBox="1"/>
          <p:nvPr/>
        </p:nvSpPr>
        <p:spPr>
          <a:xfrm>
            <a:off x="13970697" y="12456728"/>
            <a:ext cx="3288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88" name="A"/>
          <p:cNvSpPr txBox="1"/>
          <p:nvPr/>
        </p:nvSpPr>
        <p:spPr>
          <a:xfrm>
            <a:off x="19216222" y="7946580"/>
            <a:ext cx="311811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189" name="B"/>
          <p:cNvSpPr txBox="1"/>
          <p:nvPr/>
        </p:nvSpPr>
        <p:spPr>
          <a:xfrm>
            <a:off x="22835218" y="7946580"/>
            <a:ext cx="32308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0" name="C"/>
          <p:cNvSpPr txBox="1"/>
          <p:nvPr/>
        </p:nvSpPr>
        <p:spPr>
          <a:xfrm>
            <a:off x="19204944" y="11935398"/>
            <a:ext cx="33436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191" name="D"/>
          <p:cNvSpPr txBox="1"/>
          <p:nvPr/>
        </p:nvSpPr>
        <p:spPr>
          <a:xfrm>
            <a:off x="20179256" y="12835876"/>
            <a:ext cx="3288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</a:t>
            </a:r>
          </a:p>
        </p:txBody>
      </p:sp>
      <p:sp>
        <p:nvSpPr>
          <p:cNvPr id="192" name="M"/>
          <p:cNvSpPr txBox="1"/>
          <p:nvPr/>
        </p:nvSpPr>
        <p:spPr>
          <a:xfrm>
            <a:off x="20977707" y="9542176"/>
            <a:ext cx="39075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193" name="N"/>
          <p:cNvSpPr txBox="1"/>
          <p:nvPr/>
        </p:nvSpPr>
        <p:spPr>
          <a:xfrm>
            <a:off x="21737606" y="10655925"/>
            <a:ext cx="34015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pPr/>
            <a:r>
              <a:t>N</a:t>
            </a:r>
          </a:p>
        </p:txBody>
      </p:sp>
      <p:sp>
        <p:nvSpPr>
          <p:cNvPr id="194" name="Linea"/>
          <p:cNvSpPr/>
          <p:nvPr/>
        </p:nvSpPr>
        <p:spPr>
          <a:xfrm>
            <a:off x="19644789" y="3286979"/>
            <a:ext cx="1677338" cy="167733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5" name="Linea"/>
          <p:cNvSpPr/>
          <p:nvPr/>
        </p:nvSpPr>
        <p:spPr>
          <a:xfrm flipV="1">
            <a:off x="20476653" y="4974865"/>
            <a:ext cx="833521" cy="247694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Cerchio"/>
          <p:cNvSpPr/>
          <p:nvPr/>
        </p:nvSpPr>
        <p:spPr>
          <a:xfrm>
            <a:off x="21287806" y="4923487"/>
            <a:ext cx="45757" cy="5492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7" name="Linea"/>
          <p:cNvSpPr/>
          <p:nvPr/>
        </p:nvSpPr>
        <p:spPr>
          <a:xfrm flipH="1" flipV="1">
            <a:off x="19543128" y="8546296"/>
            <a:ext cx="2081887" cy="208188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Linea"/>
          <p:cNvSpPr/>
          <p:nvPr/>
        </p:nvSpPr>
        <p:spPr>
          <a:xfrm flipV="1">
            <a:off x="19551016" y="10635160"/>
            <a:ext cx="2066112" cy="124832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Cerchio"/>
          <p:cNvSpPr/>
          <p:nvPr/>
        </p:nvSpPr>
        <p:spPr>
          <a:xfrm>
            <a:off x="21182814" y="10179796"/>
            <a:ext cx="56741" cy="5492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0" name="Cerchio"/>
          <p:cNvSpPr/>
          <p:nvPr/>
        </p:nvSpPr>
        <p:spPr>
          <a:xfrm>
            <a:off x="21588779" y="10603739"/>
            <a:ext cx="56742" cy="54921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1" name="Numero diapositiva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st 1 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1 (1/2)</a:t>
            </a:r>
          </a:p>
        </p:txBody>
      </p:sp>
      <p:sp>
        <p:nvSpPr>
          <p:cNvPr id="366" name="Prima…"/>
          <p:cNvSpPr txBox="1"/>
          <p:nvPr>
            <p:ph type="body" idx="21"/>
          </p:nvPr>
        </p:nvSpPr>
        <p:spPr>
          <a:xfrm>
            <a:off x="5586056" y="2521063"/>
            <a:ext cx="21311841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numCol="2" spcCol="1065592"/>
          <a:lstStyle/>
          <a:p>
            <a:pPr/>
            <a:r>
              <a:t>Prima</a:t>
            </a:r>
          </a:p>
          <a:p>
            <a:pPr/>
            <a:r>
              <a:t>Dopo</a:t>
            </a:r>
          </a:p>
        </p:txBody>
      </p:sp>
      <p:pic>
        <p:nvPicPr>
          <p:cNvPr id="367" name="immagine_nuova_con_bordi.png" descr="immagine_nuova_con_bordi.png"/>
          <p:cNvPicPr>
            <a:picLocks noChangeAspect="1"/>
          </p:cNvPicPr>
          <p:nvPr/>
        </p:nvPicPr>
        <p:blipFill>
          <a:blip r:embed="rId2">
            <a:extLst/>
          </a:blip>
          <a:srcRect l="28523" t="6190" r="28523" b="5003"/>
          <a:stretch>
            <a:fillRect/>
          </a:stretch>
        </p:blipFill>
        <p:spPr>
          <a:xfrm>
            <a:off x="2380343" y="3506985"/>
            <a:ext cx="8580609" cy="8109099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La mesh raffigurata è raffinata con una percentuale del 75%, in versione “base”e “uniform”"/>
          <p:cNvSpPr txBox="1"/>
          <p:nvPr/>
        </p:nvSpPr>
        <p:spPr>
          <a:xfrm>
            <a:off x="519645" y="11313406"/>
            <a:ext cx="23344710" cy="1557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00">
              <a:lnSpc>
                <a:spcPct val="90000"/>
              </a:lnSpc>
              <a:spcBef>
                <a:spcPts val="4500"/>
              </a:spcBef>
              <a:defRPr sz="5100">
                <a:solidFill>
                  <a:srgbClr val="000000"/>
                </a:solidFill>
              </a:defRPr>
            </a:pPr>
            <a:r>
              <a:t>La mesh raffigurata è raffinata con una percentuale del 75%, in versione </a:t>
            </a:r>
            <a:r>
              <a:rPr i="1"/>
              <a:t>“base”</a:t>
            </a:r>
            <a:r>
              <a:t>e </a:t>
            </a:r>
            <a:r>
              <a:rPr i="1"/>
              <a:t>“uniform”</a:t>
            </a:r>
          </a:p>
        </p:txBody>
      </p:sp>
      <p:pic>
        <p:nvPicPr>
          <p:cNvPr id="369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rcRect l="28637" t="7277" r="28637" b="7277"/>
          <a:stretch>
            <a:fillRect/>
          </a:stretch>
        </p:blipFill>
        <p:spPr>
          <a:xfrm>
            <a:off x="13374636" y="3599060"/>
            <a:ext cx="8535254" cy="7802244"/>
          </a:xfrm>
          <a:prstGeom prst="rect">
            <a:avLst/>
          </a:prstGeom>
          <a:ln w="12700">
            <a:miter lim="400000"/>
          </a:ln>
        </p:spPr>
      </p:pic>
      <p:sp>
        <p:nvSpPr>
          <p:cNvPr id="37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st 1 (2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1 (2/2)</a:t>
            </a:r>
          </a:p>
        </p:txBody>
      </p:sp>
      <p:sp>
        <p:nvSpPr>
          <p:cNvPr id="373" name="Base…"/>
          <p:cNvSpPr txBox="1"/>
          <p:nvPr>
            <p:ph type="body" idx="21"/>
          </p:nvPr>
        </p:nvSpPr>
        <p:spPr>
          <a:xfrm>
            <a:off x="5531164" y="2662032"/>
            <a:ext cx="19707958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numCol="2" spcCol="985397"/>
          <a:lstStyle/>
          <a:p>
            <a:pPr/>
            <a:r>
              <a:t>Base</a:t>
            </a:r>
          </a:p>
          <a:p>
            <a:pPr/>
            <a:r>
              <a:t>Avanzato</a:t>
            </a:r>
          </a:p>
        </p:txBody>
      </p:sp>
      <p:sp>
        <p:nvSpPr>
          <p:cNvPr id="374" name="In questo test la differenza tra le versioni uniforme e non risulta minima, ciò è…"/>
          <p:cNvSpPr txBox="1"/>
          <p:nvPr/>
        </p:nvSpPr>
        <p:spPr>
          <a:xfrm>
            <a:off x="1521843" y="9077670"/>
            <a:ext cx="21340314" cy="34442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In questo </a:t>
            </a:r>
            <a:r>
              <a:rPr b="1"/>
              <a:t>test</a:t>
            </a:r>
            <a:r>
              <a:t> la differenza tra le versioni </a:t>
            </a:r>
            <a:r>
              <a:rPr b="1"/>
              <a:t>uniforme</a:t>
            </a:r>
            <a:r>
              <a:t> e </a:t>
            </a:r>
            <a:r>
              <a:rPr b="1"/>
              <a:t>non</a:t>
            </a:r>
            <a:r>
              <a:t> risulta minima, ciò è </a:t>
            </a:r>
          </a:p>
          <a:p>
            <a:pPr algn="l" defTabSz="1270000">
              <a:lnSpc>
                <a:spcPct val="90000"/>
              </a:lnSpc>
              <a:defRPr sz="4800">
                <a:solidFill>
                  <a:srgbClr val="000000"/>
                </a:solidFill>
              </a:defRPr>
            </a:pPr>
            <a:r>
              <a:t>dovuto all’uniformità intrinseca della mesh. </a:t>
            </a:r>
          </a:p>
          <a:p>
            <a:pPr algn="l" defTabSz="1270000">
              <a:lnSpc>
                <a:spcPct val="90000"/>
              </a:lnSpc>
              <a:defRPr sz="4800">
                <a:solidFill>
                  <a:srgbClr val="000000"/>
                </a:solidFill>
              </a:defRPr>
            </a:pPr>
            <a:r>
              <a:t>Le differenze tra la versione </a:t>
            </a:r>
            <a:r>
              <a:rPr b="1"/>
              <a:t>base</a:t>
            </a:r>
            <a:r>
              <a:t> e quella </a:t>
            </a:r>
            <a:r>
              <a:rPr b="1"/>
              <a:t>avanzata</a:t>
            </a:r>
            <a:r>
              <a:t> risultano invece più apprezzabili. </a:t>
            </a:r>
          </a:p>
          <a:p>
            <a:pPr algn="l" defTabSz="1270000">
              <a:lnSpc>
                <a:spcPct val="90000"/>
              </a:lnSpc>
              <a:defRPr sz="4800">
                <a:solidFill>
                  <a:srgbClr val="000000"/>
                </a:solidFill>
              </a:defRPr>
            </a:pPr>
            <a:r>
              <a:t>Un esempio è rappresentato dalla zona cerchiata.</a:t>
            </a:r>
          </a:p>
        </p:txBody>
      </p:sp>
      <p:grpSp>
        <p:nvGrpSpPr>
          <p:cNvPr id="385" name="Raggruppa"/>
          <p:cNvGrpSpPr/>
          <p:nvPr/>
        </p:nvGrpSpPr>
        <p:grpSpPr>
          <a:xfrm>
            <a:off x="1379923" y="3387561"/>
            <a:ext cx="21624154" cy="5486404"/>
            <a:chOff x="0" y="0"/>
            <a:chExt cx="21624152" cy="5486403"/>
          </a:xfrm>
        </p:grpSpPr>
        <p:pic>
          <p:nvPicPr>
            <p:cNvPr id="375" name="Immagine" descr="Immagine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2467" t="11983" r="32467" b="11983"/>
            <a:stretch>
              <a:fillRect/>
            </a:stretch>
          </p:blipFill>
          <p:spPr>
            <a:xfrm>
              <a:off x="0" y="236958"/>
              <a:ext cx="4683611" cy="46419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76" name="Non uniform"/>
            <p:cNvSpPr txBox="1"/>
            <p:nvPr/>
          </p:nvSpPr>
          <p:spPr>
            <a:xfrm>
              <a:off x="1384536" y="5025345"/>
              <a:ext cx="191445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Non uniform</a:t>
              </a:r>
            </a:p>
          </p:txBody>
        </p:sp>
        <p:pic>
          <p:nvPicPr>
            <p:cNvPr id="377" name="Immagine" descr="Immagin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2779" t="12208" r="32780" b="12209"/>
            <a:stretch>
              <a:fillRect/>
            </a:stretch>
          </p:blipFill>
          <p:spPr>
            <a:xfrm>
              <a:off x="11155237" y="208768"/>
              <a:ext cx="4683520" cy="46982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8" name="advanced_uniform_t80_corretto.png" descr="advanced_uniform_t80_corretto.pn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548" t="12124" r="32548" b="12124"/>
            <a:stretch>
              <a:fillRect/>
            </a:stretch>
          </p:blipFill>
          <p:spPr>
            <a:xfrm>
              <a:off x="16888407" y="236958"/>
              <a:ext cx="4735746" cy="46980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9" name="base_uniform_t80.png" descr="base_uniform_t80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2697" t="12256" r="32698" b="12257"/>
            <a:stretch>
              <a:fillRect/>
            </a:stretch>
          </p:blipFill>
          <p:spPr>
            <a:xfrm>
              <a:off x="5551457" y="236958"/>
              <a:ext cx="4655621" cy="4641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0" name="Uniform"/>
            <p:cNvSpPr txBox="1"/>
            <p:nvPr/>
          </p:nvSpPr>
          <p:spPr>
            <a:xfrm>
              <a:off x="7238333" y="5025345"/>
              <a:ext cx="128199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Uniform</a:t>
              </a:r>
            </a:p>
          </p:txBody>
        </p:sp>
        <p:sp>
          <p:nvSpPr>
            <p:cNvPr id="381" name="Non uniform"/>
            <p:cNvSpPr txBox="1"/>
            <p:nvPr/>
          </p:nvSpPr>
          <p:spPr>
            <a:xfrm>
              <a:off x="12539773" y="5025345"/>
              <a:ext cx="191445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Non uniform</a:t>
              </a:r>
            </a:p>
          </p:txBody>
        </p:sp>
        <p:sp>
          <p:nvSpPr>
            <p:cNvPr id="382" name="Uniform"/>
            <p:cNvSpPr txBox="1"/>
            <p:nvPr/>
          </p:nvSpPr>
          <p:spPr>
            <a:xfrm>
              <a:off x="18615366" y="5025345"/>
              <a:ext cx="1281990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pPr/>
              <a:r>
                <a:t>Uniform</a:t>
              </a:r>
            </a:p>
          </p:txBody>
        </p:sp>
        <p:sp>
          <p:nvSpPr>
            <p:cNvPr id="383" name="Cerchio"/>
            <p:cNvSpPr/>
            <p:nvPr/>
          </p:nvSpPr>
          <p:spPr>
            <a:xfrm>
              <a:off x="12861997" y="0"/>
              <a:ext cx="1270001" cy="1270000"/>
            </a:xfrm>
            <a:prstGeom prst="ellipse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4" name="Cerchio"/>
            <p:cNvSpPr/>
            <p:nvPr/>
          </p:nvSpPr>
          <p:spPr>
            <a:xfrm>
              <a:off x="1626657" y="0"/>
              <a:ext cx="1270001" cy="1270000"/>
            </a:xfrm>
            <a:prstGeom prst="ellipse">
              <a:avLst/>
            </a:prstGeom>
            <a:noFill/>
            <a:ln w="508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sp>
        <p:nvSpPr>
          <p:cNvPr id="386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st 2 (1/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2 (1/2)</a:t>
            </a:r>
          </a:p>
        </p:txBody>
      </p:sp>
      <p:sp>
        <p:nvSpPr>
          <p:cNvPr id="389" name="Prima…"/>
          <p:cNvSpPr txBox="1"/>
          <p:nvPr>
            <p:ph type="body" idx="21"/>
          </p:nvPr>
        </p:nvSpPr>
        <p:spPr>
          <a:xfrm>
            <a:off x="5917256" y="2535718"/>
            <a:ext cx="20119689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numCol="2" spcCol="1005984"/>
          <a:lstStyle/>
          <a:p>
            <a:pPr/>
            <a:r>
              <a:t>Prima </a:t>
            </a:r>
          </a:p>
          <a:p>
            <a:pPr/>
            <a:r>
              <a:t>Dopo</a:t>
            </a:r>
          </a:p>
        </p:txBody>
      </p:sp>
      <p:pic>
        <p:nvPicPr>
          <p:cNvPr id="390" name="immagine_nuova_con_bordi.png" descr="immagine_nuova_con_bordi.png"/>
          <p:cNvPicPr>
            <a:picLocks noChangeAspect="1"/>
          </p:cNvPicPr>
          <p:nvPr/>
        </p:nvPicPr>
        <p:blipFill>
          <a:blip r:embed="rId2">
            <a:extLst/>
          </a:blip>
          <a:srcRect l="28804" t="7433" r="28263" b="5771"/>
          <a:stretch>
            <a:fillRect/>
          </a:stretch>
        </p:blipFill>
        <p:spPr>
          <a:xfrm>
            <a:off x="2720798" y="3547227"/>
            <a:ext cx="8576630" cy="7925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rcRect l="28318" t="7389" r="28318" b="5405"/>
          <a:stretch>
            <a:fillRect/>
          </a:stretch>
        </p:blipFill>
        <p:spPr>
          <a:xfrm>
            <a:off x="13050286" y="3491616"/>
            <a:ext cx="8662624" cy="7962938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La mesh raffigurata è raffinata con una percentuale del 75%, in versione “base”…"/>
          <p:cNvSpPr txBox="1"/>
          <p:nvPr/>
        </p:nvSpPr>
        <p:spPr>
          <a:xfrm>
            <a:off x="681571" y="11194922"/>
            <a:ext cx="23020859" cy="1557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1270000">
              <a:lnSpc>
                <a:spcPct val="90000"/>
              </a:lnSpc>
              <a:spcBef>
                <a:spcPts val="4500"/>
              </a:spcBef>
              <a:defRPr sz="5100">
                <a:solidFill>
                  <a:srgbClr val="000000"/>
                </a:solidFill>
              </a:defRPr>
            </a:pPr>
            <a:r>
              <a:t>La mesh raffigurata è raffinata con una percentuale del 75%, in versione </a:t>
            </a:r>
            <a:r>
              <a:rPr i="1"/>
              <a:t>“base”</a:t>
            </a:r>
            <a:endParaRPr i="1"/>
          </a:p>
          <a:p>
            <a:pPr defTabSz="1270000">
              <a:lnSpc>
                <a:spcPct val="90000"/>
              </a:lnSpc>
              <a:defRPr sz="5100">
                <a:solidFill>
                  <a:srgbClr val="000000"/>
                </a:solidFill>
              </a:defRPr>
            </a:pPr>
            <a:r>
              <a:t>e </a:t>
            </a:r>
            <a:r>
              <a:rPr i="1"/>
              <a:t>“uniform”</a:t>
            </a:r>
            <a:r>
              <a:t> </a:t>
            </a:r>
          </a:p>
        </p:txBody>
      </p:sp>
      <p:sp>
        <p:nvSpPr>
          <p:cNvPr id="39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rcRect l="32807" t="12488" r="32807" b="12489"/>
          <a:stretch>
            <a:fillRect/>
          </a:stretch>
        </p:blipFill>
        <p:spPr>
          <a:xfrm>
            <a:off x="1269276" y="4208763"/>
            <a:ext cx="4683508" cy="467083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rcRect l="32825" t="12433" r="32825" b="12433"/>
          <a:stretch>
            <a:fillRect/>
          </a:stretch>
        </p:blipFill>
        <p:spPr>
          <a:xfrm>
            <a:off x="12789436" y="4214716"/>
            <a:ext cx="4683596" cy="4682660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base_uniform_t80.png" descr="base_uniform_t80.png"/>
          <p:cNvPicPr>
            <a:picLocks noChangeAspect="1"/>
          </p:cNvPicPr>
          <p:nvPr/>
        </p:nvPicPr>
        <p:blipFill>
          <a:blip r:embed="rId4">
            <a:extLst/>
          </a:blip>
          <a:srcRect l="32779" t="12081" r="32779" b="12081"/>
          <a:stretch>
            <a:fillRect/>
          </a:stretch>
        </p:blipFill>
        <p:spPr>
          <a:xfrm>
            <a:off x="7050788" y="4214715"/>
            <a:ext cx="4640752" cy="4670795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Non uniform"/>
          <p:cNvSpPr txBox="1"/>
          <p:nvPr/>
        </p:nvSpPr>
        <p:spPr>
          <a:xfrm>
            <a:off x="2653813" y="9259430"/>
            <a:ext cx="191445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Non uniform</a:t>
            </a:r>
          </a:p>
        </p:txBody>
      </p:sp>
      <p:sp>
        <p:nvSpPr>
          <p:cNvPr id="399" name="Uniform"/>
          <p:cNvSpPr txBox="1"/>
          <p:nvPr/>
        </p:nvSpPr>
        <p:spPr>
          <a:xfrm>
            <a:off x="8730123" y="9259430"/>
            <a:ext cx="128199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Uniform</a:t>
            </a:r>
          </a:p>
        </p:txBody>
      </p:sp>
      <p:sp>
        <p:nvSpPr>
          <p:cNvPr id="400" name="Non uniform"/>
          <p:cNvSpPr txBox="1"/>
          <p:nvPr/>
        </p:nvSpPr>
        <p:spPr>
          <a:xfrm>
            <a:off x="14654611" y="9259430"/>
            <a:ext cx="191445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Non uniform</a:t>
            </a:r>
          </a:p>
        </p:txBody>
      </p:sp>
      <p:sp>
        <p:nvSpPr>
          <p:cNvPr id="401" name="Uniform"/>
          <p:cNvSpPr txBox="1"/>
          <p:nvPr/>
        </p:nvSpPr>
        <p:spPr>
          <a:xfrm>
            <a:off x="20252068" y="9259430"/>
            <a:ext cx="128199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Uniform</a:t>
            </a:r>
          </a:p>
        </p:txBody>
      </p:sp>
      <p:sp>
        <p:nvSpPr>
          <p:cNvPr id="402" name="Ovale"/>
          <p:cNvSpPr/>
          <p:nvPr/>
        </p:nvSpPr>
        <p:spPr>
          <a:xfrm>
            <a:off x="8855565" y="3831317"/>
            <a:ext cx="2406059" cy="2344225"/>
          </a:xfrm>
          <a:prstGeom prst="ellips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3" name="Ovale"/>
          <p:cNvSpPr/>
          <p:nvPr/>
        </p:nvSpPr>
        <p:spPr>
          <a:xfrm>
            <a:off x="3034669" y="3831317"/>
            <a:ext cx="2406059" cy="2344225"/>
          </a:xfrm>
          <a:prstGeom prst="ellips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404" name="Contrariamente al test precedente, la marcata disuniformità della mesh, fa sì che risultino più visibili le differenze tra la versione non uniforme e quella uniforme, allo stesso tempo la particolare struttura simmetrica dei triangoli azzera i vantaggi d"/>
          <p:cNvSpPr txBox="1"/>
          <p:nvPr/>
        </p:nvSpPr>
        <p:spPr>
          <a:xfrm>
            <a:off x="818022" y="9808823"/>
            <a:ext cx="22747957" cy="3455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12700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Contrariamente al </a:t>
            </a:r>
            <a:r>
              <a:rPr b="1"/>
              <a:t>test</a:t>
            </a:r>
            <a:r>
              <a:t> precedente, la marcata disuniformità della mesh, fa sì che risultino più visibili le differenze tra la versione </a:t>
            </a:r>
            <a:r>
              <a:rPr b="1"/>
              <a:t>non uniforme</a:t>
            </a:r>
            <a:r>
              <a:t> e quella </a:t>
            </a:r>
            <a:r>
              <a:rPr b="1"/>
              <a:t>uniforme</a:t>
            </a:r>
            <a:r>
              <a:t>, allo stesso tempo la particolare struttura simmetrica dei triangoli azzera i vantaggi della versione </a:t>
            </a:r>
            <a:r>
              <a:rPr b="1"/>
              <a:t>avanzata</a:t>
            </a:r>
            <a:r>
              <a:t>. </a:t>
            </a:r>
          </a:p>
          <a:p>
            <a:pPr algn="l" defTabSz="1270000">
              <a:lnSpc>
                <a:spcPct val="90000"/>
              </a:lnSpc>
              <a:defRPr sz="4800">
                <a:solidFill>
                  <a:srgbClr val="000000"/>
                </a:solidFill>
              </a:defRPr>
            </a:pPr>
            <a:r>
              <a:t> </a:t>
            </a:r>
          </a:p>
        </p:txBody>
      </p:sp>
      <p:sp>
        <p:nvSpPr>
          <p:cNvPr id="405" name="Base…"/>
          <p:cNvSpPr txBox="1"/>
          <p:nvPr/>
        </p:nvSpPr>
        <p:spPr>
          <a:xfrm>
            <a:off x="5818673" y="2894292"/>
            <a:ext cx="19586326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numCol="2" spcCol="979316">
            <a:normAutofit fontScale="100000" lnSpcReduction="0"/>
          </a:bodyPr>
          <a:lstStyle/>
          <a:p>
            <a:pPr algn="l" defTabSz="825500">
              <a:defRPr b="1" sz="5500">
                <a:solidFill>
                  <a:srgbClr val="000000"/>
                </a:solidFill>
              </a:defRPr>
            </a:pPr>
            <a:r>
              <a:t>Base </a:t>
            </a:r>
          </a:p>
          <a:p>
            <a:pPr algn="l" defTabSz="825500">
              <a:defRPr b="1" sz="5500">
                <a:solidFill>
                  <a:srgbClr val="000000"/>
                </a:solidFill>
              </a:defRPr>
            </a:pPr>
            <a:r>
              <a:t>Avanzato</a:t>
            </a:r>
          </a:p>
        </p:txBody>
      </p:sp>
      <p:sp>
        <p:nvSpPr>
          <p:cNvPr id="406" name="Test 2 (2/2)"/>
          <p:cNvSpPr txBox="1"/>
          <p:nvPr>
            <p:ph type="title" idx="4294967295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Test 2 (2/2)</a:t>
            </a:r>
          </a:p>
        </p:txBody>
      </p:sp>
      <p:pic>
        <p:nvPicPr>
          <p:cNvPr id="407" name="base_uniform_t80.png" descr="base_uniform_t80.png"/>
          <p:cNvPicPr>
            <a:picLocks noChangeAspect="1"/>
          </p:cNvPicPr>
          <p:nvPr/>
        </p:nvPicPr>
        <p:blipFill>
          <a:blip r:embed="rId4">
            <a:extLst/>
          </a:blip>
          <a:srcRect l="32779" t="12081" r="32779" b="12081"/>
          <a:stretch>
            <a:fillRect/>
          </a:stretch>
        </p:blipFill>
        <p:spPr>
          <a:xfrm>
            <a:off x="18572733" y="4220669"/>
            <a:ext cx="4640751" cy="4670795"/>
          </a:xfrm>
          <a:prstGeom prst="rect">
            <a:avLst/>
          </a:prstGeom>
          <a:ln w="12700">
            <a:miter lim="400000"/>
          </a:ln>
        </p:spPr>
      </p:pic>
      <p:sp>
        <p:nvSpPr>
          <p:cNvPr id="40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1" name="Screenshot 2023-06-17 alle 16.43.30.png" descr="Screenshot 2023-06-17 alle 16.43.3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7810" y="5955349"/>
            <a:ext cx="14528380" cy="18053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oint: composto dalle coordinate x e y e un        identificatore…"/>
          <p:cNvSpPr txBox="1"/>
          <p:nvPr>
            <p:ph type="body" sz="half" idx="1"/>
          </p:nvPr>
        </p:nvSpPr>
        <p:spPr>
          <a:xfrm>
            <a:off x="981379" y="3738782"/>
            <a:ext cx="15180428" cy="8274218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rPr b="1"/>
              <a:t>Point:</a:t>
            </a:r>
            <a:r>
              <a:t> composto dalle coordinate x e y e un        identificatore</a:t>
            </a:r>
          </a:p>
          <a:p>
            <a:pPr/>
          </a:p>
          <a:p>
            <a:pPr/>
            <a:r>
              <a:rPr b="1"/>
              <a:t>Edge:</a:t>
            </a:r>
            <a:r>
              <a:t> composto da due punti, gli estremi del segmento, da un identificatore e dalla sua lunghezza </a:t>
            </a:r>
          </a:p>
          <a:p>
            <a:pPr/>
          </a:p>
          <a:p>
            <a:pPr/>
            <a:r>
              <a:rPr b="1"/>
              <a:t>Triangle:</a:t>
            </a:r>
            <a:r>
              <a:t> composto da un array di tre punti, un vector di tre lati, un identificatore e la sua area</a:t>
            </a:r>
          </a:p>
        </p:txBody>
      </p:sp>
      <p:sp>
        <p:nvSpPr>
          <p:cNvPr id="204" name="Struttura Dati (1/2)"/>
          <p:cNvSpPr txBox="1"/>
          <p:nvPr>
            <p:ph type="title"/>
          </p:nvPr>
        </p:nvSpPr>
        <p:spPr>
          <a:xfrm>
            <a:off x="890481" y="1074605"/>
            <a:ext cx="11749352" cy="1435101"/>
          </a:xfrm>
          <a:prstGeom prst="rect">
            <a:avLst/>
          </a:prstGeom>
        </p:spPr>
        <p:txBody>
          <a:bodyPr/>
          <a:lstStyle/>
          <a:p>
            <a:pPr/>
            <a:r>
              <a:t>Struttura Dati (1/2)</a:t>
            </a:r>
          </a:p>
        </p:txBody>
      </p:sp>
      <p:sp>
        <p:nvSpPr>
          <p:cNvPr id="205" name="Strutture:"/>
          <p:cNvSpPr txBox="1"/>
          <p:nvPr/>
        </p:nvSpPr>
        <p:spPr>
          <a:xfrm>
            <a:off x="988725" y="2651774"/>
            <a:ext cx="11552863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b="1" sz="5500">
                <a:solidFill>
                  <a:srgbClr val="000000"/>
                </a:solidFill>
              </a:defRPr>
            </a:lvl1pPr>
          </a:lstStyle>
          <a:p>
            <a:pPr/>
            <a:r>
              <a:t>Strutture:</a:t>
            </a:r>
          </a:p>
        </p:txBody>
      </p:sp>
      <p:pic>
        <p:nvPicPr>
          <p:cNvPr id="206" name="Screenshot 2023-06-13 alle 18.53.10.png" descr="Screenshot 2023-06-13 alle 18.53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17882" y="1410384"/>
            <a:ext cx="4789624" cy="4523535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Numero diapositiva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Screenshot 2023-06-17 alle 17.20.16.png" descr="Screenshot 2023-06-17 alle 17.20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42062" y="4561910"/>
            <a:ext cx="3009940" cy="560361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Screenshot 2023-06-17 alle 17.21.01.png" descr="Screenshot 2023-06-17 alle 17.21.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29927" y="6082338"/>
            <a:ext cx="4044015" cy="6671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lassi: TriangularMesh"/>
          <p:cNvSpPr txBox="1"/>
          <p:nvPr>
            <p:ph type="body" idx="21"/>
          </p:nvPr>
        </p:nvSpPr>
        <p:spPr>
          <a:xfrm>
            <a:off x="1016925" y="2355185"/>
            <a:ext cx="9779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pPr>
            <a:r>
              <a:t>Classi: TriangularMesh</a:t>
            </a:r>
          </a:p>
        </p:txBody>
      </p:sp>
      <p:sp>
        <p:nvSpPr>
          <p:cNvPr id="212" name="tre vector che contengono tutti i punti, i lati e i triangoli…"/>
          <p:cNvSpPr txBox="1"/>
          <p:nvPr>
            <p:ph type="body" sz="half" idx="1"/>
          </p:nvPr>
        </p:nvSpPr>
        <p:spPr>
          <a:xfrm>
            <a:off x="1593717" y="6376863"/>
            <a:ext cx="15481208" cy="6731520"/>
          </a:xfrm>
          <a:prstGeom prst="rect">
            <a:avLst/>
          </a:prstGeom>
        </p:spPr>
        <p:txBody>
          <a:bodyPr/>
          <a:lstStyle/>
          <a:p>
            <a:pPr marL="603504" indent="-603504" defTabSz="1257300">
              <a:lnSpc>
                <a:spcPct val="80000"/>
              </a:lnSpc>
              <a:spcBef>
                <a:spcPts val="3200"/>
              </a:spcBef>
              <a:defRPr sz="4752"/>
            </a:pPr>
            <a:r>
              <a:t>tre vector che contengono tutti i punti, i lati e i triangoli</a:t>
            </a:r>
          </a:p>
          <a:p>
            <a:pPr marL="603504" indent="-603504" defTabSz="1257300">
              <a:lnSpc>
                <a:spcPct val="80000"/>
              </a:lnSpc>
              <a:spcBef>
                <a:spcPts val="3200"/>
              </a:spcBef>
              <a:defRPr sz="4752"/>
            </a:pPr>
            <a:r>
              <a:t>numero totale di punti, lati e triangoli</a:t>
            </a:r>
          </a:p>
          <a:p>
            <a:pPr marL="603504" indent="-603504" defTabSz="1257300">
              <a:lnSpc>
                <a:spcPct val="80000"/>
              </a:lnSpc>
              <a:spcBef>
                <a:spcPts val="3200"/>
              </a:spcBef>
              <a:defRPr sz="4752"/>
            </a:pPr>
            <a:r>
              <a:t> “matrice” di adiacenza</a:t>
            </a:r>
          </a:p>
          <a:p>
            <a:pPr marL="603504" indent="-603504" defTabSz="1257300">
              <a:lnSpc>
                <a:spcPct val="80000"/>
              </a:lnSpc>
              <a:spcBef>
                <a:spcPts val="3200"/>
              </a:spcBef>
              <a:defRPr sz="4752"/>
            </a:pPr>
            <a:r>
              <a:t>theta, ossia la percentuale di triangoli da modificare</a:t>
            </a:r>
          </a:p>
          <a:p>
            <a:pPr marL="603504" indent="-603504" defTabSz="1257300">
              <a:lnSpc>
                <a:spcPct val="80000"/>
              </a:lnSpc>
              <a:spcBef>
                <a:spcPts val="3200"/>
              </a:spcBef>
              <a:defRPr sz="4752"/>
            </a:pPr>
            <a:r>
              <a:t>il test su cui applicare il raffinamento</a:t>
            </a:r>
          </a:p>
          <a:p>
            <a:pPr marL="603504" indent="-603504" defTabSz="1257300">
              <a:lnSpc>
                <a:spcPct val="80000"/>
              </a:lnSpc>
              <a:spcBef>
                <a:spcPts val="3200"/>
              </a:spcBef>
              <a:defRPr sz="4752"/>
            </a:pPr>
            <a:r>
              <a:t>il livello a cui raffinare, se “base” o “advanced”</a:t>
            </a:r>
          </a:p>
          <a:p>
            <a:pPr marL="603504" indent="-603504" defTabSz="1257300">
              <a:lnSpc>
                <a:spcPct val="80000"/>
              </a:lnSpc>
              <a:spcBef>
                <a:spcPts val="3200"/>
              </a:spcBef>
              <a:defRPr sz="4752"/>
            </a:pPr>
            <a:r>
              <a:t>parametro di uniformità</a:t>
            </a:r>
          </a:p>
        </p:txBody>
      </p:sp>
      <p:sp>
        <p:nvSpPr>
          <p:cNvPr id="213" name="Struttura Dati (2/2)"/>
          <p:cNvSpPr txBox="1"/>
          <p:nvPr>
            <p:ph type="title"/>
          </p:nvPr>
        </p:nvSpPr>
        <p:spPr>
          <a:xfrm>
            <a:off x="1396074" y="802790"/>
            <a:ext cx="9779001" cy="1435101"/>
          </a:xfrm>
          <a:prstGeom prst="rect">
            <a:avLst/>
          </a:prstGeom>
        </p:spPr>
        <p:txBody>
          <a:bodyPr/>
          <a:lstStyle/>
          <a:p>
            <a:pPr/>
            <a:r>
              <a:t>Struttura Dati (2/2)</a:t>
            </a:r>
          </a:p>
        </p:txBody>
      </p:sp>
      <p:sp>
        <p:nvSpPr>
          <p:cNvPr id="214" name="Creata come classe per la necessità di suddividere i vari metodi e attributi in protetti(  ), privati(  ) e pubblici(  )."/>
          <p:cNvSpPr txBox="1"/>
          <p:nvPr/>
        </p:nvSpPr>
        <p:spPr>
          <a:xfrm>
            <a:off x="1531831" y="3407259"/>
            <a:ext cx="15954959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12700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lvl1pPr>
          </a:lstStyle>
          <a:p>
            <a:pPr/>
            <a:r>
              <a:t>Creata come classe per la necessità di suddividere i vari metodi e attributi in protetti(  ), privati(  ) e pubblici(  ).</a:t>
            </a:r>
          </a:p>
        </p:txBody>
      </p:sp>
      <p:sp>
        <p:nvSpPr>
          <p:cNvPr id="215" name="Identificati dal rombo giallo gli attributi sono:"/>
          <p:cNvSpPr txBox="1"/>
          <p:nvPr/>
        </p:nvSpPr>
        <p:spPr>
          <a:xfrm>
            <a:off x="1602939" y="5212627"/>
            <a:ext cx="12555018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00">
              <a:lnSpc>
                <a:spcPct val="90000"/>
              </a:lnSpc>
              <a:spcBef>
                <a:spcPts val="4500"/>
              </a:spcBef>
              <a:defRPr sz="4800">
                <a:solidFill>
                  <a:srgbClr val="000000"/>
                </a:solidFill>
              </a:defRPr>
            </a:pPr>
            <a:r>
              <a:t>Identificati dal rombo giallo gli </a:t>
            </a:r>
            <a:r>
              <a:rPr b="1"/>
              <a:t>attributi </a:t>
            </a:r>
            <a:r>
              <a:t>sono: </a:t>
            </a:r>
          </a:p>
        </p:txBody>
      </p:sp>
      <p:pic>
        <p:nvPicPr>
          <p:cNvPr id="216" name="Screenshot 2023-06-16 alle 17.30.39.png" descr="Screenshot 2023-06-16 alle 17.30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95042" y="4388340"/>
            <a:ext cx="319704" cy="2740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Screenshot 2023-06-16 alle 17.31.58.png" descr="Screenshot 2023-06-16 alle 17.31.5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97520" y="4365504"/>
            <a:ext cx="319704" cy="319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Screenshot 2023-06-16 alle 17.33.05.png" descr="Screenshot 2023-06-16 alle 17.33.05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9148980" y="4378909"/>
            <a:ext cx="319704" cy="293062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Numero diapositiva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0" name="Screenshot 2023-06-17 alle 17.21.58.png" descr="Screenshot 2023-06-17 alle 17.21.5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799998" y="88844"/>
            <a:ext cx="3769317" cy="135383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Algoritmo di Sorting"/>
          <p:cNvSpPr txBox="1"/>
          <p:nvPr>
            <p:ph type="title"/>
          </p:nvPr>
        </p:nvSpPr>
        <p:spPr>
          <a:xfrm>
            <a:off x="1076003" y="-2971726"/>
            <a:ext cx="12643999" cy="5551074"/>
          </a:xfrm>
          <a:prstGeom prst="rect">
            <a:avLst/>
          </a:prstGeom>
        </p:spPr>
        <p:txBody>
          <a:bodyPr/>
          <a:lstStyle/>
          <a:p>
            <a:pPr/>
            <a:r>
              <a:t>Algoritmo di Sorting</a:t>
            </a:r>
          </a:p>
        </p:txBody>
      </p:sp>
      <p:sp>
        <p:nvSpPr>
          <p:cNvPr id="223" name="MergeSort"/>
          <p:cNvSpPr txBox="1"/>
          <p:nvPr>
            <p:ph type="body" sz="quarter" idx="1"/>
          </p:nvPr>
        </p:nvSpPr>
        <p:spPr>
          <a:xfrm>
            <a:off x="1033773" y="2908049"/>
            <a:ext cx="9232122" cy="1016420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  <a:r>
              <a:t>MergeSort</a:t>
            </a:r>
          </a:p>
        </p:txBody>
      </p:sp>
      <p:sp>
        <p:nvSpPr>
          <p:cNvPr id="224" name="Scelto per il costo computazionale vantaggioso, pari a O(nlog(n)).…"/>
          <p:cNvSpPr txBox="1"/>
          <p:nvPr/>
        </p:nvSpPr>
        <p:spPr>
          <a:xfrm>
            <a:off x="1076003" y="4253170"/>
            <a:ext cx="13603997" cy="704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  <a:r>
              <a:t>Scelto per il costo computazionale vantaggioso, pari a O(nlog(n)).</a:t>
            </a:r>
          </a:p>
          <a:p>
            <a:pPr algn="l" defTabSz="825500">
              <a:spcBef>
                <a:spcPts val="1800"/>
              </a:spcBef>
              <a:defRPr spc="-55" sz="5500">
                <a:solidFill>
                  <a:srgbClr val="000000"/>
                </a:solidFill>
              </a:defRPr>
            </a:pPr>
            <a:r>
              <a:t>Utilizzato principalmente per ordinare i triangoli in ordine decrescente di area, in modo tale da estrarre quelli da raffinare (salvati nel vettore </a:t>
            </a:r>
            <a:r>
              <a:rPr b="1"/>
              <a:t>top_theta</a:t>
            </a:r>
            <a:r>
              <a:t>), ma anche per ordinare i lati di ognuno di essi per lunghezza.</a:t>
            </a:r>
          </a:p>
        </p:txBody>
      </p:sp>
      <p:pic>
        <p:nvPicPr>
          <p:cNvPr id="225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rcRect l="8573" t="0" r="0" b="8797"/>
          <a:stretch>
            <a:fillRect/>
          </a:stretch>
        </p:blipFill>
        <p:spPr>
          <a:xfrm>
            <a:off x="14999719" y="4722267"/>
            <a:ext cx="9274548" cy="5551089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Numero diapositiva"/>
          <p:cNvSpPr txBox="1"/>
          <p:nvPr>
            <p:ph type="sldNum" sz="quarter" idx="2"/>
          </p:nvPr>
        </p:nvSpPr>
        <p:spPr>
          <a:xfrm>
            <a:off x="12065050" y="13085233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Inserimento ordina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Inserimento ordinato</a:t>
            </a:r>
          </a:p>
        </p:txBody>
      </p:sp>
      <p:sp>
        <p:nvSpPr>
          <p:cNvPr id="229" name="SortInsert"/>
          <p:cNvSpPr txBox="1"/>
          <p:nvPr>
            <p:ph type="body" idx="21"/>
          </p:nvPr>
        </p:nvSpPr>
        <p:spPr>
          <a:xfrm>
            <a:off x="1206500" y="2914163"/>
            <a:ext cx="21971000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SortInsert</a:t>
            </a:r>
          </a:p>
        </p:txBody>
      </p:sp>
      <p:sp>
        <p:nvSpPr>
          <p:cNvPr id="230" name="Si è cercato di ottimizzare il più possibile l’inserimento ordinato tramite un algoritmo di costo lineare (O(n)), con la scelta di partire dal fondo.…"/>
          <p:cNvSpPr txBox="1"/>
          <p:nvPr>
            <p:ph type="body" sz="half" idx="1"/>
          </p:nvPr>
        </p:nvSpPr>
        <p:spPr>
          <a:xfrm>
            <a:off x="1206500" y="4050286"/>
            <a:ext cx="13944081" cy="8642658"/>
          </a:xfrm>
          <a:prstGeom prst="rect">
            <a:avLst/>
          </a:prstGeom>
        </p:spPr>
        <p:txBody>
          <a:bodyPr/>
          <a:lstStyle/>
          <a:p>
            <a:pPr/>
            <a:r>
              <a:t>Si è cercato di ottimizzare il più possibile l’inserimento ordinato tramite un algoritmo di costo lineare (O(n)), con la scelta di partire dal fondo.</a:t>
            </a:r>
          </a:p>
          <a:p>
            <a:pPr/>
            <a:r>
              <a:t>Di particolare rilevanza è la scelta di mantenere invariata la dimensione del vettore, riscalando opportunatamente dopo ogni inserimento.</a:t>
            </a:r>
          </a:p>
          <a:p>
            <a:pPr/>
            <a:r>
              <a:t>La sua applicazione sarà chiarita in seguito.</a:t>
            </a:r>
          </a:p>
        </p:txBody>
      </p:sp>
      <p:pic>
        <p:nvPicPr>
          <p:cNvPr id="231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4572" y="2211476"/>
            <a:ext cx="6665409" cy="10146133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Numero diapositiva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pprofondimenti: Struttura Dati (1/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Approfondimenti: Struttura Dati (1/4)</a:t>
            </a:r>
          </a:p>
        </p:txBody>
      </p:sp>
      <p:sp>
        <p:nvSpPr>
          <p:cNvPr id="235" name="Struct: Poi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Struct: Point</a:t>
            </a:r>
          </a:p>
        </p:txBody>
      </p:sp>
      <p:sp>
        <p:nvSpPr>
          <p:cNvPr id="236" name="Costruttori:…"/>
          <p:cNvSpPr txBox="1"/>
          <p:nvPr>
            <p:ph type="body" sz="half" idx="1"/>
          </p:nvPr>
        </p:nvSpPr>
        <p:spPr>
          <a:xfrm>
            <a:off x="1206500" y="3659325"/>
            <a:ext cx="14746996" cy="857925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Costruttori: </a:t>
            </a:r>
          </a:p>
          <a:p>
            <a:pPr>
              <a:defRPr b="1"/>
            </a:pPr>
          </a:p>
          <a:p>
            <a:pPr>
              <a:defRPr b="1"/>
            </a:pPr>
          </a:p>
          <a:p>
            <a:pPr>
              <a:defRPr b="1"/>
            </a:pPr>
            <a:r>
              <a:t>Attributi rilevanti: </a:t>
            </a:r>
          </a:p>
          <a:p>
            <a:pPr marL="698500" indent="-698500">
              <a:buSzPct val="123000"/>
              <a:buChar char="•"/>
            </a:pPr>
            <a:r>
              <a:t>GeometricTol: tolleranza minima in dimensione 1 (τ=1.0e-12)</a:t>
            </a:r>
          </a:p>
          <a:p>
            <a:pPr marL="698500" indent="-698500">
              <a:buSzPct val="123000"/>
              <a:buChar char="•"/>
            </a:pPr>
            <a:r>
              <a:t>GeometricTol_Squared: tolleranza minima in dimensione 2 (max{τ^2, eps}) </a:t>
            </a:r>
          </a:p>
        </p:txBody>
      </p:sp>
      <p:pic>
        <p:nvPicPr>
          <p:cNvPr id="237" name="Screenshot 2023-06-13 alle 18.53.10.png" descr="Screenshot 2023-06-13 alle 18.53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4821" y="7228648"/>
            <a:ext cx="5160047" cy="487337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shot 2023-06-16 alle 17.20.46.png" descr="Screenshot 2023-06-16 alle 17.20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08943" y="4604027"/>
            <a:ext cx="20166114" cy="2341873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Numero diapositiva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pprofondimenti: Struttura Dati (2/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Approfondimenti: Struttura Dati (2/4)</a:t>
            </a:r>
          </a:p>
        </p:txBody>
      </p:sp>
      <p:sp>
        <p:nvSpPr>
          <p:cNvPr id="242" name="Struct: Ed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Struct: Edge</a:t>
            </a:r>
          </a:p>
        </p:txBody>
      </p:sp>
      <p:sp>
        <p:nvSpPr>
          <p:cNvPr id="243" name="Costruttori:…"/>
          <p:cNvSpPr txBox="1"/>
          <p:nvPr>
            <p:ph type="body" idx="1"/>
          </p:nvPr>
        </p:nvSpPr>
        <p:spPr>
          <a:xfrm>
            <a:off x="1206500" y="3739948"/>
            <a:ext cx="21971000" cy="876456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Costruttori:</a:t>
            </a:r>
          </a:p>
          <a:p>
            <a:pPr/>
          </a:p>
          <a:p>
            <a:pPr/>
          </a:p>
          <a:p>
            <a:pPr/>
          </a:p>
          <a:p>
            <a:pPr>
              <a:defRPr b="1"/>
            </a:pPr>
            <a:r>
              <a:t>Metodi: </a:t>
            </a:r>
          </a:p>
        </p:txBody>
      </p:sp>
      <p:pic>
        <p:nvPicPr>
          <p:cNvPr id="244" name="Screenshot 2023-06-14 alle 15.11.46.png" descr="Screenshot 2023-06-14 alle 15.11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571" y="9030471"/>
            <a:ext cx="21833707" cy="1457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shot 2023-06-16 alle 18.16.31.png" descr="Screenshot 2023-06-16 alle 18.16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68648" y="4961182"/>
            <a:ext cx="21859552" cy="237664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Numero diapositiva"/>
          <p:cNvSpPr txBox="1"/>
          <p:nvPr>
            <p:ph type="sldNum" sz="quarter" idx="2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