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D71BC63-D692-80D6-AE46-B87E6BFC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0"/>
            <a:ext cx="4286250" cy="42862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5F2C97E-155C-ECE8-C688-AE435AE5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644" y="1434164"/>
            <a:ext cx="7389780" cy="1730941"/>
          </a:xfrm>
        </p:spPr>
        <p:txBody>
          <a:bodyPr/>
          <a:lstStyle/>
          <a:p>
            <a:r>
              <a:rPr lang="it-IT" dirty="0"/>
              <a:t>L’importanza di scelte responsabili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AA5ABF-C25D-1AEE-92E2-B31C798CF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" y="5688531"/>
            <a:ext cx="2883159" cy="957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b="1" dirty="0"/>
              <a:t>Realizzato da: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b="1" dirty="0"/>
              <a:t>Domenico pio </a:t>
            </a:r>
            <a:r>
              <a:rPr lang="it-IT" sz="1800" b="1" dirty="0" err="1"/>
              <a:t>diodati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3569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E7B230-0AD4-1F5D-82CE-77742499FD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822" y="587142"/>
            <a:ext cx="10949283" cy="557302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400" dirty="0"/>
              <a:t>Bisogna quindi abbandonare l’atteggiamento di chi ripone fiducia assoluta nel progresso industriale e urbano e orientare la capacità creativa dell'uomo verso la ricerca di tecniche per la conservazione dell'ambiente. </a:t>
            </a:r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endParaRPr lang="it-IT" sz="2400" dirty="0"/>
          </a:p>
          <a:p>
            <a:pPr marL="0" indent="0">
              <a:lnSpc>
                <a:spcPct val="150000"/>
              </a:lnSpc>
              <a:buNone/>
            </a:pPr>
            <a:r>
              <a:rPr lang="it-IT" sz="2400" dirty="0"/>
              <a:t>Forse solo così riusciremo a risolvere il grave problema del degrado ambientale!</a:t>
            </a:r>
          </a:p>
          <a:p>
            <a:endParaRPr lang="it-IT" dirty="0"/>
          </a:p>
        </p:txBody>
      </p:sp>
      <p:pic>
        <p:nvPicPr>
          <p:cNvPr id="2050" name="Picture 2" descr="Progresso: percorso interdisciplinare per l'esame di maturità">
            <a:extLst>
              <a:ext uri="{FF2B5EF4-FFF2-40B4-BE49-F238E27FC236}">
                <a16:creationId xmlns:a16="http://schemas.microsoft.com/office/drawing/2014/main" id="{ABE3CA00-46A4-106F-93D0-7E1E7CE6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78" y="2022039"/>
            <a:ext cx="5688531" cy="3256683"/>
          </a:xfrm>
          <a:prstGeom prst="roundRect">
            <a:avLst>
              <a:gd name="adj" fmla="val 340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29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88B8F4-655A-B0B8-4A9A-8F11AF7C91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507" y="818147"/>
            <a:ext cx="11652986" cy="526501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b="1" cap="none" dirty="0">
                <a:latin typeface="Colonna MT" panose="04020805060202030203" pitchFamily="82" charset="0"/>
              </a:rPr>
              <a:t>Fare scelte responsabili significa rispettare se stessi… se si rispetta se stessi si rispettano gli altri… se si rispettano gli altri si rispetta l’ambiente…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3600" b="1" cap="none" dirty="0">
              <a:latin typeface="Colonna MT" panose="04020805060202030203" pitchFamily="8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3600" b="1" cap="none" dirty="0">
              <a:latin typeface="Colonna MT" panose="04020805060202030203" pitchFamily="8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3600" b="1" cap="none" dirty="0">
              <a:latin typeface="Colonna MT" panose="04020805060202030203" pitchFamily="8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600" b="1" cap="none" dirty="0">
                <a:latin typeface="Colonna MT" panose="04020805060202030203" pitchFamily="82" charset="0"/>
              </a:rPr>
              <a:t>Tutto </a:t>
            </a:r>
            <a:r>
              <a:rPr lang="it-IT" sz="3600" b="1" cap="none" dirty="0" err="1">
                <a:latin typeface="Colonna MT" panose="04020805060202030203" pitchFamily="82" charset="0"/>
              </a:rPr>
              <a:t>e’</a:t>
            </a:r>
            <a:r>
              <a:rPr lang="it-IT" sz="3600" b="1" cap="none" dirty="0">
                <a:latin typeface="Colonna MT" panose="04020805060202030203" pitchFamily="82" charset="0"/>
              </a:rPr>
              <a:t> collegato da un filo sottile che, </a:t>
            </a:r>
            <a:r>
              <a:rPr lang="it-IT" sz="3600" b="1" cap="none" dirty="0" err="1">
                <a:latin typeface="Colonna MT" panose="04020805060202030203" pitchFamily="82" charset="0"/>
              </a:rPr>
              <a:t>finchè</a:t>
            </a:r>
            <a:r>
              <a:rPr lang="it-IT" sz="3600" b="1" cap="none" dirty="0">
                <a:latin typeface="Colonna MT" panose="04020805060202030203" pitchFamily="82" charset="0"/>
              </a:rPr>
              <a:t> esisterà, si potrà sperare in un </a:t>
            </a:r>
            <a:r>
              <a:rPr lang="it-IT" sz="3600" b="1" cap="none" dirty="0">
                <a:solidFill>
                  <a:srgbClr val="FF0000"/>
                </a:solidFill>
                <a:latin typeface="Colonna MT" panose="04020805060202030203" pitchFamily="82" charset="0"/>
              </a:rPr>
              <a:t>futuro migliore.</a:t>
            </a:r>
          </a:p>
          <a:p>
            <a:endParaRPr lang="it-IT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06182457-8139-69B2-034F-C0681DABE23A}"/>
              </a:ext>
            </a:extLst>
          </p:cNvPr>
          <p:cNvSpPr/>
          <p:nvPr/>
        </p:nvSpPr>
        <p:spPr>
          <a:xfrm>
            <a:off x="163629" y="2714244"/>
            <a:ext cx="4543214" cy="829798"/>
          </a:xfrm>
          <a:custGeom>
            <a:avLst/>
            <a:gdLst>
              <a:gd name="connsiteX0" fmla="*/ 0 w 4543214"/>
              <a:gd name="connsiteY0" fmla="*/ 548720 h 829798"/>
              <a:gd name="connsiteX1" fmla="*/ 587142 w 4543214"/>
              <a:gd name="connsiteY1" fmla="*/ 125209 h 829798"/>
              <a:gd name="connsiteX2" fmla="*/ 1357163 w 4543214"/>
              <a:gd name="connsiteY2" fmla="*/ 654598 h 829798"/>
              <a:gd name="connsiteX3" fmla="*/ 2175310 w 4543214"/>
              <a:gd name="connsiteY3" fmla="*/ 163710 h 829798"/>
              <a:gd name="connsiteX4" fmla="*/ 2800952 w 4543214"/>
              <a:gd name="connsiteY4" fmla="*/ 712350 h 829798"/>
              <a:gd name="connsiteX5" fmla="*/ 1597794 w 4543214"/>
              <a:gd name="connsiteY5" fmla="*/ 182960 h 829798"/>
              <a:gd name="connsiteX6" fmla="*/ 2541070 w 4543214"/>
              <a:gd name="connsiteY6" fmla="*/ 38581 h 829798"/>
              <a:gd name="connsiteX7" fmla="*/ 3686476 w 4543214"/>
              <a:gd name="connsiteY7" fmla="*/ 827853 h 829798"/>
              <a:gd name="connsiteX8" fmla="*/ 4360245 w 4543214"/>
              <a:gd name="connsiteY8" fmla="*/ 259962 h 829798"/>
              <a:gd name="connsiteX9" fmla="*/ 4543125 w 4543214"/>
              <a:gd name="connsiteY9" fmla="*/ 192585 h 829798"/>
              <a:gd name="connsiteX10" fmla="*/ 4379495 w 4543214"/>
              <a:gd name="connsiteY10" fmla="*/ 221461 h 82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3214" h="829798">
                <a:moveTo>
                  <a:pt x="0" y="548720"/>
                </a:moveTo>
                <a:cubicBezTo>
                  <a:pt x="180474" y="328141"/>
                  <a:pt x="360948" y="107563"/>
                  <a:pt x="587142" y="125209"/>
                </a:cubicBezTo>
                <a:cubicBezTo>
                  <a:pt x="813336" y="142855"/>
                  <a:pt x="1092468" y="648181"/>
                  <a:pt x="1357163" y="654598"/>
                </a:cubicBezTo>
                <a:cubicBezTo>
                  <a:pt x="1621858" y="661015"/>
                  <a:pt x="1934679" y="154085"/>
                  <a:pt x="2175310" y="163710"/>
                </a:cubicBezTo>
                <a:cubicBezTo>
                  <a:pt x="2415941" y="173335"/>
                  <a:pt x="2897205" y="709142"/>
                  <a:pt x="2800952" y="712350"/>
                </a:cubicBezTo>
                <a:cubicBezTo>
                  <a:pt x="2704699" y="715558"/>
                  <a:pt x="1641108" y="295255"/>
                  <a:pt x="1597794" y="182960"/>
                </a:cubicBezTo>
                <a:cubicBezTo>
                  <a:pt x="1554480" y="70665"/>
                  <a:pt x="2192956" y="-68901"/>
                  <a:pt x="2541070" y="38581"/>
                </a:cubicBezTo>
                <a:cubicBezTo>
                  <a:pt x="2889184" y="146063"/>
                  <a:pt x="3383280" y="790956"/>
                  <a:pt x="3686476" y="827853"/>
                </a:cubicBezTo>
                <a:cubicBezTo>
                  <a:pt x="3989672" y="864750"/>
                  <a:pt x="4217470" y="365840"/>
                  <a:pt x="4360245" y="259962"/>
                </a:cubicBezTo>
                <a:cubicBezTo>
                  <a:pt x="4503020" y="154084"/>
                  <a:pt x="4539917" y="199002"/>
                  <a:pt x="4543125" y="192585"/>
                </a:cubicBezTo>
                <a:cubicBezTo>
                  <a:pt x="4546333" y="186168"/>
                  <a:pt x="4462914" y="203814"/>
                  <a:pt x="4379495" y="2214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DB0E3E5-8FA6-7F61-65A8-F9F451F0B70A}"/>
              </a:ext>
            </a:extLst>
          </p:cNvPr>
          <p:cNvSpPr/>
          <p:nvPr/>
        </p:nvSpPr>
        <p:spPr>
          <a:xfrm>
            <a:off x="7379279" y="2714244"/>
            <a:ext cx="4543214" cy="829798"/>
          </a:xfrm>
          <a:custGeom>
            <a:avLst/>
            <a:gdLst>
              <a:gd name="connsiteX0" fmla="*/ 0 w 4543214"/>
              <a:gd name="connsiteY0" fmla="*/ 548720 h 829798"/>
              <a:gd name="connsiteX1" fmla="*/ 587142 w 4543214"/>
              <a:gd name="connsiteY1" fmla="*/ 125209 h 829798"/>
              <a:gd name="connsiteX2" fmla="*/ 1357163 w 4543214"/>
              <a:gd name="connsiteY2" fmla="*/ 654598 h 829798"/>
              <a:gd name="connsiteX3" fmla="*/ 2175310 w 4543214"/>
              <a:gd name="connsiteY3" fmla="*/ 163710 h 829798"/>
              <a:gd name="connsiteX4" fmla="*/ 2800952 w 4543214"/>
              <a:gd name="connsiteY4" fmla="*/ 712350 h 829798"/>
              <a:gd name="connsiteX5" fmla="*/ 1597794 w 4543214"/>
              <a:gd name="connsiteY5" fmla="*/ 182960 h 829798"/>
              <a:gd name="connsiteX6" fmla="*/ 2541070 w 4543214"/>
              <a:gd name="connsiteY6" fmla="*/ 38581 h 829798"/>
              <a:gd name="connsiteX7" fmla="*/ 3686476 w 4543214"/>
              <a:gd name="connsiteY7" fmla="*/ 827853 h 829798"/>
              <a:gd name="connsiteX8" fmla="*/ 4360245 w 4543214"/>
              <a:gd name="connsiteY8" fmla="*/ 259962 h 829798"/>
              <a:gd name="connsiteX9" fmla="*/ 4543125 w 4543214"/>
              <a:gd name="connsiteY9" fmla="*/ 192585 h 829798"/>
              <a:gd name="connsiteX10" fmla="*/ 4379495 w 4543214"/>
              <a:gd name="connsiteY10" fmla="*/ 221461 h 82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3214" h="829798">
                <a:moveTo>
                  <a:pt x="0" y="548720"/>
                </a:moveTo>
                <a:cubicBezTo>
                  <a:pt x="180474" y="328141"/>
                  <a:pt x="360948" y="107563"/>
                  <a:pt x="587142" y="125209"/>
                </a:cubicBezTo>
                <a:cubicBezTo>
                  <a:pt x="813336" y="142855"/>
                  <a:pt x="1092468" y="648181"/>
                  <a:pt x="1357163" y="654598"/>
                </a:cubicBezTo>
                <a:cubicBezTo>
                  <a:pt x="1621858" y="661015"/>
                  <a:pt x="1934679" y="154085"/>
                  <a:pt x="2175310" y="163710"/>
                </a:cubicBezTo>
                <a:cubicBezTo>
                  <a:pt x="2415941" y="173335"/>
                  <a:pt x="2897205" y="709142"/>
                  <a:pt x="2800952" y="712350"/>
                </a:cubicBezTo>
                <a:cubicBezTo>
                  <a:pt x="2704699" y="715558"/>
                  <a:pt x="1641108" y="295255"/>
                  <a:pt x="1597794" y="182960"/>
                </a:cubicBezTo>
                <a:cubicBezTo>
                  <a:pt x="1554480" y="70665"/>
                  <a:pt x="2192956" y="-68901"/>
                  <a:pt x="2541070" y="38581"/>
                </a:cubicBezTo>
                <a:cubicBezTo>
                  <a:pt x="2889184" y="146063"/>
                  <a:pt x="3383280" y="790956"/>
                  <a:pt x="3686476" y="827853"/>
                </a:cubicBezTo>
                <a:cubicBezTo>
                  <a:pt x="3989672" y="864750"/>
                  <a:pt x="4217470" y="365840"/>
                  <a:pt x="4360245" y="259962"/>
                </a:cubicBezTo>
                <a:cubicBezTo>
                  <a:pt x="4503020" y="154084"/>
                  <a:pt x="4539917" y="199002"/>
                  <a:pt x="4543125" y="192585"/>
                </a:cubicBezTo>
                <a:cubicBezTo>
                  <a:pt x="4546333" y="186168"/>
                  <a:pt x="4462914" y="203814"/>
                  <a:pt x="4379495" y="2214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0DF40E-F20A-011E-F972-44547448E338}"/>
              </a:ext>
            </a:extLst>
          </p:cNvPr>
          <p:cNvSpPr txBox="1"/>
          <p:nvPr/>
        </p:nvSpPr>
        <p:spPr>
          <a:xfrm>
            <a:off x="4639377" y="2541069"/>
            <a:ext cx="284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Bradley Hand ITC" panose="03070402050302030203" pitchFamily="66" charset="0"/>
              </a:rPr>
              <a:t>Insieme per non perdere il </a:t>
            </a:r>
            <a:r>
              <a:rPr lang="it-IT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FILO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B27422EB-A145-C5AC-5C89-1A3DE26D4054}"/>
              </a:ext>
            </a:extLst>
          </p:cNvPr>
          <p:cNvSpPr/>
          <p:nvPr/>
        </p:nvSpPr>
        <p:spPr>
          <a:xfrm rot="10800000">
            <a:off x="6812605" y="2644193"/>
            <a:ext cx="5215766" cy="1184108"/>
          </a:xfrm>
          <a:custGeom>
            <a:avLst/>
            <a:gdLst>
              <a:gd name="connsiteX0" fmla="*/ 0 w 5676561"/>
              <a:gd name="connsiteY0" fmla="*/ 0 h 1184108"/>
              <a:gd name="connsiteX1" fmla="*/ 972151 w 5676561"/>
              <a:gd name="connsiteY1" fmla="*/ 760396 h 1184108"/>
              <a:gd name="connsiteX2" fmla="*/ 1645920 w 5676561"/>
              <a:gd name="connsiteY2" fmla="*/ 154004 h 1184108"/>
              <a:gd name="connsiteX3" fmla="*/ 3012707 w 5676561"/>
              <a:gd name="connsiteY3" fmla="*/ 1183907 h 1184108"/>
              <a:gd name="connsiteX4" fmla="*/ 4071486 w 5676561"/>
              <a:gd name="connsiteY4" fmla="*/ 250257 h 1184108"/>
              <a:gd name="connsiteX5" fmla="*/ 4716379 w 5676561"/>
              <a:gd name="connsiteY5" fmla="*/ 1155032 h 1184108"/>
              <a:gd name="connsiteX6" fmla="*/ 5592278 w 5676561"/>
              <a:gd name="connsiteY6" fmla="*/ 808522 h 1184108"/>
              <a:gd name="connsiteX7" fmla="*/ 5592278 w 5676561"/>
              <a:gd name="connsiteY7" fmla="*/ 750771 h 118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6561" h="1184108">
                <a:moveTo>
                  <a:pt x="0" y="0"/>
                </a:moveTo>
                <a:cubicBezTo>
                  <a:pt x="348915" y="367364"/>
                  <a:pt x="697831" y="734729"/>
                  <a:pt x="972151" y="760396"/>
                </a:cubicBezTo>
                <a:cubicBezTo>
                  <a:pt x="1246471" y="786063"/>
                  <a:pt x="1305827" y="83419"/>
                  <a:pt x="1645920" y="154004"/>
                </a:cubicBezTo>
                <a:cubicBezTo>
                  <a:pt x="1986013" y="224589"/>
                  <a:pt x="2608446" y="1167865"/>
                  <a:pt x="3012707" y="1183907"/>
                </a:cubicBezTo>
                <a:cubicBezTo>
                  <a:pt x="3416968" y="1199949"/>
                  <a:pt x="3787541" y="255070"/>
                  <a:pt x="4071486" y="250257"/>
                </a:cubicBezTo>
                <a:cubicBezTo>
                  <a:pt x="4355431" y="245445"/>
                  <a:pt x="4462914" y="1061988"/>
                  <a:pt x="4716379" y="1155032"/>
                </a:cubicBezTo>
                <a:cubicBezTo>
                  <a:pt x="4969844" y="1248076"/>
                  <a:pt x="5446295" y="875899"/>
                  <a:pt x="5592278" y="808522"/>
                </a:cubicBezTo>
                <a:cubicBezTo>
                  <a:pt x="5738261" y="741145"/>
                  <a:pt x="5665269" y="745958"/>
                  <a:pt x="5592278" y="7507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72E753F4-F2F2-3B69-4BCD-816FE700B007}"/>
              </a:ext>
            </a:extLst>
          </p:cNvPr>
          <p:cNvSpPr/>
          <p:nvPr/>
        </p:nvSpPr>
        <p:spPr>
          <a:xfrm>
            <a:off x="202043" y="2644193"/>
            <a:ext cx="5676561" cy="1184108"/>
          </a:xfrm>
          <a:custGeom>
            <a:avLst/>
            <a:gdLst>
              <a:gd name="connsiteX0" fmla="*/ 0 w 5676561"/>
              <a:gd name="connsiteY0" fmla="*/ 0 h 1184108"/>
              <a:gd name="connsiteX1" fmla="*/ 972151 w 5676561"/>
              <a:gd name="connsiteY1" fmla="*/ 760396 h 1184108"/>
              <a:gd name="connsiteX2" fmla="*/ 1645920 w 5676561"/>
              <a:gd name="connsiteY2" fmla="*/ 154004 h 1184108"/>
              <a:gd name="connsiteX3" fmla="*/ 3012707 w 5676561"/>
              <a:gd name="connsiteY3" fmla="*/ 1183907 h 1184108"/>
              <a:gd name="connsiteX4" fmla="*/ 4071486 w 5676561"/>
              <a:gd name="connsiteY4" fmla="*/ 250257 h 1184108"/>
              <a:gd name="connsiteX5" fmla="*/ 4716379 w 5676561"/>
              <a:gd name="connsiteY5" fmla="*/ 1155032 h 1184108"/>
              <a:gd name="connsiteX6" fmla="*/ 5592278 w 5676561"/>
              <a:gd name="connsiteY6" fmla="*/ 808522 h 1184108"/>
              <a:gd name="connsiteX7" fmla="*/ 5592278 w 5676561"/>
              <a:gd name="connsiteY7" fmla="*/ 750771 h 118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6561" h="1184108">
                <a:moveTo>
                  <a:pt x="0" y="0"/>
                </a:moveTo>
                <a:cubicBezTo>
                  <a:pt x="348915" y="367364"/>
                  <a:pt x="697831" y="734729"/>
                  <a:pt x="972151" y="760396"/>
                </a:cubicBezTo>
                <a:cubicBezTo>
                  <a:pt x="1246471" y="786063"/>
                  <a:pt x="1305827" y="83419"/>
                  <a:pt x="1645920" y="154004"/>
                </a:cubicBezTo>
                <a:cubicBezTo>
                  <a:pt x="1986013" y="224589"/>
                  <a:pt x="2608446" y="1167865"/>
                  <a:pt x="3012707" y="1183907"/>
                </a:cubicBezTo>
                <a:cubicBezTo>
                  <a:pt x="3416968" y="1199949"/>
                  <a:pt x="3787541" y="255070"/>
                  <a:pt x="4071486" y="250257"/>
                </a:cubicBezTo>
                <a:cubicBezTo>
                  <a:pt x="4355431" y="245445"/>
                  <a:pt x="4462914" y="1061988"/>
                  <a:pt x="4716379" y="1155032"/>
                </a:cubicBezTo>
                <a:cubicBezTo>
                  <a:pt x="4969844" y="1248076"/>
                  <a:pt x="5446295" y="875899"/>
                  <a:pt x="5592278" y="808522"/>
                </a:cubicBezTo>
                <a:cubicBezTo>
                  <a:pt x="5738261" y="741145"/>
                  <a:pt x="5665269" y="745958"/>
                  <a:pt x="5592278" y="7507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3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451C6-C8D8-7C16-333C-01F23810CE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818147"/>
            <a:ext cx="5515902" cy="59002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Nella società odierna, </a:t>
            </a:r>
            <a:r>
              <a:rPr lang="it-IT" b="1" dirty="0"/>
              <a:t>dove poche </a:t>
            </a:r>
            <a:r>
              <a:rPr lang="it-IT" dirty="0"/>
              <a:t>sono le persone che ormai considerano primario il rispetto di se stessi e degli altri, </a:t>
            </a:r>
            <a:r>
              <a:rPr lang="it-IT" b="1" dirty="0"/>
              <a:t>dove tante </a:t>
            </a:r>
            <a:r>
              <a:rPr lang="it-IT" dirty="0"/>
              <a:t>sono le persone che si lasciano influenzare dalla maggioranza, </a:t>
            </a:r>
            <a:r>
              <a:rPr lang="it-IT" b="1" dirty="0"/>
              <a:t>dove prevalgono </a:t>
            </a:r>
            <a:r>
              <a:rPr lang="it-IT" dirty="0"/>
              <a:t>violenze di ogni genere, egoismo, interessi vari e </a:t>
            </a:r>
            <a:r>
              <a:rPr lang="it-IT" b="1" dirty="0"/>
              <a:t>dove raro è il senso di solidarietà</a:t>
            </a:r>
            <a:r>
              <a:rPr lang="it-IT" dirty="0"/>
              <a:t> e la stima del prossimo, è fondamentale, soprattutto per noi giovani, pensare e decidere con “la nostra testa”…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 è indispensabile fare delle scelte consapevoli per rendere il nostro futuro migliore.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FE62509-6F43-0759-BA2B-1C65F8C9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62" y="2225842"/>
            <a:ext cx="4246146" cy="2038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36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E233A-FB31-A243-3D90-81096752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564027" cy="1596177"/>
          </a:xfrm>
        </p:spPr>
        <p:txBody>
          <a:bodyPr/>
          <a:lstStyle/>
          <a:p>
            <a:r>
              <a:rPr lang="it-IT" i="1" dirty="0"/>
              <a:t>Ma cosa significa fare delle scelte?</a:t>
            </a:r>
          </a:p>
        </p:txBody>
      </p:sp>
      <p:sp>
        <p:nvSpPr>
          <p:cNvPr id="4" name="Nuvola 3">
            <a:extLst>
              <a:ext uri="{FF2B5EF4-FFF2-40B4-BE49-F238E27FC236}">
                <a16:creationId xmlns:a16="http://schemas.microsoft.com/office/drawing/2014/main" id="{2B51D2D7-F50E-8763-513D-51975CE7B772}"/>
              </a:ext>
            </a:extLst>
          </p:cNvPr>
          <p:cNvSpPr/>
          <p:nvPr/>
        </p:nvSpPr>
        <p:spPr>
          <a:xfrm>
            <a:off x="360635" y="2341252"/>
            <a:ext cx="5260520" cy="3607161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85961-3897-EF32-C986-4A79042F9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6490" y="3429000"/>
            <a:ext cx="4107405" cy="17012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 sceglie nel momento in cui è necessario prendere una decisione  e fare una scelta implica un cambiamento.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424CEE-DD35-A42A-7736-85305EA7F5C4}"/>
              </a:ext>
            </a:extLst>
          </p:cNvPr>
          <p:cNvSpPr txBox="1"/>
          <p:nvPr/>
        </p:nvSpPr>
        <p:spPr>
          <a:xfrm>
            <a:off x="6347548" y="2099028"/>
            <a:ext cx="5564027" cy="124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3600" i="1" kern="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cosa significa fare scelte responsabili?</a:t>
            </a:r>
            <a:endParaRPr lang="it-IT" sz="3200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32036013-0F17-D4BA-1613-00B5CCCA6B8D}"/>
              </a:ext>
            </a:extLst>
          </p:cNvPr>
          <p:cNvSpPr/>
          <p:nvPr/>
        </p:nvSpPr>
        <p:spPr>
          <a:xfrm>
            <a:off x="6782605" y="3368191"/>
            <a:ext cx="5048761" cy="2784758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Assumersi la responsabilità significa impegnarsi a fare delle scelte consapevoli senza lasciarsi influenzare dagli altri e dagli eventi.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ersona in possesso di rosso punto interrogativo illustrazione, punto  interrogativo Informazioni Steemit, cattivo tridimensionale da un punto  interrogativo, 3d, Cattivo tridimensionale 3d png | PNGEgg">
            <a:extLst>
              <a:ext uri="{FF2B5EF4-FFF2-40B4-BE49-F238E27FC236}">
                <a16:creationId xmlns:a16="http://schemas.microsoft.com/office/drawing/2014/main" id="{DD03C6E7-3E28-A25F-D5DF-77D7A4BB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48" y="127414"/>
            <a:ext cx="2087280" cy="20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FFE86-418F-938E-BEF0-75EEBF88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96" y="770916"/>
            <a:ext cx="5669905" cy="1038634"/>
          </a:xfrm>
        </p:spPr>
        <p:txBody>
          <a:bodyPr>
            <a:normAutofit fontScale="90000"/>
          </a:bodyPr>
          <a:lstStyle/>
          <a:p>
            <a:br>
              <a:rPr lang="it-IT" sz="2400" b="1" dirty="0"/>
            </a:br>
            <a:br>
              <a:rPr lang="it-IT" sz="2400" b="1" dirty="0"/>
            </a:br>
            <a:r>
              <a:rPr lang="it-IT" sz="2400" b="1" dirty="0"/>
              <a:t>Fare scelte responsabili </a:t>
            </a:r>
            <a:r>
              <a:rPr lang="it-IT" sz="2400" dirty="0"/>
              <a:t>è fondamentale per dare una direzione e un senso alla propria vita. </a:t>
            </a:r>
            <a:br>
              <a:rPr lang="it-IT" sz="240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DEC4D9-4248-0D8C-C948-FE1C261966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7896" y="1991706"/>
            <a:ext cx="40239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volte può essere molto difficile fare la scelta giusta e ci si lascia facilmente assalire da mille dubbi che spesso impediscono di capire chiaramente ciò che è giusto fare.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2CAD51-016E-75D4-D329-B5CB118D9647}"/>
              </a:ext>
            </a:extLst>
          </p:cNvPr>
          <p:cNvSpPr txBox="1"/>
          <p:nvPr/>
        </p:nvSpPr>
        <p:spPr>
          <a:xfrm>
            <a:off x="4590623" y="4308149"/>
            <a:ext cx="491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Ma…</a:t>
            </a:r>
          </a:p>
          <a:p>
            <a:r>
              <a:rPr lang="it-IT" sz="2400" dirty="0"/>
              <a:t>…essere responsabili è importante per  migliorare costantemente la qualità di ciò che facciamo, assumendo il controllo delle nostre azioni </a:t>
            </a:r>
          </a:p>
        </p:txBody>
      </p:sp>
      <p:pic>
        <p:nvPicPr>
          <p:cNvPr id="2054" name="Picture 6" descr="C'era una volta, un punto interrogativo.">
            <a:extLst>
              <a:ext uri="{FF2B5EF4-FFF2-40B4-BE49-F238E27FC236}">
                <a16:creationId xmlns:a16="http://schemas.microsoft.com/office/drawing/2014/main" id="{A7D20AED-CED3-5A99-0A57-EA2734256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14" y="163010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zione Di Rotazione Del Punto Interrogativo Archivi Video - Video di  animazione, dubbio: 44015279">
            <a:extLst>
              <a:ext uri="{FF2B5EF4-FFF2-40B4-BE49-F238E27FC236}">
                <a16:creationId xmlns:a16="http://schemas.microsoft.com/office/drawing/2014/main" id="{BECE650E-597B-B7AE-7EA4-0F43D4C65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0" t="3647" r="34378" b="3647"/>
          <a:stretch/>
        </p:blipFill>
        <p:spPr bwMode="auto">
          <a:xfrm rot="1834581">
            <a:off x="9265153" y="747683"/>
            <a:ext cx="691156" cy="10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Animazione Di Rotazione Del Punto Interrogativo Archivi Video - Video di  animazione, dubbio: 44015279">
            <a:extLst>
              <a:ext uri="{FF2B5EF4-FFF2-40B4-BE49-F238E27FC236}">
                <a16:creationId xmlns:a16="http://schemas.microsoft.com/office/drawing/2014/main" id="{24033757-39B4-8826-A9FE-11A26FB71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0" t="3647" r="34378" b="3647"/>
          <a:stretch/>
        </p:blipFill>
        <p:spPr bwMode="auto">
          <a:xfrm rot="1834581">
            <a:off x="8550331" y="828322"/>
            <a:ext cx="454250" cy="6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nimazione Di Rotazione Del Punto Interrogativo Archivi Video - Video di  animazione, dubbio: 44015279">
            <a:extLst>
              <a:ext uri="{FF2B5EF4-FFF2-40B4-BE49-F238E27FC236}">
                <a16:creationId xmlns:a16="http://schemas.microsoft.com/office/drawing/2014/main" id="{1BBEB0EA-D7AC-E3CC-2DC2-775F07968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0" t="3647" r="34378" b="3647"/>
          <a:stretch/>
        </p:blipFill>
        <p:spPr bwMode="auto">
          <a:xfrm rot="1834581">
            <a:off x="9832900" y="1393813"/>
            <a:ext cx="691156" cy="10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nimazione Di Rotazione Del Punto Interrogativo Archivi Video - Video di  animazione, dubbio: 44015279">
            <a:extLst>
              <a:ext uri="{FF2B5EF4-FFF2-40B4-BE49-F238E27FC236}">
                <a16:creationId xmlns:a16="http://schemas.microsoft.com/office/drawing/2014/main" id="{EDB015F0-51D7-BCF2-889F-9D4DD761D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0" t="3647" r="34378" b="3647"/>
          <a:stretch/>
        </p:blipFill>
        <p:spPr bwMode="auto">
          <a:xfrm rot="19516015">
            <a:off x="6989420" y="1110783"/>
            <a:ext cx="691156" cy="10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Animazione Di Rotazione Del Punto Interrogativo Archivi Video - Video di  animazione, dubbio: 44015279">
            <a:extLst>
              <a:ext uri="{FF2B5EF4-FFF2-40B4-BE49-F238E27FC236}">
                <a16:creationId xmlns:a16="http://schemas.microsoft.com/office/drawing/2014/main" id="{57BF3EB3-B8B6-6C8A-C892-82EF25F17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0" t="3647" r="34378" b="3647"/>
          <a:stretch/>
        </p:blipFill>
        <p:spPr bwMode="auto">
          <a:xfrm rot="20221936">
            <a:off x="7940411" y="917946"/>
            <a:ext cx="419105" cy="6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7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1AE92-79B4-2103-49ED-09EA1927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638065"/>
            <a:ext cx="4784381" cy="555765"/>
          </a:xfrm>
        </p:spPr>
        <p:txBody>
          <a:bodyPr>
            <a:normAutofit fontScale="90000"/>
          </a:bodyPr>
          <a:lstStyle/>
          <a:p>
            <a:br>
              <a:rPr lang="it-IT" b="1" dirty="0"/>
            </a:br>
            <a:r>
              <a:rPr lang="it-IT" b="1" dirty="0"/>
              <a:t>è difficile scegliere</a:t>
            </a:r>
            <a:br>
              <a:rPr lang="it-IT" dirty="0"/>
            </a:br>
            <a:endParaRPr lang="it-IT" dirty="0"/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18C3497E-BE30-68F4-B359-2074FE686C1F}"/>
              </a:ext>
            </a:extLst>
          </p:cNvPr>
          <p:cNvSpPr/>
          <p:nvPr/>
        </p:nvSpPr>
        <p:spPr>
          <a:xfrm>
            <a:off x="853616" y="1174282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199BA-0DD2-AA08-CFE6-DB0FEE06BF71}"/>
              </a:ext>
            </a:extLst>
          </p:cNvPr>
          <p:cNvSpPr txBox="1"/>
          <p:nvPr/>
        </p:nvSpPr>
        <p:spPr>
          <a:xfrm>
            <a:off x="757988" y="1500229"/>
            <a:ext cx="576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Quando si è confusi,  perché si hanno diverse alternative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DA65F1-E74E-AD9E-37AB-2018CC2000CE}"/>
              </a:ext>
            </a:extLst>
          </p:cNvPr>
          <p:cNvSpPr txBox="1"/>
          <p:nvPr/>
        </p:nvSpPr>
        <p:spPr>
          <a:xfrm>
            <a:off x="853616" y="2333500"/>
            <a:ext cx="5585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Perché molte volte si è troppo esigenti con se stessi e ci si impone di dover fare sempre la scelta migliore, temendo sempre di sbagliare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6E4E7A5-42D7-3B9F-D047-5DB5BC4C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6" y="1880966"/>
            <a:ext cx="347502" cy="3962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D0A2FD4-F3C3-F836-FB03-1728FE30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6" y="3326152"/>
            <a:ext cx="347502" cy="39627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B09F56-F6E3-DDB7-7225-764A7B2E25C0}"/>
              </a:ext>
            </a:extLst>
          </p:cNvPr>
          <p:cNvSpPr txBox="1"/>
          <p:nvPr/>
        </p:nvSpPr>
        <p:spPr>
          <a:xfrm>
            <a:off x="853616" y="3791748"/>
            <a:ext cx="532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Perché spesso ci si affida solo alla ragione o viceversa solo alle emozioni che cambiano continuamente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F0FB9A-4F78-5D2E-DE78-26837F0A2215}"/>
              </a:ext>
            </a:extLst>
          </p:cNvPr>
          <p:cNvSpPr txBox="1"/>
          <p:nvPr/>
        </p:nvSpPr>
        <p:spPr>
          <a:xfrm>
            <a:off x="825364" y="4946995"/>
            <a:ext cx="4314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perché si </a:t>
            </a:r>
            <a:r>
              <a:rPr lang="it-IT" sz="2000" dirty="0"/>
              <a:t>temono</a:t>
            </a:r>
            <a:r>
              <a:rPr lang="it-IT" dirty="0"/>
              <a:t> le conseguenze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B89AEA4-3238-2ED3-2BB1-964B3BA1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6" y="4457732"/>
            <a:ext cx="347502" cy="3962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25B4B1-5D84-066C-6AB9-3CD0F3F0A693}"/>
              </a:ext>
            </a:extLst>
          </p:cNvPr>
          <p:cNvSpPr txBox="1"/>
          <p:nvPr/>
        </p:nvSpPr>
        <p:spPr>
          <a:xfrm>
            <a:off x="6959065" y="527951"/>
            <a:ext cx="431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kern="0" dirty="0">
                <a:solidFill>
                  <a:srgbClr val="202122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 È IMPORTANTE FARE DELLE SCELTE CONSAPEVOLI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D938D2F-2A68-27C3-0A1D-8BB2B2B1E743}"/>
              </a:ext>
            </a:extLst>
          </p:cNvPr>
          <p:cNvSpPr txBox="1"/>
          <p:nvPr/>
        </p:nvSpPr>
        <p:spPr>
          <a:xfrm>
            <a:off x="6784116" y="1498916"/>
            <a:ext cx="4929829" cy="38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2021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kern="0" dirty="0">
                <a:solidFill>
                  <a:srgbClr val="2021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er non lasciare agli altri di decidere per noi </a:t>
            </a:r>
            <a:endParaRPr lang="it-IT" dirty="0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F25EB1C1-80AF-26DD-79AD-DF30FAE0B420}"/>
              </a:ext>
            </a:extLst>
          </p:cNvPr>
          <p:cNvSpPr/>
          <p:nvPr/>
        </p:nvSpPr>
        <p:spPr>
          <a:xfrm>
            <a:off x="6959065" y="1151933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B19221B-0B14-F1AD-A63E-769C9C0DF934}"/>
              </a:ext>
            </a:extLst>
          </p:cNvPr>
          <p:cNvSpPr txBox="1"/>
          <p:nvPr/>
        </p:nvSpPr>
        <p:spPr>
          <a:xfrm rot="20100047">
            <a:off x="4368160" y="3569752"/>
            <a:ext cx="81551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Per evitare scelte sbagliate è necessario essere sempre coerenti con le proprie visioni e il proprio sentire, senza mai farsi travolgere dagli eventi e, soprattutto senza mai farsi influenzare negativamente dagli altri. 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65FD689-E6CE-90DB-937E-75D2BEE3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4332">
            <a:off x="9280087" y="2508963"/>
            <a:ext cx="341406" cy="39627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87A4AA1-C62C-7B77-ACE3-C2035522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1055">
            <a:off x="8294038" y="2616235"/>
            <a:ext cx="341406" cy="396274"/>
          </a:xfrm>
          <a:prstGeom prst="rect">
            <a:avLst/>
          </a:prstGeom>
        </p:spPr>
      </p:pic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17A41A95-878C-A163-BCAC-AAD11CCAD937}"/>
              </a:ext>
            </a:extLst>
          </p:cNvPr>
          <p:cNvSpPr/>
          <p:nvPr/>
        </p:nvSpPr>
        <p:spPr>
          <a:xfrm rot="19704539">
            <a:off x="7547790" y="2944760"/>
            <a:ext cx="259973" cy="3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DB028CAF-1180-4B9D-A4F2-D2DEBF7AF15D}"/>
              </a:ext>
            </a:extLst>
          </p:cNvPr>
          <p:cNvSpPr/>
          <p:nvPr/>
        </p:nvSpPr>
        <p:spPr>
          <a:xfrm rot="18475884">
            <a:off x="6403387" y="4025068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8AB59CD4-400A-706B-BB3B-2F97D975EC93}"/>
              </a:ext>
            </a:extLst>
          </p:cNvPr>
          <p:cNvSpPr/>
          <p:nvPr/>
        </p:nvSpPr>
        <p:spPr>
          <a:xfrm rot="6923109">
            <a:off x="10547683" y="4169914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7734B910-BFA7-9505-D712-54616B4FB32A}"/>
              </a:ext>
            </a:extLst>
          </p:cNvPr>
          <p:cNvSpPr/>
          <p:nvPr/>
        </p:nvSpPr>
        <p:spPr>
          <a:xfrm rot="9290311">
            <a:off x="9671336" y="5077816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FDB4EC25-64EF-0039-1B21-8CD2C3531720}"/>
              </a:ext>
            </a:extLst>
          </p:cNvPr>
          <p:cNvSpPr/>
          <p:nvPr/>
        </p:nvSpPr>
        <p:spPr>
          <a:xfrm rot="10800000">
            <a:off x="7954898" y="5843052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FD998DC6-3B70-2D5F-3A12-D4B2055B763F}"/>
              </a:ext>
            </a:extLst>
          </p:cNvPr>
          <p:cNvSpPr/>
          <p:nvPr/>
        </p:nvSpPr>
        <p:spPr>
          <a:xfrm rot="10066087">
            <a:off x="8763366" y="5194410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6915DE5D-CFE8-D6F4-2093-ADBC0EE06ECC}"/>
              </a:ext>
            </a:extLst>
          </p:cNvPr>
          <p:cNvSpPr/>
          <p:nvPr/>
        </p:nvSpPr>
        <p:spPr>
          <a:xfrm rot="18616729">
            <a:off x="7032845" y="3474787"/>
            <a:ext cx="29116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31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F3AEA-B1E4-BF54-E053-5C5A5AC3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12270"/>
            <a:ext cx="10364451" cy="1212784"/>
          </a:xfrm>
        </p:spPr>
        <p:txBody>
          <a:bodyPr>
            <a:normAutofit/>
          </a:bodyPr>
          <a:lstStyle/>
          <a:p>
            <a:r>
              <a:rPr lang="it-IT" sz="1800" b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Il rispetto delle regole aiuta a crescere in modo armonico e costituisce lo strumento necessario per diventare </a:t>
            </a:r>
            <a:r>
              <a:rPr lang="it-IT" sz="1800" b="1" kern="100" dirty="0">
                <a:solidFill>
                  <a:srgbClr val="17418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cittadini consapevoli</a:t>
            </a:r>
            <a:r>
              <a:rPr lang="it-IT" sz="1800" b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it-IT" sz="1800" b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b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rispettosi delle regole del vivere civile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D5C013-BD15-B9D6-013F-4331EA1052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Formare un cittadino responsabile e attivo significa non solo insegnare le norme fondamentali degli ordinamenti di cui siamo parte, ma anche aiutare a trovare in  sé,  nella comprensione degli altri e nella realtà che ci circonda le basi morali da cui dipendono: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rispetto delle norme esistenti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l'impegno a voler migliorare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13E4C7-CC69-6925-F663-857D89EF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079145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3D009B-B565-095A-7DA8-5CEE1AD1F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3138" y="5393440"/>
            <a:ext cx="10363826" cy="966879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t-IT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ispettare significa tenere conto dell'altro nelle sue differenze individuali, </a:t>
            </a:r>
            <a:r>
              <a:rPr lang="it-IT" sz="1800" b="1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senza pretendere </a:t>
            </a:r>
            <a:r>
              <a:rPr lang="it-IT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l'altro si comporti diversamente da come è</a:t>
            </a:r>
          </a:p>
          <a:p>
            <a:endParaRPr lang="it-IT" sz="18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A66726C-C90B-6B87-72C0-77B1D1C884DE}"/>
              </a:ext>
            </a:extLst>
          </p:cNvPr>
          <p:cNvSpPr/>
          <p:nvPr/>
        </p:nvSpPr>
        <p:spPr>
          <a:xfrm rot="21335680">
            <a:off x="388694" y="2239021"/>
            <a:ext cx="4824663" cy="7810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36B53A-C188-A321-8B71-AFCDF964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5157"/>
            <a:ext cx="10364451" cy="1596177"/>
          </a:xfrm>
        </p:spPr>
        <p:txBody>
          <a:bodyPr>
            <a:normAutofit/>
          </a:bodyPr>
          <a:lstStyle/>
          <a:p>
            <a:r>
              <a:rPr lang="it-IT" sz="2800" dirty="0"/>
              <a:t>Tutte le decisioni e le scelte che la vita ci pone davanti dipendono dalla qualità del rispetto che ognuno di noi ha verso se stesso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78346A-62B0-9FD9-5C7A-6E1692C98052}"/>
              </a:ext>
            </a:extLst>
          </p:cNvPr>
          <p:cNvSpPr txBox="1"/>
          <p:nvPr/>
        </p:nvSpPr>
        <p:spPr>
          <a:xfrm rot="21349532">
            <a:off x="426747" y="2273638"/>
            <a:ext cx="488079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Rispettarsi vuol dire valorizzare la propria persona riconoscendola in quanto unica e irripetibile.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68F495-1F69-A6C8-6B30-357E06D8D9D7}"/>
              </a:ext>
            </a:extLst>
          </p:cNvPr>
          <p:cNvSpPr txBox="1"/>
          <p:nvPr/>
        </p:nvSpPr>
        <p:spPr>
          <a:xfrm>
            <a:off x="5728573" y="1793414"/>
            <a:ext cx="6097604" cy="9682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una persona rispetta se stessa è in grado di prendere consapevolezza della propria importanza e del proprio ruolo nell’ambiente circostante.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5C468E-B6C8-751F-5F7B-EDE9EB425B0E}"/>
              </a:ext>
            </a:extLst>
          </p:cNvPr>
          <p:cNvSpPr txBox="1"/>
          <p:nvPr/>
        </p:nvSpPr>
        <p:spPr>
          <a:xfrm>
            <a:off x="718685" y="4040133"/>
            <a:ext cx="105595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Essere e comportarsi in modo generoso migliora le nostre relazioni interpersonali. </a:t>
            </a:r>
          </a:p>
          <a:p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cortesia ci rende migliori verso noi stessi e verso gli altri, ed è il mezzo migliore per insegnare il rispetto anche ai nostri figli.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756DE8-3494-3D9C-90CE-81AF0E25B43D}"/>
              </a:ext>
            </a:extLst>
          </p:cNvPr>
          <p:cNvSpPr txBox="1"/>
          <p:nvPr/>
        </p:nvSpPr>
        <p:spPr>
          <a:xfrm>
            <a:off x="3053975" y="3240824"/>
            <a:ext cx="693107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ci rispettiamo, è più facile rispettare gli altri e il pianeta.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7A462A0-D02C-C134-55AA-870687EC0E01}"/>
              </a:ext>
            </a:extLst>
          </p:cNvPr>
          <p:cNvSpPr/>
          <p:nvPr/>
        </p:nvSpPr>
        <p:spPr>
          <a:xfrm rot="20673838">
            <a:off x="476405" y="3277486"/>
            <a:ext cx="23825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GENEROSITA’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938B31-F035-E228-E557-6770AD34EBDC}"/>
              </a:ext>
            </a:extLst>
          </p:cNvPr>
          <p:cNvSpPr/>
          <p:nvPr/>
        </p:nvSpPr>
        <p:spPr>
          <a:xfrm rot="20245694">
            <a:off x="644892" y="1666906"/>
            <a:ext cx="14281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000" b="1" cap="none" spc="0" dirty="0">
                <a:ln/>
                <a:solidFill>
                  <a:srgbClr val="00B050"/>
                </a:solidFill>
                <a:effectLst/>
              </a:rPr>
              <a:t>RISPETTO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182ADEC-B5A4-4ACE-4578-B2D2EC82E26D}"/>
              </a:ext>
            </a:extLst>
          </p:cNvPr>
          <p:cNvSpPr/>
          <p:nvPr/>
        </p:nvSpPr>
        <p:spPr>
          <a:xfrm rot="20218015">
            <a:off x="10192168" y="4732631"/>
            <a:ext cx="15009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CORTESIA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BD5FED5-8DD5-C778-9309-C4CE67068338}"/>
              </a:ext>
            </a:extLst>
          </p:cNvPr>
          <p:cNvSpPr/>
          <p:nvPr/>
        </p:nvSpPr>
        <p:spPr>
          <a:xfrm rot="2347774">
            <a:off x="9600286" y="3191566"/>
            <a:ext cx="2201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CONSAPEVOLEZZA</a:t>
            </a: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7611BF49-2715-FF10-8D39-CBB165B9A0C0}"/>
              </a:ext>
            </a:extLst>
          </p:cNvPr>
          <p:cNvSpPr/>
          <p:nvPr/>
        </p:nvSpPr>
        <p:spPr>
          <a:xfrm>
            <a:off x="240631" y="1720958"/>
            <a:ext cx="11522101" cy="4595949"/>
          </a:xfrm>
          <a:custGeom>
            <a:avLst/>
            <a:gdLst>
              <a:gd name="connsiteX0" fmla="*/ 860233 w 11843320"/>
              <a:gd name="connsiteY0" fmla="*/ 2004019 h 4595949"/>
              <a:gd name="connsiteX1" fmla="*/ 311593 w 11843320"/>
              <a:gd name="connsiteY1" fmla="*/ 1224373 h 4595949"/>
              <a:gd name="connsiteX2" fmla="*/ 311593 w 11843320"/>
              <a:gd name="connsiteY2" fmla="*/ 40465 h 4595949"/>
              <a:gd name="connsiteX3" fmla="*/ 4229075 w 11843320"/>
              <a:gd name="connsiteY3" fmla="*/ 261846 h 4595949"/>
              <a:gd name="connsiteX4" fmla="*/ 5624739 w 11843320"/>
              <a:gd name="connsiteY4" fmla="*/ 127093 h 4595949"/>
              <a:gd name="connsiteX5" fmla="*/ 6154128 w 11843320"/>
              <a:gd name="connsiteY5" fmla="*/ 1349501 h 4595949"/>
              <a:gd name="connsiteX6" fmla="*/ 10004233 w 11843320"/>
              <a:gd name="connsiteY6" fmla="*/ 1118495 h 4595949"/>
              <a:gd name="connsiteX7" fmla="*/ 10851256 w 11843320"/>
              <a:gd name="connsiteY7" fmla="*/ 2283151 h 4595949"/>
              <a:gd name="connsiteX8" fmla="*/ 11688654 w 11843320"/>
              <a:gd name="connsiteY8" fmla="*/ 2263901 h 4595949"/>
              <a:gd name="connsiteX9" fmla="*/ 11611652 w 11843320"/>
              <a:gd name="connsiteY9" fmla="*/ 3072423 h 4595949"/>
              <a:gd name="connsiteX10" fmla="*/ 9388216 w 11843320"/>
              <a:gd name="connsiteY10" fmla="*/ 3592187 h 4595949"/>
              <a:gd name="connsiteX11" fmla="*/ 7674920 w 11843320"/>
              <a:gd name="connsiteY11" fmla="*/ 3110924 h 4595949"/>
              <a:gd name="connsiteX12" fmla="*/ 6173379 w 11843320"/>
              <a:gd name="connsiteY12" fmla="*/ 3341930 h 4595949"/>
              <a:gd name="connsiteX13" fmla="*/ 3632309 w 11843320"/>
              <a:gd name="connsiteY13" fmla="*/ 4564339 h 4595949"/>
              <a:gd name="connsiteX14" fmla="*/ 1148991 w 11843320"/>
              <a:gd name="connsiteY14" fmla="*/ 4092701 h 4595949"/>
              <a:gd name="connsiteX15" fmla="*/ 321219 w 11843320"/>
              <a:gd name="connsiteY15" fmla="*/ 2571909 h 4595949"/>
              <a:gd name="connsiteX16" fmla="*/ 2255896 w 11843320"/>
              <a:gd name="connsiteY16" fmla="*/ 2109897 h 4595949"/>
              <a:gd name="connsiteX17" fmla="*/ 2073016 w 11843320"/>
              <a:gd name="connsiteY17" fmla="*/ 1753762 h 4595949"/>
              <a:gd name="connsiteX18" fmla="*/ 889109 w 11843320"/>
              <a:gd name="connsiteY18" fmla="*/ 1888516 h 4595949"/>
              <a:gd name="connsiteX19" fmla="*/ 879484 w 11843320"/>
              <a:gd name="connsiteY19" fmla="*/ 1898141 h 45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43320" h="4595949">
                <a:moveTo>
                  <a:pt x="860233" y="2004019"/>
                </a:moveTo>
                <a:cubicBezTo>
                  <a:pt x="631633" y="1777825"/>
                  <a:pt x="403033" y="1551632"/>
                  <a:pt x="311593" y="1224373"/>
                </a:cubicBezTo>
                <a:cubicBezTo>
                  <a:pt x="220153" y="897114"/>
                  <a:pt x="-341321" y="200886"/>
                  <a:pt x="311593" y="40465"/>
                </a:cubicBezTo>
                <a:cubicBezTo>
                  <a:pt x="964507" y="-119956"/>
                  <a:pt x="3343551" y="247408"/>
                  <a:pt x="4229075" y="261846"/>
                </a:cubicBezTo>
                <a:cubicBezTo>
                  <a:pt x="5114599" y="276284"/>
                  <a:pt x="5303897" y="-54183"/>
                  <a:pt x="5624739" y="127093"/>
                </a:cubicBezTo>
                <a:cubicBezTo>
                  <a:pt x="5945581" y="308369"/>
                  <a:pt x="5424212" y="1184267"/>
                  <a:pt x="6154128" y="1349501"/>
                </a:cubicBezTo>
                <a:cubicBezTo>
                  <a:pt x="6884044" y="1514735"/>
                  <a:pt x="9221378" y="962887"/>
                  <a:pt x="10004233" y="1118495"/>
                </a:cubicBezTo>
                <a:cubicBezTo>
                  <a:pt x="10787088" y="1274103"/>
                  <a:pt x="10570519" y="2092250"/>
                  <a:pt x="10851256" y="2283151"/>
                </a:cubicBezTo>
                <a:cubicBezTo>
                  <a:pt x="11131993" y="2474052"/>
                  <a:pt x="11561921" y="2132356"/>
                  <a:pt x="11688654" y="2263901"/>
                </a:cubicBezTo>
                <a:cubicBezTo>
                  <a:pt x="11815387" y="2395446"/>
                  <a:pt x="11995058" y="2851042"/>
                  <a:pt x="11611652" y="3072423"/>
                </a:cubicBezTo>
                <a:cubicBezTo>
                  <a:pt x="11228246" y="3293804"/>
                  <a:pt x="10044338" y="3585770"/>
                  <a:pt x="9388216" y="3592187"/>
                </a:cubicBezTo>
                <a:cubicBezTo>
                  <a:pt x="8732094" y="3598604"/>
                  <a:pt x="8210726" y="3152633"/>
                  <a:pt x="7674920" y="3110924"/>
                </a:cubicBezTo>
                <a:cubicBezTo>
                  <a:pt x="7139114" y="3069215"/>
                  <a:pt x="6847148" y="3099694"/>
                  <a:pt x="6173379" y="3341930"/>
                </a:cubicBezTo>
                <a:cubicBezTo>
                  <a:pt x="5499611" y="3584166"/>
                  <a:pt x="4469707" y="4439211"/>
                  <a:pt x="3632309" y="4564339"/>
                </a:cubicBezTo>
                <a:cubicBezTo>
                  <a:pt x="2794911" y="4689468"/>
                  <a:pt x="1700839" y="4424773"/>
                  <a:pt x="1148991" y="4092701"/>
                </a:cubicBezTo>
                <a:cubicBezTo>
                  <a:pt x="597143" y="3760629"/>
                  <a:pt x="136735" y="2902376"/>
                  <a:pt x="321219" y="2571909"/>
                </a:cubicBezTo>
                <a:cubicBezTo>
                  <a:pt x="505703" y="2241442"/>
                  <a:pt x="1963930" y="2246255"/>
                  <a:pt x="2255896" y="2109897"/>
                </a:cubicBezTo>
                <a:cubicBezTo>
                  <a:pt x="2547862" y="1973539"/>
                  <a:pt x="2300814" y="1790659"/>
                  <a:pt x="2073016" y="1753762"/>
                </a:cubicBezTo>
                <a:cubicBezTo>
                  <a:pt x="1845218" y="1716865"/>
                  <a:pt x="1088031" y="1864453"/>
                  <a:pt x="889109" y="1888516"/>
                </a:cubicBezTo>
                <a:cubicBezTo>
                  <a:pt x="690187" y="1912579"/>
                  <a:pt x="784835" y="1905360"/>
                  <a:pt x="879484" y="189814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56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8FA84-161D-9EC9-6BA5-E4A17A67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93206"/>
            <a:ext cx="11550317" cy="2124166"/>
          </a:xfrm>
        </p:spPr>
        <p:txBody>
          <a:bodyPr>
            <a:normAutofit fontScale="90000"/>
          </a:bodyPr>
          <a:lstStyle/>
          <a:p>
            <a:br>
              <a:rPr lang="it-IT" sz="2000" b="1" dirty="0"/>
            </a:br>
            <a:br>
              <a:rPr lang="it-IT" sz="2000" b="1" dirty="0"/>
            </a:br>
            <a:r>
              <a:rPr lang="it-IT" sz="2000" b="1" dirty="0"/>
              <a:t>Essere un cittadino attivo, consapevole e responsabile vuol dire anche rispettare la nostra </a:t>
            </a:r>
            <a:r>
              <a:rPr lang="it-IT" sz="2200" b="1" dirty="0"/>
              <a:t>realtà!</a:t>
            </a:r>
            <a:br>
              <a:rPr lang="it-IT" sz="2000" b="1" dirty="0"/>
            </a:br>
            <a:br>
              <a:rPr lang="it-IT" sz="2000" b="1" dirty="0"/>
            </a:br>
            <a:r>
              <a:rPr lang="it-IT" sz="2000" dirty="0"/>
              <a:t>Un problema di cui l’umanità si è resa conto, purtroppo, solo da poco tempo è </a:t>
            </a:r>
            <a:r>
              <a:rPr lang="it-IT" sz="2000" b="1" dirty="0"/>
              <a:t>il degrado dell’ambiente</a:t>
            </a:r>
            <a:r>
              <a:rPr lang="it-IT" sz="2000" dirty="0"/>
              <a:t>, che mette a rischio la stessa sopravvivenza della nostra specie su questo pianeta che, a poco a poco, stiamo rendendo invivibile</a:t>
            </a:r>
            <a:r>
              <a:rPr lang="it-IT" sz="2200" dirty="0"/>
              <a:t>.</a:t>
            </a:r>
            <a:br>
              <a:rPr lang="it-IT" sz="2200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6B2874-E480-6136-69C6-D6022B800F48}"/>
              </a:ext>
            </a:extLst>
          </p:cNvPr>
          <p:cNvSpPr txBox="1"/>
          <p:nvPr/>
        </p:nvSpPr>
        <p:spPr>
          <a:xfrm>
            <a:off x="632860" y="2401673"/>
            <a:ext cx="6797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In questi ultimi due secoli, però, l’intervento dell’uomo si è fatto massiccio e spropositato.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5F1460-0A6C-5F79-4E4E-C6D8FE7D45FA}"/>
              </a:ext>
            </a:extLst>
          </p:cNvPr>
          <p:cNvSpPr txBox="1"/>
          <p:nvPr/>
        </p:nvSpPr>
        <p:spPr>
          <a:xfrm>
            <a:off x="5993329" y="2943106"/>
            <a:ext cx="6198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</a:t>
            </a:r>
            <a:r>
              <a:rPr lang="it-IT" sz="2400" dirty="0"/>
              <a:t>nostro</a:t>
            </a:r>
            <a:r>
              <a:rPr lang="it-IT" dirty="0"/>
              <a:t> </a:t>
            </a:r>
            <a:r>
              <a:rPr lang="it-IT" sz="2400" dirty="0"/>
              <a:t>pianeta è ormai costituito più di cemento che di “verde”…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5CE774-33C7-B5E7-41E1-661E2D1023A5}"/>
              </a:ext>
            </a:extLst>
          </p:cNvPr>
          <p:cNvSpPr txBox="1"/>
          <p:nvPr/>
        </p:nvSpPr>
        <p:spPr>
          <a:xfrm>
            <a:off x="711644" y="4064174"/>
            <a:ext cx="3696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Le foreste diminuiscono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FA33D7-16F3-CD99-DA1B-985DC879A5DA}"/>
              </a:ext>
            </a:extLst>
          </p:cNvPr>
          <p:cNvSpPr txBox="1"/>
          <p:nvPr/>
        </p:nvSpPr>
        <p:spPr>
          <a:xfrm>
            <a:off x="5039315" y="4656474"/>
            <a:ext cx="3132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I deserti avanzano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26438B7-FBAC-4D6D-2CE3-85C9E68B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4656474"/>
            <a:ext cx="3256547" cy="1830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Esto Es Un Desierto GIF - Desierto Formula Uno Vacio - Discover &amp; Share GIFs">
            <a:extLst>
              <a:ext uri="{FF2B5EF4-FFF2-40B4-BE49-F238E27FC236}">
                <a16:creationId xmlns:a16="http://schemas.microsoft.com/office/drawing/2014/main" id="{C37DF5D0-C166-BFDF-3DA1-79FA0E57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03" y="5040794"/>
            <a:ext cx="3000375" cy="1524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lano, fermiamo il cemento - 100Ambiente">
            <a:extLst>
              <a:ext uri="{FF2B5EF4-FFF2-40B4-BE49-F238E27FC236}">
                <a16:creationId xmlns:a16="http://schemas.microsoft.com/office/drawing/2014/main" id="{9880D17B-E18B-E5A1-3C5D-ED0C8458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500" y="3541244"/>
            <a:ext cx="2696478" cy="1793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663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5AAC3C-3465-64FD-0F15-6F6E089C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423" y="3871564"/>
            <a:ext cx="3696727" cy="64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 rifiuti non vengono </a:t>
            </a:r>
            <a:r>
              <a:rPr lang="it-IT" sz="2400" cap="none" dirty="0">
                <a:solidFill>
                  <a:prstClr val="black"/>
                </a:solidFill>
              </a:rPr>
              <a:t>smaltiti</a:t>
            </a:r>
            <a:endParaRPr lang="it-IT" sz="2400" cap="none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1F5AE1-85BE-F22C-473E-F5B2578A1AE0}"/>
              </a:ext>
            </a:extLst>
          </p:cNvPr>
          <p:cNvSpPr txBox="1"/>
          <p:nvPr/>
        </p:nvSpPr>
        <p:spPr>
          <a:xfrm>
            <a:off x="1173657" y="426700"/>
            <a:ext cx="33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</a:rPr>
              <a:t>l’acqua scarseggia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A33C30-4B08-B051-D31F-8F05EAC03B95}"/>
              </a:ext>
            </a:extLst>
          </p:cNvPr>
          <p:cNvSpPr txBox="1"/>
          <p:nvPr/>
        </p:nvSpPr>
        <p:spPr>
          <a:xfrm>
            <a:off x="5730573" y="20675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si verificano inondazioni e straripamenti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7F55CD-DD1B-3528-3B9B-4CDEAB09620C}"/>
              </a:ext>
            </a:extLst>
          </p:cNvPr>
          <p:cNvSpPr txBox="1"/>
          <p:nvPr/>
        </p:nvSpPr>
        <p:spPr>
          <a:xfrm>
            <a:off x="3691288" y="3064825"/>
            <a:ext cx="3842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il mare è inquinato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1B61C7-987C-AAD3-3137-B4D311CB885B}"/>
              </a:ext>
            </a:extLst>
          </p:cNvPr>
          <p:cNvSpPr txBox="1"/>
          <p:nvPr/>
        </p:nvSpPr>
        <p:spPr>
          <a:xfrm>
            <a:off x="5868692" y="4686204"/>
            <a:ext cx="269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l’aria è inquinata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56175-100D-EC25-577F-090104163B59}"/>
              </a:ext>
            </a:extLst>
          </p:cNvPr>
          <p:cNvSpPr txBox="1"/>
          <p:nvPr/>
        </p:nvSpPr>
        <p:spPr>
          <a:xfrm>
            <a:off x="4485373" y="5258891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l’inquinamento invade le nostre città, provocando malattie</a:t>
            </a:r>
            <a:endParaRPr lang="it-IT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88F0E2D-28FF-B247-6286-3AC9F949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853546"/>
            <a:ext cx="2329565" cy="2127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4B032AE-6FE3-AEC4-253F-BF839EEF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08" y="624095"/>
            <a:ext cx="2900729" cy="1631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F6A325A-7467-712E-5C76-AB343819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72" y="624095"/>
            <a:ext cx="2519548" cy="1885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l fumo di sigaretta è più dannoso dell'inquinamento? | Fondazione Umberto  Veronesi">
            <a:extLst>
              <a:ext uri="{FF2B5EF4-FFF2-40B4-BE49-F238E27FC236}">
                <a16:creationId xmlns:a16="http://schemas.microsoft.com/office/drawing/2014/main" id="{967193B4-6497-D428-A9D7-33F95DBCC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166" y="4355996"/>
            <a:ext cx="2961664" cy="1675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" name="Picture 2" descr="Smaltire un elettrodomestico: regole e sanzioni">
            <a:extLst>
              <a:ext uri="{FF2B5EF4-FFF2-40B4-BE49-F238E27FC236}">
                <a16:creationId xmlns:a16="http://schemas.microsoft.com/office/drawing/2014/main" id="{AF0AACD8-A876-BB7C-A586-C40809B3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8" y="4355996"/>
            <a:ext cx="2562277" cy="19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ARME INQUINAMENTO: il mare nostrum è in pericolo – LeoMagazine | Official">
            <a:extLst>
              <a:ext uri="{FF2B5EF4-FFF2-40B4-BE49-F238E27FC236}">
                <a16:creationId xmlns:a16="http://schemas.microsoft.com/office/drawing/2014/main" id="{D8F09F04-FEA3-18AC-1FD4-8A2A8F13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3881"/>
            <a:ext cx="2831166" cy="1885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65621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206</TotalTime>
  <Words>787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Colonna MT</vt:lpstr>
      <vt:lpstr>Georgia</vt:lpstr>
      <vt:lpstr>Times New Roman</vt:lpstr>
      <vt:lpstr>Tw Cen MT</vt:lpstr>
      <vt:lpstr>Goccia</vt:lpstr>
      <vt:lpstr>L’importanza di scelte responsabili</vt:lpstr>
      <vt:lpstr>Presentazione standard di PowerPoint</vt:lpstr>
      <vt:lpstr>Ma cosa significa fare delle scelte?</vt:lpstr>
      <vt:lpstr>  Fare scelte responsabili è fondamentale per dare una direzione e un senso alla propria vita.  </vt:lpstr>
      <vt:lpstr> è difficile scegliere </vt:lpstr>
      <vt:lpstr> Il rispetto delle regole aiuta a crescere in modo armonico e costituisce lo strumento necessario per diventare cittadini consapevoli,  rispettosi delle regole del vivere civile</vt:lpstr>
      <vt:lpstr>Tutte le decisioni e le scelte che la vita ci pone davanti dipendono dalla qualità del rispetto che ognuno di noi ha verso se stesso</vt:lpstr>
      <vt:lpstr>  Essere un cittadino attivo, consapevole e responsabile vuol dire anche rispettare la nostra realtà!  Un problema di cui l’umanità si è resa conto, purtroppo, solo da poco tempo è il degrado dell’ambiente, che mette a rischio la stessa sopravvivenza della nostra specie su questo pianeta che, a poco a poco, stiamo rendendo invivibile. 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L’importanza di scelte responsabili</dc:title>
  <dc:creator>Gennaro Diodati</dc:creator>
  <cp:lastModifiedBy>Gennaro Diodati</cp:lastModifiedBy>
  <cp:revision>23</cp:revision>
  <dcterms:created xsi:type="dcterms:W3CDTF">2023-05-22T14:42:21Z</dcterms:created>
  <dcterms:modified xsi:type="dcterms:W3CDTF">2024-05-01T09:52:59Z</dcterms:modified>
</cp:coreProperties>
</file>