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>
      <p:cViewPr varScale="1">
        <p:scale>
          <a:sx n="66" d="100"/>
          <a:sy n="66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naro Diodati" userId="39512e369d33e662" providerId="LiveId" clId="{E259376D-1FA6-4E89-808C-6333F8A2FFF9}"/>
    <pc:docChg chg="undo custSel addSld modSld">
      <pc:chgData name="Gennaro Diodati" userId="39512e369d33e662" providerId="LiveId" clId="{E259376D-1FA6-4E89-808C-6333F8A2FFF9}" dt="2021-12-09T10:47:19.530" v="337" actId="13926"/>
      <pc:docMkLst>
        <pc:docMk/>
      </pc:docMkLst>
      <pc:sldChg chg="modSp mod">
        <pc:chgData name="Gennaro Diodati" userId="39512e369d33e662" providerId="LiveId" clId="{E259376D-1FA6-4E89-808C-6333F8A2FFF9}" dt="2021-12-09T10:47:19.530" v="337" actId="13926"/>
        <pc:sldMkLst>
          <pc:docMk/>
          <pc:sldMk cId="484554154" sldId="258"/>
        </pc:sldMkLst>
        <pc:spChg chg="mod">
          <ac:chgData name="Gennaro Diodati" userId="39512e369d33e662" providerId="LiveId" clId="{E259376D-1FA6-4E89-808C-6333F8A2FFF9}" dt="2021-12-09T10:40:42.133" v="324" actId="1076"/>
          <ac:spMkLst>
            <pc:docMk/>
            <pc:sldMk cId="484554154" sldId="258"/>
            <ac:spMk id="2" creationId="{132C9F30-193B-4A3E-8D72-6B3031369357}"/>
          </ac:spMkLst>
        </pc:spChg>
        <pc:spChg chg="mod">
          <ac:chgData name="Gennaro Diodati" userId="39512e369d33e662" providerId="LiveId" clId="{E259376D-1FA6-4E89-808C-6333F8A2FFF9}" dt="2021-12-09T10:47:19.530" v="337" actId="13926"/>
          <ac:spMkLst>
            <pc:docMk/>
            <pc:sldMk cId="484554154" sldId="258"/>
            <ac:spMk id="3" creationId="{FF627939-8277-402C-8BAC-DA7930D59961}"/>
          </ac:spMkLst>
        </pc:spChg>
        <pc:picChg chg="mod">
          <ac:chgData name="Gennaro Diodati" userId="39512e369d33e662" providerId="LiveId" clId="{E259376D-1FA6-4E89-808C-6333F8A2FFF9}" dt="2021-12-09T10:47:15.084" v="336" actId="14100"/>
          <ac:picMkLst>
            <pc:docMk/>
            <pc:sldMk cId="484554154" sldId="258"/>
            <ac:picMk id="4" creationId="{9BC926A6-5926-4A16-855E-565B8D2D999D}"/>
          </ac:picMkLst>
        </pc:picChg>
      </pc:sldChg>
      <pc:sldChg chg="modSp mod">
        <pc:chgData name="Gennaro Diodati" userId="39512e369d33e662" providerId="LiveId" clId="{E259376D-1FA6-4E89-808C-6333F8A2FFF9}" dt="2021-12-09T10:38:21.512" v="303" actId="20577"/>
        <pc:sldMkLst>
          <pc:docMk/>
          <pc:sldMk cId="1506146301" sldId="259"/>
        </pc:sldMkLst>
        <pc:spChg chg="mod">
          <ac:chgData name="Gennaro Diodati" userId="39512e369d33e662" providerId="LiveId" clId="{E259376D-1FA6-4E89-808C-6333F8A2FFF9}" dt="2021-12-09T10:38:21.512" v="303" actId="20577"/>
          <ac:spMkLst>
            <pc:docMk/>
            <pc:sldMk cId="1506146301" sldId="259"/>
            <ac:spMk id="3" creationId="{5470002F-C5B1-41B5-942F-606ECA9ED5CD}"/>
          </ac:spMkLst>
        </pc:spChg>
        <pc:picChg chg="mod">
          <ac:chgData name="Gennaro Diodati" userId="39512e369d33e662" providerId="LiveId" clId="{E259376D-1FA6-4E89-808C-6333F8A2FFF9}" dt="2021-12-09T10:38:04.236" v="302" actId="1076"/>
          <ac:picMkLst>
            <pc:docMk/>
            <pc:sldMk cId="1506146301" sldId="259"/>
            <ac:picMk id="4" creationId="{83663C15-E489-4024-828A-20F879E95ACF}"/>
          </ac:picMkLst>
        </pc:picChg>
      </pc:sldChg>
      <pc:sldChg chg="modSp mod">
        <pc:chgData name="Gennaro Diodati" userId="39512e369d33e662" providerId="LiveId" clId="{E259376D-1FA6-4E89-808C-6333F8A2FFF9}" dt="2021-12-09T10:40:01.060" v="318" actId="14100"/>
        <pc:sldMkLst>
          <pc:docMk/>
          <pc:sldMk cId="92577905" sldId="260"/>
        </pc:sldMkLst>
        <pc:spChg chg="mod">
          <ac:chgData name="Gennaro Diodati" userId="39512e369d33e662" providerId="LiveId" clId="{E259376D-1FA6-4E89-808C-6333F8A2FFF9}" dt="2021-12-09T10:40:01.060" v="318" actId="14100"/>
          <ac:spMkLst>
            <pc:docMk/>
            <pc:sldMk cId="92577905" sldId="260"/>
            <ac:spMk id="3" creationId="{61DAF825-A1EA-4A52-B80A-10F61AB61F56}"/>
          </ac:spMkLst>
        </pc:spChg>
        <pc:picChg chg="mod">
          <ac:chgData name="Gennaro Diodati" userId="39512e369d33e662" providerId="LiveId" clId="{E259376D-1FA6-4E89-808C-6333F8A2FFF9}" dt="2021-12-09T10:38:56.053" v="308" actId="1076"/>
          <ac:picMkLst>
            <pc:docMk/>
            <pc:sldMk cId="92577905" sldId="260"/>
            <ac:picMk id="4" creationId="{BDDDFBD6-3063-4060-9C42-A47A3AFF2B50}"/>
          </ac:picMkLst>
        </pc:picChg>
      </pc:sldChg>
      <pc:sldChg chg="addSp modSp mod">
        <pc:chgData name="Gennaro Diodati" userId="39512e369d33e662" providerId="LiveId" clId="{E259376D-1FA6-4E89-808C-6333F8A2FFF9}" dt="2021-12-08T10:26:00.706" v="52" actId="113"/>
        <pc:sldMkLst>
          <pc:docMk/>
          <pc:sldMk cId="3050586480" sldId="261"/>
        </pc:sldMkLst>
        <pc:spChg chg="add mod">
          <ac:chgData name="Gennaro Diodati" userId="39512e369d33e662" providerId="LiveId" clId="{E259376D-1FA6-4E89-808C-6333F8A2FFF9}" dt="2021-12-08T10:26:00.706" v="52" actId="113"/>
          <ac:spMkLst>
            <pc:docMk/>
            <pc:sldMk cId="3050586480" sldId="261"/>
            <ac:spMk id="5" creationId="{7E64475E-64A8-48A1-94FA-6AAB110CC991}"/>
          </ac:spMkLst>
        </pc:spChg>
      </pc:sldChg>
      <pc:sldChg chg="modSp new mod">
        <pc:chgData name="Gennaro Diodati" userId="39512e369d33e662" providerId="LiveId" clId="{E259376D-1FA6-4E89-808C-6333F8A2FFF9}" dt="2021-12-08T10:46:09.716" v="279" actId="123"/>
        <pc:sldMkLst>
          <pc:docMk/>
          <pc:sldMk cId="338686444" sldId="262"/>
        </pc:sldMkLst>
        <pc:spChg chg="mod">
          <ac:chgData name="Gennaro Diodati" userId="39512e369d33e662" providerId="LiveId" clId="{E259376D-1FA6-4E89-808C-6333F8A2FFF9}" dt="2021-12-08T10:46:09.716" v="279" actId="123"/>
          <ac:spMkLst>
            <pc:docMk/>
            <pc:sldMk cId="338686444" sldId="262"/>
            <ac:spMk id="2" creationId="{71DD0CB3-1582-451B-9A4D-F2D79BCD8A28}"/>
          </ac:spMkLst>
        </pc:spChg>
        <pc:spChg chg="mod">
          <ac:chgData name="Gennaro Diodati" userId="39512e369d33e662" providerId="LiveId" clId="{E259376D-1FA6-4E89-808C-6333F8A2FFF9}" dt="2021-12-08T10:45:41.336" v="276" actId="5793"/>
          <ac:spMkLst>
            <pc:docMk/>
            <pc:sldMk cId="338686444" sldId="262"/>
            <ac:spMk id="3" creationId="{43DE0DCA-04AD-4617-AA8D-1099FCD64B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854220-9D19-444D-9A0B-B96173631DB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9878C-8A11-4720-A758-3D0F22F30355}" type="slidenum">
              <a:rPr lang="it-IT"/>
              <a:pPr/>
              <a:t>1</a:t>
            </a:fld>
            <a:endParaRPr lang="it-IT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1752600"/>
            <a:ext cx="54864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743200"/>
            <a:ext cx="54864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D13567-03D2-44AE-8773-F067A1C76B9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AE56-ED39-487C-BA05-12FD201FF817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6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762000"/>
            <a:ext cx="1370012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613" y="762000"/>
            <a:ext cx="3962400" cy="49530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34A09-0332-4DEE-98BD-2BF3FB0DE93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8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02C52-2096-4D65-8349-FA35E5F3DDF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CA265-FAD7-45E9-A4A7-1B1D247CCD1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10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1613" y="1828800"/>
            <a:ext cx="266541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9425" y="1828800"/>
            <a:ext cx="2667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D9623-4B66-41F2-B503-B3A4D6C5EEF2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05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BEE75-04FE-4840-9EA7-2DB3D0CE08C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27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259B-1FB5-455D-8770-0ABF20853779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00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787BB-B6D2-4382-9D13-3A428C912E1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78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A29BE-3BDA-4524-9E09-D94C85F5CD6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B4C40-248C-4CED-B500-C37908D3930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1613" y="762000"/>
            <a:ext cx="54848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1613" y="1828800"/>
            <a:ext cx="548481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88645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588645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fld id="{FAA7A359-196B-476A-BF59-005465CFB02F}" type="slidenum">
              <a:rPr lang="it-IT"/>
              <a:pPr/>
              <a:t>‹N›</a:t>
            </a:fld>
            <a:endParaRPr lang="it-I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79551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79551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79551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udiarapido.it/la-colonizzazione-greca-e-la-magna-greci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tudiarapido.it/ellenismo-e-la-cultura-ellenistic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i3000.it/mito/varie/colonna1.htm" TargetMode="External"/><Relationship Id="rId2" Type="http://schemas.openxmlformats.org/officeDocument/2006/relationships/hyperlink" Target="https://www.miti3000.it/mito/varie/colonna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1556792"/>
            <a:ext cx="6033864" cy="838200"/>
          </a:xfrm>
        </p:spPr>
        <p:txBody>
          <a:bodyPr/>
          <a:lstStyle/>
          <a:p>
            <a:pPr algn="ctr"/>
            <a:r>
              <a:rPr lang="it-IT" b="1" dirty="0"/>
              <a:t>LE COLONNE DORICHE E IONICHE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B77723-44C1-1155-13B3-7F987B1227D4}"/>
              </a:ext>
            </a:extLst>
          </p:cNvPr>
          <p:cNvSpPr txBox="1"/>
          <p:nvPr/>
        </p:nvSpPr>
        <p:spPr>
          <a:xfrm>
            <a:off x="4932040" y="515719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79551B"/>
                </a:solidFill>
              </a:rPr>
              <a:t>REALIZZATO DA:</a:t>
            </a:r>
          </a:p>
          <a:p>
            <a:pPr algn="ctr"/>
            <a:r>
              <a:rPr lang="it-IT" sz="1600" b="1" dirty="0">
                <a:solidFill>
                  <a:srgbClr val="79551B"/>
                </a:solidFill>
              </a:rPr>
              <a:t>DOMENICO PIO DIODATI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3C07A-3B49-4BFC-8802-2AC3A76A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CEC1E-C377-4EA7-B6DB-13655269A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1556792"/>
            <a:ext cx="5886673" cy="4158208"/>
          </a:xfrm>
        </p:spPr>
        <p:txBody>
          <a:bodyPr/>
          <a:lstStyle/>
          <a:p>
            <a:pPr marL="0" indent="0">
              <a:buNone/>
            </a:pPr>
            <a:r>
              <a:rPr lang="it-IT" sz="1100" dirty="0"/>
              <a:t>L’architettura dei templi greci era basata sul sistema strutturale dell’architravato. Gli elementi portanti verticali sono le colonne, mentre l’elemento orizzontale è costituito dalla trabeazione. Le regole fondamentali delle costruzioni sono mutate con il tempo e sono andate a costituire </a:t>
            </a:r>
            <a:r>
              <a:rPr lang="it-IT" sz="1100" b="1" dirty="0"/>
              <a:t>gli ordini architettonici.</a:t>
            </a:r>
          </a:p>
          <a:p>
            <a:endParaRPr lang="it-IT" sz="1100" dirty="0"/>
          </a:p>
          <a:p>
            <a:pPr marL="0" indent="0">
              <a:buNone/>
            </a:pPr>
            <a:r>
              <a:rPr lang="it-IT" sz="1100" dirty="0"/>
              <a:t>Nella storia dell'arte greca si susseguono tre ordini architettonici: </a:t>
            </a:r>
            <a:r>
              <a:rPr lang="it-IT" sz="1100" b="1" dirty="0"/>
              <a:t>l'ordine dorico</a:t>
            </a:r>
            <a:r>
              <a:rPr lang="it-IT" sz="1100" dirty="0"/>
              <a:t>, il più semplice, </a:t>
            </a:r>
            <a:r>
              <a:rPr lang="it-IT" sz="1100" b="1" dirty="0"/>
              <a:t>l'ordine ionico </a:t>
            </a:r>
            <a:r>
              <a:rPr lang="it-IT" sz="1100" dirty="0"/>
              <a:t>e </a:t>
            </a:r>
            <a:r>
              <a:rPr lang="it-IT" sz="1100" b="1" dirty="0"/>
              <a:t>l'ordine corinzio.</a:t>
            </a:r>
          </a:p>
          <a:p>
            <a:pPr marL="0" indent="0">
              <a:buNone/>
            </a:pPr>
            <a:r>
              <a:rPr lang="it-IT" sz="1100" dirty="0"/>
              <a:t>Questi tre ordini architettonici sono stati elaborati tra il VII e il V secolo </a:t>
            </a:r>
            <a:r>
              <a:rPr lang="it-IT" sz="1100" dirty="0" err="1"/>
              <a:t>a.C</a:t>
            </a:r>
            <a:r>
              <a:rPr lang="it-IT" sz="1100" dirty="0"/>
              <a:t> e differiscono l’uno dall’altro per le proporzioni della colonna e la tipologia di decorazioni scultoree.</a:t>
            </a:r>
          </a:p>
          <a:p>
            <a:pPr marL="0" indent="0">
              <a:buNone/>
            </a:pPr>
            <a:endParaRPr lang="it-IT" sz="1100" dirty="0"/>
          </a:p>
          <a:p>
            <a:pPr marL="0" indent="0">
              <a:buNone/>
            </a:pPr>
            <a:r>
              <a:rPr lang="it-IT" sz="1100" dirty="0"/>
              <a:t>Il primo a introdurre questo concetto è stato Vitruvio Pollione, un architetto romano vissuto nel I secolo a. C., autore del De </a:t>
            </a:r>
            <a:r>
              <a:rPr lang="it-IT" sz="1100" dirty="0" err="1"/>
              <a:t>Architectura</a:t>
            </a:r>
            <a:r>
              <a:rPr lang="it-IT" sz="1100" dirty="0"/>
              <a:t>, un testo diviso in 10 libri che illustra le principali tecniche costruttive dell’antichità.</a:t>
            </a:r>
          </a:p>
          <a:p>
            <a:pPr marL="0" indent="0">
              <a:buNone/>
            </a:pPr>
            <a:r>
              <a:rPr lang="it-IT" sz="1100" dirty="0"/>
              <a:t>Gli ordini hanno nomi greci perché compaiono per la prima volta in specifiche regioni della Grecia: quello dorico ad esempio è originario del Peloponneso, quello Ionico dell'Asia minore e Samo, quello corinzio invece sarebbe stato suggerito all'architetto </a:t>
            </a:r>
            <a:r>
              <a:rPr lang="it-IT" sz="1100" dirty="0" err="1"/>
              <a:t>Kallimakos</a:t>
            </a:r>
            <a:r>
              <a:rPr lang="it-IT" sz="1100" dirty="0"/>
              <a:t> da un cesto di acanto posto sulla tomba di un giovane uomo..</a:t>
            </a:r>
          </a:p>
          <a:p>
            <a:pPr marL="0" indent="0">
              <a:buNone/>
            </a:pPr>
            <a:r>
              <a:rPr lang="it-IT" sz="1100" dirty="0"/>
              <a:t>Vitruvio parla anche di un quarto ordine detto tuscanico, di origine etrusca e usato anche dai Romani, che ha un capitello abbastanza simile a quello dorico.</a:t>
            </a:r>
          </a:p>
        </p:txBody>
      </p:sp>
    </p:spTree>
    <p:extLst>
      <p:ext uri="{BB962C8B-B14F-4D97-AF65-F5344CB8AC3E}">
        <p14:creationId xmlns:p14="http://schemas.microsoft.com/office/powerpoint/2010/main" val="40981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C9F30-193B-4A3E-8D72-6B303136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684813"/>
            <a:ext cx="5484812" cy="914400"/>
          </a:xfrm>
        </p:spPr>
        <p:txBody>
          <a:bodyPr/>
          <a:lstStyle/>
          <a:p>
            <a:r>
              <a:rPr lang="it-IT" dirty="0"/>
              <a:t>Ordine dorico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27939-8277-402C-8BAC-DA7930D5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861" y="1478275"/>
            <a:ext cx="5959499" cy="4398997"/>
          </a:xfrm>
        </p:spPr>
        <p:txBody>
          <a:bodyPr/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L’ordine dorico è il più antico, 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è diffuso a partire dalla fine dell’VIII sec. a.C. nella Grecia occidentale e nelle colonie della </a:t>
            </a:r>
            <a:r>
              <a:rPr lang="it-IT" sz="1400" i="0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Magna Grecia</a:t>
            </a:r>
            <a:r>
              <a:rPr lang="it-IT" sz="1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della Sicilia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colonna</a:t>
            </a:r>
            <a:r>
              <a:rPr lang="it-IT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scanalata e </a:t>
            </a:r>
            <a:r>
              <a:rPr lang="it-IT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fusto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assottiglia leggermente verso l’alto (è 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rastremato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Priva di base, essa poggia direttamente sullo </a:t>
            </a:r>
            <a:r>
              <a:rPr lang="it-IT" sz="1400" b="1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stilòbate</a:t>
            </a:r>
            <a:r>
              <a:rPr lang="it-IT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capitello</a:t>
            </a:r>
            <a:r>
              <a:rPr lang="it-IT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 forma semplice ed è composto da un tronco di cono schiacciato, 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400" b="1" i="1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echìno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sormontato da un parallelepipedo 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base quadrata, l’</a:t>
            </a:r>
            <a:r>
              <a:rPr lang="it-IT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àbaco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Sull’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architrave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 sviluppa un 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fregio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cui si alternano pannelli scolpiti: le </a:t>
            </a:r>
            <a:r>
              <a:rPr lang="it-IT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métope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 i 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triglifi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Le prime sono generalmente ornate con bassorilievi, mentre i secondi presentano solo tre scanalature verticali.</a:t>
            </a:r>
          </a:p>
          <a:p>
            <a:endParaRPr 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C926A6-5926-4A16-855E-565B8D2D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70" y="3717032"/>
            <a:ext cx="1768497" cy="2475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455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4EF74-9219-4EC6-9FC5-B6C36913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606225"/>
            <a:ext cx="5484812" cy="662535"/>
          </a:xfrm>
        </p:spPr>
        <p:txBody>
          <a:bodyPr/>
          <a:lstStyle/>
          <a:p>
            <a:r>
              <a:rPr lang="it-IT" dirty="0"/>
              <a:t>L’ordine ionico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70002F-C5B1-41B5-942F-606ECA9E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935" y="1213545"/>
            <a:ext cx="5700836" cy="4754118"/>
          </a:xfrm>
        </p:spPr>
        <p:txBody>
          <a:bodyPr/>
          <a:lstStyle/>
          <a:p>
            <a:pPr marL="0" indent="0">
              <a:buNone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L’ordine ionico si è sviluppato a partire dal VI secolo a.C. nelle isole dell’Egeo, in Asia Minore e in Attica. Le sue forme sono agili ed eleganti.</a:t>
            </a:r>
          </a:p>
          <a:p>
            <a:pPr marL="0" indent="0" algn="l">
              <a:buNone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Rispetto all’ordine dorico, </a:t>
            </a:r>
          </a:p>
          <a:p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colonna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 un numero maggiore di scanalature, non a spigolo vivo ma arrotondato. Il 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chiaroscuro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è dunque più ricco e modulato.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capitello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è caratterizzato da due eleganti </a:t>
            </a:r>
            <a:r>
              <a:rPr lang="it-IT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volute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(dalla forma avvolgente a spirale) sulle quali si appoggia un </a:t>
            </a:r>
            <a:r>
              <a:rPr lang="it-IT" sz="1400" b="1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abàco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molto sottile; l’</a:t>
            </a:r>
            <a:r>
              <a:rPr lang="it-IT" sz="1400" b="1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echìno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è di piccole dimensioni.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fusto delle colonne deve la sua agile forma anche alla presenza di una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 un </a:t>
            </a:r>
            <a:r>
              <a:rPr lang="it-IT" sz="1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fregio continuo</a:t>
            </a:r>
            <a:r>
              <a:rPr lang="it-IT" sz="1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cioè una decorazione a rilievo che si sviluppa ininterrotta lungo tutto il perimetro del tempio.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663C15-E489-4024-828A-20F879E9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845638"/>
            <a:ext cx="1524372" cy="2122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614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04F7B-93E7-4E8B-A053-4E5542EE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L’ordine corinzio</a:t>
            </a:r>
            <a:br>
              <a:rPr lang="it-IT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DAF825-A1EA-4A52-B80A-10F61AB6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7" y="1143979"/>
            <a:ext cx="6394251" cy="4923817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L’ordine corinzio si è diffuso in tutta la Grecia a partire dalla fine del V secolo a.C.</a:t>
            </a:r>
            <a:b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una variazione delle forme dell’ordine ionico ed è caratterizzato da un verticalismo e da una leggerezza sconosciuti agli altri due </a:t>
            </a:r>
            <a:r>
              <a:rPr lang="it-IT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ordini.</a:t>
            </a:r>
            <a:br>
              <a:rPr lang="it-IT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L’ordine corinzio ha trovato ampia diffusione in </a:t>
            </a:r>
            <a:r>
              <a:rPr lang="it-IT" sz="1600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Età ellenistica</a:t>
            </a:r>
            <a:r>
              <a:rPr lang="it-IT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it-IT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colonne</a:t>
            </a:r>
            <a:r>
              <a:rPr lang="it-IT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diventano ancora più esili di quelle ioniche e presentano fitte scanalature. Come nell’ordine ionico, poggiano su una base.</a:t>
            </a:r>
          </a:p>
          <a:p>
            <a:pPr marL="0" indent="0" algn="l">
              <a:buNone/>
            </a:pP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capitelli</a:t>
            </a:r>
            <a:r>
              <a:rPr lang="it-IT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arricchiscono di forme naturalistiche e riproducono motivi floreali, quali le 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foglie di 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acànto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fregio</a:t>
            </a:r>
            <a:r>
              <a:rPr lang="it-IT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continuo.</a:t>
            </a:r>
          </a:p>
          <a:p>
            <a:pPr marL="0" indent="0" algn="l">
              <a:buNone/>
            </a:pP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 sempre le 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proporzioni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 le parti rispettano </a:t>
            </a:r>
          </a:p>
          <a:p>
            <a:pPr marL="0" indent="0" algn="l">
              <a:buNone/>
            </a:pPr>
            <a:r>
              <a:rPr lang="it-IT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regola fissa.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DDFBD6-3063-4060-9C42-A47A3AFF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195625"/>
            <a:ext cx="2073771" cy="2872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57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0344E54-AF99-4BDD-A7B9-A67FDE3D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84784"/>
            <a:ext cx="6735140" cy="432348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64475E-64A8-48A1-94FA-6AAB110CC991}"/>
              </a:ext>
            </a:extLst>
          </p:cNvPr>
          <p:cNvSpPr txBox="1"/>
          <p:nvPr/>
        </p:nvSpPr>
        <p:spPr>
          <a:xfrm>
            <a:off x="2123728" y="70862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2"/>
                </a:solidFill>
              </a:rPr>
              <a:t>DIFFERENZE</a:t>
            </a:r>
          </a:p>
        </p:txBody>
      </p:sp>
    </p:spTree>
    <p:extLst>
      <p:ext uri="{BB962C8B-B14F-4D97-AF65-F5344CB8AC3E}">
        <p14:creationId xmlns:p14="http://schemas.microsoft.com/office/powerpoint/2010/main" val="305058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D0CB3-1582-451B-9A4D-F2D79BCD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Per poter visionare le varie parti che compongono le colonne appartenenti ai diversi ordini, cliccare sui link sottostanti (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ctrl+clic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E0DCA-04AD-4617-AA8D-1099FCD6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Colonna ionica</a:t>
            </a:r>
          </a:p>
          <a:p>
            <a:r>
              <a:rPr lang="it-IT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https://www.miti3000.it/mito/varie/colonna.htm</a:t>
            </a:r>
            <a:endParaRPr lang="it-IT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b="1" u="sng" dirty="0">
                <a:solidFill>
                  <a:schemeClr val="accent6">
                    <a:lumMod val="75000"/>
                  </a:schemeClr>
                </a:solidFill>
              </a:rPr>
              <a:t>Colonna dorica</a:t>
            </a:r>
            <a:endParaRPr lang="it-IT" b="1" u="sng" dirty="0">
              <a:solidFill>
                <a:schemeClr val="bg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b="1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https://www.miti3000.it/mito/varie/colonna1.htm</a:t>
            </a:r>
            <a:endParaRPr lang="it-IT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6864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7851d254-ce09-43b6-8d90-072588e7901c">false</MarketSpecific>
    <ApprovalStatus xmlns="7851d254-ce09-43b6-8d90-072588e7901c">InProgress</ApprovalStatus>
    <LocComments xmlns="7851d254-ce09-43b6-8d90-072588e7901c" xsi:nil="true"/>
    <DirectSourceMarket xmlns="7851d254-ce09-43b6-8d90-072588e7901c">english</DirectSourceMarket>
    <ThumbnailAssetId xmlns="7851d254-ce09-43b6-8d90-072588e7901c" xsi:nil="true"/>
    <PrimaryImageGen xmlns="7851d254-ce09-43b6-8d90-072588e7901c">true</PrimaryImageGen>
    <LegacyData xmlns="7851d254-ce09-43b6-8d90-072588e7901c" xsi:nil="true"/>
    <TPFriendlyName xmlns="7851d254-ce09-43b6-8d90-072588e7901c" xsi:nil="true"/>
    <NumericId xmlns="7851d254-ce09-43b6-8d90-072588e7901c" xsi:nil="true"/>
    <LocRecommendedHandoff xmlns="7851d254-ce09-43b6-8d90-072588e7901c" xsi:nil="true"/>
    <BlockPublish xmlns="7851d254-ce09-43b6-8d90-072588e7901c">false</BlockPublish>
    <BusinessGroup xmlns="7851d254-ce09-43b6-8d90-072588e7901c" xsi:nil="true"/>
    <OpenTemplate xmlns="7851d254-ce09-43b6-8d90-072588e7901c">true</OpenTemplate>
    <SourceTitle xmlns="7851d254-ce09-43b6-8d90-072588e7901c">Corinthian columns design template</SourceTitle>
    <APEditor xmlns="7851d254-ce09-43b6-8d90-072588e7901c">
      <UserInfo>
        <DisplayName/>
        <AccountId xsi:nil="true"/>
        <AccountType/>
      </UserInfo>
    </APEditor>
    <UALocComments xmlns="7851d254-ce09-43b6-8d90-072588e7901c">2007 Template UpLeveling Do Not HandOff</UALocComments>
    <IntlLangReviewDate xmlns="7851d254-ce09-43b6-8d90-072588e7901c" xsi:nil="true"/>
    <PublishStatusLookup xmlns="7851d254-ce09-43b6-8d90-072588e7901c">
      <Value>385255</Value>
      <Value>385296</Value>
    </PublishStatusLookup>
    <ParentAssetId xmlns="7851d254-ce09-43b6-8d90-072588e7901c" xsi:nil="true"/>
    <FeatureTagsTaxHTField0 xmlns="7851d254-ce09-43b6-8d90-072588e7901c">
      <Terms xmlns="http://schemas.microsoft.com/office/infopath/2007/PartnerControls"/>
    </FeatureTagsTaxHTField0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APDescription xmlns="7851d254-ce09-43b6-8d90-072588e7901c" xsi:nil="true"/>
    <ContentItem xmlns="7851d254-ce09-43b6-8d90-072588e7901c" xsi:nil="true"/>
    <ClipArtFilename xmlns="7851d254-ce09-43b6-8d90-072588e7901c" xsi:nil="true"/>
    <TPInstallLocation xmlns="7851d254-ce09-43b6-8d90-072588e7901c" xsi:nil="true"/>
    <TimesCloned xmlns="7851d254-ce09-43b6-8d90-072588e7901c" xsi:nil="true"/>
    <PublishTargets xmlns="7851d254-ce09-43b6-8d90-072588e7901c">OfficeOnline,OfficeOnlineVNext</PublishTargets>
    <AcquiredFrom xmlns="7851d254-ce09-43b6-8d90-072588e7901c">Internal MS</AcquiredFrom>
    <AssetStart xmlns="7851d254-ce09-43b6-8d90-072588e7901c">2012-02-02T16:07:00+00:00</AssetStart>
    <FriendlyTitle xmlns="7851d254-ce09-43b6-8d90-072588e7901c" xsi:nil="true"/>
    <Provider xmlns="7851d254-ce09-43b6-8d90-072588e7901c" xsi:nil="true"/>
    <LastHandOff xmlns="7851d254-ce09-43b6-8d90-072588e7901c" xsi:nil="true"/>
    <Manager xmlns="7851d254-ce09-43b6-8d90-072588e7901c" xsi:nil="true"/>
    <UALocRecommendation xmlns="7851d254-ce09-43b6-8d90-072588e7901c">Localize</UALocRecommendation>
    <ArtSampleDocs xmlns="7851d254-ce09-43b6-8d90-072588e7901c" xsi:nil="true"/>
    <UACurrentWords xmlns="7851d254-ce09-43b6-8d90-072588e7901c" xsi:nil="true"/>
    <TPClientViewer xmlns="7851d254-ce09-43b6-8d90-072588e7901c" xsi:nil="true"/>
    <TemplateStatus xmlns="7851d254-ce09-43b6-8d90-072588e7901c">Complete</TemplateStatus>
    <ShowIn xmlns="7851d254-ce09-43b6-8d90-072588e7901c">Show everywhere</ShowIn>
    <CSXHash xmlns="7851d254-ce09-43b6-8d90-072588e7901c" xsi:nil="true"/>
    <Downloads xmlns="7851d254-ce09-43b6-8d90-072588e7901c">0</Downloads>
    <VoteCount xmlns="7851d254-ce09-43b6-8d90-072588e7901c" xsi:nil="true"/>
    <OOCacheId xmlns="7851d254-ce09-43b6-8d90-072588e7901c" xsi:nil="true"/>
    <IsDeleted xmlns="7851d254-ce09-43b6-8d90-072588e7901c">false</IsDeleted>
    <InternalTagsTaxHTField0 xmlns="7851d254-ce09-43b6-8d90-072588e7901c">
      <Terms xmlns="http://schemas.microsoft.com/office/infopath/2007/PartnerControls"/>
    </InternalTagsTaxHTField0>
    <UANotes xmlns="7851d254-ce09-43b6-8d90-072588e7901c">2003 to 2007 conversion</UANotes>
    <AssetExpire xmlns="7851d254-ce09-43b6-8d90-072588e7901c">2035-01-01T08:00:00+00:00</AssetExpire>
    <CSXSubmissionMarket xmlns="7851d254-ce09-43b6-8d90-072588e7901c" xsi:nil="true"/>
    <DSATActionTaken xmlns="7851d254-ce09-43b6-8d90-072588e7901c" xsi:nil="true"/>
    <SubmitterId xmlns="7851d254-ce09-43b6-8d90-072588e7901c" xsi:nil="true"/>
    <EditorialTags xmlns="7851d254-ce09-43b6-8d90-072588e7901c" xsi:nil="true"/>
    <TPExecutable xmlns="7851d254-ce09-43b6-8d90-072588e7901c" xsi:nil="true"/>
    <CSXSubmissionDate xmlns="7851d254-ce09-43b6-8d90-072588e7901c" xsi:nil="true"/>
    <CSXUpdate xmlns="7851d254-ce09-43b6-8d90-072588e7901c">false</CSXUpdate>
    <AssetType xmlns="7851d254-ce09-43b6-8d90-072588e7901c">TP</AssetType>
    <ApprovalLog xmlns="7851d254-ce09-43b6-8d90-072588e7901c" xsi:nil="true"/>
    <BugNumber xmlns="7851d254-ce09-43b6-8d90-072588e7901c" xsi:nil="true"/>
    <OriginAsset xmlns="7851d254-ce09-43b6-8d90-072588e7901c" xsi:nil="true"/>
    <TPComponent xmlns="7851d254-ce09-43b6-8d90-072588e7901c" xsi:nil="true"/>
    <Milestone xmlns="7851d254-ce09-43b6-8d90-072588e7901c" xsi:nil="true"/>
    <RecommendationsModifier xmlns="7851d254-ce09-43b6-8d90-072588e7901c" xsi:nil="true"/>
    <AssetId xmlns="7851d254-ce09-43b6-8d90-072588e7901c">TP102823700</AssetId>
    <PolicheckWords xmlns="7851d254-ce09-43b6-8d90-072588e7901c" xsi:nil="true"/>
    <TPLaunchHelpLink xmlns="7851d254-ce09-43b6-8d90-072588e7901c" xsi:nil="true"/>
    <IntlLocPriority xmlns="7851d254-ce09-43b6-8d90-072588e7901c" xsi:nil="true"/>
    <TPApplication xmlns="7851d254-ce09-43b6-8d90-072588e7901c" xsi:nil="true"/>
    <IntlLangReviewer xmlns="7851d254-ce09-43b6-8d90-072588e7901c" xsi:nil="true"/>
    <HandoffToMSDN xmlns="7851d254-ce09-43b6-8d90-072588e7901c" xsi:nil="true"/>
    <PlannedPubDate xmlns="7851d254-ce09-43b6-8d90-072588e7901c" xsi:nil="true"/>
    <CrawlForDependencies xmlns="7851d254-ce09-43b6-8d90-072588e7901c">false</CrawlForDependencies>
    <LocLastLocAttemptVersionLookup xmlns="7851d254-ce09-43b6-8d90-072588e7901c">822809</LocLastLocAttemptVersionLookup>
    <TrustLevel xmlns="7851d254-ce09-43b6-8d90-072588e7901c">1 Microsoft Managed Content</TrustLevel>
    <CampaignTagsTaxHTField0 xmlns="7851d254-ce09-43b6-8d90-072588e7901c">
      <Terms xmlns="http://schemas.microsoft.com/office/infopath/2007/PartnerControls"/>
    </CampaignTagsTaxHTField0>
    <TPNamespace xmlns="7851d254-ce09-43b6-8d90-072588e7901c" xsi:nil="true"/>
    <TaxCatchAll xmlns="7851d254-ce09-43b6-8d90-072588e7901c"/>
    <IsSearchable xmlns="7851d254-ce09-43b6-8d90-072588e7901c">true</IsSearchable>
    <TemplateTemplateType xmlns="7851d254-ce09-43b6-8d90-072588e7901c">PowerPoint 12 Default</TemplateTemplateType>
    <Markets xmlns="7851d254-ce09-43b6-8d90-072588e7901c"/>
    <IntlLangReview xmlns="7851d254-ce09-43b6-8d90-072588e7901c">false</IntlLangReview>
    <UAProjectedTotalWords xmlns="7851d254-ce09-43b6-8d90-072588e7901c" xsi:nil="true"/>
    <OutputCachingOn xmlns="7851d254-ce09-43b6-8d90-072588e7901c">false</OutputCachingOn>
    <APAuthor xmlns="7851d254-ce09-43b6-8d90-072588e7901c">
      <UserInfo>
        <DisplayName/>
        <AccountId>1928</AccountId>
        <AccountType/>
      </UserInfo>
    </APAuthor>
    <TPCommandLine xmlns="7851d254-ce09-43b6-8d90-072588e7901c" xsi:nil="true"/>
    <LocManualTestRequired xmlns="7851d254-ce09-43b6-8d90-072588e7901c">false</LocManualTestRequired>
    <TPAppVersion xmlns="7851d254-ce09-43b6-8d90-072588e7901c" xsi:nil="true"/>
    <EditorialStatus xmlns="7851d254-ce09-43b6-8d90-072588e7901c" xsi:nil="true"/>
    <LastModifiedDateTime xmlns="7851d254-ce09-43b6-8d90-072588e7901c" xsi:nil="true"/>
    <TPLaunchHelpLinkType xmlns="7851d254-ce09-43b6-8d90-072588e7901c">Template</TPLaunchHelpLinkType>
    <OriginalRelease xmlns="7851d254-ce09-43b6-8d90-072588e7901c">14</OriginalRelease>
    <ScenarioTagsTaxHTField0 xmlns="7851d254-ce09-43b6-8d90-072588e7901c">
      <Terms xmlns="http://schemas.microsoft.com/office/infopath/2007/PartnerControls"/>
    </ScenarioTagsTaxHTField0>
    <LocalizationTagsTaxHTField0 xmlns="7851d254-ce09-43b6-8d90-072588e7901c">
      <Terms xmlns="http://schemas.microsoft.com/office/infopath/2007/PartnerControls"/>
    </LocalizationTagsTaxHTField0>
    <LocMarketGroupTiers2 xmlns="7851d254-ce09-43b6-8d90-072588e7901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55805DF-DDDD-4EF2-A504-E9374356C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A9E56D-217E-4755-AA37-E84FE7BC8B69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customXml/itemProps3.xml><?xml version="1.0" encoding="utf-8"?>
<ds:datastoreItem xmlns:ds="http://schemas.openxmlformats.org/officeDocument/2006/customXml" ds:itemID="{2800D902-B98C-4AAF-9E64-A33144A7F4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668</Words>
  <Application>Microsoft Office PowerPoint</Application>
  <PresentationFormat>Presentazione su schermo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Palatino Linotype</vt:lpstr>
      <vt:lpstr>roboto</vt:lpstr>
      <vt:lpstr>Times New Roman</vt:lpstr>
      <vt:lpstr>Default Design</vt:lpstr>
      <vt:lpstr>LE COLONNE DORICHE E IONICHE</vt:lpstr>
      <vt:lpstr>PREMESSA</vt:lpstr>
      <vt:lpstr>Ordine dorico</vt:lpstr>
      <vt:lpstr>L’ordine ionico</vt:lpstr>
      <vt:lpstr>L’ordine corinzio </vt:lpstr>
      <vt:lpstr>Presentazione standard di PowerPoint</vt:lpstr>
      <vt:lpstr>Per poter visionare le varie parti che compongono le colonne appartenenti ai diversi ordini, cliccare sui link sottostanti (ctrl+clic)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COLONNE DORICHE E IONICHE</dc:title>
  <dc:subject/>
  <dc:creator>Gennaro Diodati</dc:creator>
  <cp:keywords/>
  <dc:description/>
  <cp:lastModifiedBy>Gennaro Diodati</cp:lastModifiedBy>
  <cp:revision>4</cp:revision>
  <dcterms:created xsi:type="dcterms:W3CDTF">2021-12-08T09:59:14Z</dcterms:created>
  <dcterms:modified xsi:type="dcterms:W3CDTF">2024-05-01T09:55:17Z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TC011594391040</vt:lpwstr>
  </property>
  <property fmtid="{D5CDD505-2E9C-101B-9397-08002B2CF9AE}" pid="3" name="InternalTags">
    <vt:lpwstr/>
  </property>
  <property fmtid="{D5CDD505-2E9C-101B-9397-08002B2CF9AE}" pid="4" name="ContentTypeId">
    <vt:lpwstr>0x010100FB888328A8731147A9E2416CA6C7A65B0400DC6FA6ECFB23F54F9F45EE586A6D0A65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8153600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