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73" r:id="rId13"/>
    <p:sldId id="269" r:id="rId14"/>
    <p:sldId id="270" r:id="rId15"/>
    <p:sldId id="271" r:id="rId16"/>
    <p:sldId id="268" r:id="rId17"/>
    <p:sldId id="272" r:id="rId18"/>
    <p:sldId id="259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41CE-2EAD-4638-9B33-19194C07015B}" type="datetimeFigureOut">
              <a:rPr lang="it-IT" smtClean="0"/>
              <a:pPr/>
              <a:t>10/09/2017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33BC-9F89-4CA4-BDF0-6FADD5BF30A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41CE-2EAD-4638-9B33-19194C07015B}" type="datetimeFigureOut">
              <a:rPr lang="it-IT" smtClean="0"/>
              <a:pPr/>
              <a:t>10/09/2017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33BC-9F89-4CA4-BDF0-6FADD5BF30A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41CE-2EAD-4638-9B33-19194C07015B}" type="datetimeFigureOut">
              <a:rPr lang="it-IT" smtClean="0"/>
              <a:pPr/>
              <a:t>10/09/2017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33BC-9F89-4CA4-BDF0-6FADD5BF30A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41CE-2EAD-4638-9B33-19194C07015B}" type="datetimeFigureOut">
              <a:rPr lang="it-IT" smtClean="0"/>
              <a:pPr/>
              <a:t>10/09/2017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33BC-9F89-4CA4-BDF0-6FADD5BF30A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41CE-2EAD-4638-9B33-19194C07015B}" type="datetimeFigureOut">
              <a:rPr lang="it-IT" smtClean="0"/>
              <a:pPr/>
              <a:t>10/09/2017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33BC-9F89-4CA4-BDF0-6FADD5BF30A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41CE-2EAD-4638-9B33-19194C07015B}" type="datetimeFigureOut">
              <a:rPr lang="it-IT" smtClean="0"/>
              <a:pPr/>
              <a:t>10/09/2017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33BC-9F89-4CA4-BDF0-6FADD5BF30A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41CE-2EAD-4638-9B33-19194C07015B}" type="datetimeFigureOut">
              <a:rPr lang="it-IT" smtClean="0"/>
              <a:pPr/>
              <a:t>10/09/2017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33BC-9F89-4CA4-BDF0-6FADD5BF30A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41CE-2EAD-4638-9B33-19194C07015B}" type="datetimeFigureOut">
              <a:rPr lang="it-IT" smtClean="0"/>
              <a:pPr/>
              <a:t>10/09/2017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33BC-9F89-4CA4-BDF0-6FADD5BF30A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41CE-2EAD-4638-9B33-19194C07015B}" type="datetimeFigureOut">
              <a:rPr lang="it-IT" smtClean="0"/>
              <a:pPr/>
              <a:t>10/09/2017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33BC-9F89-4CA4-BDF0-6FADD5BF30A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41CE-2EAD-4638-9B33-19194C07015B}" type="datetimeFigureOut">
              <a:rPr lang="it-IT" smtClean="0"/>
              <a:pPr/>
              <a:t>10/09/2017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33BC-9F89-4CA4-BDF0-6FADD5BF30A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41CE-2EAD-4638-9B33-19194C07015B}" type="datetimeFigureOut">
              <a:rPr lang="it-IT" smtClean="0"/>
              <a:pPr/>
              <a:t>10/09/2017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33BC-9F89-4CA4-BDF0-6FADD5BF30A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41CE-2EAD-4638-9B33-19194C07015B}" type="datetimeFigureOut">
              <a:rPr lang="it-IT" smtClean="0"/>
              <a:pPr/>
              <a:t>10/09/2017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33BC-9F89-4CA4-BDF0-6FADD5BF30A6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71612"/>
            <a:ext cx="7772400" cy="1470025"/>
          </a:xfrm>
        </p:spPr>
        <p:txBody>
          <a:bodyPr/>
          <a:lstStyle/>
          <a:p>
            <a:r>
              <a:rPr lang="it-IT" b="1" dirty="0"/>
              <a:t>PROGETTO </a:t>
            </a:r>
            <a:r>
              <a:rPr lang="it-IT" b="1" dirty="0" err="1"/>
              <a:t>DI</a:t>
            </a:r>
            <a:r>
              <a:rPr lang="it-IT" b="1" dirty="0"/>
              <a:t> IMAGE PROCESSING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57290" y="3500438"/>
            <a:ext cx="6400800" cy="175260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Studio per un algoritmo di super risoluzione veloce ed adatto a grandi immagini</a:t>
            </a:r>
          </a:p>
          <a:p>
            <a:endParaRPr lang="it-IT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4786314" y="5857892"/>
            <a:ext cx="4071966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Sacco Domenico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Il metodo proposto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Scartare la componente a bassa frequenza (LL) e sostituirla con l’immagine a bassa risoluzione, che ha ancora le componenti ad alta frequenza</a:t>
            </a:r>
          </a:p>
          <a:p>
            <a:endParaRPr lang="it-IT" dirty="0"/>
          </a:p>
          <a:p>
            <a:r>
              <a:rPr lang="it-IT" dirty="0"/>
              <a:t>Riadattare i coefficienti dei risultati della DWT in maniera tale da ottenere un PSNR ed un indice SSIM più elevati</a:t>
            </a:r>
          </a:p>
          <a:p>
            <a:endParaRPr lang="it-IT" dirty="0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71438"/>
            <a:ext cx="7500989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7453A7-69CB-4040-8D17-19BA4D46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TEMPI MEDI DI ESECUZIONE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B4BBDB51-F137-4DF8-A316-A80D9D935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0724"/>
              </p:ext>
            </p:extLst>
          </p:nvPr>
        </p:nvGraphicFramePr>
        <p:xfrm>
          <a:off x="454819" y="1577169"/>
          <a:ext cx="8507288" cy="1275767"/>
        </p:xfrm>
        <a:graphic>
          <a:graphicData uri="http://schemas.openxmlformats.org/drawingml/2006/table">
            <a:tbl>
              <a:tblPr firstRow="1" firstCol="1" bandRow="1"/>
              <a:tblGrid>
                <a:gridCol w="1344429">
                  <a:extLst>
                    <a:ext uri="{9D8B030D-6E8A-4147-A177-3AD203B41FA5}">
                      <a16:colId xmlns:a16="http://schemas.microsoft.com/office/drawing/2014/main" val="858715586"/>
                    </a:ext>
                  </a:extLst>
                </a:gridCol>
                <a:gridCol w="1344429">
                  <a:extLst>
                    <a:ext uri="{9D8B030D-6E8A-4147-A177-3AD203B41FA5}">
                      <a16:colId xmlns:a16="http://schemas.microsoft.com/office/drawing/2014/main" val="1758917444"/>
                    </a:ext>
                  </a:extLst>
                </a:gridCol>
                <a:gridCol w="982943">
                  <a:extLst>
                    <a:ext uri="{9D8B030D-6E8A-4147-A177-3AD203B41FA5}">
                      <a16:colId xmlns:a16="http://schemas.microsoft.com/office/drawing/2014/main" val="803955862"/>
                    </a:ext>
                  </a:extLst>
                </a:gridCol>
                <a:gridCol w="1398899">
                  <a:extLst>
                    <a:ext uri="{9D8B030D-6E8A-4147-A177-3AD203B41FA5}">
                      <a16:colId xmlns:a16="http://schemas.microsoft.com/office/drawing/2014/main" val="2930286636"/>
                    </a:ext>
                  </a:extLst>
                </a:gridCol>
                <a:gridCol w="1648968">
                  <a:extLst>
                    <a:ext uri="{9D8B030D-6E8A-4147-A177-3AD203B41FA5}">
                      <a16:colId xmlns:a16="http://schemas.microsoft.com/office/drawing/2014/main" val="2158376045"/>
                    </a:ext>
                  </a:extLst>
                </a:gridCol>
                <a:gridCol w="1787620">
                  <a:extLst>
                    <a:ext uri="{9D8B030D-6E8A-4147-A177-3AD203B41FA5}">
                      <a16:colId xmlns:a16="http://schemas.microsoft.com/office/drawing/2014/main" val="3567927690"/>
                    </a:ext>
                  </a:extLst>
                </a:gridCol>
              </a:tblGrid>
              <a:tr h="6118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TECNICA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BICUBICA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FSRCNN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PATCH-BASED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PROPOSTA (RGB)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PROPOSTA (SOLO Y)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670670"/>
                  </a:ext>
                </a:extLst>
              </a:tr>
              <a:tr h="5953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550s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620s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473096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8DFB7899-CC13-4C7F-81E3-19A2D39D4D31}"/>
              </a:ext>
            </a:extLst>
          </p:cNvPr>
          <p:cNvSpPr txBox="1">
            <a:spLocks/>
          </p:cNvSpPr>
          <p:nvPr/>
        </p:nvSpPr>
        <p:spPr>
          <a:xfrm>
            <a:off x="539552" y="3717032"/>
            <a:ext cx="8229600" cy="2508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it-IT" sz="2800" dirty="0"/>
              <a:t>I tempi esposti nella tabella fanno riferimento ad immagini di 2.5 Megapixel, ingrandite con fattore di magnificazione pari a 2.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it-IT" sz="2800" dirty="0"/>
              <a:t>Si può notare che il tempo di esecuzione della tecnica proposta è di due ordini di grandezza minore rispetto alle tecniche FSRCNN e Patch-</a:t>
            </a:r>
            <a:r>
              <a:rPr lang="it-IT" sz="2800" dirty="0" err="1"/>
              <a:t>Based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95820349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RISULTATI OTTENUTI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714348" y="2285992"/>
          <a:ext cx="7858148" cy="4293515"/>
        </p:xfrm>
        <a:graphic>
          <a:graphicData uri="http://schemas.openxmlformats.org/drawingml/2006/table">
            <a:tbl>
              <a:tblPr/>
              <a:tblGrid>
                <a:gridCol w="263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7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Calibri"/>
                          <a:ea typeface="Calibri"/>
                          <a:cs typeface="Times New Roman"/>
                        </a:rPr>
                        <a:t>METODO </a:t>
                      </a:r>
                      <a:r>
                        <a:rPr lang="it-IT" sz="2000" dirty="0" err="1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r>
                        <a:rPr lang="it-IT" sz="2000" dirty="0">
                          <a:latin typeface="Calibri"/>
                          <a:ea typeface="Calibri"/>
                          <a:cs typeface="Times New Roman"/>
                        </a:rPr>
                        <a:t> SUPER RISOLUZIONE</a:t>
                      </a:r>
                    </a:p>
                  </a:txBody>
                  <a:tcPr marL="67071" marR="670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latin typeface="Calibri"/>
                          <a:ea typeface="Calibri"/>
                          <a:cs typeface="Times New Roman"/>
                        </a:rPr>
                        <a:t>PSNR MEDIO (db)</a:t>
                      </a:r>
                    </a:p>
                  </a:txBody>
                  <a:tcPr marL="67071" marR="670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latin typeface="Calibri"/>
                          <a:ea typeface="Calibri"/>
                          <a:cs typeface="Times New Roman"/>
                        </a:rPr>
                        <a:t>SSIM MEDIA</a:t>
                      </a:r>
                    </a:p>
                  </a:txBody>
                  <a:tcPr marL="67071" marR="670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latin typeface="Calibri"/>
                          <a:ea typeface="Calibri"/>
                          <a:cs typeface="Times New Roman"/>
                        </a:rPr>
                        <a:t>INTERPOLAZIONE BICUBICA</a:t>
                      </a:r>
                    </a:p>
                  </a:txBody>
                  <a:tcPr marL="67071" marR="670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41.4161</a:t>
                      </a:r>
                    </a:p>
                  </a:txBody>
                  <a:tcPr marL="67071" marR="670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0.9693</a:t>
                      </a:r>
                    </a:p>
                  </a:txBody>
                  <a:tcPr marL="67071" marR="670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1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latin typeface="Calibri"/>
                          <a:ea typeface="Calibri"/>
                          <a:cs typeface="Times New Roman"/>
                        </a:rPr>
                        <a:t>FSRCNN</a:t>
                      </a:r>
                    </a:p>
                  </a:txBody>
                  <a:tcPr marL="67071" marR="670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Calibri"/>
                          <a:ea typeface="Calibri"/>
                          <a:cs typeface="Times New Roman"/>
                        </a:rPr>
                        <a:t>41.9579</a:t>
                      </a:r>
                    </a:p>
                  </a:txBody>
                  <a:tcPr marL="67071" marR="670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0.9726</a:t>
                      </a:r>
                    </a:p>
                  </a:txBody>
                  <a:tcPr marL="67071" marR="670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latin typeface="Calibri"/>
                          <a:ea typeface="Calibri"/>
                          <a:cs typeface="Times New Roman"/>
                        </a:rPr>
                        <a:t>PATCH-BASED</a:t>
                      </a:r>
                    </a:p>
                  </a:txBody>
                  <a:tcPr marL="67071" marR="670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Calibri"/>
                          <a:ea typeface="Calibri"/>
                          <a:cs typeface="Times New Roman"/>
                        </a:rPr>
                        <a:t>42.0806</a:t>
                      </a:r>
                    </a:p>
                  </a:txBody>
                  <a:tcPr marL="67071" marR="670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Calibri"/>
                          <a:ea typeface="Calibri"/>
                          <a:cs typeface="Times New Roman"/>
                        </a:rPr>
                        <a:t>0.9748</a:t>
                      </a:r>
                    </a:p>
                  </a:txBody>
                  <a:tcPr marL="67071" marR="670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b="1">
                          <a:latin typeface="Calibri"/>
                          <a:ea typeface="Calibri"/>
                          <a:cs typeface="Times New Roman"/>
                        </a:rPr>
                        <a:t>ALGORITMO PROPOSTO (RGB)</a:t>
                      </a:r>
                      <a:endParaRPr lang="it-IT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71" marR="670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b="1" dirty="0">
                          <a:latin typeface="Calibri"/>
                          <a:ea typeface="Calibri"/>
                          <a:cs typeface="Times New Roman"/>
                        </a:rPr>
                        <a:t>41.7579</a:t>
                      </a:r>
                      <a:endParaRPr lang="it-IT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71" marR="670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b="1">
                          <a:latin typeface="Calibri"/>
                          <a:ea typeface="Calibri"/>
                          <a:cs typeface="Times New Roman"/>
                        </a:rPr>
                        <a:t>0.9732</a:t>
                      </a:r>
                      <a:endParaRPr lang="it-IT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71" marR="670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7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b="1" dirty="0">
                          <a:latin typeface="Calibri"/>
                          <a:ea typeface="Calibri"/>
                          <a:cs typeface="Times New Roman"/>
                        </a:rPr>
                        <a:t>ALGORITMO PROPOSTO (SOLO Y)</a:t>
                      </a:r>
                      <a:endParaRPr lang="it-IT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71" marR="670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b="1">
                          <a:latin typeface="Calibri"/>
                          <a:ea typeface="Calibri"/>
                          <a:cs typeface="Times New Roman"/>
                        </a:rPr>
                        <a:t>41.9219</a:t>
                      </a:r>
                      <a:endParaRPr lang="it-IT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71" marR="670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b="1" dirty="0">
                          <a:latin typeface="Calibri"/>
                          <a:ea typeface="Calibri"/>
                          <a:cs typeface="Times New Roman"/>
                        </a:rPr>
                        <a:t>0.9730</a:t>
                      </a:r>
                      <a:endParaRPr lang="it-IT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71" marR="670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itolo 1"/>
          <p:cNvSpPr txBox="1">
            <a:spLocks/>
          </p:cNvSpPr>
          <p:nvPr/>
        </p:nvSpPr>
        <p:spPr>
          <a:xfrm>
            <a:off x="500034" y="13572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 set di 10 immagini scattate da smartphone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RUMORE AWGN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Le immagini scattate da fotocamere economiche, così come i fotogrammi dei video, sono sottoposte al rumore termico dei sensori di acquisizione.</a:t>
            </a:r>
          </a:p>
          <a:p>
            <a:r>
              <a:rPr lang="it-IT" dirty="0"/>
              <a:t>La bicubica è più efficiente nel contrastare il rumore delle costose tecniche di super risoluzione viste.</a:t>
            </a:r>
          </a:p>
          <a:p>
            <a:r>
              <a:rPr lang="it-IT" dirty="0"/>
              <a:t>Dato che il metodo proposto parte dall’interpolazione bicubica, riesce a contrastare più efficacemente il rumore rispetto alle altre tecniche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RISULTATI PER AWGN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33482"/>
              </p:ext>
            </p:extLst>
          </p:nvPr>
        </p:nvGraphicFramePr>
        <p:xfrm>
          <a:off x="642910" y="1428736"/>
          <a:ext cx="7643866" cy="2143141"/>
        </p:xfrm>
        <a:graphic>
          <a:graphicData uri="http://schemas.openxmlformats.org/drawingml/2006/table">
            <a:tbl>
              <a:tblPr/>
              <a:tblGrid>
                <a:gridCol w="1801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3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latin typeface="Calibri"/>
                          <a:ea typeface="Calibri"/>
                          <a:cs typeface="Times New Roman"/>
                        </a:rPr>
                        <a:t>TECNICA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latin typeface="Calibri"/>
                          <a:ea typeface="Calibri"/>
                          <a:cs typeface="Times New Roman"/>
                        </a:rPr>
                        <a:t>VAR=0.002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latin typeface="Calibri"/>
                          <a:ea typeface="Calibri"/>
                          <a:cs typeface="Times New Roman"/>
                        </a:rPr>
                        <a:t>VAR=0.004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latin typeface="Calibri"/>
                          <a:ea typeface="Calibri"/>
                          <a:cs typeface="Times New Roman"/>
                        </a:rPr>
                        <a:t>VAR=0.006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latin typeface="Calibri"/>
                          <a:ea typeface="Calibri"/>
                          <a:cs typeface="Times New Roman"/>
                        </a:rPr>
                        <a:t>VAR=0.008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latin typeface="Calibri"/>
                          <a:ea typeface="Calibri"/>
                          <a:cs typeface="Times New Roman"/>
                        </a:rPr>
                        <a:t>VAR=0.01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latin typeface="Calibri"/>
                          <a:ea typeface="Calibri"/>
                          <a:cs typeface="Times New Roman"/>
                        </a:rPr>
                        <a:t>RIFERIMENTO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0.6610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0.5401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0.4683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0.4188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0.3813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latin typeface="Calibri"/>
                          <a:ea typeface="Calibri"/>
                          <a:cs typeface="Times New Roman"/>
                        </a:rPr>
                        <a:t>BICUBICA e 4X4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0.8444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0.7782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0.7278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0.6873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0.6533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latin typeface="Calibri"/>
                          <a:ea typeface="Calibri"/>
                          <a:cs typeface="Times New Roman"/>
                        </a:rPr>
                        <a:t>FSRCNN e 4X4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0.8404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0.7707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0.7182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0.6766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0.6417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latin typeface="Calibri"/>
                          <a:ea typeface="Calibri"/>
                          <a:cs typeface="Times New Roman"/>
                        </a:rPr>
                        <a:t>PATCH-BASED e 4X4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0.8400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0.7702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0.7180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0.6762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0.6417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Calibri"/>
                          <a:ea typeface="Calibri"/>
                          <a:cs typeface="Times New Roman"/>
                        </a:rPr>
                        <a:t>PROPOSTA</a:t>
                      </a:r>
                      <a:r>
                        <a:rPr lang="it-IT" sz="1600" b="1" baseline="0" dirty="0">
                          <a:latin typeface="Calibri"/>
                          <a:ea typeface="Calibri"/>
                          <a:cs typeface="Times New Roman"/>
                        </a:rPr>
                        <a:t> RGB</a:t>
                      </a:r>
                      <a:endParaRPr lang="it-IT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 b="1">
                          <a:latin typeface="Calibri"/>
                          <a:ea typeface="Calibri"/>
                          <a:cs typeface="Times New Roman"/>
                        </a:rPr>
                        <a:t>0.8627</a:t>
                      </a:r>
                      <a:endParaRPr lang="it-IT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 b="1">
                          <a:latin typeface="Calibri"/>
                          <a:ea typeface="Calibri"/>
                          <a:cs typeface="Times New Roman"/>
                        </a:rPr>
                        <a:t>0.8136</a:t>
                      </a:r>
                      <a:endParaRPr lang="it-IT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Calibri"/>
                          <a:ea typeface="Calibri"/>
                          <a:cs typeface="Times New Roman"/>
                        </a:rPr>
                        <a:t>0.7743</a:t>
                      </a:r>
                      <a:endParaRPr lang="it-IT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 b="1">
                          <a:latin typeface="Calibri"/>
                          <a:ea typeface="Calibri"/>
                          <a:cs typeface="Times New Roman"/>
                        </a:rPr>
                        <a:t>0.7410</a:t>
                      </a:r>
                      <a:endParaRPr lang="it-IT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 b="1">
                          <a:latin typeface="Calibri"/>
                          <a:ea typeface="Calibri"/>
                          <a:cs typeface="Times New Roman"/>
                        </a:rPr>
                        <a:t>0.7125</a:t>
                      </a:r>
                      <a:endParaRPr lang="it-IT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Calibri"/>
                          <a:ea typeface="Calibri"/>
                          <a:cs typeface="Times New Roman"/>
                        </a:rPr>
                        <a:t>PROPOSTA Y</a:t>
                      </a:r>
                      <a:endParaRPr lang="it-IT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7675" algn="l"/>
                        </a:tabLst>
                      </a:pPr>
                      <a:r>
                        <a:rPr lang="it-IT" sz="1600" b="1">
                          <a:latin typeface="Calibri"/>
                          <a:ea typeface="Calibri"/>
                          <a:cs typeface="Times New Roman"/>
                        </a:rPr>
                        <a:t>0.8666</a:t>
                      </a:r>
                      <a:endParaRPr lang="it-IT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 b="1">
                          <a:latin typeface="Calibri"/>
                          <a:ea typeface="Calibri"/>
                          <a:cs typeface="Times New Roman"/>
                        </a:rPr>
                        <a:t>0.8201</a:t>
                      </a:r>
                      <a:endParaRPr lang="it-IT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 b="1">
                          <a:latin typeface="Calibri"/>
                          <a:ea typeface="Calibri"/>
                          <a:cs typeface="Times New Roman"/>
                        </a:rPr>
                        <a:t>0.7821</a:t>
                      </a:r>
                      <a:endParaRPr lang="it-IT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 b="1">
                          <a:latin typeface="Calibri"/>
                          <a:ea typeface="Calibri"/>
                          <a:cs typeface="Times New Roman"/>
                        </a:rPr>
                        <a:t>0.7502</a:t>
                      </a:r>
                      <a:endParaRPr lang="it-IT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Calibri"/>
                          <a:ea typeface="Calibri"/>
                          <a:cs typeface="Times New Roman"/>
                        </a:rPr>
                        <a:t>0.7226</a:t>
                      </a:r>
                      <a:endParaRPr lang="it-IT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02730"/>
              </p:ext>
            </p:extLst>
          </p:nvPr>
        </p:nvGraphicFramePr>
        <p:xfrm>
          <a:off x="642910" y="3929066"/>
          <a:ext cx="7643865" cy="2428895"/>
        </p:xfrm>
        <a:graphic>
          <a:graphicData uri="http://schemas.openxmlformats.org/drawingml/2006/table">
            <a:tbl>
              <a:tblPr/>
              <a:tblGrid>
                <a:gridCol w="1790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69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latin typeface="Calibri"/>
                          <a:ea typeface="Calibri"/>
                          <a:cs typeface="Times New Roman"/>
                        </a:rPr>
                        <a:t>TECNICA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latin typeface="Calibri"/>
                          <a:ea typeface="Calibri"/>
                          <a:cs typeface="Times New Roman"/>
                        </a:rPr>
                        <a:t>VAR=0.002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latin typeface="Calibri"/>
                          <a:ea typeface="Calibri"/>
                          <a:cs typeface="Times New Roman"/>
                        </a:rPr>
                        <a:t>VAR=0.004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latin typeface="Calibri"/>
                          <a:ea typeface="Calibri"/>
                          <a:cs typeface="Times New Roman"/>
                        </a:rPr>
                        <a:t>VAR=0.006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latin typeface="Calibri"/>
                          <a:ea typeface="Calibri"/>
                          <a:cs typeface="Times New Roman"/>
                        </a:rPr>
                        <a:t>VAR=0.008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latin typeface="Calibri"/>
                          <a:ea typeface="Calibri"/>
                          <a:cs typeface="Times New Roman"/>
                        </a:rPr>
                        <a:t>VAR=0.01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latin typeface="Calibri"/>
                          <a:ea typeface="Calibri"/>
                          <a:cs typeface="Times New Roman"/>
                        </a:rPr>
                        <a:t>RIFERIMENTO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32.0670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29.1696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27.4805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26.2897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25.3711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latin typeface="Calibri"/>
                          <a:ea typeface="Calibri"/>
                          <a:cs typeface="Times New Roman"/>
                        </a:rPr>
                        <a:t>BICUBICA e 4X4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latin typeface="Calibri"/>
                          <a:ea typeface="Calibri"/>
                          <a:cs typeface="Times New Roman"/>
                        </a:rPr>
                        <a:t>33.8481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latin typeface="Calibri"/>
                          <a:ea typeface="Calibri"/>
                          <a:cs typeface="Times New Roman"/>
                        </a:rPr>
                        <a:t>32.4302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31.4064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30.6075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29.9390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latin typeface="Calibri"/>
                          <a:ea typeface="Calibri"/>
                          <a:cs typeface="Times New Roman"/>
                        </a:rPr>
                        <a:t>FSRCNN e 4X4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latin typeface="Calibri"/>
                          <a:ea typeface="Calibri"/>
                          <a:cs typeface="Times New Roman"/>
                        </a:rPr>
                        <a:t>33.5156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31.9332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30.8153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29.9516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29.2361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latin typeface="Calibri"/>
                          <a:ea typeface="Calibri"/>
                          <a:cs typeface="Times New Roman"/>
                        </a:rPr>
                        <a:t>PATCH-BASED e 4X4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latin typeface="Calibri"/>
                          <a:ea typeface="Calibri"/>
                          <a:cs typeface="Times New Roman"/>
                        </a:rPr>
                        <a:t>33.5218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31.9202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30.8072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29.9296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29.2188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latin typeface="Calibri"/>
                          <a:ea typeface="Calibri"/>
                          <a:cs typeface="Times New Roman"/>
                        </a:rPr>
                        <a:t>PROPOSTA</a:t>
                      </a:r>
                      <a:r>
                        <a:rPr lang="it-IT" sz="1400" b="1" baseline="0" dirty="0">
                          <a:latin typeface="Calibri"/>
                          <a:ea typeface="Calibri"/>
                          <a:cs typeface="Times New Roman"/>
                        </a:rPr>
                        <a:t> RGB</a:t>
                      </a:r>
                      <a:endParaRPr lang="it-I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>
                          <a:latin typeface="Calibri"/>
                          <a:ea typeface="Calibri"/>
                          <a:cs typeface="Times New Roman"/>
                        </a:rPr>
                        <a:t>33.2626</a:t>
                      </a:r>
                      <a:endParaRPr lang="it-I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>
                          <a:latin typeface="Calibri"/>
                          <a:ea typeface="Calibri"/>
                          <a:cs typeface="Times New Roman"/>
                        </a:rPr>
                        <a:t>32.2779</a:t>
                      </a:r>
                      <a:endParaRPr lang="it-I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latin typeface="Calibri"/>
                          <a:ea typeface="Calibri"/>
                          <a:cs typeface="Times New Roman"/>
                        </a:rPr>
                        <a:t>31.5142</a:t>
                      </a:r>
                      <a:endParaRPr lang="it-I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>
                          <a:latin typeface="Calibri"/>
                          <a:ea typeface="Calibri"/>
                          <a:cs typeface="Times New Roman"/>
                        </a:rPr>
                        <a:t>30.8776</a:t>
                      </a:r>
                      <a:endParaRPr lang="it-I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>
                          <a:latin typeface="Calibri"/>
                          <a:ea typeface="Calibri"/>
                          <a:cs typeface="Times New Roman"/>
                        </a:rPr>
                        <a:t>30.3317</a:t>
                      </a:r>
                      <a:endParaRPr lang="it-I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latin typeface="Calibri"/>
                          <a:ea typeface="Calibri"/>
                          <a:cs typeface="Times New Roman"/>
                        </a:rPr>
                        <a:t>PROPOSTA</a:t>
                      </a:r>
                      <a:r>
                        <a:rPr lang="it-IT" sz="1400" b="1" baseline="0" dirty="0">
                          <a:latin typeface="Calibri"/>
                          <a:ea typeface="Calibri"/>
                          <a:cs typeface="Times New Roman"/>
                        </a:rPr>
                        <a:t> Y</a:t>
                      </a:r>
                      <a:endParaRPr lang="it-I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latin typeface="Calibri"/>
                          <a:ea typeface="Calibri"/>
                          <a:cs typeface="Times New Roman"/>
                        </a:rPr>
                        <a:t>33.2647</a:t>
                      </a:r>
                      <a:endParaRPr lang="it-I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>
                          <a:latin typeface="Calibri"/>
                          <a:ea typeface="Calibri"/>
                          <a:cs typeface="Times New Roman"/>
                        </a:rPr>
                        <a:t>32.2753</a:t>
                      </a:r>
                      <a:endParaRPr lang="it-I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latin typeface="Calibri"/>
                          <a:ea typeface="Calibri"/>
                          <a:cs typeface="Times New Roman"/>
                        </a:rPr>
                        <a:t>31.4986</a:t>
                      </a:r>
                      <a:endParaRPr lang="it-I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>
                          <a:latin typeface="Calibri"/>
                          <a:ea typeface="Calibri"/>
                          <a:cs typeface="Times New Roman"/>
                        </a:rPr>
                        <a:t>30.8555</a:t>
                      </a:r>
                      <a:endParaRPr lang="it-I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latin typeface="Calibri"/>
                          <a:ea typeface="Calibri"/>
                          <a:cs typeface="Times New Roman"/>
                        </a:rPr>
                        <a:t>30.3026</a:t>
                      </a:r>
                      <a:endParaRPr lang="it-I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PREGI E DIFETTI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t-IT" sz="5700" dirty="0"/>
              <a:t>+</a:t>
            </a:r>
            <a:r>
              <a:rPr lang="it-IT" dirty="0"/>
              <a:t>  Il costo computazionale è notevolmente più </a:t>
            </a:r>
          </a:p>
          <a:p>
            <a:pPr>
              <a:buNone/>
            </a:pPr>
            <a:r>
              <a:rPr lang="it-IT" dirty="0"/>
              <a:t>	basso, ciò porta all’estensione dell’applicabilità </a:t>
            </a:r>
          </a:p>
          <a:p>
            <a:pPr>
              <a:buNone/>
            </a:pPr>
            <a:r>
              <a:rPr lang="it-IT" dirty="0"/>
              <a:t>	dell’algoritmo</a:t>
            </a:r>
          </a:p>
          <a:p>
            <a:pPr>
              <a:buNone/>
            </a:pPr>
            <a:r>
              <a:rPr lang="it-IT" sz="5200" dirty="0"/>
              <a:t>+</a:t>
            </a:r>
            <a:r>
              <a:rPr lang="it-IT" dirty="0"/>
              <a:t>  Il contrasto al rumore gaussiano con alta varianza è </a:t>
            </a:r>
          </a:p>
          <a:p>
            <a:pPr>
              <a:buNone/>
            </a:pPr>
            <a:r>
              <a:rPr lang="it-IT" dirty="0"/>
              <a:t>	migliore rispetto alle altre tecniche analizzate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sz="5700" dirty="0"/>
              <a:t>+ </a:t>
            </a:r>
            <a:r>
              <a:rPr lang="it-IT" dirty="0"/>
              <a:t>Preserva i bordi dell’immagine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sz="5700" dirty="0"/>
              <a:t>-</a:t>
            </a:r>
            <a:r>
              <a:rPr lang="it-IT" sz="3100" dirty="0"/>
              <a:t>   Richiede l’uso della DWT-2D, che ha primitive complesse</a:t>
            </a:r>
          </a:p>
          <a:p>
            <a:pPr>
              <a:buFontTx/>
              <a:buChar char="-"/>
            </a:pPr>
            <a:endParaRPr lang="it-IT" sz="3100" dirty="0"/>
          </a:p>
          <a:p>
            <a:pPr>
              <a:buNone/>
            </a:pPr>
            <a:r>
              <a:rPr lang="it-IT" sz="5200" b="1" dirty="0"/>
              <a:t>-</a:t>
            </a:r>
            <a:r>
              <a:rPr lang="it-IT" dirty="0"/>
              <a:t>  PSNR inferiore agli altri metodi, ma SSIM più elevato di</a:t>
            </a:r>
          </a:p>
          <a:p>
            <a:pPr>
              <a:buNone/>
            </a:pPr>
            <a:r>
              <a:rPr lang="it-IT" dirty="0"/>
              <a:t>    quello ottenuto dalla rete neurale</a:t>
            </a: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APPLICAZIONI SUGGERITE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Videoconferenza</a:t>
            </a:r>
          </a:p>
          <a:p>
            <a:endParaRPr lang="it-IT" dirty="0"/>
          </a:p>
          <a:p>
            <a:r>
              <a:rPr lang="it-IT" dirty="0"/>
              <a:t>Streaming di contenuti video</a:t>
            </a:r>
          </a:p>
          <a:p>
            <a:endParaRPr lang="it-IT" dirty="0"/>
          </a:p>
          <a:p>
            <a:r>
              <a:rPr lang="it-IT" dirty="0"/>
              <a:t>Miglioramento della qualità di lunghi filmati o di immagini di grandi dimensioni</a:t>
            </a:r>
          </a:p>
          <a:p>
            <a:endParaRPr lang="it-IT" dirty="0"/>
          </a:p>
          <a:p>
            <a:r>
              <a:rPr lang="it-IT" dirty="0"/>
              <a:t>Impiego come primitiva nei browser web, adattando la pagina a schermi di diverse dimensioni</a:t>
            </a:r>
          </a:p>
          <a:p>
            <a:endParaRPr lang="it-IT" dirty="0"/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RIFERIMENTI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6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t-IT" sz="1700" b="1" dirty="0"/>
              <a:t>[1]</a:t>
            </a:r>
            <a:r>
              <a:rPr lang="it-IT" sz="1700" dirty="0"/>
              <a:t>	 </a:t>
            </a:r>
            <a:r>
              <a:rPr lang="it-IT" sz="1700" dirty="0" err="1"/>
              <a:t>Pradeep</a:t>
            </a:r>
            <a:r>
              <a:rPr lang="it-IT" sz="1700" dirty="0"/>
              <a:t> </a:t>
            </a:r>
            <a:r>
              <a:rPr lang="it-IT" sz="1700" dirty="0" err="1"/>
              <a:t>Gaidhani</a:t>
            </a:r>
            <a:r>
              <a:rPr lang="it-IT" sz="1700" dirty="0"/>
              <a:t>,  </a:t>
            </a:r>
          </a:p>
          <a:p>
            <a:pPr>
              <a:buNone/>
            </a:pPr>
            <a:r>
              <a:rPr lang="it-IT" sz="1700" dirty="0"/>
              <a:t>	SUPER RESOLUTION,</a:t>
            </a:r>
          </a:p>
          <a:p>
            <a:pPr>
              <a:buNone/>
            </a:pPr>
            <a:r>
              <a:rPr lang="it-IT" sz="1700" dirty="0"/>
              <a:t>	http://homepages.inf.ed.ac.uk/rbf/CVonline/LOCAL_COPIES/AV1011/Super_Resolution_Cvonline. </a:t>
            </a:r>
            <a:r>
              <a:rPr lang="it-IT" sz="1700" dirty="0" err="1"/>
              <a:t>Pdf</a:t>
            </a:r>
            <a:endParaRPr lang="it-IT" sz="1700" dirty="0"/>
          </a:p>
          <a:p>
            <a:endParaRPr lang="it-IT" sz="1700" dirty="0"/>
          </a:p>
          <a:p>
            <a:pPr>
              <a:buNone/>
            </a:pPr>
            <a:r>
              <a:rPr lang="it-IT" sz="1700" b="1" dirty="0"/>
              <a:t>[2] </a:t>
            </a:r>
            <a:r>
              <a:rPr lang="it-IT" sz="1700" dirty="0"/>
              <a:t>	</a:t>
            </a:r>
            <a:r>
              <a:rPr lang="it-IT" sz="1700" dirty="0" err="1"/>
              <a:t>Weisheng</a:t>
            </a:r>
            <a:r>
              <a:rPr lang="it-IT" sz="1700" dirty="0"/>
              <a:t> </a:t>
            </a:r>
            <a:r>
              <a:rPr lang="it-IT" sz="1700"/>
              <a:t>Donga, </a:t>
            </a:r>
            <a:r>
              <a:rPr lang="it-IT" sz="1700" dirty="0"/>
              <a:t>Lei </a:t>
            </a:r>
            <a:r>
              <a:rPr lang="it-IT" sz="1700" dirty="0" err="1"/>
              <a:t>Zhangb</a:t>
            </a:r>
            <a:r>
              <a:rPr lang="it-IT" sz="1700" dirty="0"/>
              <a:t>, </a:t>
            </a:r>
            <a:r>
              <a:rPr lang="it-IT" sz="1700" dirty="0" err="1"/>
              <a:t>Guangming</a:t>
            </a:r>
            <a:r>
              <a:rPr lang="it-IT" sz="1700" dirty="0"/>
              <a:t> </a:t>
            </a:r>
            <a:r>
              <a:rPr lang="it-IT" sz="1700" dirty="0" err="1"/>
              <a:t>Shia</a:t>
            </a:r>
            <a:r>
              <a:rPr lang="it-IT" sz="1700" dirty="0"/>
              <a:t> , and </a:t>
            </a:r>
            <a:r>
              <a:rPr lang="it-IT" sz="1700" dirty="0" err="1"/>
              <a:t>Xiaolin</a:t>
            </a:r>
            <a:r>
              <a:rPr lang="it-IT" sz="1700" dirty="0"/>
              <a:t> </a:t>
            </a:r>
            <a:r>
              <a:rPr lang="it-IT" sz="1700" dirty="0" err="1"/>
              <a:t>Wuc</a:t>
            </a:r>
            <a:r>
              <a:rPr lang="it-IT" sz="1700" dirty="0"/>
              <a:t> ,</a:t>
            </a:r>
          </a:p>
          <a:p>
            <a:pPr>
              <a:buNone/>
            </a:pPr>
            <a:r>
              <a:rPr lang="en-US" sz="1700" dirty="0"/>
              <a:t>	Image </a:t>
            </a:r>
            <a:r>
              <a:rPr lang="en-US" sz="1700" dirty="0" err="1"/>
              <a:t>Deblurring</a:t>
            </a:r>
            <a:r>
              <a:rPr lang="en-US" sz="1700" dirty="0"/>
              <a:t> and Super-resolution by Adaptive Sparse Domain Selection and Adaptive Regularization</a:t>
            </a:r>
            <a:endParaRPr lang="it-IT" sz="1700" dirty="0"/>
          </a:p>
          <a:p>
            <a:pPr>
              <a:buNone/>
            </a:pPr>
            <a:r>
              <a:rPr lang="it-IT" sz="1700" dirty="0"/>
              <a:t>	https://arxiv.org/ftp/arxiv/papers/1012/1012.1184.pdf</a:t>
            </a:r>
          </a:p>
          <a:p>
            <a:endParaRPr lang="it-IT" sz="1700" dirty="0"/>
          </a:p>
          <a:p>
            <a:pPr>
              <a:buNone/>
            </a:pPr>
            <a:r>
              <a:rPr lang="en-US" sz="1700" b="1" dirty="0"/>
              <a:t>[3]</a:t>
            </a:r>
            <a:r>
              <a:rPr lang="en-US" sz="1700" dirty="0"/>
              <a:t>	 DeepLearning.net , </a:t>
            </a:r>
          </a:p>
          <a:p>
            <a:pPr>
              <a:buNone/>
            </a:pPr>
            <a:r>
              <a:rPr lang="en-US" sz="1700" dirty="0"/>
              <a:t>	</a:t>
            </a:r>
            <a:r>
              <a:rPr lang="en-US" sz="1700" dirty="0" err="1"/>
              <a:t>Convolutional</a:t>
            </a:r>
            <a:r>
              <a:rPr lang="en-US" sz="1700" dirty="0"/>
              <a:t> Neural Networks (</a:t>
            </a:r>
            <a:r>
              <a:rPr lang="en-US" sz="1700" dirty="0" err="1"/>
              <a:t>LeNet</a:t>
            </a:r>
            <a:r>
              <a:rPr lang="en-US" sz="1700" dirty="0"/>
              <a:t>),</a:t>
            </a:r>
            <a:endParaRPr lang="it-IT" sz="1700" dirty="0"/>
          </a:p>
          <a:p>
            <a:pPr>
              <a:buNone/>
            </a:pPr>
            <a:r>
              <a:rPr lang="en-US" sz="1700" dirty="0"/>
              <a:t>	http://deeplearning.net/tutorial/lenet.html</a:t>
            </a:r>
          </a:p>
          <a:p>
            <a:endParaRPr lang="en-US" sz="1700" dirty="0"/>
          </a:p>
          <a:p>
            <a:pPr>
              <a:buNone/>
            </a:pPr>
            <a:r>
              <a:rPr lang="en-US" sz="1700" b="1" dirty="0"/>
              <a:t>[4] </a:t>
            </a:r>
            <a:r>
              <a:rPr lang="en-US" sz="1700" dirty="0"/>
              <a:t>	</a:t>
            </a:r>
            <a:r>
              <a:rPr lang="en-US" sz="1700" dirty="0" err="1"/>
              <a:t>Kwang</a:t>
            </a:r>
            <a:r>
              <a:rPr lang="en-US" sz="1700" dirty="0"/>
              <a:t> In Kim and </a:t>
            </a:r>
            <a:r>
              <a:rPr lang="en-US" sz="1700" dirty="0" err="1"/>
              <a:t>Younghee</a:t>
            </a:r>
            <a:r>
              <a:rPr lang="en-US" sz="1700" dirty="0"/>
              <a:t> Kwon, </a:t>
            </a:r>
          </a:p>
          <a:p>
            <a:pPr>
              <a:buNone/>
            </a:pPr>
            <a:r>
              <a:rPr lang="en-US" sz="1700" dirty="0"/>
              <a:t>	Example-based Learning for Single-Image Super-resolution, </a:t>
            </a:r>
            <a:endParaRPr lang="it-IT" sz="1700" dirty="0"/>
          </a:p>
          <a:p>
            <a:pPr>
              <a:buNone/>
            </a:pPr>
            <a:r>
              <a:rPr lang="en-US" sz="1700" dirty="0"/>
              <a:t>	https://people.mpi-inf.mpg.de/~kkim/supres/LearningImageSuperresol.pdf</a:t>
            </a:r>
          </a:p>
          <a:p>
            <a:endParaRPr lang="en-US" sz="1700" dirty="0"/>
          </a:p>
          <a:p>
            <a:pPr>
              <a:buNone/>
            </a:pPr>
            <a:r>
              <a:rPr lang="en-US" sz="1700" b="1" dirty="0"/>
              <a:t>[5] </a:t>
            </a:r>
            <a:r>
              <a:rPr lang="en-US" sz="1700" dirty="0"/>
              <a:t>	</a:t>
            </a:r>
            <a:r>
              <a:rPr lang="en-US" sz="1700" dirty="0" err="1"/>
              <a:t>Ningning</a:t>
            </a:r>
            <a:r>
              <a:rPr lang="en-US" sz="1700" dirty="0"/>
              <a:t> </a:t>
            </a:r>
            <a:r>
              <a:rPr lang="en-US" sz="1900" dirty="0"/>
              <a:t>Zhao</a:t>
            </a:r>
            <a:r>
              <a:rPr lang="en-US" sz="1700" dirty="0"/>
              <a:t>, </a:t>
            </a:r>
            <a:r>
              <a:rPr lang="en-US" sz="1700" dirty="0" err="1"/>
              <a:t>Qi</a:t>
            </a:r>
            <a:r>
              <a:rPr lang="en-US" sz="1700" dirty="0"/>
              <a:t> Wei, Adrian </a:t>
            </a:r>
            <a:r>
              <a:rPr lang="en-US" sz="1700" dirty="0" err="1"/>
              <a:t>Basarab</a:t>
            </a:r>
            <a:r>
              <a:rPr lang="en-US" sz="1700" dirty="0"/>
              <a:t>, Nicolas </a:t>
            </a:r>
            <a:r>
              <a:rPr lang="en-US" sz="1700" dirty="0" err="1"/>
              <a:t>Dobigeon</a:t>
            </a:r>
            <a:r>
              <a:rPr lang="en-US" sz="1700" dirty="0"/>
              <a:t>, Denis </a:t>
            </a:r>
            <a:r>
              <a:rPr lang="en-US" sz="1700" dirty="0" err="1"/>
              <a:t>Kouame</a:t>
            </a:r>
            <a:r>
              <a:rPr lang="en-US" sz="1700" dirty="0"/>
              <a:t>´ and Jean-Yves </a:t>
            </a:r>
            <a:r>
              <a:rPr lang="en-US" sz="1700" dirty="0" err="1"/>
              <a:t>Tourneret</a:t>
            </a:r>
            <a:r>
              <a:rPr lang="en-US" sz="1700" dirty="0"/>
              <a:t>,</a:t>
            </a:r>
          </a:p>
          <a:p>
            <a:pPr>
              <a:buNone/>
            </a:pPr>
            <a:r>
              <a:rPr lang="en-US" sz="1700" dirty="0"/>
              <a:t>	Fast Single Image Super-resolution using a New Analytical Solution for `2 − `2 Problems</a:t>
            </a:r>
          </a:p>
          <a:p>
            <a:pPr>
              <a:buNone/>
            </a:pPr>
            <a:r>
              <a:rPr lang="it-IT" sz="1700" dirty="0"/>
              <a:t>	https://arxiv.org/pdf/1510.00143.pdf</a:t>
            </a:r>
          </a:p>
          <a:p>
            <a:pPr>
              <a:buNone/>
            </a:pPr>
            <a:endParaRPr lang="it-IT" sz="1600" dirty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LA SUPER RISOLUZIONE 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50046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/>
              <a:t>“una procedura di Image Processing la quale</a:t>
            </a:r>
          </a:p>
          <a:p>
            <a:pPr>
              <a:buNone/>
            </a:pPr>
            <a:r>
              <a:rPr lang="it-IT" dirty="0"/>
              <a:t>permette di ottenere da una o più immagini di</a:t>
            </a:r>
          </a:p>
          <a:p>
            <a:pPr>
              <a:buNone/>
            </a:pPr>
            <a:r>
              <a:rPr lang="it-IT" dirty="0"/>
              <a:t>partenza, chiamate "a bassa risoluzione",</a:t>
            </a:r>
          </a:p>
          <a:p>
            <a:pPr>
              <a:buNone/>
            </a:pPr>
            <a:r>
              <a:rPr lang="it-IT" dirty="0"/>
              <a:t>un’immagine finale, la quale offre un</a:t>
            </a:r>
            <a:endParaRPr lang="it-IT" b="1" dirty="0"/>
          </a:p>
          <a:p>
            <a:pPr>
              <a:buNone/>
            </a:pPr>
            <a:r>
              <a:rPr lang="it-IT" b="1" dirty="0"/>
              <a:t>livello di dettaglio maggiore </a:t>
            </a:r>
            <a:r>
              <a:rPr lang="it-IT" dirty="0"/>
              <a:t>data la </a:t>
            </a:r>
            <a:r>
              <a:rPr lang="it-IT" b="1" dirty="0"/>
              <a:t>superiore </a:t>
            </a:r>
          </a:p>
          <a:p>
            <a:pPr>
              <a:buNone/>
            </a:pPr>
            <a:r>
              <a:rPr lang="it-IT" b="1" dirty="0"/>
              <a:t>densità di pixel </a:t>
            </a:r>
            <a:r>
              <a:rPr lang="it-IT" dirty="0"/>
              <a:t>” [1] 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SUPER RISOLUZIONE SINGLE-FRAMED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E’ possibile concepire l’immagine a bassa </a:t>
            </a:r>
          </a:p>
          <a:p>
            <a:pPr>
              <a:buNone/>
            </a:pPr>
            <a:r>
              <a:rPr lang="it-IT" dirty="0"/>
              <a:t>risoluzione come un’immagine ad alta </a:t>
            </a:r>
          </a:p>
          <a:p>
            <a:pPr>
              <a:buNone/>
            </a:pPr>
            <a:r>
              <a:rPr lang="it-IT" dirty="0"/>
              <a:t>risoluzione sottoposta a </a:t>
            </a:r>
            <a:r>
              <a:rPr lang="it-IT" b="1" dirty="0"/>
              <a:t>sfocatura</a:t>
            </a:r>
            <a:r>
              <a:rPr lang="it-IT" dirty="0"/>
              <a:t> e </a:t>
            </a:r>
          </a:p>
          <a:p>
            <a:pPr>
              <a:buNone/>
            </a:pPr>
            <a:r>
              <a:rPr lang="it-IT" b="1" dirty="0"/>
              <a:t>sottocampionamento</a:t>
            </a:r>
            <a:r>
              <a:rPr lang="it-IT" dirty="0"/>
              <a:t>, a cui viene aggiunto del </a:t>
            </a:r>
          </a:p>
          <a:p>
            <a:pPr>
              <a:buNone/>
            </a:pPr>
            <a:r>
              <a:rPr lang="it-IT" dirty="0"/>
              <a:t>rumore [2]:</a:t>
            </a:r>
          </a:p>
          <a:p>
            <a:pPr>
              <a:buNone/>
            </a:pPr>
            <a:endParaRPr lang="it-IT" dirty="0"/>
          </a:p>
          <a:p>
            <a:pPr algn="ctr">
              <a:buNone/>
            </a:pPr>
            <a:r>
              <a:rPr lang="it-IT" sz="4800" b="1" dirty="0"/>
              <a:t>LR = D*S*HR + N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Un problema “mal posto”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/>
              <a:t>Invertendo l’equazione vista, potremmo quindi </a:t>
            </a:r>
          </a:p>
          <a:p>
            <a:pPr>
              <a:buNone/>
            </a:pPr>
            <a:r>
              <a:rPr lang="it-IT" dirty="0"/>
              <a:t>ottenere l’immagine ad alta risoluzione finale, </a:t>
            </a:r>
          </a:p>
          <a:p>
            <a:pPr>
              <a:buNone/>
            </a:pPr>
            <a:r>
              <a:rPr lang="it-IT" dirty="0"/>
              <a:t>tuttavia non c’è un’unica soluzione in quanto </a:t>
            </a:r>
          </a:p>
          <a:p>
            <a:pPr>
              <a:buNone/>
            </a:pPr>
            <a:r>
              <a:rPr lang="it-IT" dirty="0"/>
              <a:t>non si dispone di un numero sufficiente di </a:t>
            </a:r>
          </a:p>
          <a:p>
            <a:pPr>
              <a:buNone/>
            </a:pPr>
            <a:r>
              <a:rPr lang="it-IT" dirty="0"/>
              <a:t>variabili per definire con precisione l’equazione </a:t>
            </a:r>
          </a:p>
          <a:p>
            <a:pPr>
              <a:buNone/>
            </a:pPr>
            <a:r>
              <a:rPr lang="it-IT" dirty="0"/>
              <a:t>inversa tale che:</a:t>
            </a:r>
          </a:p>
          <a:p>
            <a:pPr>
              <a:buNone/>
            </a:pPr>
            <a:endParaRPr lang="it-IT" dirty="0"/>
          </a:p>
          <a:p>
            <a:pPr algn="ctr">
              <a:buNone/>
            </a:pPr>
            <a:r>
              <a:rPr lang="it-IT" sz="4000" b="1" dirty="0"/>
              <a:t>HR = f  (LR)</a:t>
            </a: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214810" y="5214950"/>
            <a:ext cx="942956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-1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Soluzioni possibili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/>
              <a:t>A questo punto, per ottenere un numero </a:t>
            </a:r>
          </a:p>
          <a:p>
            <a:pPr>
              <a:buNone/>
            </a:pPr>
            <a:r>
              <a:rPr lang="it-IT" dirty="0"/>
              <a:t>sufficiente di informazioni, è possibile:</a:t>
            </a:r>
          </a:p>
          <a:p>
            <a:pPr>
              <a:buNone/>
            </a:pPr>
            <a:endParaRPr lang="it-IT" dirty="0"/>
          </a:p>
          <a:p>
            <a:r>
              <a:rPr lang="it-IT" dirty="0"/>
              <a:t>Addestrare una rete neurale, generalmente di </a:t>
            </a:r>
          </a:p>
          <a:p>
            <a:pPr>
              <a:buNone/>
            </a:pPr>
            <a:r>
              <a:rPr lang="it-IT" dirty="0"/>
              <a:t>tipo convoluzionale [3] con un set di immagini</a:t>
            </a:r>
          </a:p>
          <a:p>
            <a:pPr>
              <a:buNone/>
            </a:pPr>
            <a:endParaRPr lang="it-IT" dirty="0"/>
          </a:p>
          <a:p>
            <a:r>
              <a:rPr lang="it-IT" dirty="0"/>
              <a:t>Creare un dizionario di patch da bassa ad alta </a:t>
            </a:r>
          </a:p>
          <a:p>
            <a:pPr>
              <a:buNone/>
            </a:pPr>
            <a:r>
              <a:rPr lang="it-IT" dirty="0"/>
              <a:t>risoluzione [4] con delle immagini di esempio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31837"/>
            <a:ext cx="8229600" cy="5054617"/>
          </a:xfrm>
        </p:spPr>
        <p:txBody>
          <a:bodyPr>
            <a:normAutofit/>
          </a:bodyPr>
          <a:lstStyle/>
          <a:p>
            <a:r>
              <a:rPr lang="it-IT" dirty="0"/>
              <a:t>Nel caso in cui non si voglia utilizzare </a:t>
            </a:r>
          </a:p>
          <a:p>
            <a:pPr>
              <a:buNone/>
            </a:pPr>
            <a:r>
              <a:rPr lang="it-IT" dirty="0"/>
              <a:t>l’informazione presente in immagini di esempio, </a:t>
            </a:r>
          </a:p>
          <a:p>
            <a:pPr>
              <a:buNone/>
            </a:pPr>
            <a:r>
              <a:rPr lang="it-IT" dirty="0"/>
              <a:t>è possibile risolvere dei problemi di </a:t>
            </a:r>
          </a:p>
          <a:p>
            <a:pPr>
              <a:buNone/>
            </a:pPr>
            <a:r>
              <a:rPr lang="it-IT" dirty="0"/>
              <a:t>ottimizzazione per trovare l’immagine ad alta </a:t>
            </a:r>
          </a:p>
          <a:p>
            <a:pPr>
              <a:buNone/>
            </a:pPr>
            <a:r>
              <a:rPr lang="it-IT" dirty="0"/>
              <a:t>risoluzione più vicina a quella ideale [5]</a:t>
            </a:r>
          </a:p>
          <a:p>
            <a:pPr>
              <a:buNone/>
            </a:pPr>
            <a:endParaRPr lang="it-IT" dirty="0"/>
          </a:p>
          <a:p>
            <a:pPr algn="ctr">
              <a:buNone/>
            </a:pPr>
            <a:r>
              <a:rPr lang="it-IT" b="1" dirty="0"/>
              <a:t>In ogni caso, tutti questi metodi sono </a:t>
            </a:r>
          </a:p>
          <a:p>
            <a:pPr algn="ctr">
              <a:buNone/>
            </a:pPr>
            <a:r>
              <a:rPr lang="it-IT" b="1" dirty="0"/>
              <a:t>accomunati dall’elevato costo computazionale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Una soluzione alternativa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una immagine ad alta risoluzione, devono essere presenti dettagli ad alta frequenza.</a:t>
            </a:r>
          </a:p>
          <a:p>
            <a:endParaRPr lang="it-IT" dirty="0"/>
          </a:p>
          <a:p>
            <a:r>
              <a:rPr lang="it-IT" dirty="0"/>
              <a:t>L’interpolazione bilineare e specialmente quella </a:t>
            </a:r>
            <a:r>
              <a:rPr lang="it-IT" b="1" dirty="0"/>
              <a:t>bicubica</a:t>
            </a:r>
            <a:r>
              <a:rPr lang="it-IT" dirty="0"/>
              <a:t>, restano molto popolari in quanto riescono ad ingrandire l’immagine in pochissimo tempo, </a:t>
            </a:r>
            <a:r>
              <a:rPr lang="it-IT" b="1" dirty="0"/>
              <a:t>ma smorzano le componenti ad alta frequenza</a:t>
            </a:r>
            <a:r>
              <a:rPr lang="it-IT" dirty="0"/>
              <a:t>.</a:t>
            </a: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85794"/>
            <a:ext cx="8215369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La trasformata DWT-2D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metodo per ottenere velocemente le componenti ad alta frequenza di un segnale bidimensionale</a:t>
            </a:r>
          </a:p>
        </p:txBody>
      </p:sp>
      <p:pic>
        <p:nvPicPr>
          <p:cNvPr id="1026" name="Picture 2" descr="FIGURA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500438"/>
            <a:ext cx="5857916" cy="2964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4568804</TotalTime>
  <Words>721</Words>
  <Application>Microsoft Office PowerPoint</Application>
  <PresentationFormat>Presentazione su schermo (4:3)</PresentationFormat>
  <Paragraphs>221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Tema di Office</vt:lpstr>
      <vt:lpstr>PROGETTO DI IMAGE PROCESSING</vt:lpstr>
      <vt:lpstr>LA SUPER RISOLUZIONE </vt:lpstr>
      <vt:lpstr>SUPER RISOLUZIONE SINGLE-FRAMED</vt:lpstr>
      <vt:lpstr>Un problema “mal posto”</vt:lpstr>
      <vt:lpstr>Soluzioni possibili</vt:lpstr>
      <vt:lpstr>Presentazione standard di PowerPoint</vt:lpstr>
      <vt:lpstr>Una soluzione alternativa</vt:lpstr>
      <vt:lpstr>Presentazione standard di PowerPoint</vt:lpstr>
      <vt:lpstr>La trasformata DWT-2D</vt:lpstr>
      <vt:lpstr>Il metodo proposto</vt:lpstr>
      <vt:lpstr>Presentazione standard di PowerPoint</vt:lpstr>
      <vt:lpstr>TEMPI MEDI DI ESECUZIONE</vt:lpstr>
      <vt:lpstr>RISULTATI OTTENUTI</vt:lpstr>
      <vt:lpstr>RUMORE AWGN</vt:lpstr>
      <vt:lpstr>RISULTATI PER AWGN</vt:lpstr>
      <vt:lpstr>PREGI E DIFETTI</vt:lpstr>
      <vt:lpstr>APPLICAZIONI SUGGERITE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IMAGE PROCESSING</dc:title>
  <dc:creator>Domenico</dc:creator>
  <cp:lastModifiedBy>Domenico</cp:lastModifiedBy>
  <cp:revision>57</cp:revision>
  <dcterms:created xsi:type="dcterms:W3CDTF">2008-12-31T22:03:11Z</dcterms:created>
  <dcterms:modified xsi:type="dcterms:W3CDTF">2017-09-10T15:04:40Z</dcterms:modified>
</cp:coreProperties>
</file>