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5" r:id="rId4"/>
    <p:sldMasterId id="2147484523" r:id="rId5"/>
  </p:sldMasterIdLst>
  <p:notesMasterIdLst>
    <p:notesMasterId r:id="rId19"/>
  </p:notesMasterIdLst>
  <p:handoutMasterIdLst>
    <p:handoutMasterId r:id="rId20"/>
  </p:handoutMasterIdLst>
  <p:sldIdLst>
    <p:sldId id="1534" r:id="rId6"/>
    <p:sldId id="1571" r:id="rId7"/>
    <p:sldId id="1601" r:id="rId8"/>
    <p:sldId id="1600" r:id="rId9"/>
    <p:sldId id="1602" r:id="rId10"/>
    <p:sldId id="1603" r:id="rId11"/>
    <p:sldId id="1604" r:id="rId12"/>
    <p:sldId id="1605" r:id="rId13"/>
    <p:sldId id="1606" r:id="rId14"/>
    <p:sldId id="1575" r:id="rId15"/>
    <p:sldId id="1585" r:id="rId16"/>
    <p:sldId id="1586" r:id="rId17"/>
    <p:sldId id="1587" r:id="rId1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B900"/>
    <a:srgbClr val="414141"/>
    <a:srgbClr val="1E1E1E"/>
    <a:srgbClr val="00BCF2"/>
    <a:srgbClr val="0078D7"/>
    <a:srgbClr val="353535"/>
    <a:srgbClr val="525252"/>
    <a:srgbClr val="B4009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4"/>
    <p:restoredTop sz="77619"/>
  </p:normalViewPr>
  <p:slideViewPr>
    <p:cSldViewPr snapToGrid="0">
      <p:cViewPr varScale="1">
        <p:scale>
          <a:sx n="96" d="100"/>
          <a:sy n="96" d="100"/>
        </p:scale>
        <p:origin x="2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11/23/24 5:57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11/23/24 5:57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6CB6AA9-3CC1-4465-AB79-459A497E7799}" type="datetime8">
              <a:rPr lang="en-US" smtClean="0"/>
              <a:t>11/23/24 5:57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3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11/23/24 5:57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54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11/23/24 5:57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75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11/23/24 6:20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88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sharplab.io</a:t>
            </a:r>
            <a:r>
              <a:rPr lang="en-US" dirty="0"/>
              <a:t>/#gist:ed3b49b28cbb2bf6487f4885a78978be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11/23/24 5:57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twitter.com</a:t>
            </a:r>
            <a:r>
              <a:rPr lang="en-US" dirty="0"/>
              <a:t>/</a:t>
            </a:r>
            <a:r>
              <a:rPr lang="en-US" dirty="0" err="1"/>
              <a:t>STeplyakov</a:t>
            </a:r>
            <a:r>
              <a:rPr lang="en-US" dirty="0"/>
              <a:t>/status/1715140536120799270?s=20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11/23/24 7:03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2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A close up of a toy&#10;&#10;Description automatically generated">
            <a:extLst>
              <a:ext uri="{FF2B5EF4-FFF2-40B4-BE49-F238E27FC236}">
                <a16:creationId xmlns:a16="http://schemas.microsoft.com/office/drawing/2014/main" id="{514EA320-09C9-7146-B7EB-DCF119FD7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6612" y="1160413"/>
            <a:ext cx="4843369" cy="46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9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3119E6-CBC9-3742-94F9-783A98F4AA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50586" y="1344375"/>
            <a:ext cx="4201651" cy="420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46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4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B9BF09-E0E5-4D1B-96E2-CD70A32D5822}"/>
              </a:ext>
            </a:extLst>
          </p:cNvPr>
          <p:cNvSpPr/>
          <p:nvPr userDrawn="1"/>
        </p:nvSpPr>
        <p:spPr bwMode="auto">
          <a:xfrm>
            <a:off x="7387674" y="1410315"/>
            <a:ext cx="4128796" cy="412879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D0CD3-D516-4C8E-A84D-78D7C74118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4920" y="1363662"/>
            <a:ext cx="5209624" cy="4400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25993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5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2583F-A495-4B0D-AF8B-9510F7014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26273" y="1220592"/>
            <a:ext cx="5315009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5891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6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 descr="A picture containing building, table, large, sitting&#10;&#10;Description automatically generated">
            <a:extLst>
              <a:ext uri="{FF2B5EF4-FFF2-40B4-BE49-F238E27FC236}">
                <a16:creationId xmlns:a16="http://schemas.microsoft.com/office/drawing/2014/main" id="{8BD888CC-2469-FF40-8C7A-936A08BBF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18237" y="0"/>
            <a:ext cx="9484100" cy="69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veloper Co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661514-79E2-99D9-AAA0-69BDC1BB804F}"/>
              </a:ext>
            </a:extLst>
          </p:cNvPr>
          <p:cNvSpPr/>
          <p:nvPr userDrawn="1"/>
        </p:nvSpPr>
        <p:spPr bwMode="hidden">
          <a:xfrm>
            <a:off x="0" y="0"/>
            <a:ext cx="12436475" cy="1221157"/>
          </a:xfrm>
          <a:prstGeom prst="rect">
            <a:avLst/>
          </a:prstGeom>
          <a:solidFill>
            <a:srgbClr val="042639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2266774"/>
          </a:xfrm>
        </p:spPr>
        <p:txBody>
          <a:bodyPr/>
          <a:lstStyle>
            <a:lvl1pPr marL="0" indent="0">
              <a:buNone/>
              <a:defRPr sz="3300">
                <a:ln>
                  <a:noFill/>
                </a:ln>
                <a:solidFill>
                  <a:srgbClr val="042639"/>
                </a:solidFill>
                <a:latin typeface="Lucida Console" panose="020B0609040504020204" pitchFamily="49" charset="0"/>
                <a:cs typeface="Lucida Console" panose="020B0609040504020204" pitchFamily="49" charset="0"/>
              </a:defRPr>
            </a:lvl1pPr>
            <a:lvl2pPr marL="346553" indent="0">
              <a:buNone/>
              <a:defRPr>
                <a:ln>
                  <a:noFill/>
                </a:ln>
                <a:solidFill>
                  <a:srgbClr val="042639"/>
                </a:solidFill>
                <a:latin typeface="Lucida Console" panose="020B0609040504020204" pitchFamily="49" charset="0"/>
                <a:cs typeface="Lucida Console" panose="020B0609040504020204" pitchFamily="49" charset="0"/>
              </a:defRPr>
            </a:lvl2pPr>
            <a:lvl3pPr marL="584607" indent="0">
              <a:buNone/>
              <a:defRPr>
                <a:ln>
                  <a:noFill/>
                </a:ln>
                <a:solidFill>
                  <a:srgbClr val="042639"/>
                </a:solidFill>
                <a:latin typeface="Lucida Console" panose="020B0609040504020204" pitchFamily="49" charset="0"/>
                <a:cs typeface="Lucida Console" panose="020B0609040504020204" pitchFamily="49" charset="0"/>
              </a:defRPr>
            </a:lvl3pPr>
            <a:lvl4pPr marL="814563" indent="0">
              <a:buNone/>
              <a:defRPr>
                <a:ln>
                  <a:noFill/>
                </a:ln>
                <a:solidFill>
                  <a:srgbClr val="042639"/>
                </a:solidFill>
                <a:latin typeface="Lucida Console" panose="020B0609040504020204" pitchFamily="49" charset="0"/>
                <a:cs typeface="Lucida Console" panose="020B0609040504020204" pitchFamily="49" charset="0"/>
              </a:defRPr>
            </a:lvl4pPr>
            <a:lvl5pPr marL="1050997" indent="0">
              <a:buNone/>
              <a:defRPr>
                <a:ln>
                  <a:noFill/>
                </a:ln>
                <a:solidFill>
                  <a:srgbClr val="042639"/>
                </a:solidFill>
                <a:latin typeface="Lucida Console" panose="020B0609040504020204" pitchFamily="49" charset="0"/>
                <a:cs typeface="Lucida Console" panose="020B060904050402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158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5630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A89495-1FC6-5543-BF13-A9944ECAD0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97585" y="526835"/>
            <a:ext cx="5145490" cy="51454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548048-DA26-A845-BFB0-20035B45482D}"/>
              </a:ext>
            </a:extLst>
          </p:cNvPr>
          <p:cNvSpPr txBox="1"/>
          <p:nvPr userDrawn="1"/>
        </p:nvSpPr>
        <p:spPr>
          <a:xfrm>
            <a:off x="11254154" y="6551525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94633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815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649AE2-E55B-B784-5E06-B5F422124DA4}"/>
              </a:ext>
            </a:extLst>
          </p:cNvPr>
          <p:cNvSpPr/>
          <p:nvPr userDrawn="1"/>
        </p:nvSpPr>
        <p:spPr bwMode="auto">
          <a:xfrm>
            <a:off x="0" y="1516063"/>
            <a:ext cx="12436475" cy="3962400"/>
          </a:xfrm>
          <a:prstGeom prst="rect">
            <a:avLst/>
          </a:prstGeom>
          <a:solidFill>
            <a:srgbClr val="F898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6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9F142D-7D6F-4396-9B8F-E9BD7B6EB2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33037" y="4868862"/>
            <a:ext cx="1563927" cy="16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3" name="Picture 4" descr="C Sharp (programming language) - Wikipedia">
            <a:extLst>
              <a:ext uri="{FF2B5EF4-FFF2-40B4-BE49-F238E27FC236}">
                <a16:creationId xmlns:a16="http://schemas.microsoft.com/office/drawing/2014/main" id="{E11DEF6F-6FA5-036A-3FE6-CE6F79A44B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045" y="1342291"/>
            <a:ext cx="4309941" cy="430994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F7005FD-E540-3E4A-9371-20FD9282D9F3}"/>
              </a:ext>
            </a:extLst>
          </p:cNvPr>
          <p:cNvGrpSpPr/>
          <p:nvPr userDrawn="1"/>
        </p:nvGrpSpPr>
        <p:grpSpPr>
          <a:xfrm>
            <a:off x="274701" y="6364816"/>
            <a:ext cx="2167492" cy="353943"/>
            <a:chOff x="8703664" y="6310423"/>
            <a:chExt cx="2273864" cy="3609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12EB1B-8436-DA48-A33C-012BE9B41F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rcRect/>
            <a:stretch/>
          </p:blipFill>
          <p:spPr>
            <a:xfrm>
              <a:off x="10600392" y="6337020"/>
              <a:ext cx="377136" cy="32394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88F044-4A5E-8645-9438-15DC3D7043FC}"/>
                </a:ext>
              </a:extLst>
            </p:cNvPr>
            <p:cNvSpPr txBox="1"/>
            <p:nvPr userDrawn="1"/>
          </p:nvSpPr>
          <p:spPr>
            <a:xfrm>
              <a:off x="8703664" y="6310423"/>
              <a:ext cx="2080020" cy="36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700" dirty="0">
                  <a:solidFill>
                    <a:schemeClr val="tx1"/>
                  </a:solidFill>
                </a:rPr>
                <a:t>@</a:t>
              </a:r>
              <a:r>
                <a:rPr lang="en-US" sz="1700" dirty="0" err="1">
                  <a:solidFill>
                    <a:schemeClr val="tx1"/>
                  </a:solidFill>
                </a:rPr>
                <a:t>CodeTraveler.io</a:t>
              </a:r>
              <a:endParaRPr lang="en-US" sz="1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0" r:id="rId1"/>
    <p:sldLayoutId id="2147484501" r:id="rId2"/>
    <p:sldLayoutId id="2147484502" r:id="rId3"/>
    <p:sldLayoutId id="2147484503" r:id="rId4"/>
    <p:sldLayoutId id="2147484504" r:id="rId5"/>
    <p:sldLayoutId id="2147484510" r:id="rId6"/>
    <p:sldLayoutId id="2147484513" r:id="rId7"/>
    <p:sldLayoutId id="2147484514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04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8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4" r:id="rId7"/>
    <p:sldLayoutId id="2147484525" r:id="rId8"/>
    <p:sldLayoutId id="2147484526" r:id="rId9"/>
    <p:sldLayoutId id="2147484527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1840752"/>
            <a:ext cx="8213517" cy="1828786"/>
          </a:xfrm>
        </p:spPr>
        <p:txBody>
          <a:bodyPr/>
          <a:lstStyle/>
          <a:p>
            <a:r>
              <a:rPr lang="en-US" sz="6000" dirty="0"/>
              <a:t>Compiler Generated</a:t>
            </a:r>
            <a:br>
              <a:rPr lang="en-US" sz="6000" dirty="0"/>
            </a:br>
            <a:r>
              <a:rPr lang="en-US" sz="6000" dirty="0"/>
              <a:t>Async Code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1" y="4246399"/>
            <a:ext cx="7315137" cy="1828007"/>
          </a:xfrm>
        </p:spPr>
        <p:txBody>
          <a:bodyPr vert="horz" wrap="square" lIns="164592" tIns="109728" rIns="164592" bIns="109728" rtlCol="0" anchor="t">
            <a:noAutofit/>
          </a:bodyPr>
          <a:lstStyle/>
          <a:p>
            <a:r>
              <a:rPr lang="en-US" dirty="0"/>
              <a:t>Brandon Minnick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/>
              <a:t>Code Traveler, LLC</a:t>
            </a:r>
            <a:endParaRPr lang="en-US" sz="2000" dirty="0">
              <a:cs typeface="Segoe UI Semi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5AE6F7-A19C-624B-AF22-170C782C1152}"/>
              </a:ext>
            </a:extLst>
          </p:cNvPr>
          <p:cNvSpPr txBox="1"/>
          <p:nvPr/>
        </p:nvSpPr>
        <p:spPr>
          <a:xfrm>
            <a:off x="11230984" y="6551407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4CF520-8082-AE79-A3A1-88551DA4ED05}"/>
              </a:ext>
            </a:extLst>
          </p:cNvPr>
          <p:cNvGrpSpPr/>
          <p:nvPr/>
        </p:nvGrpSpPr>
        <p:grpSpPr>
          <a:xfrm>
            <a:off x="274701" y="6364816"/>
            <a:ext cx="2167492" cy="353943"/>
            <a:chOff x="8703664" y="6310423"/>
            <a:chExt cx="2273864" cy="3609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B58DBC-CBBE-C62D-EC2C-3F2926D644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10600392" y="6337020"/>
              <a:ext cx="377136" cy="32394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95B8F1-6B72-8EA4-B220-7824C1EBCED3}"/>
                </a:ext>
              </a:extLst>
            </p:cNvPr>
            <p:cNvSpPr txBox="1"/>
            <p:nvPr userDrawn="1"/>
          </p:nvSpPr>
          <p:spPr>
            <a:xfrm>
              <a:off x="8703664" y="6310423"/>
              <a:ext cx="2080020" cy="36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700" dirty="0">
                  <a:solidFill>
                    <a:schemeClr val="tx1"/>
                  </a:solidFill>
                </a:rPr>
                <a:t>@</a:t>
              </a:r>
              <a:r>
                <a:rPr lang="en-US" sz="1700" dirty="0" err="1">
                  <a:solidFill>
                    <a:schemeClr val="tx1"/>
                  </a:solidFill>
                </a:rPr>
                <a:t>CodeTraveler.io</a:t>
              </a:r>
              <a:endParaRPr lang="en-US" sz="1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72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C45E-EF80-E133-E6E2-F43F8E99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1919183"/>
            <a:ext cx="5638799" cy="3176254"/>
          </a:xfrm>
        </p:spPr>
        <p:txBody>
          <a:bodyPr/>
          <a:lstStyle/>
          <a:p>
            <a:r>
              <a:rPr lang="en-US" dirty="0"/>
              <a:t>Compiler Generated Code</a:t>
            </a:r>
          </a:p>
        </p:txBody>
      </p:sp>
    </p:spTree>
    <p:extLst>
      <p:ext uri="{BB962C8B-B14F-4D97-AF65-F5344CB8AC3E}">
        <p14:creationId xmlns:p14="http://schemas.microsoft.com/office/powerpoint/2010/main" val="158072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36DC-B6BC-7A40-DD63-AA15640D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877830"/>
            <a:ext cx="5638799" cy="1181862"/>
          </a:xfrm>
        </p:spPr>
        <p:txBody>
          <a:bodyPr/>
          <a:lstStyle/>
          <a:p>
            <a:r>
              <a:rPr lang="en-US" sz="7200" dirty="0"/>
              <a:t>Quick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6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45C601-8363-BA31-20F8-B11819FC3BE9}"/>
              </a:ext>
            </a:extLst>
          </p:cNvPr>
          <p:cNvSpPr txBox="1"/>
          <p:nvPr/>
        </p:nvSpPr>
        <p:spPr>
          <a:xfrm>
            <a:off x="655637" y="2059100"/>
            <a:ext cx="11201400" cy="12095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284163" algn="l"/>
              </a:tabLst>
            </a:pPr>
            <a:r>
              <a:rPr lang="en-US" sz="6600" spc="-15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  <a:latin typeface="+mj-lt"/>
              </a:rPr>
              <a:t>Async Keyword Adds 80 Bytes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FC462-902D-B0EC-1406-8755DC392BEC}"/>
              </a:ext>
            </a:extLst>
          </p:cNvPr>
          <p:cNvSpPr txBox="1"/>
          <p:nvPr/>
        </p:nvSpPr>
        <p:spPr>
          <a:xfrm>
            <a:off x="772477" y="4106862"/>
            <a:ext cx="11389360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284163" algn="l"/>
              </a:tabLst>
            </a:pPr>
            <a:r>
              <a:rPr lang="en-US" sz="3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Every Async Method Becomes a Struct*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8A7289-A676-6917-2B2E-5924CF1CC9D2}"/>
              </a:ext>
            </a:extLst>
          </p:cNvPr>
          <p:cNvSpPr txBox="1"/>
          <p:nvPr/>
        </p:nvSpPr>
        <p:spPr>
          <a:xfrm>
            <a:off x="470314" y="5508293"/>
            <a:ext cx="6222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2"/>
            <a:r>
              <a:rPr lang="en-US" sz="2400" dirty="0">
                <a:solidFill>
                  <a:srgbClr val="E6E6E6"/>
                </a:solidFill>
              </a:rPr>
              <a:t>*Release Configuration</a:t>
            </a:r>
            <a:endParaRPr lang="en-US" sz="2400" i="0" u="none" strike="noStrike" dirty="0">
              <a:solidFill>
                <a:srgbClr val="E6E6E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349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44A614-C1D4-6342-0E10-931527CC0806}"/>
              </a:ext>
            </a:extLst>
          </p:cNvPr>
          <p:cNvSpPr txBox="1"/>
          <p:nvPr/>
        </p:nvSpPr>
        <p:spPr>
          <a:xfrm>
            <a:off x="655637" y="2135300"/>
            <a:ext cx="9982200" cy="12095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284163" algn="l"/>
              </a:tabLst>
            </a:pPr>
            <a:r>
              <a:rPr lang="en-US" sz="6600" spc="-3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latin typeface="+mj-lt"/>
              </a:rPr>
              <a:t>Await Every Task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61E41-27C5-EA31-B139-9F30AC720A1F}"/>
              </a:ext>
            </a:extLst>
          </p:cNvPr>
          <p:cNvSpPr txBox="1"/>
          <p:nvPr/>
        </p:nvSpPr>
        <p:spPr>
          <a:xfrm>
            <a:off x="772477" y="4183062"/>
            <a:ext cx="11160760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6075" indent="-346075">
              <a:lnSpc>
                <a:spcPct val="90000"/>
              </a:lnSpc>
              <a:spcAft>
                <a:spcPts val="600"/>
              </a:spcAft>
              <a:tabLst>
                <a:tab pos="284163" algn="l"/>
              </a:tabLst>
            </a:pPr>
            <a:r>
              <a:rPr lang="en-US" sz="360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latin typeface="+mj-lt"/>
              </a:rPr>
              <a:t>Non-awaited Tasks Hide </a:t>
            </a:r>
            <a:r>
              <a:rPr lang="en-US" sz="36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latin typeface="+mj-lt"/>
              </a:rPr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263536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EB6423-9616-6256-2627-9B6BEFFB2416}"/>
              </a:ext>
            </a:extLst>
          </p:cNvPr>
          <p:cNvSpPr/>
          <p:nvPr/>
        </p:nvSpPr>
        <p:spPr bwMode="auto">
          <a:xfrm>
            <a:off x="0" y="1212849"/>
            <a:ext cx="12436475" cy="578167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AD59935B-99FE-1B71-F5D2-324BBD3F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GetLibraries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2C6090-2262-4185-84E7-4D08C4BEC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42865" y="1306880"/>
            <a:ext cx="29255103" cy="3841052"/>
          </a:xfrm>
          <a:ln>
            <a:noFill/>
          </a:ln>
        </p:spPr>
        <p:txBody>
          <a:bodyPr/>
          <a:lstStyle/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public async </a:t>
            </a:r>
            <a:r>
              <a:rPr lang="en-US" sz="2200" spc="-100" dirty="0">
                <a:solidFill>
                  <a:srgbClr val="2B91AF"/>
                </a:solidFill>
                <a:latin typeface="Consolas" charset="0"/>
              </a:rPr>
              <a:t>Task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>
                <a:solidFill>
                  <a:srgbClr val="2B91AF"/>
                </a:solidFill>
                <a:latin typeface="Consolas" charset="0"/>
              </a:rPr>
              <a:t>List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LibraryModel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&gt;&gt;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GetLibraries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{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var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response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= await 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httpClient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GetAsync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"</a:t>
            </a:r>
            <a:r>
              <a:rPr lang="en-US" sz="2200" u="sng" spc="-100" dirty="0">
                <a:solidFill>
                  <a:srgbClr val="0000FF"/>
                </a:solidFill>
                <a:latin typeface="Consolas" charset="0"/>
              </a:rPr>
              <a:t>https://</a:t>
            </a:r>
            <a:r>
              <a:rPr lang="en-US" sz="2200" u="sng" spc="-100" dirty="0" err="1">
                <a:solidFill>
                  <a:srgbClr val="0000FF"/>
                </a:solidFill>
                <a:latin typeface="Consolas" charset="0"/>
              </a:rPr>
              <a:t>codeTraveler.io</a:t>
            </a:r>
            <a:r>
              <a:rPr lang="en-US" sz="2200" u="sng" spc="-100" dirty="0">
                <a:solidFill>
                  <a:srgbClr val="0000FF"/>
                </a:solidFill>
                <a:latin typeface="Consolas" charset="0"/>
              </a:rPr>
              <a:t>/</a:t>
            </a:r>
            <a:r>
              <a:rPr lang="en-US" sz="2200" u="sng" spc="-100" dirty="0" err="1">
                <a:solidFill>
                  <a:srgbClr val="0000FF"/>
                </a:solidFill>
                <a:latin typeface="Consolas" charset="0"/>
              </a:rPr>
              <a:t>MauiLibraries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"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response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EnsureSuccessStatusCode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()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;</a:t>
            </a:r>
          </a:p>
          <a:p>
            <a:endParaRPr lang="en-US" sz="2200" spc="-100" dirty="0">
              <a:solidFill>
                <a:srgbClr val="0000FF"/>
              </a:solidFill>
              <a:latin typeface="Consolas" charset="0"/>
            </a:endParaRP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var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stream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=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await 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response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Content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ReadAsStreamAsync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var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libraries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=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await 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JsonSerializer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DeserializeAsync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>
                <a:solidFill>
                  <a:srgbClr val="2B91AF"/>
                </a:solidFill>
                <a:latin typeface="Consolas" charset="0"/>
              </a:rPr>
              <a:t>List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LibraryModel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&gt;&gt;(</a:t>
            </a:r>
            <a:r>
              <a:rPr lang="en-US" sz="2200" kern="1200" spc="-100" dirty="0">
                <a:ln>
                  <a:noFill/>
                </a:ln>
                <a:solidFill>
                  <a:srgbClr val="1E367F"/>
                </a:solidFill>
                <a:effectLst/>
                <a:latin typeface="Consolas" panose="020B0609020204030204" pitchFamily="49" charset="0"/>
                <a:ea typeface="+mn-ea"/>
                <a:cs typeface="Lucida Console" panose="020B0609040504020204" pitchFamily="49" charset="0"/>
              </a:rPr>
              <a:t>stream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endParaRPr lang="en-US" sz="2200" spc="-100" dirty="0">
              <a:solidFill>
                <a:srgbClr val="74521F"/>
              </a:solidFill>
              <a:latin typeface="Consolas" charset="0"/>
            </a:endParaRP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</a:t>
            </a:r>
            <a:r>
              <a:rPr lang="en-US" sz="2200" spc="-100" dirty="0">
                <a:solidFill>
                  <a:srgbClr val="8F08C5"/>
                </a:solidFill>
                <a:latin typeface="Consolas" charset="0"/>
              </a:rPr>
              <a:t>return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libraries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??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8F08C5"/>
                </a:solidFill>
                <a:latin typeface="Consolas" charset="0"/>
              </a:rPr>
              <a:t>throw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new 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InvalidOperationException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"Libraries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cannot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be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null"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}</a:t>
            </a:r>
            <a:endParaRPr lang="en-US" sz="2200" spc="-1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059289E-39EE-4327-2B78-2C577BDB4336}"/>
              </a:ext>
            </a:extLst>
          </p:cNvPr>
          <p:cNvGrpSpPr/>
          <p:nvPr/>
        </p:nvGrpSpPr>
        <p:grpSpPr>
          <a:xfrm>
            <a:off x="274701" y="6364816"/>
            <a:ext cx="2167492" cy="353943"/>
            <a:chOff x="8703664" y="6310423"/>
            <a:chExt cx="2273864" cy="3609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671912-0C12-2373-8C0C-B3E3F3B2A4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10600392" y="6337020"/>
              <a:ext cx="377136" cy="32394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3DA074-9BF3-AFDA-42E6-346079CAAF69}"/>
                </a:ext>
              </a:extLst>
            </p:cNvPr>
            <p:cNvSpPr txBox="1"/>
            <p:nvPr userDrawn="1"/>
          </p:nvSpPr>
          <p:spPr>
            <a:xfrm>
              <a:off x="8703664" y="6310423"/>
              <a:ext cx="2080020" cy="36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700" dirty="0">
                  <a:solidFill>
                    <a:schemeClr val="bg1"/>
                  </a:solidFill>
                </a:rPr>
                <a:t>@</a:t>
              </a:r>
              <a:r>
                <a:rPr lang="en-US" sz="1700" dirty="0" err="1">
                  <a:solidFill>
                    <a:schemeClr val="bg1"/>
                  </a:solidFill>
                </a:rPr>
                <a:t>CodeTraveler.io</a:t>
              </a:r>
              <a:endParaRPr lang="en-US" sz="1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35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747E0-C53E-1A26-AA45-29B70E686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8224F0-1D78-714D-8A86-23246FDBA43B}"/>
              </a:ext>
            </a:extLst>
          </p:cNvPr>
          <p:cNvSpPr/>
          <p:nvPr/>
        </p:nvSpPr>
        <p:spPr bwMode="auto">
          <a:xfrm>
            <a:off x="0" y="1212849"/>
            <a:ext cx="12436475" cy="578167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7F82C593-2CFA-8D6A-8E36-FA492982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GetLibraries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C28E2C1-8573-68E3-5C0A-7A46B7924D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42865" y="1306880"/>
            <a:ext cx="29255103" cy="3841052"/>
          </a:xfrm>
          <a:ln>
            <a:noFill/>
          </a:ln>
        </p:spPr>
        <p:txBody>
          <a:bodyPr/>
          <a:lstStyle/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public async </a:t>
            </a:r>
            <a:r>
              <a:rPr lang="en-US" sz="2200" spc="-100" dirty="0">
                <a:solidFill>
                  <a:srgbClr val="2B91AF"/>
                </a:solidFill>
                <a:latin typeface="Consolas" charset="0"/>
              </a:rPr>
              <a:t>Task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>
                <a:solidFill>
                  <a:srgbClr val="2B91AF"/>
                </a:solidFill>
                <a:latin typeface="Consolas" charset="0"/>
              </a:rPr>
              <a:t>List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LibraryModel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&gt;&gt;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GetLibraries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{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var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response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= await 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httpClient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GetAsync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"</a:t>
            </a:r>
            <a:r>
              <a:rPr lang="en-US" sz="2200" u="sng" spc="-100" dirty="0">
                <a:solidFill>
                  <a:srgbClr val="0000FF"/>
                </a:solidFill>
                <a:latin typeface="Consolas" charset="0"/>
              </a:rPr>
              <a:t>https://</a:t>
            </a:r>
            <a:r>
              <a:rPr lang="en-US" sz="2200" u="sng" spc="-100" dirty="0" err="1">
                <a:solidFill>
                  <a:srgbClr val="0000FF"/>
                </a:solidFill>
                <a:latin typeface="Consolas" charset="0"/>
              </a:rPr>
              <a:t>codeTraveler.io</a:t>
            </a:r>
            <a:r>
              <a:rPr lang="en-US" sz="2200" u="sng" spc="-100" dirty="0">
                <a:solidFill>
                  <a:srgbClr val="0000FF"/>
                </a:solidFill>
                <a:latin typeface="Consolas" charset="0"/>
              </a:rPr>
              <a:t>/</a:t>
            </a:r>
            <a:r>
              <a:rPr lang="en-US" sz="2200" u="sng" spc="-100" dirty="0" err="1">
                <a:solidFill>
                  <a:srgbClr val="0000FF"/>
                </a:solidFill>
                <a:latin typeface="Consolas" charset="0"/>
              </a:rPr>
              <a:t>MauiLibraries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"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response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EnsureSuccessStatusCode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()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;</a:t>
            </a:r>
          </a:p>
          <a:p>
            <a:endParaRPr lang="en-US" sz="2200" spc="-100" dirty="0">
              <a:solidFill>
                <a:srgbClr val="0000FF"/>
              </a:solidFill>
              <a:latin typeface="Consolas" charset="0"/>
            </a:endParaRP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var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stream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=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await 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response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Content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ReadAsStreamAsync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var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libraries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=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await 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JsonSerializer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DeserializeAsync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>
                <a:solidFill>
                  <a:srgbClr val="2B91AF"/>
                </a:solidFill>
                <a:latin typeface="Consolas" charset="0"/>
              </a:rPr>
              <a:t>List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LibraryModel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&gt;&gt;(</a:t>
            </a:r>
            <a:r>
              <a:rPr lang="en-US" sz="2200" kern="1200" spc="-100" dirty="0">
                <a:ln>
                  <a:noFill/>
                </a:ln>
                <a:solidFill>
                  <a:srgbClr val="1E367F"/>
                </a:solidFill>
                <a:effectLst/>
                <a:latin typeface="Consolas" panose="020B0609020204030204" pitchFamily="49" charset="0"/>
                <a:ea typeface="+mn-ea"/>
                <a:cs typeface="Lucida Console" panose="020B0609040504020204" pitchFamily="49" charset="0"/>
              </a:rPr>
              <a:t>stream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endParaRPr lang="en-US" sz="2200" spc="-100" dirty="0">
              <a:solidFill>
                <a:srgbClr val="74521F"/>
              </a:solidFill>
              <a:latin typeface="Consolas" charset="0"/>
            </a:endParaRP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</a:t>
            </a:r>
            <a:r>
              <a:rPr lang="en-US" sz="2200" spc="-100" dirty="0">
                <a:solidFill>
                  <a:srgbClr val="8F08C5"/>
                </a:solidFill>
                <a:latin typeface="Consolas" charset="0"/>
              </a:rPr>
              <a:t>return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libraries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??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8F08C5"/>
                </a:solidFill>
                <a:latin typeface="Consolas" charset="0"/>
              </a:rPr>
              <a:t>throw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new 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InvalidOperationException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"Libraries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cannot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be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null"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}</a:t>
            </a:r>
            <a:endParaRPr lang="en-US" sz="2200" spc="-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4BAB8C-F7C5-3FA0-C2F5-19205184C6EC}"/>
              </a:ext>
            </a:extLst>
          </p:cNvPr>
          <p:cNvSpPr/>
          <p:nvPr/>
        </p:nvSpPr>
        <p:spPr>
          <a:xfrm>
            <a:off x="471489" y="2068443"/>
            <a:ext cx="1828799" cy="39915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BEADE2-45B6-916A-93C0-498D98630878}"/>
              </a:ext>
            </a:extLst>
          </p:cNvPr>
          <p:cNvSpPr txBox="1">
            <a:spLocks/>
          </p:cNvSpPr>
          <p:nvPr/>
        </p:nvSpPr>
        <p:spPr>
          <a:xfrm>
            <a:off x="3895722" y="4774133"/>
            <a:ext cx="3654427" cy="124020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</a:rPr>
              <a:t>Thread 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48F83C-F172-19AE-BFE4-FFE9816B1324}"/>
              </a:ext>
            </a:extLst>
          </p:cNvPr>
          <p:cNvGrpSpPr/>
          <p:nvPr/>
        </p:nvGrpSpPr>
        <p:grpSpPr>
          <a:xfrm>
            <a:off x="274701" y="6364816"/>
            <a:ext cx="2167492" cy="353943"/>
            <a:chOff x="8703664" y="6310423"/>
            <a:chExt cx="2273864" cy="3609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5AE0A7-C4B1-2205-F965-CA03A1D8E7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10600392" y="6337020"/>
              <a:ext cx="377136" cy="32394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3014C6-55AD-A8D5-B621-0FA48FC9BE63}"/>
                </a:ext>
              </a:extLst>
            </p:cNvPr>
            <p:cNvSpPr txBox="1"/>
            <p:nvPr userDrawn="1"/>
          </p:nvSpPr>
          <p:spPr>
            <a:xfrm>
              <a:off x="8703664" y="6310423"/>
              <a:ext cx="2080020" cy="36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700" dirty="0">
                  <a:solidFill>
                    <a:schemeClr val="bg1"/>
                  </a:solidFill>
                </a:rPr>
                <a:t>@</a:t>
              </a:r>
              <a:r>
                <a:rPr lang="en-US" sz="1700" dirty="0" err="1">
                  <a:solidFill>
                    <a:schemeClr val="bg1"/>
                  </a:solidFill>
                </a:rPr>
                <a:t>CodeTraveler.io</a:t>
              </a:r>
              <a:endParaRPr lang="en-US" sz="1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94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E0CDD-DF4B-3A1C-B8D5-61D577B63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B2C347-EB30-C2A8-8091-6316C73D4029}"/>
              </a:ext>
            </a:extLst>
          </p:cNvPr>
          <p:cNvSpPr/>
          <p:nvPr/>
        </p:nvSpPr>
        <p:spPr bwMode="auto">
          <a:xfrm>
            <a:off x="0" y="1212849"/>
            <a:ext cx="12436475" cy="578167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0B082322-D9E7-20A0-1D2B-2A13FAD3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GetLibraries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A397C2-27A6-D45D-AC30-6B10807F1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42865" y="1306880"/>
            <a:ext cx="29255103" cy="3841052"/>
          </a:xfrm>
          <a:ln>
            <a:noFill/>
          </a:ln>
        </p:spPr>
        <p:txBody>
          <a:bodyPr/>
          <a:lstStyle/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public async </a:t>
            </a:r>
            <a:r>
              <a:rPr lang="en-US" sz="2200" spc="-100" dirty="0">
                <a:solidFill>
                  <a:srgbClr val="2B91AF"/>
                </a:solidFill>
                <a:latin typeface="Consolas" charset="0"/>
              </a:rPr>
              <a:t>Task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>
                <a:solidFill>
                  <a:srgbClr val="2B91AF"/>
                </a:solidFill>
                <a:latin typeface="Consolas" charset="0"/>
              </a:rPr>
              <a:t>List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LibraryModel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&gt;&gt;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GetLibraries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{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var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response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= await 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httpClient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GetAsync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"</a:t>
            </a:r>
            <a:r>
              <a:rPr lang="en-US" sz="2200" u="sng" spc="-100" dirty="0">
                <a:solidFill>
                  <a:srgbClr val="0000FF"/>
                </a:solidFill>
                <a:latin typeface="Consolas" charset="0"/>
              </a:rPr>
              <a:t>https://</a:t>
            </a:r>
            <a:r>
              <a:rPr lang="en-US" sz="2200" u="sng" spc="-100" dirty="0" err="1">
                <a:solidFill>
                  <a:srgbClr val="0000FF"/>
                </a:solidFill>
                <a:latin typeface="Consolas" charset="0"/>
              </a:rPr>
              <a:t>codeTraveler.io</a:t>
            </a:r>
            <a:r>
              <a:rPr lang="en-US" sz="2200" u="sng" spc="-100" dirty="0">
                <a:solidFill>
                  <a:srgbClr val="0000FF"/>
                </a:solidFill>
                <a:latin typeface="Consolas" charset="0"/>
              </a:rPr>
              <a:t>/</a:t>
            </a:r>
            <a:r>
              <a:rPr lang="en-US" sz="2200" u="sng" spc="-100" dirty="0" err="1">
                <a:solidFill>
                  <a:srgbClr val="0000FF"/>
                </a:solidFill>
                <a:latin typeface="Consolas" charset="0"/>
              </a:rPr>
              <a:t>MauiLibraries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"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response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EnsureSuccessStatusCode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()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;</a:t>
            </a:r>
          </a:p>
          <a:p>
            <a:endParaRPr lang="en-US" sz="2200" spc="-100" dirty="0">
              <a:solidFill>
                <a:srgbClr val="0000FF"/>
              </a:solidFill>
              <a:latin typeface="Consolas" charset="0"/>
            </a:endParaRP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var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stream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=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await 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response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Content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ReadAsStreamAsync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var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libraries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=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await 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JsonSerializer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DeserializeAsync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>
                <a:solidFill>
                  <a:srgbClr val="2B91AF"/>
                </a:solidFill>
                <a:latin typeface="Consolas" charset="0"/>
              </a:rPr>
              <a:t>List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LibraryModel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&gt;&gt;(</a:t>
            </a:r>
            <a:r>
              <a:rPr lang="en-US" sz="2200" kern="1200" spc="-100" dirty="0">
                <a:ln>
                  <a:noFill/>
                </a:ln>
                <a:solidFill>
                  <a:srgbClr val="1E367F"/>
                </a:solidFill>
                <a:effectLst/>
                <a:latin typeface="Consolas" panose="020B0609020204030204" pitchFamily="49" charset="0"/>
                <a:ea typeface="+mn-ea"/>
                <a:cs typeface="Lucida Console" panose="020B0609040504020204" pitchFamily="49" charset="0"/>
              </a:rPr>
              <a:t>stream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endParaRPr lang="en-US" sz="2200" spc="-100" dirty="0">
              <a:solidFill>
                <a:srgbClr val="74521F"/>
              </a:solidFill>
              <a:latin typeface="Consolas" charset="0"/>
            </a:endParaRP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</a:t>
            </a:r>
            <a:r>
              <a:rPr lang="en-US" sz="2200" spc="-100" dirty="0">
                <a:solidFill>
                  <a:srgbClr val="8F08C5"/>
                </a:solidFill>
                <a:latin typeface="Consolas" charset="0"/>
              </a:rPr>
              <a:t>return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libraries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??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8F08C5"/>
                </a:solidFill>
                <a:latin typeface="Consolas" charset="0"/>
              </a:rPr>
              <a:t>throw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new 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InvalidOperationException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"Libraries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cannot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be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null"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}</a:t>
            </a:r>
            <a:endParaRPr lang="en-US" sz="2200" spc="-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FFB6F-E3B9-C461-5959-F12D837170C7}"/>
              </a:ext>
            </a:extLst>
          </p:cNvPr>
          <p:cNvSpPr/>
          <p:nvPr/>
        </p:nvSpPr>
        <p:spPr>
          <a:xfrm>
            <a:off x="2598737" y="2087561"/>
            <a:ext cx="9565465" cy="39915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6C9B5F-7007-754C-E640-876E79E97C4D}"/>
              </a:ext>
            </a:extLst>
          </p:cNvPr>
          <p:cNvSpPr txBox="1">
            <a:spLocks/>
          </p:cNvSpPr>
          <p:nvPr/>
        </p:nvSpPr>
        <p:spPr>
          <a:xfrm>
            <a:off x="3895722" y="4774133"/>
            <a:ext cx="3654427" cy="124020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</a:rPr>
              <a:t>Thread 2*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BFF01-94E1-0774-D9A0-68D6FCB3B512}"/>
              </a:ext>
            </a:extLst>
          </p:cNvPr>
          <p:cNvSpPr txBox="1"/>
          <p:nvPr/>
        </p:nvSpPr>
        <p:spPr>
          <a:xfrm>
            <a:off x="3363188" y="5859096"/>
            <a:ext cx="4719497" cy="92640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*Can be any thread other than Thread 1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e.g. Thread 8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8686BC-FFD8-140A-0110-2EA8D572781B}"/>
              </a:ext>
            </a:extLst>
          </p:cNvPr>
          <p:cNvGrpSpPr/>
          <p:nvPr/>
        </p:nvGrpSpPr>
        <p:grpSpPr>
          <a:xfrm>
            <a:off x="274701" y="6364816"/>
            <a:ext cx="2167492" cy="353943"/>
            <a:chOff x="8703664" y="6310423"/>
            <a:chExt cx="2273864" cy="3609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9F14D6-87F8-1DD0-D873-487304E09A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10600392" y="6337020"/>
              <a:ext cx="377136" cy="32394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B7548D-0E33-7876-851C-292C6A9D2B54}"/>
                </a:ext>
              </a:extLst>
            </p:cNvPr>
            <p:cNvSpPr txBox="1"/>
            <p:nvPr userDrawn="1"/>
          </p:nvSpPr>
          <p:spPr>
            <a:xfrm>
              <a:off x="8703664" y="6310423"/>
              <a:ext cx="2080020" cy="36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700" dirty="0">
                  <a:solidFill>
                    <a:schemeClr val="bg1"/>
                  </a:solidFill>
                </a:rPr>
                <a:t>@</a:t>
              </a:r>
              <a:r>
                <a:rPr lang="en-US" sz="1700" dirty="0" err="1">
                  <a:solidFill>
                    <a:schemeClr val="bg1"/>
                  </a:solidFill>
                </a:rPr>
                <a:t>CodeTraveler.io</a:t>
              </a:r>
              <a:endParaRPr lang="en-US" sz="1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766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C3FC6-9BA7-0F32-1250-AA987EE3F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D8D152-B772-CFB4-232C-579A94059321}"/>
              </a:ext>
            </a:extLst>
          </p:cNvPr>
          <p:cNvSpPr/>
          <p:nvPr/>
        </p:nvSpPr>
        <p:spPr bwMode="auto">
          <a:xfrm>
            <a:off x="0" y="1212849"/>
            <a:ext cx="12436475" cy="578167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87C6B032-4970-6B1A-3AF3-4B89AE26A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GetLibraries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4C1CEEC-6E41-DA35-D472-476A5616D0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42865" y="1306880"/>
            <a:ext cx="29255103" cy="3841052"/>
          </a:xfrm>
          <a:ln>
            <a:noFill/>
          </a:ln>
        </p:spPr>
        <p:txBody>
          <a:bodyPr/>
          <a:lstStyle/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public async </a:t>
            </a:r>
            <a:r>
              <a:rPr lang="en-US" sz="2200" spc="-100" dirty="0">
                <a:solidFill>
                  <a:srgbClr val="2B91AF"/>
                </a:solidFill>
                <a:latin typeface="Consolas" charset="0"/>
              </a:rPr>
              <a:t>Task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>
                <a:solidFill>
                  <a:srgbClr val="2B91AF"/>
                </a:solidFill>
                <a:latin typeface="Consolas" charset="0"/>
              </a:rPr>
              <a:t>List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LibraryModel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&gt;&gt;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GetLibraries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{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var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response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= await 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httpClient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GetAsync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"</a:t>
            </a:r>
            <a:r>
              <a:rPr lang="en-US" sz="2200" u="sng" spc="-100" dirty="0">
                <a:solidFill>
                  <a:srgbClr val="0000FF"/>
                </a:solidFill>
                <a:latin typeface="Consolas" charset="0"/>
              </a:rPr>
              <a:t>https://</a:t>
            </a:r>
            <a:r>
              <a:rPr lang="en-US" sz="2200" u="sng" spc="-100" dirty="0" err="1">
                <a:solidFill>
                  <a:srgbClr val="0000FF"/>
                </a:solidFill>
                <a:latin typeface="Consolas" charset="0"/>
              </a:rPr>
              <a:t>codeTraveler.io</a:t>
            </a:r>
            <a:r>
              <a:rPr lang="en-US" sz="2200" u="sng" spc="-100" dirty="0">
                <a:solidFill>
                  <a:srgbClr val="0000FF"/>
                </a:solidFill>
                <a:latin typeface="Consolas" charset="0"/>
              </a:rPr>
              <a:t>/</a:t>
            </a:r>
            <a:r>
              <a:rPr lang="en-US" sz="2200" u="sng" spc="-100" dirty="0" err="1">
                <a:solidFill>
                  <a:srgbClr val="0000FF"/>
                </a:solidFill>
                <a:latin typeface="Consolas" charset="0"/>
              </a:rPr>
              <a:t>MauiLibraries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"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response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EnsureSuccessStatusCode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()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;</a:t>
            </a:r>
          </a:p>
          <a:p>
            <a:endParaRPr lang="en-US" sz="2200" spc="-100" dirty="0">
              <a:solidFill>
                <a:srgbClr val="0000FF"/>
              </a:solidFill>
              <a:latin typeface="Consolas" charset="0"/>
            </a:endParaRP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var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stream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=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await 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response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Content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ReadAsStreamAsync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var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libraries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=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await 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JsonSerializer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DeserializeAsync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>
                <a:solidFill>
                  <a:srgbClr val="2B91AF"/>
                </a:solidFill>
                <a:latin typeface="Consolas" charset="0"/>
              </a:rPr>
              <a:t>List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LibraryModel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&gt;&gt;(</a:t>
            </a:r>
            <a:r>
              <a:rPr lang="en-US" sz="2200" kern="1200" spc="-100" dirty="0">
                <a:ln>
                  <a:noFill/>
                </a:ln>
                <a:solidFill>
                  <a:srgbClr val="1E367F"/>
                </a:solidFill>
                <a:effectLst/>
                <a:latin typeface="Consolas" panose="020B0609020204030204" pitchFamily="49" charset="0"/>
                <a:ea typeface="+mn-ea"/>
                <a:cs typeface="Lucida Console" panose="020B0609040504020204" pitchFamily="49" charset="0"/>
              </a:rPr>
              <a:t>stream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endParaRPr lang="en-US" sz="2200" spc="-100" dirty="0">
              <a:solidFill>
                <a:srgbClr val="74521F"/>
              </a:solidFill>
              <a:latin typeface="Consolas" charset="0"/>
            </a:endParaRP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</a:t>
            </a:r>
            <a:r>
              <a:rPr lang="en-US" sz="2200" spc="-100" dirty="0">
                <a:solidFill>
                  <a:srgbClr val="8F08C5"/>
                </a:solidFill>
                <a:latin typeface="Consolas" charset="0"/>
              </a:rPr>
              <a:t>return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libraries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??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8F08C5"/>
                </a:solidFill>
                <a:latin typeface="Consolas" charset="0"/>
              </a:rPr>
              <a:t>throw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new 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InvalidOperationException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"Libraries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cannot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be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null"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}</a:t>
            </a:r>
            <a:endParaRPr lang="en-US" sz="2200" spc="-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9B1F7F-C1A1-6F1E-6136-AB09DAB3167A}"/>
              </a:ext>
            </a:extLst>
          </p:cNvPr>
          <p:cNvSpPr/>
          <p:nvPr/>
        </p:nvSpPr>
        <p:spPr>
          <a:xfrm>
            <a:off x="471489" y="2454209"/>
            <a:ext cx="5100636" cy="39915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D243F9-0307-3311-4480-A81758D7A4A1}"/>
              </a:ext>
            </a:extLst>
          </p:cNvPr>
          <p:cNvSpPr txBox="1">
            <a:spLocks/>
          </p:cNvSpPr>
          <p:nvPr/>
        </p:nvSpPr>
        <p:spPr>
          <a:xfrm>
            <a:off x="3895722" y="4774133"/>
            <a:ext cx="3654427" cy="124020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1BC231-134F-6A9E-BE66-A02A81748EFE}"/>
              </a:ext>
            </a:extLst>
          </p:cNvPr>
          <p:cNvSpPr/>
          <p:nvPr/>
        </p:nvSpPr>
        <p:spPr>
          <a:xfrm>
            <a:off x="471489" y="3193588"/>
            <a:ext cx="1557336" cy="39915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AD0368-E87F-A7F7-ED03-DACB5EAEC7A0}"/>
              </a:ext>
            </a:extLst>
          </p:cNvPr>
          <p:cNvGrpSpPr/>
          <p:nvPr/>
        </p:nvGrpSpPr>
        <p:grpSpPr>
          <a:xfrm>
            <a:off x="274701" y="6364816"/>
            <a:ext cx="2167492" cy="353943"/>
            <a:chOff x="8703664" y="6310423"/>
            <a:chExt cx="2273864" cy="3609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382DAAA-D1DD-CD00-A78D-2062A0DCB9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10600392" y="6337020"/>
              <a:ext cx="377136" cy="32394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938FA6-0A2B-1420-56C9-0815236BD013}"/>
                </a:ext>
              </a:extLst>
            </p:cNvPr>
            <p:cNvSpPr txBox="1"/>
            <p:nvPr userDrawn="1"/>
          </p:nvSpPr>
          <p:spPr>
            <a:xfrm>
              <a:off x="8703664" y="6310423"/>
              <a:ext cx="2080020" cy="36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700" dirty="0">
                  <a:solidFill>
                    <a:schemeClr val="bg1"/>
                  </a:solidFill>
                </a:rPr>
                <a:t>@</a:t>
              </a:r>
              <a:r>
                <a:rPr lang="en-US" sz="1700" dirty="0" err="1">
                  <a:solidFill>
                    <a:schemeClr val="bg1"/>
                  </a:solidFill>
                </a:rPr>
                <a:t>CodeTraveler.io</a:t>
              </a:r>
              <a:endParaRPr lang="en-US" sz="1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88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1FD0D-A882-7964-B857-5A6760FA4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4F4FE9-5355-A738-E986-1B75DDAE9629}"/>
              </a:ext>
            </a:extLst>
          </p:cNvPr>
          <p:cNvSpPr/>
          <p:nvPr/>
        </p:nvSpPr>
        <p:spPr bwMode="auto">
          <a:xfrm>
            <a:off x="0" y="1212849"/>
            <a:ext cx="12436475" cy="578167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4A650F77-54F3-A70E-F6D0-AB53682D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GetLibraries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0A2327C-41B6-1406-9180-EE3B33D46D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42865" y="1306880"/>
            <a:ext cx="29255103" cy="3841052"/>
          </a:xfrm>
          <a:ln>
            <a:noFill/>
          </a:ln>
        </p:spPr>
        <p:txBody>
          <a:bodyPr/>
          <a:lstStyle/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public async </a:t>
            </a:r>
            <a:r>
              <a:rPr lang="en-US" sz="2200" spc="-100" dirty="0">
                <a:solidFill>
                  <a:srgbClr val="2B91AF"/>
                </a:solidFill>
                <a:latin typeface="Consolas" charset="0"/>
              </a:rPr>
              <a:t>Task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>
                <a:solidFill>
                  <a:srgbClr val="2B91AF"/>
                </a:solidFill>
                <a:latin typeface="Consolas" charset="0"/>
              </a:rPr>
              <a:t>List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LibraryModel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&gt;&gt;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GetLibraries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{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var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response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= await 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httpClient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GetAsync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"</a:t>
            </a:r>
            <a:r>
              <a:rPr lang="en-US" sz="2200" u="sng" spc="-100" dirty="0">
                <a:solidFill>
                  <a:srgbClr val="0000FF"/>
                </a:solidFill>
                <a:latin typeface="Consolas" charset="0"/>
              </a:rPr>
              <a:t>https://</a:t>
            </a:r>
            <a:r>
              <a:rPr lang="en-US" sz="2200" u="sng" spc="-100" dirty="0" err="1">
                <a:solidFill>
                  <a:srgbClr val="0000FF"/>
                </a:solidFill>
                <a:latin typeface="Consolas" charset="0"/>
              </a:rPr>
              <a:t>codeTraveler.io</a:t>
            </a:r>
            <a:r>
              <a:rPr lang="en-US" sz="2200" u="sng" spc="-100" dirty="0">
                <a:solidFill>
                  <a:srgbClr val="0000FF"/>
                </a:solidFill>
                <a:latin typeface="Consolas" charset="0"/>
              </a:rPr>
              <a:t>/</a:t>
            </a:r>
            <a:r>
              <a:rPr lang="en-US" sz="2200" u="sng" spc="-100" dirty="0" err="1">
                <a:solidFill>
                  <a:srgbClr val="0000FF"/>
                </a:solidFill>
                <a:latin typeface="Consolas" charset="0"/>
              </a:rPr>
              <a:t>MauiLibraries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"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response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EnsureSuccessStatusCode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()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;</a:t>
            </a:r>
          </a:p>
          <a:p>
            <a:endParaRPr lang="en-US" sz="2200" spc="-100" dirty="0">
              <a:solidFill>
                <a:srgbClr val="0000FF"/>
              </a:solidFill>
              <a:latin typeface="Consolas" charset="0"/>
            </a:endParaRP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var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stream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=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await 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response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Content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ReadAsStreamAsync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var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libraries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=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await 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JsonSerializer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DeserializeAsync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>
                <a:solidFill>
                  <a:srgbClr val="2B91AF"/>
                </a:solidFill>
                <a:latin typeface="Consolas" charset="0"/>
              </a:rPr>
              <a:t>List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LibraryModel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&gt;&gt;(</a:t>
            </a:r>
            <a:r>
              <a:rPr lang="en-US" sz="2200" kern="1200" spc="-100" dirty="0">
                <a:ln>
                  <a:noFill/>
                </a:ln>
                <a:solidFill>
                  <a:srgbClr val="1E367F"/>
                </a:solidFill>
                <a:effectLst/>
                <a:latin typeface="Consolas" panose="020B0609020204030204" pitchFamily="49" charset="0"/>
                <a:ea typeface="+mn-ea"/>
                <a:cs typeface="Lucida Console" panose="020B0609040504020204" pitchFamily="49" charset="0"/>
              </a:rPr>
              <a:t>stream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endParaRPr lang="en-US" sz="2200" spc="-100" dirty="0">
              <a:solidFill>
                <a:srgbClr val="74521F"/>
              </a:solidFill>
              <a:latin typeface="Consolas" charset="0"/>
            </a:endParaRP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</a:t>
            </a:r>
            <a:r>
              <a:rPr lang="en-US" sz="2200" spc="-100" dirty="0">
                <a:solidFill>
                  <a:srgbClr val="8F08C5"/>
                </a:solidFill>
                <a:latin typeface="Consolas" charset="0"/>
              </a:rPr>
              <a:t>return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libraries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??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8F08C5"/>
                </a:solidFill>
                <a:latin typeface="Consolas" charset="0"/>
              </a:rPr>
              <a:t>throw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new 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InvalidOperationException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"Libraries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cannot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be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null"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}</a:t>
            </a:r>
            <a:endParaRPr lang="en-US" sz="2200" spc="-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DEFF3-A5F2-9C92-3E47-0FFCEF86CDC9}"/>
              </a:ext>
            </a:extLst>
          </p:cNvPr>
          <p:cNvSpPr/>
          <p:nvPr/>
        </p:nvSpPr>
        <p:spPr>
          <a:xfrm>
            <a:off x="2270125" y="3183837"/>
            <a:ext cx="6202363" cy="39915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F60483-1763-62C9-7C98-529ACB43DDA3}"/>
              </a:ext>
            </a:extLst>
          </p:cNvPr>
          <p:cNvSpPr txBox="1">
            <a:spLocks/>
          </p:cNvSpPr>
          <p:nvPr/>
        </p:nvSpPr>
        <p:spPr>
          <a:xfrm>
            <a:off x="3895722" y="4774133"/>
            <a:ext cx="3654427" cy="124020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</a:rPr>
              <a:t>Thread 6*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C2EA3-B47F-F976-618F-CAF21D06CC3E}"/>
              </a:ext>
            </a:extLst>
          </p:cNvPr>
          <p:cNvSpPr txBox="1"/>
          <p:nvPr/>
        </p:nvSpPr>
        <p:spPr>
          <a:xfrm>
            <a:off x="3363188" y="5859096"/>
            <a:ext cx="4719497" cy="92640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*Can be any thread other than Thread 1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e.g. Thread 32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3FD5D9-36B6-BA4E-1B94-42D50A975FFE}"/>
              </a:ext>
            </a:extLst>
          </p:cNvPr>
          <p:cNvGrpSpPr/>
          <p:nvPr/>
        </p:nvGrpSpPr>
        <p:grpSpPr>
          <a:xfrm>
            <a:off x="274701" y="6364816"/>
            <a:ext cx="2167492" cy="353943"/>
            <a:chOff x="8703664" y="6310423"/>
            <a:chExt cx="2273864" cy="3609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F11A09A-CBA2-C529-EC8B-40D57C2024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10600392" y="6337020"/>
              <a:ext cx="377136" cy="32394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8BE24E-F6CE-CCC9-4589-8EF90BAB8210}"/>
                </a:ext>
              </a:extLst>
            </p:cNvPr>
            <p:cNvSpPr txBox="1"/>
            <p:nvPr userDrawn="1"/>
          </p:nvSpPr>
          <p:spPr>
            <a:xfrm>
              <a:off x="8703664" y="6310423"/>
              <a:ext cx="2080020" cy="36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700" dirty="0">
                  <a:solidFill>
                    <a:schemeClr val="bg1"/>
                  </a:solidFill>
                </a:rPr>
                <a:t>@</a:t>
              </a:r>
              <a:r>
                <a:rPr lang="en-US" sz="1700" dirty="0" err="1">
                  <a:solidFill>
                    <a:schemeClr val="bg1"/>
                  </a:solidFill>
                </a:rPr>
                <a:t>CodeTraveler.io</a:t>
              </a:r>
              <a:endParaRPr lang="en-US" sz="1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45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75119-86CA-9335-74D1-A4E4D0CF4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16109E-6A3B-BD62-6599-8E1906A2AC76}"/>
              </a:ext>
            </a:extLst>
          </p:cNvPr>
          <p:cNvSpPr/>
          <p:nvPr/>
        </p:nvSpPr>
        <p:spPr bwMode="auto">
          <a:xfrm>
            <a:off x="0" y="1212849"/>
            <a:ext cx="12436475" cy="578167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D1533036-CB14-BA53-825E-3F0E88F8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GetLibraries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7549FA6-FBC6-CD41-2F88-2E5BE49A78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42865" y="1306880"/>
            <a:ext cx="29255103" cy="3841052"/>
          </a:xfrm>
          <a:ln>
            <a:noFill/>
          </a:ln>
        </p:spPr>
        <p:txBody>
          <a:bodyPr/>
          <a:lstStyle/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public async </a:t>
            </a:r>
            <a:r>
              <a:rPr lang="en-US" sz="2200" spc="-100" dirty="0">
                <a:solidFill>
                  <a:srgbClr val="2B91AF"/>
                </a:solidFill>
                <a:latin typeface="Consolas" charset="0"/>
              </a:rPr>
              <a:t>Task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>
                <a:solidFill>
                  <a:srgbClr val="2B91AF"/>
                </a:solidFill>
                <a:latin typeface="Consolas" charset="0"/>
              </a:rPr>
              <a:t>List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LibraryModel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&gt;&gt;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GetLibraries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{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var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response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= await 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httpClient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GetAsync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"</a:t>
            </a:r>
            <a:r>
              <a:rPr lang="en-US" sz="2200" u="sng" spc="-100" dirty="0">
                <a:solidFill>
                  <a:srgbClr val="0000FF"/>
                </a:solidFill>
                <a:latin typeface="Consolas" charset="0"/>
              </a:rPr>
              <a:t>https://</a:t>
            </a:r>
            <a:r>
              <a:rPr lang="en-US" sz="2200" u="sng" spc="-100" dirty="0" err="1">
                <a:solidFill>
                  <a:srgbClr val="0000FF"/>
                </a:solidFill>
                <a:latin typeface="Consolas" charset="0"/>
              </a:rPr>
              <a:t>codeTraveler.io</a:t>
            </a:r>
            <a:r>
              <a:rPr lang="en-US" sz="2200" u="sng" spc="-100" dirty="0">
                <a:solidFill>
                  <a:srgbClr val="0000FF"/>
                </a:solidFill>
                <a:latin typeface="Consolas" charset="0"/>
              </a:rPr>
              <a:t>/</a:t>
            </a:r>
            <a:r>
              <a:rPr lang="en-US" sz="2200" u="sng" spc="-100" dirty="0" err="1">
                <a:solidFill>
                  <a:srgbClr val="0000FF"/>
                </a:solidFill>
                <a:latin typeface="Consolas" charset="0"/>
              </a:rPr>
              <a:t>MauiLibraries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"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response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EnsureSuccessStatusCode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()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;</a:t>
            </a:r>
          </a:p>
          <a:p>
            <a:endParaRPr lang="en-US" sz="2200" spc="-100" dirty="0">
              <a:solidFill>
                <a:srgbClr val="0000FF"/>
              </a:solidFill>
              <a:latin typeface="Consolas" charset="0"/>
            </a:endParaRP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var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stream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=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await 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response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Content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ReadAsStreamAsync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var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libraries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=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await 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JsonSerializer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DeserializeAsync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>
                <a:solidFill>
                  <a:srgbClr val="2B91AF"/>
                </a:solidFill>
                <a:latin typeface="Consolas" charset="0"/>
              </a:rPr>
              <a:t>List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LibraryModel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&gt;&gt;(</a:t>
            </a:r>
            <a:r>
              <a:rPr lang="en-US" sz="2200" kern="1200" spc="-100" dirty="0">
                <a:ln>
                  <a:noFill/>
                </a:ln>
                <a:solidFill>
                  <a:srgbClr val="1E367F"/>
                </a:solidFill>
                <a:effectLst/>
                <a:latin typeface="Consolas" panose="020B0609020204030204" pitchFamily="49" charset="0"/>
                <a:ea typeface="+mn-ea"/>
                <a:cs typeface="Lucida Console" panose="020B0609040504020204" pitchFamily="49" charset="0"/>
              </a:rPr>
              <a:t>stream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endParaRPr lang="en-US" sz="2200" spc="-100" dirty="0">
              <a:solidFill>
                <a:srgbClr val="74521F"/>
              </a:solidFill>
              <a:latin typeface="Consolas" charset="0"/>
            </a:endParaRP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</a:t>
            </a:r>
            <a:r>
              <a:rPr lang="en-US" sz="2200" spc="-100" dirty="0">
                <a:solidFill>
                  <a:srgbClr val="8F08C5"/>
                </a:solidFill>
                <a:latin typeface="Consolas" charset="0"/>
              </a:rPr>
              <a:t>return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libraries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??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8F08C5"/>
                </a:solidFill>
                <a:latin typeface="Consolas" charset="0"/>
              </a:rPr>
              <a:t>throw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new 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InvalidOperationException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"Libraries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cannot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be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null"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}</a:t>
            </a:r>
            <a:endParaRPr lang="en-US" sz="2200" spc="-1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94054D2-97E6-7CC2-B7F5-82D1373F9487}"/>
              </a:ext>
            </a:extLst>
          </p:cNvPr>
          <p:cNvSpPr txBox="1">
            <a:spLocks/>
          </p:cNvSpPr>
          <p:nvPr/>
        </p:nvSpPr>
        <p:spPr>
          <a:xfrm>
            <a:off x="3895722" y="4774133"/>
            <a:ext cx="3654427" cy="124020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A2EFDE-1994-E291-8788-2935FDF47DC5}"/>
              </a:ext>
            </a:extLst>
          </p:cNvPr>
          <p:cNvSpPr/>
          <p:nvPr/>
        </p:nvSpPr>
        <p:spPr>
          <a:xfrm>
            <a:off x="471488" y="3525838"/>
            <a:ext cx="1985961" cy="39915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99B20D-038A-2215-9F25-CB08A2EC15F6}"/>
              </a:ext>
            </a:extLst>
          </p:cNvPr>
          <p:cNvGrpSpPr/>
          <p:nvPr/>
        </p:nvGrpSpPr>
        <p:grpSpPr>
          <a:xfrm>
            <a:off x="274701" y="6364816"/>
            <a:ext cx="2167492" cy="353943"/>
            <a:chOff x="8703664" y="6310423"/>
            <a:chExt cx="2273864" cy="3609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15837D-90F6-7E84-EFB3-976440730D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10600392" y="6337020"/>
              <a:ext cx="377136" cy="32394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06FEF5-CA34-C4E8-95FE-3FFD8D2A0556}"/>
                </a:ext>
              </a:extLst>
            </p:cNvPr>
            <p:cNvSpPr txBox="1"/>
            <p:nvPr userDrawn="1"/>
          </p:nvSpPr>
          <p:spPr>
            <a:xfrm>
              <a:off x="8703664" y="6310423"/>
              <a:ext cx="2080020" cy="36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700" dirty="0">
                  <a:solidFill>
                    <a:schemeClr val="bg1"/>
                  </a:solidFill>
                </a:rPr>
                <a:t>@</a:t>
              </a:r>
              <a:r>
                <a:rPr lang="en-US" sz="1700" dirty="0" err="1">
                  <a:solidFill>
                    <a:schemeClr val="bg1"/>
                  </a:solidFill>
                </a:rPr>
                <a:t>CodeTraveler.io</a:t>
              </a:r>
              <a:endParaRPr lang="en-US" sz="1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629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45A03-A198-A377-7C9B-062387DCC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203BD9-D6AB-4BC3-561C-BD61269557A1}"/>
              </a:ext>
            </a:extLst>
          </p:cNvPr>
          <p:cNvSpPr/>
          <p:nvPr/>
        </p:nvSpPr>
        <p:spPr bwMode="auto">
          <a:xfrm>
            <a:off x="0" y="1212849"/>
            <a:ext cx="12436475" cy="578167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0B0569CC-C111-2AE1-BDD2-57B03BE1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GetLibraries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6BAB52C-1292-CF26-26F6-20643AF629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42865" y="1306880"/>
            <a:ext cx="29255103" cy="3841052"/>
          </a:xfrm>
          <a:ln>
            <a:noFill/>
          </a:ln>
        </p:spPr>
        <p:txBody>
          <a:bodyPr/>
          <a:lstStyle/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public async </a:t>
            </a:r>
            <a:r>
              <a:rPr lang="en-US" sz="2200" spc="-100" dirty="0">
                <a:solidFill>
                  <a:srgbClr val="2B91AF"/>
                </a:solidFill>
                <a:latin typeface="Consolas" charset="0"/>
              </a:rPr>
              <a:t>Task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>
                <a:solidFill>
                  <a:srgbClr val="2B91AF"/>
                </a:solidFill>
                <a:latin typeface="Consolas" charset="0"/>
              </a:rPr>
              <a:t>List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LibraryModel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&gt;&gt;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GetLibraries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{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var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response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= await 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httpClient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GetAsync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"</a:t>
            </a:r>
            <a:r>
              <a:rPr lang="en-US" sz="2200" u="sng" spc="-100" dirty="0">
                <a:solidFill>
                  <a:srgbClr val="0000FF"/>
                </a:solidFill>
                <a:latin typeface="Consolas" charset="0"/>
              </a:rPr>
              <a:t>https://</a:t>
            </a:r>
            <a:r>
              <a:rPr lang="en-US" sz="2200" u="sng" spc="-100" dirty="0" err="1">
                <a:solidFill>
                  <a:srgbClr val="0000FF"/>
                </a:solidFill>
                <a:latin typeface="Consolas" charset="0"/>
              </a:rPr>
              <a:t>codeTraveler.io</a:t>
            </a:r>
            <a:r>
              <a:rPr lang="en-US" sz="2200" u="sng" spc="-100" dirty="0">
                <a:solidFill>
                  <a:srgbClr val="0000FF"/>
                </a:solidFill>
                <a:latin typeface="Consolas" charset="0"/>
              </a:rPr>
              <a:t>/</a:t>
            </a:r>
            <a:r>
              <a:rPr lang="en-US" sz="2200" u="sng" spc="-100" dirty="0" err="1">
                <a:solidFill>
                  <a:srgbClr val="0000FF"/>
                </a:solidFill>
                <a:latin typeface="Consolas" charset="0"/>
              </a:rPr>
              <a:t>MauiLibraries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"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response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EnsureSuccessStatusCode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()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;</a:t>
            </a:r>
          </a:p>
          <a:p>
            <a:endParaRPr lang="en-US" sz="2200" spc="-100" dirty="0">
              <a:solidFill>
                <a:srgbClr val="0000FF"/>
              </a:solidFill>
              <a:latin typeface="Consolas" charset="0"/>
            </a:endParaRP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var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stream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=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await 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response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Content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ReadAsStreamAsync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var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libraries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=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await 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JsonSerializer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DeserializeAsync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>
                <a:solidFill>
                  <a:srgbClr val="2B91AF"/>
                </a:solidFill>
                <a:latin typeface="Consolas" charset="0"/>
              </a:rPr>
              <a:t>List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LibraryModel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&gt;&gt;(</a:t>
            </a:r>
            <a:r>
              <a:rPr lang="en-US" sz="2200" kern="1200" spc="-100" dirty="0">
                <a:ln>
                  <a:noFill/>
                </a:ln>
                <a:solidFill>
                  <a:srgbClr val="1E367F"/>
                </a:solidFill>
                <a:effectLst/>
                <a:latin typeface="Consolas" panose="020B0609020204030204" pitchFamily="49" charset="0"/>
                <a:ea typeface="+mn-ea"/>
                <a:cs typeface="Lucida Console" panose="020B0609040504020204" pitchFamily="49" charset="0"/>
              </a:rPr>
              <a:t>stream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endParaRPr lang="en-US" sz="2200" spc="-100" dirty="0">
              <a:solidFill>
                <a:srgbClr val="74521F"/>
              </a:solidFill>
              <a:latin typeface="Consolas" charset="0"/>
            </a:endParaRP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</a:t>
            </a:r>
            <a:r>
              <a:rPr lang="en-US" sz="2200" spc="-100" dirty="0">
                <a:solidFill>
                  <a:srgbClr val="8F08C5"/>
                </a:solidFill>
                <a:latin typeface="Consolas" charset="0"/>
              </a:rPr>
              <a:t>return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libraries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??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8F08C5"/>
                </a:solidFill>
                <a:latin typeface="Consolas" charset="0"/>
              </a:rPr>
              <a:t>throw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new 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InvalidOperationException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"Libraries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cannot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be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null"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}</a:t>
            </a:r>
            <a:endParaRPr lang="en-US" sz="2200" spc="-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E4CB77-5FDD-4EC9-26FB-3F3682D0DC85}"/>
              </a:ext>
            </a:extLst>
          </p:cNvPr>
          <p:cNvSpPr txBox="1">
            <a:spLocks/>
          </p:cNvSpPr>
          <p:nvPr/>
        </p:nvSpPr>
        <p:spPr>
          <a:xfrm>
            <a:off x="3895722" y="4774133"/>
            <a:ext cx="3962403" cy="124020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</a:rPr>
              <a:t>Thread 5*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FB0EF-07CF-D78F-14A0-8376A987E6D4}"/>
              </a:ext>
            </a:extLst>
          </p:cNvPr>
          <p:cNvSpPr txBox="1"/>
          <p:nvPr/>
        </p:nvSpPr>
        <p:spPr>
          <a:xfrm>
            <a:off x="3363188" y="5859096"/>
            <a:ext cx="4719497" cy="92640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*Can be any thread other than Thread 1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e.g. Thread 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6DF500-93EE-8E59-EA1D-2772A786707B}"/>
              </a:ext>
            </a:extLst>
          </p:cNvPr>
          <p:cNvSpPr/>
          <p:nvPr/>
        </p:nvSpPr>
        <p:spPr>
          <a:xfrm>
            <a:off x="2741612" y="3560956"/>
            <a:ext cx="9422591" cy="39915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9788A2-5241-621A-3DE5-D09F5C169470}"/>
              </a:ext>
            </a:extLst>
          </p:cNvPr>
          <p:cNvGrpSpPr/>
          <p:nvPr/>
        </p:nvGrpSpPr>
        <p:grpSpPr>
          <a:xfrm>
            <a:off x="274701" y="6364816"/>
            <a:ext cx="2167492" cy="353943"/>
            <a:chOff x="8703664" y="6310423"/>
            <a:chExt cx="2273864" cy="3609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EDCD62F-02C5-4E3E-3A12-8B563A77D3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10600392" y="6337020"/>
              <a:ext cx="377136" cy="32394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BCD746-2DD5-F97A-FE37-BAFE407407A1}"/>
                </a:ext>
              </a:extLst>
            </p:cNvPr>
            <p:cNvSpPr txBox="1"/>
            <p:nvPr userDrawn="1"/>
          </p:nvSpPr>
          <p:spPr>
            <a:xfrm>
              <a:off x="8703664" y="6310423"/>
              <a:ext cx="2080020" cy="36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700" dirty="0">
                  <a:solidFill>
                    <a:schemeClr val="bg1"/>
                  </a:solidFill>
                </a:rPr>
                <a:t>@</a:t>
              </a:r>
              <a:r>
                <a:rPr lang="en-US" sz="1700" dirty="0" err="1">
                  <a:solidFill>
                    <a:schemeClr val="bg1"/>
                  </a:solidFill>
                </a:rPr>
                <a:t>CodeTraveler.io</a:t>
              </a:r>
              <a:endParaRPr lang="en-US" sz="1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01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459EA-E2A8-872E-B592-9F3E09861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6DA279-3274-A219-21B2-FD48C610792E}"/>
              </a:ext>
            </a:extLst>
          </p:cNvPr>
          <p:cNvSpPr/>
          <p:nvPr/>
        </p:nvSpPr>
        <p:spPr bwMode="auto">
          <a:xfrm>
            <a:off x="0" y="1212849"/>
            <a:ext cx="12436475" cy="578167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EA88BEA-5B50-179A-D3EE-611A353C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GetLibraries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DCEBDF6-E910-5BC6-B4D8-57A09B3DE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42865" y="1306880"/>
            <a:ext cx="29255103" cy="3841052"/>
          </a:xfrm>
          <a:ln>
            <a:noFill/>
          </a:ln>
        </p:spPr>
        <p:txBody>
          <a:bodyPr/>
          <a:lstStyle/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public async </a:t>
            </a:r>
            <a:r>
              <a:rPr lang="en-US" sz="2200" spc="-100" dirty="0">
                <a:solidFill>
                  <a:srgbClr val="2B91AF"/>
                </a:solidFill>
                <a:latin typeface="Consolas" charset="0"/>
              </a:rPr>
              <a:t>Task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>
                <a:solidFill>
                  <a:srgbClr val="2B91AF"/>
                </a:solidFill>
                <a:latin typeface="Consolas" charset="0"/>
              </a:rPr>
              <a:t>List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LibraryModel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&gt;&gt;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GetLibraries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{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var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response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= await 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httpClient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GetAsync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"</a:t>
            </a:r>
            <a:r>
              <a:rPr lang="en-US" sz="2200" u="sng" spc="-100" dirty="0">
                <a:solidFill>
                  <a:srgbClr val="0000FF"/>
                </a:solidFill>
                <a:latin typeface="Consolas" charset="0"/>
              </a:rPr>
              <a:t>https://</a:t>
            </a:r>
            <a:r>
              <a:rPr lang="en-US" sz="2200" u="sng" spc="-100" dirty="0" err="1">
                <a:solidFill>
                  <a:srgbClr val="0000FF"/>
                </a:solidFill>
                <a:latin typeface="Consolas" charset="0"/>
              </a:rPr>
              <a:t>codeTraveler.io</a:t>
            </a:r>
            <a:r>
              <a:rPr lang="en-US" sz="2200" u="sng" spc="-100" dirty="0">
                <a:solidFill>
                  <a:srgbClr val="0000FF"/>
                </a:solidFill>
                <a:latin typeface="Consolas" charset="0"/>
              </a:rPr>
              <a:t>/</a:t>
            </a:r>
            <a:r>
              <a:rPr lang="en-US" sz="2200" u="sng" spc="-100" dirty="0" err="1">
                <a:solidFill>
                  <a:srgbClr val="0000FF"/>
                </a:solidFill>
                <a:latin typeface="Consolas" charset="0"/>
              </a:rPr>
              <a:t>MauiLibraries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"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response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EnsureSuccessStatusCode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()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;</a:t>
            </a:r>
          </a:p>
          <a:p>
            <a:endParaRPr lang="en-US" sz="2200" spc="-100" dirty="0">
              <a:solidFill>
                <a:srgbClr val="0000FF"/>
              </a:solidFill>
              <a:latin typeface="Consolas" charset="0"/>
            </a:endParaRP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var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stream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=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await 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response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1E367F"/>
                </a:solidFill>
                <a:latin typeface="Consolas" charset="0"/>
              </a:rPr>
              <a:t>Content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ReadAsStreamAsync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var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libraries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=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await 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JsonSerializer</a:t>
            </a:r>
            <a:r>
              <a:rPr lang="en-US" sz="2200" spc="-100" dirty="0" err="1">
                <a:solidFill>
                  <a:srgbClr val="0000FF"/>
                </a:solidFill>
                <a:latin typeface="Consolas" charset="0"/>
              </a:rPr>
              <a:t>.</a:t>
            </a:r>
            <a:r>
              <a:rPr lang="en-US" sz="2200" spc="-100" dirty="0" err="1">
                <a:solidFill>
                  <a:srgbClr val="74521F"/>
                </a:solidFill>
                <a:latin typeface="Consolas" charset="0"/>
              </a:rPr>
              <a:t>DeserializeAsync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>
                <a:solidFill>
                  <a:srgbClr val="2B91AF"/>
                </a:solidFill>
                <a:latin typeface="Consolas" charset="0"/>
              </a:rPr>
              <a:t>List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&lt;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LibraryModel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&gt;&gt;(</a:t>
            </a:r>
            <a:r>
              <a:rPr lang="en-US" sz="2200" kern="1200" spc="-100" dirty="0">
                <a:ln>
                  <a:noFill/>
                </a:ln>
                <a:solidFill>
                  <a:srgbClr val="1E367F"/>
                </a:solidFill>
                <a:effectLst/>
                <a:latin typeface="Consolas" panose="020B0609020204030204" pitchFamily="49" charset="0"/>
                <a:ea typeface="+mn-ea"/>
                <a:cs typeface="Lucida Console" panose="020B0609040504020204" pitchFamily="49" charset="0"/>
              </a:rPr>
              <a:t>stream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endParaRPr lang="en-US" sz="2200" spc="-100" dirty="0">
              <a:solidFill>
                <a:srgbClr val="74521F"/>
              </a:solidFill>
              <a:latin typeface="Consolas" charset="0"/>
            </a:endParaRP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  </a:t>
            </a:r>
            <a:r>
              <a:rPr lang="en-US" sz="2200" spc="-100" dirty="0">
                <a:solidFill>
                  <a:srgbClr val="8F08C5"/>
                </a:solidFill>
                <a:latin typeface="Consolas" charset="0"/>
              </a:rPr>
              <a:t>return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1E367F"/>
                </a:solidFill>
                <a:latin typeface="Consolas" charset="0"/>
              </a:rPr>
              <a:t>libraries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??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8F08C5"/>
                </a:solidFill>
                <a:latin typeface="Consolas" charset="0"/>
              </a:rPr>
              <a:t>throw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new </a:t>
            </a:r>
            <a:r>
              <a:rPr lang="en-US" sz="2200" spc="-100" dirty="0" err="1">
                <a:solidFill>
                  <a:srgbClr val="2B91AF"/>
                </a:solidFill>
                <a:latin typeface="Consolas" charset="0"/>
              </a:rPr>
              <a:t>InvalidOperationException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"Libraries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cannot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be</a:t>
            </a:r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 </a:t>
            </a:r>
            <a:r>
              <a:rPr lang="en-US" sz="2200" spc="-100" dirty="0">
                <a:solidFill>
                  <a:srgbClr val="A3153E"/>
                </a:solidFill>
                <a:latin typeface="Consolas" charset="0"/>
              </a:rPr>
              <a:t>null"</a:t>
            </a:r>
            <a:r>
              <a:rPr lang="en-US" sz="2200" spc="-1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en-US" sz="2200" spc="-100" dirty="0">
                <a:solidFill>
                  <a:srgbClr val="0000FF"/>
                </a:solidFill>
                <a:latin typeface="Consolas" charset="0"/>
              </a:rPr>
              <a:t>}</a:t>
            </a:r>
            <a:endParaRPr lang="en-US" sz="2200" spc="-1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25F510-8953-CADE-E415-C3A25F5FB4D1}"/>
              </a:ext>
            </a:extLst>
          </p:cNvPr>
          <p:cNvSpPr txBox="1">
            <a:spLocks/>
          </p:cNvSpPr>
          <p:nvPr/>
        </p:nvSpPr>
        <p:spPr>
          <a:xfrm>
            <a:off x="3895722" y="4774133"/>
            <a:ext cx="3654427" cy="124020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DFDAF7-21D0-A4AE-B69D-EBD44DC3731F}"/>
              </a:ext>
            </a:extLst>
          </p:cNvPr>
          <p:cNvSpPr/>
          <p:nvPr/>
        </p:nvSpPr>
        <p:spPr>
          <a:xfrm>
            <a:off x="457201" y="4303542"/>
            <a:ext cx="11979274" cy="39915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749843-6F7B-E2C5-0EB6-D819DCAF3D78}"/>
              </a:ext>
            </a:extLst>
          </p:cNvPr>
          <p:cNvGrpSpPr/>
          <p:nvPr/>
        </p:nvGrpSpPr>
        <p:grpSpPr>
          <a:xfrm>
            <a:off x="274701" y="6364816"/>
            <a:ext cx="2167492" cy="353943"/>
            <a:chOff x="8703664" y="6310423"/>
            <a:chExt cx="2273864" cy="3609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C18E85-A990-BF09-8765-2E8983AD9E8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rcRect/>
            <a:stretch/>
          </p:blipFill>
          <p:spPr>
            <a:xfrm>
              <a:off x="10600392" y="6337020"/>
              <a:ext cx="377136" cy="32394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AE2AEB-4CB0-56B2-9486-D92FA673BEA3}"/>
                </a:ext>
              </a:extLst>
            </p:cNvPr>
            <p:cNvSpPr txBox="1"/>
            <p:nvPr userDrawn="1"/>
          </p:nvSpPr>
          <p:spPr>
            <a:xfrm>
              <a:off x="8703664" y="6310423"/>
              <a:ext cx="2080020" cy="36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700" dirty="0">
                  <a:solidFill>
                    <a:schemeClr val="bg1"/>
                  </a:solidFill>
                </a:rPr>
                <a:t>@</a:t>
              </a:r>
              <a:r>
                <a:rPr lang="en-US" sz="1700" dirty="0" err="1">
                  <a:solidFill>
                    <a:schemeClr val="bg1"/>
                  </a:solidFill>
                </a:rPr>
                <a:t>CodeTraveler.io</a:t>
              </a:r>
              <a:endParaRPr lang="en-US" sz="17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91E81D39-E810-E6D6-3B30-679331C17845}"/>
              </a:ext>
            </a:extLst>
          </p:cNvPr>
          <p:cNvSpPr txBox="1">
            <a:spLocks/>
          </p:cNvSpPr>
          <p:nvPr/>
        </p:nvSpPr>
        <p:spPr>
          <a:xfrm>
            <a:off x="4048122" y="4926533"/>
            <a:ext cx="3654427" cy="124020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</a:rPr>
              <a:t>Thread 1</a:t>
            </a:r>
          </a:p>
        </p:txBody>
      </p:sp>
    </p:spTree>
    <p:extLst>
      <p:ext uri="{BB962C8B-B14F-4D97-AF65-F5344CB8AC3E}">
        <p14:creationId xmlns:p14="http://schemas.microsoft.com/office/powerpoint/2010/main" val="117344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APEX Template 2017 ">
  <a:themeElements>
    <a:clrScheme name="Custom 79">
      <a:dk1>
        <a:srgbClr val="353535"/>
      </a:dk1>
      <a:lt1>
        <a:srgbClr val="FFFFFF"/>
      </a:lt1>
      <a:dk2>
        <a:srgbClr val="353535"/>
      </a:dk2>
      <a:lt2>
        <a:srgbClr val="FFFFFF"/>
      </a:lt2>
      <a:accent1>
        <a:srgbClr val="FFB900"/>
      </a:accent1>
      <a:accent2>
        <a:srgbClr val="B4009E"/>
      </a:accent2>
      <a:accent3>
        <a:srgbClr val="0078D7"/>
      </a:accent3>
      <a:accent4>
        <a:srgbClr val="00BCF2"/>
      </a:accent4>
      <a:accent5>
        <a:srgbClr val="B4A0FF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1239882-4395-4F1E-A7A4-B9823733F26A}" vid="{F3DECCDB-D108-476B-BDE8-0D4C8C1A03CE}"/>
    </a:ext>
  </a:extLst>
</a:theme>
</file>

<file path=ppt/theme/theme2.xml><?xml version="1.0" encoding="utf-8"?>
<a:theme xmlns:a="http://schemas.openxmlformats.org/drawingml/2006/main" name="1_APEX Template 2017 ">
  <a:themeElements>
    <a:clrScheme name="Custom 79">
      <a:dk1>
        <a:srgbClr val="353535"/>
      </a:dk1>
      <a:lt1>
        <a:srgbClr val="FFFFFF"/>
      </a:lt1>
      <a:dk2>
        <a:srgbClr val="353535"/>
      </a:dk2>
      <a:lt2>
        <a:srgbClr val="FFFFFF"/>
      </a:lt2>
      <a:accent1>
        <a:srgbClr val="FFB900"/>
      </a:accent1>
      <a:accent2>
        <a:srgbClr val="B4009E"/>
      </a:accent2>
      <a:accent3>
        <a:srgbClr val="0078D7"/>
      </a:accent3>
      <a:accent4>
        <a:srgbClr val="00BCF2"/>
      </a:accent4>
      <a:accent5>
        <a:srgbClr val="B4A0FF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1239882-4395-4F1E-A7A4-B9823733F26A}" vid="{F3DECCDB-D108-476B-BDE8-0D4C8C1A03C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3D2391BFF58241AEB203BD95DC1F89" ma:contentTypeVersion="16" ma:contentTypeDescription="Create a new document." ma:contentTypeScope="" ma:versionID="bd4b5e6fa70efd11586bd069caa6259f">
  <xsd:schema xmlns:xsd="http://www.w3.org/2001/XMLSchema" xmlns:xs="http://www.w3.org/2001/XMLSchema" xmlns:p="http://schemas.microsoft.com/office/2006/metadata/properties" xmlns:ns1="http://schemas.microsoft.com/sharepoint/v3" xmlns:ns2="16dc66bd-df5a-4495-a5c9-5e296f49988a" xmlns:ns3="12239fb0-26c0-4a37-b790-6c81fba9d0fc" targetNamespace="http://schemas.microsoft.com/office/2006/metadata/properties" ma:root="true" ma:fieldsID="1236f19879e555dfdef409a5be7c6d72" ns1:_="" ns2:_="" ns3:_="">
    <xsd:import namespace="http://schemas.microsoft.com/sharepoint/v3"/>
    <xsd:import namespace="16dc66bd-df5a-4495-a5c9-5e296f49988a"/>
    <xsd:import namespace="12239fb0-26c0-4a37-b790-6c81fba9d0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dc66bd-df5a-4495-a5c9-5e296f4998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39fb0-26c0-4a37-b790-6c81fba9d0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16dc66bd-df5a-4495-a5c9-5e296f49988a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17AA3B-FC88-46DF-B5BA-DC6634CFCC94}">
  <ds:schemaRefs>
    <ds:schemaRef ds:uri="12239fb0-26c0-4a37-b790-6c81fba9d0fc"/>
    <ds:schemaRef ds:uri="16dc66bd-df5a-4495-a5c9-5e296f4998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59C5458-A72E-4627-9FFC-D350DCB4700F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sharepoint/v3"/>
    <ds:schemaRef ds:uri="http://purl.org/dc/elements/1.1/"/>
    <ds:schemaRef ds:uri="http://schemas.microsoft.com/office/2006/documentManagement/types"/>
    <ds:schemaRef ds:uri="12239fb0-26c0-4a37-b790-6c81fba9d0fc"/>
    <ds:schemaRef ds:uri="16dc66bd-df5a-4495-a5c9-5e296f49988a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3134_APEX_template_r03</Template>
  <TotalTime>7846</TotalTime>
  <Words>928</Words>
  <Application>Microsoft Macintosh PowerPoint</Application>
  <PresentationFormat>Custom</PresentationFormat>
  <Paragraphs>141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Consolas</vt:lpstr>
      <vt:lpstr>Lucida Console</vt:lpstr>
      <vt:lpstr>Segoe UI</vt:lpstr>
      <vt:lpstr>Segoe UI Light</vt:lpstr>
      <vt:lpstr>Segoe UI Semilight</vt:lpstr>
      <vt:lpstr>Wingdings</vt:lpstr>
      <vt:lpstr>APEX Template 2017 </vt:lpstr>
      <vt:lpstr>1_APEX Template 2017 </vt:lpstr>
      <vt:lpstr>Compiler Generated Async Code</vt:lpstr>
      <vt:lpstr>GetLibraries</vt:lpstr>
      <vt:lpstr>GetLibraries</vt:lpstr>
      <vt:lpstr>GetLibraries</vt:lpstr>
      <vt:lpstr>GetLibraries</vt:lpstr>
      <vt:lpstr>GetLibraries</vt:lpstr>
      <vt:lpstr>GetLibraries</vt:lpstr>
      <vt:lpstr>GetLibraries</vt:lpstr>
      <vt:lpstr>GetLibraries</vt:lpstr>
      <vt:lpstr>Compiler Generated Code</vt:lpstr>
      <vt:lpstr>Quick Review</vt:lpstr>
      <vt:lpstr>PowerPoint Presentation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&lt;Speech title here&gt;</dc:subject>
  <dc:creator>Trine Thogersen</dc:creator>
  <cp:keywords/>
  <dc:description>Template: _x000d_
Formatting: _x000d_
Audience Type:</dc:description>
  <cp:lastModifiedBy>Brandon Minnick</cp:lastModifiedBy>
  <cp:revision>184</cp:revision>
  <dcterms:created xsi:type="dcterms:W3CDTF">2017-10-31T19:47:21Z</dcterms:created>
  <dcterms:modified xsi:type="dcterms:W3CDTF">2024-11-24T19:08:49Z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0x010100A33D2391BFF58241AEB203BD95DC1F89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maprende@microsoft.com</vt:lpwstr>
  </property>
  <property fmtid="{D5CDD505-2E9C-101B-9397-08002B2CF9AE}" pid="14" name="MSIP_Label_f42aa342-8706-4288-bd11-ebb85995028c_SetDate">
    <vt:lpwstr>2018-04-03T18:59:45.4491218Z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</Properties>
</file>