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4" r:id="rId5"/>
    <p:sldMasterId id="2147484523" r:id="rId6"/>
  </p:sldMasterIdLst>
  <p:notesMasterIdLst>
    <p:notesMasterId r:id="rId18"/>
  </p:notesMasterIdLst>
  <p:handoutMasterIdLst>
    <p:handoutMasterId r:id="rId19"/>
  </p:handoutMasterIdLst>
  <p:sldIdLst>
    <p:sldId id="1534" r:id="rId7"/>
    <p:sldId id="2076136995" r:id="rId8"/>
    <p:sldId id="2076136996" r:id="rId9"/>
    <p:sldId id="2076136999" r:id="rId10"/>
    <p:sldId id="2076137000" r:id="rId11"/>
    <p:sldId id="2076137001" r:id="rId12"/>
    <p:sldId id="2076137002" r:id="rId13"/>
    <p:sldId id="2076137003" r:id="rId14"/>
    <p:sldId id="2076136997" r:id="rId15"/>
    <p:sldId id="2076136987" r:id="rId16"/>
    <p:sldId id="2076137004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B900"/>
    <a:srgbClr val="414141"/>
    <a:srgbClr val="1E1E1E"/>
    <a:srgbClr val="00BCF2"/>
    <a:srgbClr val="0078D7"/>
    <a:srgbClr val="353535"/>
    <a:srgbClr val="525252"/>
    <a:srgbClr val="B4009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51"/>
    <p:restoredTop sz="77602"/>
  </p:normalViewPr>
  <p:slideViewPr>
    <p:cSldViewPr snapToGrid="0">
      <p:cViewPr varScale="1">
        <p:scale>
          <a:sx n="197" d="100"/>
          <a:sy n="197" d="100"/>
        </p:scale>
        <p:origin x="2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11/21/24 4:00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11/21/24 4:00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Introduction to Asynchronous Programming in C#! </a:t>
            </a:r>
          </a:p>
          <a:p>
            <a:endParaRPr lang="en-US" dirty="0"/>
          </a:p>
          <a:p>
            <a:r>
              <a:rPr lang="en-US" dirty="0"/>
              <a:t>In this section, we’ll cover the basics of asynchronous programming, the difference between asynchronous programming and parallel programming, and introduce the concept of Task and Thread. </a:t>
            </a:r>
          </a:p>
          <a:p>
            <a:endParaRPr lang="en-US" dirty="0"/>
          </a:p>
          <a:p>
            <a:r>
              <a:rPr lang="en-US" dirty="0"/>
              <a:t>Let’s jump into the code!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6CB6AA9-3CC1-4465-AB79-459A497E7799}" type="datetime8">
              <a:rPr lang="en-US" smtClean="0"/>
              <a:t>11/21/24 4:00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1F6E7-4C21-BA9D-8B65-FD3E8160F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A8368-EA80-06DF-E034-9A1CB285F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3B3D88-7F0E-7C3A-5713-42DCC98E6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context of C# and .NET,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thread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the smallest unit of execution within a process. A process is an instance of a running application, and within this process, threads are used to execute code. Each thread has its own execution context, which includes its program counter, stack, and registers.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thread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a low-level construct that represents an individual unit of execution. In contrast,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task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a higher-level abstraction that simplifies concurrency and parallelism in C#. While threads allow you to perform multiple operations concurrently, tasks are more efficient and easier to work with, as they handle thread management behind the scenes. In most cases, using </a:t>
            </a:r>
            <a:r>
              <a:rPr lang="en-US" dirty="0"/>
              <a:t>Task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preferable because it abstracts the complexities of thread management, making asynchronous and concurrent programming more straightforward.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On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MacBook Pro with 16-core M4 Max CPU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.NET will typically manage the thread pool dynamically. It may allow: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Up to 32 threads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(2x the number of cores) for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I/O-bound tasks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Around 16 threads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for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CPU-bound tasks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(as it generally tries to avoid oversaturating the CPU).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You can configure the thread pool's minimum and maximum threads using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ThreadPool.SetMinThreads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ThreadPool.SetMaxThreads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if you want to customize the behavior further.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general, .NET efficiently manages the thread pool, and you don't need to manually tweak the thread count unless you have specific performance requirements.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B3AD-F483-5678-806B-522BFF7428F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11/21/24 4:00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54CA7-0ABD-1DA5-ADD1-9EBBDE4E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393A2-2C1E-C4C4-4EC2-1DAAF00790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0121745F-6CE2-6BB8-018C-1DFF6C3F5364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36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DC5C9-14E8-53E8-1AF3-C575D9E74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FBF62-BEA1-F987-63AA-49E5A9186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F20EEC-9141-79E0-32A0-F673C3B1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context of C# and .NET,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thread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the smallest unit of execution within a process. A process is an instance of a running application, and within this process, threads are used to execute code. Each thread has its own execution context, which includes its program counter, stack, and registers.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thread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a low-level construct that represents an individual unit of execution. In contrast,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task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a higher-level abstraction that simplifies concurrency and parallelism in C#. While threads allow you to perform multiple operations concurrently, tasks are more efficient and easier to work with, as they handle thread management behind the scenes. In most cases, using </a:t>
            </a:r>
            <a:r>
              <a:rPr lang="en-US" dirty="0"/>
              <a:t>Task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preferable because it abstracts the complexities of thread management, making asynchronous and concurrent programming more straightforward.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On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MacBook Pro with 16-core M4 Max CPU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.NET will typically manage the thread pool dynamically. It may allow: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Up to 32 threads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(2x the number of cores) for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I/O-bound tasks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Around 16 threads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for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CPU-bound tasks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(as it generally tries to avoid oversaturating the CPU).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You can configure the thread pool's minimum and maximum threads using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ThreadPool.SetMinThreads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ThreadPool.SetMaxThreads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if you want to customize the behavior further.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general, .NET efficiently manages the thread pool, and you don't need to manually tweak the thread count unless you have specific performance requirements.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B04F-0DA8-6918-E728-08838AA8A71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11/21/24 4:25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DD958-1ACD-082B-52DD-1DCD2AB6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C9122-C66C-7A4B-5B54-2C180E9725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58E5F5E3-B156-D1EB-7269-0624F75F2075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8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2E3B-8F43-F511-6E6B-D42994EF7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06F2E-6CE9-281C-8DF1-6C54968E5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92647-E61F-DB9E-7937-1127A325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99A8-D474-B111-8711-E7F46BDCACB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11/21/24 4:55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E876-A831-198B-30C9-98C32C2B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7E14-F78E-35EF-CBFF-F851335EF4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616D3E92-56BE-12F8-6328-4F06F5E17AD7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96CB7-CB79-E29A-4B12-8A17754CF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B62E0-0F9F-7E0F-4C7B-3C98D8949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77428-CDAE-8E5C-B381-9BFE4B76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EB0DB-2A2B-5CBB-F4F4-E053D95574A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11/21/24 4:00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B476-0F45-0CF0-377B-970689F9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C2474-8CA8-3337-EBEA-4F2C68E3AD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CBE48C98-956B-07C2-23E1-3712CC6F1B4A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3785B-CDF9-4DA6-FB16-63459B3C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46E24-E18E-BE6D-1429-2BDDABECD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BFDC2-747F-ECE0-5BF3-6AFA9FE0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C76B-D71C-3745-04C1-5434C5E431E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11/21/24 4:00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CC441-CFAF-4F57-A38A-6FE44CF3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16D32-DFA6-CD6F-00E3-56A922E199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FC47EE33-DB39-9A7B-A22A-4A56D5BD53A5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2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4E25A-FDB1-15F3-F6C5-973DC229A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C37327-3084-156C-A5BE-3995EAE2A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EDEC1F-A0FC-7F69-2611-B42F2F88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5B54-CB51-4B5B-D011-43EE1E659981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11/21/24 4:00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4FDAE-84E5-3202-0B73-E007BC72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2502D-0F91-46C7-0A86-B356051542B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722FB915-15E8-78B8-5AD2-9EDBA96C85ED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FA116-2796-DD2A-A5CB-71A6A376B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F8207-6DD8-0437-4BC4-D4D4F5D79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8F3525-E4CC-4B48-4707-BB2F58AB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D5971-11E5-E44F-9F02-585A51BE0551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11/21/24 4:00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EC9A9-48E7-CC18-86D3-EDE4D97D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23354-C84F-94FE-2514-37DEAB9629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61B7EC48-6E7D-26EB-0672-5B44012856B2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DEB09-8146-51F5-44A6-AA2256FA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83FAE-593C-B27E-2826-BDDD3E1F6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EE6DBB-4A61-A248-3BE9-95E94AD3E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F61E-D78D-DD16-DD54-1BA5BE4A232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11/21/24 4:00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84C72-98A2-F76C-F6AD-DAF8A9CB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99BC-FDE5-3B0B-08DC-541C0BB140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D8C3D969-F75F-AFD1-A298-DFF2B7DC23FC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6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47B50-FCF1-4994-A60A-37816FF6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6C00D-BE71-7FB6-0B05-35FD403B7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A40EC-3186-838E-8BBE-348C30AD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E75B-BAD4-E259-9B98-70CF66D26BB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11/21/24 4:00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22BA1-8126-D82C-BE98-B6882359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A3014-7E60-E773-C777-9C91EB2DD0F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1F722DD9-A08B-1E87-D735-3561B1E405C7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1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5D085-622C-8915-3DCF-7DC8814B3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92725-79E4-E24F-690F-BA7D24D6A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8FC963-21AA-D557-231D-9D6B966D3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DAA4-13EF-2ED4-7673-CD283A16016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11/21/24 4:00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7726-1E9C-ABA1-09BF-D030FF03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6E595-6EDD-1327-2598-51AE5798C3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41F172D7-1154-3848-9368-81A68BB03604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1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89495-1FC6-5543-BF13-A9944ECAD0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97585" y="526835"/>
            <a:ext cx="5145490" cy="5145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48048-DA26-A845-BFB0-20035B45482D}"/>
              </a:ext>
            </a:extLst>
          </p:cNvPr>
          <p:cNvSpPr txBox="1"/>
          <p:nvPr userDrawn="1"/>
        </p:nvSpPr>
        <p:spPr>
          <a:xfrm>
            <a:off x="11254154" y="6551525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2266774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Lucida Console" panose="020B0609040504020204" pitchFamily="49" charset="0"/>
                <a:cs typeface="Lucida Console" panose="020B060904050402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Lucida Console" panose="020B0609040504020204" pitchFamily="49" charset="0"/>
                <a:cs typeface="Lucida Console" panose="020B060904050402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Lucida Console" panose="020B0609040504020204" pitchFamily="49" charset="0"/>
                <a:cs typeface="Lucida Console" panose="020B060904050402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Lucida Console" panose="020B0609040504020204" pitchFamily="49" charset="0"/>
                <a:cs typeface="Lucida Console" panose="020B060904050402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Lucida Console" panose="020B0609040504020204" pitchFamily="49" charset="0"/>
                <a:cs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1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3" name="Picture 4" descr="C Sharp (programming language) - Wikipedia">
            <a:extLst>
              <a:ext uri="{FF2B5EF4-FFF2-40B4-BE49-F238E27FC236}">
                <a16:creationId xmlns:a16="http://schemas.microsoft.com/office/drawing/2014/main" id="{E11DEF6F-6FA5-036A-3FE6-CE6F79A44B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045" y="1342291"/>
            <a:ext cx="4309941" cy="43099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041448" y="1160413"/>
            <a:ext cx="4673697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66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7005FD-E540-3E4A-9371-20FD9282D9F3}"/>
              </a:ext>
            </a:extLst>
          </p:cNvPr>
          <p:cNvGrpSpPr/>
          <p:nvPr userDrawn="1"/>
        </p:nvGrpSpPr>
        <p:grpSpPr>
          <a:xfrm>
            <a:off x="274715" y="6364816"/>
            <a:ext cx="2169543" cy="353943"/>
            <a:chOff x="8703664" y="6310423"/>
            <a:chExt cx="2276012" cy="3609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12EB1B-8436-DA48-A33C-012BE9B41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rcRect/>
            <a:stretch/>
          </p:blipFill>
          <p:spPr>
            <a:xfrm>
              <a:off x="10602538" y="6337019"/>
              <a:ext cx="377138" cy="32394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8F044-4A5E-8645-9438-15DC3D7043FC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CodeTraveler.io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30" r:id="rId8"/>
    <p:sldLayoutId id="2147484514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AF7847F-20B7-5C1C-DE84-5EC3C3D90000}"/>
              </a:ext>
            </a:extLst>
          </p:cNvPr>
          <p:cNvGrpSpPr/>
          <p:nvPr userDrawn="1"/>
        </p:nvGrpSpPr>
        <p:grpSpPr>
          <a:xfrm>
            <a:off x="274715" y="6364816"/>
            <a:ext cx="2169543" cy="353943"/>
            <a:chOff x="8703664" y="6310423"/>
            <a:chExt cx="2276012" cy="3609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2E9F21-F791-C933-7D66-1B07FB6846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/>
            <a:stretch/>
          </p:blipFill>
          <p:spPr>
            <a:xfrm>
              <a:off x="10602538" y="6337019"/>
              <a:ext cx="377138" cy="3239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591E8B-C57E-57A7-D7EC-13B1240C74E8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CodeTraveler.io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50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52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980709"/>
            <a:ext cx="8213517" cy="1828786"/>
          </a:xfrm>
        </p:spPr>
        <p:txBody>
          <a:bodyPr/>
          <a:lstStyle/>
          <a:p>
            <a:r>
              <a:rPr lang="en-US" dirty="0"/>
              <a:t>Intro to Asynchronous Programming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074123"/>
            <a:ext cx="7315137" cy="1828007"/>
          </a:xfrm>
        </p:spPr>
        <p:txBody>
          <a:bodyPr vert="horz" wrap="square" lIns="164592" tIns="109728" rIns="164592" bIns="109728" rtlCol="0" anchor="t">
            <a:noAutofit/>
          </a:bodyPr>
          <a:lstStyle/>
          <a:p>
            <a:r>
              <a:rPr lang="en-US" dirty="0"/>
              <a:t>Brandon Minnick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/>
              <a:t>Code Traveler, LLC</a:t>
            </a:r>
            <a:endParaRPr lang="en-US" sz="2000" dirty="0">
              <a:cs typeface="Segoe UI Semi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AE6F7-A19C-624B-AF22-170C782C1152}"/>
              </a:ext>
            </a:extLst>
          </p:cNvPr>
          <p:cNvSpPr txBox="1"/>
          <p:nvPr/>
        </p:nvSpPr>
        <p:spPr>
          <a:xfrm>
            <a:off x="11230984" y="6551407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897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1A1E7-E51A-93C1-FB1C-1B6478F81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34EE-EFEC-8398-D506-59CF7ECF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Wait…What is a Task?</a:t>
            </a:r>
            <a:br>
              <a:rPr lang="en-US" dirty="0"/>
            </a:br>
            <a:r>
              <a:rPr lang="en-US" sz="32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namespace </a:t>
            </a:r>
            <a:r>
              <a:rPr lang="en-US" sz="32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System.Threading.Tasks</a:t>
            </a:r>
            <a:r>
              <a:rPr lang="en-US" sz="32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;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4FD348F-4E35-3EA5-E406-8DDF1A3AA9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628774"/>
            <a:ext cx="11888787" cy="1902059"/>
          </a:xfrm>
        </p:spPr>
        <p:txBody>
          <a:bodyPr/>
          <a:lstStyle/>
          <a:p>
            <a:r>
              <a:rPr lang="en-US" dirty="0"/>
              <a:t>Represents an asynchronous operation</a:t>
            </a:r>
          </a:p>
          <a:p>
            <a:r>
              <a:rPr lang="en-US" dirty="0"/>
              <a:t>Abstraction over `</a:t>
            </a:r>
            <a:r>
              <a:rPr lang="en-US" dirty="0" err="1"/>
              <a:t>System.Threading.Thread</a:t>
            </a:r>
            <a:r>
              <a:rPr lang="en-US" dirty="0"/>
              <a:t>`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1B6F7-6F5A-97E8-98DB-ADD827425C9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00618" y="4131744"/>
            <a:ext cx="7772400" cy="24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1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FE849-6089-4FC8-073E-82A5FC5DF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095-5744-084D-6BAF-E744798A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 is a Thread?</a:t>
            </a:r>
            <a:br>
              <a:rPr lang="en-US" dirty="0"/>
            </a:br>
            <a:r>
              <a:rPr lang="en-US" sz="32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namespace </a:t>
            </a:r>
            <a:r>
              <a:rPr lang="en-US" sz="32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System.Threading</a:t>
            </a:r>
            <a:r>
              <a:rPr lang="en-US" sz="32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;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B3B22BD-C520-7DBB-CC93-1382FB615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628774"/>
            <a:ext cx="11888787" cy="3847207"/>
          </a:xfrm>
        </p:spPr>
        <p:txBody>
          <a:bodyPr/>
          <a:lstStyle/>
          <a:p>
            <a:r>
              <a:rPr lang="en-US" dirty="0"/>
              <a:t>An individual unit of execution</a:t>
            </a:r>
          </a:p>
          <a:p>
            <a:r>
              <a:rPr lang="en-US" dirty="0"/>
              <a:t>Contains program instructions</a:t>
            </a:r>
          </a:p>
          <a:p>
            <a:r>
              <a:rPr lang="en-US" dirty="0"/>
              <a:t>Also Contains:</a:t>
            </a:r>
          </a:p>
          <a:p>
            <a:pPr lvl="1"/>
            <a:r>
              <a:rPr lang="en-US" i="0" u="none" strike="noStrike" dirty="0" err="1">
                <a:solidFill>
                  <a:schemeClr val="tx1"/>
                </a:solidFill>
                <a:effectLst/>
                <a:latin typeface="+mj-lt"/>
              </a:rPr>
              <a:t>ManagedThreadId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i="0" u="none" strike="noStrike" dirty="0" err="1">
                <a:solidFill>
                  <a:schemeClr val="tx1"/>
                </a:solidFill>
                <a:effectLst/>
                <a:latin typeface="+mj-lt"/>
              </a:rPr>
              <a:t>ThreadState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i="0" u="none" strike="noStrike" dirty="0" err="1">
                <a:solidFill>
                  <a:schemeClr val="tx1"/>
                </a:solidFill>
                <a:effectLst/>
                <a:latin typeface="+mj-lt"/>
              </a:rPr>
              <a:t>IsAlive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+mj-lt"/>
              </a:rPr>
              <a:t>, Priority, </a:t>
            </a:r>
            <a:r>
              <a:rPr lang="en-US" i="0" u="none" strike="noStrike" dirty="0" err="1">
                <a:solidFill>
                  <a:schemeClr val="tx1"/>
                </a:solidFill>
                <a:effectLst/>
                <a:latin typeface="+mj-lt"/>
              </a:rPr>
              <a:t>CurrentCulture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i="0" u="none" strike="noStrike" dirty="0" err="1">
                <a:solidFill>
                  <a:schemeClr val="tx1"/>
                </a:solidFill>
                <a:effectLst/>
                <a:latin typeface="+mj-lt"/>
              </a:rPr>
              <a:t>IsBackground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lang="en-US" i="0" u="none" strike="noStrike" dirty="0" err="1">
                <a:solidFill>
                  <a:schemeClr val="tx1"/>
                </a:solidFill>
                <a:effectLst/>
                <a:latin typeface="+mj-lt"/>
              </a:rPr>
              <a:t>ExecutionContext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7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08F7A-0F72-2843-8CE9-05CC71DBD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E9AECD-5F0D-E0F8-C606-98C420309BF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9739" y="1492125"/>
            <a:ext cx="7965097" cy="5513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B33D8-DE06-06E8-015C-B6F833F5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Before Async / Await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”Call Back Hell”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1D1E2-4707-BDDF-AD19-2AE75F177E6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883539" y="1401012"/>
            <a:ext cx="6464486" cy="1825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1EBA35-DBE7-771C-39E2-DD633433283F}"/>
              </a:ext>
            </a:extLst>
          </p:cNvPr>
          <p:cNvSpPr txBox="1"/>
          <p:nvPr/>
        </p:nvSpPr>
        <p:spPr>
          <a:xfrm>
            <a:off x="28000" y="1550239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53C8A-05FA-3F3C-A9B5-D34AB3089E52}"/>
              </a:ext>
            </a:extLst>
          </p:cNvPr>
          <p:cNvSpPr txBox="1"/>
          <p:nvPr/>
        </p:nvSpPr>
        <p:spPr>
          <a:xfrm>
            <a:off x="28000" y="1808771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0F894-A8E2-DC7B-929F-A5324F3E83FB}"/>
              </a:ext>
            </a:extLst>
          </p:cNvPr>
          <p:cNvSpPr txBox="1"/>
          <p:nvPr/>
        </p:nvSpPr>
        <p:spPr>
          <a:xfrm>
            <a:off x="27159" y="6532868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628DE-08E1-9D1A-0552-E5B9EC76BC2C}"/>
              </a:ext>
            </a:extLst>
          </p:cNvPr>
          <p:cNvSpPr txBox="1"/>
          <p:nvPr/>
        </p:nvSpPr>
        <p:spPr>
          <a:xfrm>
            <a:off x="27159" y="2356250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8F6FC5-EDA9-69D3-7BAD-6F9DA8602089}"/>
              </a:ext>
            </a:extLst>
          </p:cNvPr>
          <p:cNvSpPr txBox="1"/>
          <p:nvPr/>
        </p:nvSpPr>
        <p:spPr>
          <a:xfrm>
            <a:off x="427312" y="3406452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4EF57A-A78C-0770-608E-223FFF62E738}"/>
              </a:ext>
            </a:extLst>
          </p:cNvPr>
          <p:cNvSpPr txBox="1"/>
          <p:nvPr/>
        </p:nvSpPr>
        <p:spPr>
          <a:xfrm>
            <a:off x="418259" y="3668937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6717B-F33B-BC16-0C06-856E2ECE9767}"/>
              </a:ext>
            </a:extLst>
          </p:cNvPr>
          <p:cNvSpPr txBox="1"/>
          <p:nvPr/>
        </p:nvSpPr>
        <p:spPr>
          <a:xfrm>
            <a:off x="787637" y="4154416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D7EE9-EADB-EC7C-E75C-9FBD020864F7}"/>
              </a:ext>
            </a:extLst>
          </p:cNvPr>
          <p:cNvSpPr txBox="1"/>
          <p:nvPr/>
        </p:nvSpPr>
        <p:spPr>
          <a:xfrm>
            <a:off x="787637" y="4428019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E4149C-14FD-F7C7-3A4D-DF0EBBCCD4E8}"/>
              </a:ext>
            </a:extLst>
          </p:cNvPr>
          <p:cNvSpPr txBox="1"/>
          <p:nvPr/>
        </p:nvSpPr>
        <p:spPr>
          <a:xfrm>
            <a:off x="27159" y="2612571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13455-7221-942A-F907-48F952D748AC}"/>
              </a:ext>
            </a:extLst>
          </p:cNvPr>
          <p:cNvSpPr txBox="1"/>
          <p:nvPr/>
        </p:nvSpPr>
        <p:spPr>
          <a:xfrm>
            <a:off x="1196822" y="5207064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8C3ED-6C08-D95B-49ED-C7A4ECE712A6}"/>
              </a:ext>
            </a:extLst>
          </p:cNvPr>
          <p:cNvSpPr txBox="1"/>
          <p:nvPr/>
        </p:nvSpPr>
        <p:spPr>
          <a:xfrm>
            <a:off x="1196821" y="5477825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11</a:t>
            </a:r>
          </a:p>
        </p:txBody>
      </p:sp>
    </p:spTree>
    <p:extLst>
      <p:ext uri="{BB962C8B-B14F-4D97-AF65-F5344CB8AC3E}">
        <p14:creationId xmlns:p14="http://schemas.microsoft.com/office/powerpoint/2010/main" val="17093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936E0-D7B4-3816-E7BE-D0D7CA54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31A8-F15B-4A4C-FDE8-D2ED8778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Async / Await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Introducing Async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42C24-77BC-6CA5-01E1-7121F6BEBBF6}"/>
              </a:ext>
            </a:extLst>
          </p:cNvPr>
          <p:cNvPicPr>
            <a:picLocks noChangeAspect="1"/>
          </p:cNvPicPr>
          <p:nvPr/>
        </p:nvPicPr>
        <p:blipFill>
          <a:blip/>
          <a:srcRect b="12805"/>
          <a:stretch/>
        </p:blipFill>
        <p:spPr>
          <a:xfrm>
            <a:off x="753273" y="1803316"/>
            <a:ext cx="7772400" cy="42299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59D7C0-EB3D-5391-FA88-2E649E73577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883539" y="1401012"/>
            <a:ext cx="6464486" cy="1825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2BFED-E4DD-3C61-55D9-C217C45D540C}"/>
              </a:ext>
            </a:extLst>
          </p:cNvPr>
          <p:cNvSpPr txBox="1"/>
          <p:nvPr/>
        </p:nvSpPr>
        <p:spPr>
          <a:xfrm>
            <a:off x="0" y="1696543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7734D-5A31-32A9-D0BE-8E5A693F6429}"/>
              </a:ext>
            </a:extLst>
          </p:cNvPr>
          <p:cNvSpPr txBox="1"/>
          <p:nvPr/>
        </p:nvSpPr>
        <p:spPr>
          <a:xfrm>
            <a:off x="0" y="2005233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F8EE5-4730-4169-4E3A-7A94E6B58D50}"/>
              </a:ext>
            </a:extLst>
          </p:cNvPr>
          <p:cNvSpPr txBox="1"/>
          <p:nvPr/>
        </p:nvSpPr>
        <p:spPr>
          <a:xfrm>
            <a:off x="0" y="2606054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8F8BF-FCCB-7FA3-6B2E-4A6DCB745588}"/>
              </a:ext>
            </a:extLst>
          </p:cNvPr>
          <p:cNvSpPr txBox="1"/>
          <p:nvPr/>
        </p:nvSpPr>
        <p:spPr>
          <a:xfrm>
            <a:off x="-1" y="2883158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46D95-F56B-F763-E014-648C505BDFBA}"/>
              </a:ext>
            </a:extLst>
          </p:cNvPr>
          <p:cNvSpPr txBox="1"/>
          <p:nvPr/>
        </p:nvSpPr>
        <p:spPr>
          <a:xfrm>
            <a:off x="-2" y="3474146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83980-E5DB-2644-6F4C-BA9224E2ECCB}"/>
              </a:ext>
            </a:extLst>
          </p:cNvPr>
          <p:cNvSpPr txBox="1"/>
          <p:nvPr/>
        </p:nvSpPr>
        <p:spPr>
          <a:xfrm>
            <a:off x="0" y="3751250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A8D8B-BBC8-3649-066B-69EFA3F606E3}"/>
              </a:ext>
            </a:extLst>
          </p:cNvPr>
          <p:cNvSpPr txBox="1"/>
          <p:nvPr/>
        </p:nvSpPr>
        <p:spPr>
          <a:xfrm>
            <a:off x="-3" y="4388646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A240F-ECCC-78C3-47A0-1E113F25F17F}"/>
              </a:ext>
            </a:extLst>
          </p:cNvPr>
          <p:cNvSpPr txBox="1"/>
          <p:nvPr/>
        </p:nvSpPr>
        <p:spPr>
          <a:xfrm>
            <a:off x="-4" y="4660761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5D6A7-2E8B-8E11-C0C4-88E3D62D05AB}"/>
              </a:ext>
            </a:extLst>
          </p:cNvPr>
          <p:cNvSpPr txBox="1"/>
          <p:nvPr/>
        </p:nvSpPr>
        <p:spPr>
          <a:xfrm>
            <a:off x="0" y="5280016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699E4-F768-B875-8B5B-4F95B7683069}"/>
              </a:ext>
            </a:extLst>
          </p:cNvPr>
          <p:cNvSpPr txBox="1"/>
          <p:nvPr/>
        </p:nvSpPr>
        <p:spPr>
          <a:xfrm>
            <a:off x="-5" y="5552131"/>
            <a:ext cx="2670773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10</a:t>
            </a:r>
          </a:p>
        </p:txBody>
      </p:sp>
    </p:spTree>
    <p:extLst>
      <p:ext uri="{BB962C8B-B14F-4D97-AF65-F5344CB8AC3E}">
        <p14:creationId xmlns:p14="http://schemas.microsoft.com/office/powerpoint/2010/main" val="19440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03EE8E-F3B5-E2DD-E017-D4F0ED9B0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F73FE2-8C2A-A1B1-E470-E67299961375}"/>
              </a:ext>
            </a:extLst>
          </p:cNvPr>
          <p:cNvGrpSpPr/>
          <p:nvPr/>
        </p:nvGrpSpPr>
        <p:grpSpPr>
          <a:xfrm>
            <a:off x="2163511" y="1803316"/>
            <a:ext cx="8430598" cy="4229930"/>
            <a:chOff x="2163511" y="1803316"/>
            <a:chExt cx="8430598" cy="42299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FC8BA1-435D-1B07-7845-D75CD5C5AF14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b="12805"/>
            <a:stretch/>
          </p:blipFill>
          <p:spPr>
            <a:xfrm>
              <a:off x="2163511" y="1803316"/>
              <a:ext cx="7772400" cy="422993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9127AD-5DE6-CB5A-2E8D-50FA9DC811FF}"/>
                </a:ext>
              </a:extLst>
            </p:cNvPr>
            <p:cNvSpPr/>
            <p:nvPr/>
          </p:nvSpPr>
          <p:spPr bwMode="auto">
            <a:xfrm>
              <a:off x="9679709" y="1803316"/>
              <a:ext cx="914400" cy="4229930"/>
            </a:xfrm>
            <a:prstGeom prst="rect">
              <a:avLst/>
            </a:prstGeom>
            <a:solidFill>
              <a:srgbClr val="26262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CAEBCE-35A5-FBBC-DDB7-A6DD5C27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Async / Await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Multithreading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5D6A25-24C2-F7AD-E75C-0E0D383B211C}"/>
              </a:ext>
            </a:extLst>
          </p:cNvPr>
          <p:cNvSpPr txBox="1">
            <a:spLocks/>
          </p:cNvSpPr>
          <p:nvPr/>
        </p:nvSpPr>
        <p:spPr>
          <a:xfrm>
            <a:off x="6618535" y="2901506"/>
            <a:ext cx="3654427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E4875-0381-5C26-280C-04A45A0B0395}"/>
              </a:ext>
            </a:extLst>
          </p:cNvPr>
          <p:cNvSpPr/>
          <p:nvPr/>
        </p:nvSpPr>
        <p:spPr>
          <a:xfrm>
            <a:off x="2500563" y="1840260"/>
            <a:ext cx="4082039" cy="60737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6A2E5-029A-1508-1A39-8F767AEE22A6}"/>
              </a:ext>
            </a:extLst>
          </p:cNvPr>
          <p:cNvSpPr/>
          <p:nvPr/>
        </p:nvSpPr>
        <p:spPr>
          <a:xfrm>
            <a:off x="2500562" y="2715494"/>
            <a:ext cx="4082039" cy="30257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</p:spTree>
    <p:extLst>
      <p:ext uri="{BB962C8B-B14F-4D97-AF65-F5344CB8AC3E}">
        <p14:creationId xmlns:p14="http://schemas.microsoft.com/office/powerpoint/2010/main" val="292036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280AB06-4F1F-AA7A-57F2-56FB95CFB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A0A42D9-D4D8-085D-5456-1C14A8E650FE}"/>
              </a:ext>
            </a:extLst>
          </p:cNvPr>
          <p:cNvGrpSpPr/>
          <p:nvPr/>
        </p:nvGrpSpPr>
        <p:grpSpPr>
          <a:xfrm>
            <a:off x="2163511" y="1803316"/>
            <a:ext cx="8430598" cy="4229930"/>
            <a:chOff x="2163511" y="1803316"/>
            <a:chExt cx="8430598" cy="42299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88809C-12E9-EAD1-C3EC-1F1541DD3D2B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b="12805"/>
            <a:stretch/>
          </p:blipFill>
          <p:spPr>
            <a:xfrm>
              <a:off x="2163511" y="1803316"/>
              <a:ext cx="7772400" cy="422993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B1BE7E-9C81-1357-9166-D080A7D5F569}"/>
                </a:ext>
              </a:extLst>
            </p:cNvPr>
            <p:cNvSpPr/>
            <p:nvPr/>
          </p:nvSpPr>
          <p:spPr bwMode="auto">
            <a:xfrm>
              <a:off x="9679709" y="1803316"/>
              <a:ext cx="914400" cy="4229930"/>
            </a:xfrm>
            <a:prstGeom prst="rect">
              <a:avLst/>
            </a:prstGeom>
            <a:solidFill>
              <a:srgbClr val="26262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CDA236-6673-3C15-9B26-E8A7FEE7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Async / Await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Multithreading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E1367C-57CE-0958-BC75-2B54FF608371}"/>
              </a:ext>
            </a:extLst>
          </p:cNvPr>
          <p:cNvSpPr txBox="1">
            <a:spLocks/>
          </p:cNvSpPr>
          <p:nvPr/>
        </p:nvSpPr>
        <p:spPr>
          <a:xfrm>
            <a:off x="6600063" y="2901506"/>
            <a:ext cx="3654427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</a:rPr>
              <a:t>Thread 2*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DF037-784A-D07C-017A-9D865A37B652}"/>
              </a:ext>
            </a:extLst>
          </p:cNvPr>
          <p:cNvSpPr/>
          <p:nvPr/>
        </p:nvSpPr>
        <p:spPr>
          <a:xfrm>
            <a:off x="2500563" y="3010396"/>
            <a:ext cx="4082039" cy="30257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72455-7457-7ADE-D068-D77156768C5D}"/>
              </a:ext>
            </a:extLst>
          </p:cNvPr>
          <p:cNvSpPr txBox="1"/>
          <p:nvPr/>
        </p:nvSpPr>
        <p:spPr>
          <a:xfrm>
            <a:off x="6415336" y="4419604"/>
            <a:ext cx="4178773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*Can be any thread other than Thread 1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e.g. Thread 6</a:t>
            </a:r>
          </a:p>
        </p:txBody>
      </p:sp>
    </p:spTree>
    <p:extLst>
      <p:ext uri="{BB962C8B-B14F-4D97-AF65-F5344CB8AC3E}">
        <p14:creationId xmlns:p14="http://schemas.microsoft.com/office/powerpoint/2010/main" val="44332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8E22DC-8F5E-7E68-15B2-76D137A6E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2C89E20-BFE9-0D15-56CF-C8708FBFF436}"/>
              </a:ext>
            </a:extLst>
          </p:cNvPr>
          <p:cNvGrpSpPr/>
          <p:nvPr/>
        </p:nvGrpSpPr>
        <p:grpSpPr>
          <a:xfrm>
            <a:off x="2163511" y="1803316"/>
            <a:ext cx="8430598" cy="4229930"/>
            <a:chOff x="2163511" y="1803316"/>
            <a:chExt cx="8430598" cy="42299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DFF6D27-B402-6646-CC5D-07F15E0C2F6C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b="12805"/>
            <a:stretch/>
          </p:blipFill>
          <p:spPr>
            <a:xfrm>
              <a:off x="2163511" y="1803316"/>
              <a:ext cx="7772400" cy="422993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D3EBCD-077F-D362-1F7B-71D1D7DD937E}"/>
                </a:ext>
              </a:extLst>
            </p:cNvPr>
            <p:cNvSpPr/>
            <p:nvPr/>
          </p:nvSpPr>
          <p:spPr bwMode="auto">
            <a:xfrm>
              <a:off x="9679709" y="1803316"/>
              <a:ext cx="914400" cy="4229930"/>
            </a:xfrm>
            <a:prstGeom prst="rect">
              <a:avLst/>
            </a:prstGeom>
            <a:solidFill>
              <a:srgbClr val="26262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F6B6AC-A8DC-E6B7-71B8-9BD196AE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Async / Await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Multithreading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D67379-996B-056B-3943-2AB173652508}"/>
              </a:ext>
            </a:extLst>
          </p:cNvPr>
          <p:cNvSpPr txBox="1">
            <a:spLocks/>
          </p:cNvSpPr>
          <p:nvPr/>
        </p:nvSpPr>
        <p:spPr>
          <a:xfrm>
            <a:off x="6600063" y="2901506"/>
            <a:ext cx="3654427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18315-594E-95CE-C08F-690CC0E1CDC3}"/>
              </a:ext>
            </a:extLst>
          </p:cNvPr>
          <p:cNvSpPr/>
          <p:nvPr/>
        </p:nvSpPr>
        <p:spPr>
          <a:xfrm>
            <a:off x="2518024" y="3615704"/>
            <a:ext cx="4082039" cy="59607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6A2925-56F2-FFCD-5073-B8E58A63C45A}"/>
              </a:ext>
            </a:extLst>
          </p:cNvPr>
          <p:cNvSpPr/>
          <p:nvPr/>
        </p:nvSpPr>
        <p:spPr>
          <a:xfrm>
            <a:off x="2500563" y="4460500"/>
            <a:ext cx="4082039" cy="30257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</p:spTree>
    <p:extLst>
      <p:ext uri="{BB962C8B-B14F-4D97-AF65-F5344CB8AC3E}">
        <p14:creationId xmlns:p14="http://schemas.microsoft.com/office/powerpoint/2010/main" val="116176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3A17703-7607-98F9-0599-583AFAD5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D320DB-AF26-515F-4117-8CFC9835F588}"/>
              </a:ext>
            </a:extLst>
          </p:cNvPr>
          <p:cNvGrpSpPr/>
          <p:nvPr/>
        </p:nvGrpSpPr>
        <p:grpSpPr>
          <a:xfrm>
            <a:off x="2163511" y="1803316"/>
            <a:ext cx="8430598" cy="4229930"/>
            <a:chOff x="2163511" y="1803316"/>
            <a:chExt cx="8430598" cy="42299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16A64C3-52F6-FB72-2791-F20BF8BAA732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b="12805"/>
            <a:stretch/>
          </p:blipFill>
          <p:spPr>
            <a:xfrm>
              <a:off x="2163511" y="1803316"/>
              <a:ext cx="7772400" cy="422993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971925-1A23-60B3-395F-7891D10F0DCF}"/>
                </a:ext>
              </a:extLst>
            </p:cNvPr>
            <p:cNvSpPr/>
            <p:nvPr/>
          </p:nvSpPr>
          <p:spPr bwMode="auto">
            <a:xfrm>
              <a:off x="9679709" y="1803316"/>
              <a:ext cx="914400" cy="4229930"/>
            </a:xfrm>
            <a:prstGeom prst="rect">
              <a:avLst/>
            </a:prstGeom>
            <a:solidFill>
              <a:srgbClr val="26262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184B34-780D-0BB6-E2F7-57DCCCE7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Async / Await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Multithreading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672773-6C36-BA58-946A-F6F496A37975}"/>
              </a:ext>
            </a:extLst>
          </p:cNvPr>
          <p:cNvSpPr txBox="1">
            <a:spLocks/>
          </p:cNvSpPr>
          <p:nvPr/>
        </p:nvSpPr>
        <p:spPr>
          <a:xfrm>
            <a:off x="6600063" y="2901506"/>
            <a:ext cx="4178773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</a:rPr>
              <a:t>Thread 7*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3B7E36-DF2A-663A-ED9A-E4FC55097B2B}"/>
              </a:ext>
            </a:extLst>
          </p:cNvPr>
          <p:cNvSpPr/>
          <p:nvPr/>
        </p:nvSpPr>
        <p:spPr>
          <a:xfrm>
            <a:off x="2500563" y="4756068"/>
            <a:ext cx="4082039" cy="30257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1F0B8-2716-FCB1-D7B5-B24FFF17BFAB}"/>
              </a:ext>
            </a:extLst>
          </p:cNvPr>
          <p:cNvSpPr txBox="1"/>
          <p:nvPr/>
        </p:nvSpPr>
        <p:spPr>
          <a:xfrm>
            <a:off x="6415336" y="4419604"/>
            <a:ext cx="4178773" cy="66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*Can be any thread other than Thread 1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e.g. Thread 6</a:t>
            </a:r>
          </a:p>
        </p:txBody>
      </p:sp>
    </p:spTree>
    <p:extLst>
      <p:ext uri="{BB962C8B-B14F-4D97-AF65-F5344CB8AC3E}">
        <p14:creationId xmlns:p14="http://schemas.microsoft.com/office/powerpoint/2010/main" val="81428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253A7E-3215-8B8A-CFF1-0598AD13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723BF24-AF71-4390-4579-DAEF9FE34D89}"/>
              </a:ext>
            </a:extLst>
          </p:cNvPr>
          <p:cNvGrpSpPr/>
          <p:nvPr/>
        </p:nvGrpSpPr>
        <p:grpSpPr>
          <a:xfrm>
            <a:off x="2163511" y="1803316"/>
            <a:ext cx="8430598" cy="4229930"/>
            <a:chOff x="2163511" y="1803316"/>
            <a:chExt cx="8430598" cy="42299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E76DEA-EFF8-29CD-9D6A-94D24DB80183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rcRect b="12805"/>
            <a:stretch/>
          </p:blipFill>
          <p:spPr>
            <a:xfrm>
              <a:off x="2163511" y="1803316"/>
              <a:ext cx="7772400" cy="422993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5CDDE2-FBC2-90C4-EA76-489783A9B9FA}"/>
                </a:ext>
              </a:extLst>
            </p:cNvPr>
            <p:cNvSpPr/>
            <p:nvPr/>
          </p:nvSpPr>
          <p:spPr bwMode="auto">
            <a:xfrm>
              <a:off x="9679709" y="1803316"/>
              <a:ext cx="914400" cy="4229930"/>
            </a:xfrm>
            <a:prstGeom prst="rect">
              <a:avLst/>
            </a:prstGeom>
            <a:solidFill>
              <a:srgbClr val="26262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B0E9D1-780C-D0E7-C70D-681CD368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Async / Await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Multithreading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61F9EF-EC51-17C7-D0B9-5EBD86181DAD}"/>
              </a:ext>
            </a:extLst>
          </p:cNvPr>
          <p:cNvSpPr txBox="1">
            <a:spLocks/>
          </p:cNvSpPr>
          <p:nvPr/>
        </p:nvSpPr>
        <p:spPr>
          <a:xfrm>
            <a:off x="6600063" y="2901506"/>
            <a:ext cx="3654427" cy="124020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23BA9-CA7E-9DC0-5007-64539BA71E7B}"/>
              </a:ext>
            </a:extLst>
          </p:cNvPr>
          <p:cNvSpPr/>
          <p:nvPr/>
        </p:nvSpPr>
        <p:spPr>
          <a:xfrm>
            <a:off x="2500563" y="5319481"/>
            <a:ext cx="4082039" cy="64721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48"/>
          </a:p>
        </p:txBody>
      </p:sp>
    </p:spTree>
    <p:extLst>
      <p:ext uri="{BB962C8B-B14F-4D97-AF65-F5344CB8AC3E}">
        <p14:creationId xmlns:p14="http://schemas.microsoft.com/office/powerpoint/2010/main" val="1422578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13F43-A068-F8EC-19B1-FB189F5C0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71A8E2E-147E-5E37-F15B-711C5D54D931}"/>
              </a:ext>
            </a:extLst>
          </p:cNvPr>
          <p:cNvGrpSpPr/>
          <p:nvPr/>
        </p:nvGrpSpPr>
        <p:grpSpPr>
          <a:xfrm>
            <a:off x="73151" y="2677478"/>
            <a:ext cx="8083616" cy="2583246"/>
            <a:chOff x="-146305" y="2494598"/>
            <a:chExt cx="8083616" cy="258324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3FE5B4-941B-B186-57F9-74159B3F2B91}"/>
                </a:ext>
              </a:extLst>
            </p:cNvPr>
            <p:cNvSpPr/>
            <p:nvPr/>
          </p:nvSpPr>
          <p:spPr bwMode="auto">
            <a:xfrm>
              <a:off x="-146305" y="2494598"/>
              <a:ext cx="731521" cy="2583246"/>
            </a:xfrm>
            <a:prstGeom prst="rect">
              <a:avLst/>
            </a:prstGeom>
            <a:solidFill>
              <a:srgbClr val="26262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4D73580-81DD-5D0B-3954-4796EF97AC60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64911" y="2494598"/>
              <a:ext cx="7772400" cy="258324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B3B6F3-E9BE-B5E3-2A04-9B48D32F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Async / Await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Parallel Tasks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AAA14-2672-C809-819C-6A212753FA02}"/>
              </a:ext>
            </a:extLst>
          </p:cNvPr>
          <p:cNvSpPr txBox="1"/>
          <p:nvPr/>
        </p:nvSpPr>
        <p:spPr>
          <a:xfrm>
            <a:off x="36576" y="2719934"/>
            <a:ext cx="26707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1AF091-941C-AA57-2CD8-2A5202A3046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490339" y="1326346"/>
            <a:ext cx="7772400" cy="17961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F6D5B8-6B47-7AEE-8548-3CBF4A0BC231}"/>
              </a:ext>
            </a:extLst>
          </p:cNvPr>
          <p:cNvSpPr txBox="1"/>
          <p:nvPr/>
        </p:nvSpPr>
        <p:spPr>
          <a:xfrm>
            <a:off x="6096" y="3091790"/>
            <a:ext cx="26707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2D1E00-36C0-E7EE-E24C-28881F042EF8}"/>
              </a:ext>
            </a:extLst>
          </p:cNvPr>
          <p:cNvSpPr txBox="1"/>
          <p:nvPr/>
        </p:nvSpPr>
        <p:spPr>
          <a:xfrm>
            <a:off x="0" y="3859762"/>
            <a:ext cx="26707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725AAC-C0B7-D0C4-4EFF-F36EBA052D4F}"/>
              </a:ext>
            </a:extLst>
          </p:cNvPr>
          <p:cNvSpPr txBox="1"/>
          <p:nvPr/>
        </p:nvSpPr>
        <p:spPr>
          <a:xfrm>
            <a:off x="4270567" y="3540491"/>
            <a:ext cx="26707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3a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BD670-8275-E1C6-A3CF-ABE4AB5DF6E8}"/>
              </a:ext>
            </a:extLst>
          </p:cNvPr>
          <p:cNvSpPr txBox="1"/>
          <p:nvPr/>
        </p:nvSpPr>
        <p:spPr>
          <a:xfrm>
            <a:off x="6203593" y="3552126"/>
            <a:ext cx="26707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3b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2B061F-C073-8AB9-3C84-D1A7E85701F4}"/>
              </a:ext>
            </a:extLst>
          </p:cNvPr>
          <p:cNvSpPr txBox="1"/>
          <p:nvPr/>
        </p:nvSpPr>
        <p:spPr>
          <a:xfrm>
            <a:off x="-25292" y="4591756"/>
            <a:ext cx="267077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u="sng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7909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2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9702</TotalTime>
  <Words>1118</Words>
  <Application>Microsoft Macintosh PowerPoint</Application>
  <PresentationFormat>Custom</PresentationFormat>
  <Paragraphs>111</Paragraphs>
  <Slides>11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-webkit-standard</vt:lpstr>
      <vt:lpstr>Arial</vt:lpstr>
      <vt:lpstr>Lucida Console</vt:lpstr>
      <vt:lpstr>Segoe UI</vt:lpstr>
      <vt:lpstr>Segoe UI Light</vt:lpstr>
      <vt:lpstr>Segoe UI Semilight</vt:lpstr>
      <vt:lpstr>Wingdings</vt:lpstr>
      <vt:lpstr>APEX Template 2017 </vt:lpstr>
      <vt:lpstr>2_APEX Template 2017 </vt:lpstr>
      <vt:lpstr>1_APEX Template 2017 </vt:lpstr>
      <vt:lpstr>Intro to Asynchronous Programming</vt:lpstr>
      <vt:lpstr>Life Before Async / Await ”Call Back Hell”</vt:lpstr>
      <vt:lpstr>Life With Async / Await Introducing Async</vt:lpstr>
      <vt:lpstr>Life With Async / Await Multithreading</vt:lpstr>
      <vt:lpstr>Life With Async / Await Multithreading</vt:lpstr>
      <vt:lpstr>Life With Async / Await Multithreading</vt:lpstr>
      <vt:lpstr>Life With Async / Await Multithreading</vt:lpstr>
      <vt:lpstr>Life With Async / Await Multithreading</vt:lpstr>
      <vt:lpstr>Life With Async / Await Parallel Tasks</vt:lpstr>
      <vt:lpstr>Wait…What is a Task? namespace System.Threading.Tasks;</vt:lpstr>
      <vt:lpstr>Now what is a Thread? namespace System.Threading;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191</cp:revision>
  <dcterms:created xsi:type="dcterms:W3CDTF">2017-10-31T19:47:21Z</dcterms:created>
  <dcterms:modified xsi:type="dcterms:W3CDTF">2024-11-24T00:47:04Z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