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4" r:id="rId5"/>
    <p:sldMasterId id="2147484523" r:id="rId6"/>
  </p:sldMasterIdLst>
  <p:notesMasterIdLst>
    <p:notesMasterId r:id="rId17"/>
  </p:notesMasterIdLst>
  <p:handoutMasterIdLst>
    <p:handoutMasterId r:id="rId18"/>
  </p:handoutMasterIdLst>
  <p:sldIdLst>
    <p:sldId id="1534" r:id="rId7"/>
    <p:sldId id="2076137006" r:id="rId8"/>
    <p:sldId id="2076137000" r:id="rId9"/>
    <p:sldId id="2076136995" r:id="rId10"/>
    <p:sldId id="2076137005" r:id="rId11"/>
    <p:sldId id="2076136997" r:id="rId12"/>
    <p:sldId id="2076137004" r:id="rId13"/>
    <p:sldId id="2076137003" r:id="rId14"/>
    <p:sldId id="2076137001" r:id="rId15"/>
    <p:sldId id="2076137002" r:id="rId1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B900"/>
    <a:srgbClr val="414141"/>
    <a:srgbClr val="1E1E1E"/>
    <a:srgbClr val="00BCF2"/>
    <a:srgbClr val="0078D7"/>
    <a:srgbClr val="353535"/>
    <a:srgbClr val="525252"/>
    <a:srgbClr val="B4009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1"/>
    <p:restoredTop sz="80559"/>
  </p:normalViewPr>
  <p:slideViewPr>
    <p:cSldViewPr snapToGrid="0">
      <p:cViewPr varScale="1">
        <p:scale>
          <a:sx n="212" d="100"/>
          <a:sy n="212" d="100"/>
        </p:scale>
        <p:origin x="2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1/1/25 4:05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1/1/25 4:05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6CB6AA9-3CC1-4465-AB79-459A497E7799}" type="datetime8">
              <a:rPr lang="en-US" smtClean="0"/>
              <a:t>1/1/25 4:05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3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3630A-BF85-A4D2-40EF-81CC50002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7C7B24-30D0-CB46-EDBD-938AABDEA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26892-3859-B5C1-24C4-80F788D6A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How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Renders the UI Without a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SynchronizationContext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is able to render a UI without relying on a traditional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SynchronizationContext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because its rendering model is based on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component-based architecture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 uses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render loop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Both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Server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WebAssembly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leverage this loop to efficiently update the UI in response to state changes, typically driven by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UI events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(like clicks, form input, etc.) or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asynchronous tasks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(like data fetching).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components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that allow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to render the UI without 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SynchronizationContext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are: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UI Rendering Model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uses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component-based model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where each UI component (@code blocks) is rendered independently, and the UI state is updated in response to events. Whenever a component's state changes (through user interactions, data updates, or other events),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triggers a re-render of that component.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WebAssembly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In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WebAssembly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the rendering happens directly in the browser on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UI thread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and asynchronous operations (such as fetching data) are handled in the background without needing thread marshaling. This is because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WebAssembly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uses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JavaScript interop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 can update the UI using the browser's event loop, not needing 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SynchronizationContext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marshal operations onto the UI thread.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Render Queue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uses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render queue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manage the updates to the UI. Instead of marshaling the continuation of asynchronous operations back to a UI thread,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schedules UI updates in this queue and then applies them as part of its rendering cycle. When an event occurs (like a user clicking a button or completing an async operation),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marks the component for a re-render, and the UI is updated when the render queue is processed.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UI Updates and Asynchronous Operations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both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Server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WebAssembly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asynchronous code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(e.g., awaiting HTTP requests, timers, etc.) doesn't need a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SynchronizationContext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update the UI. Instead, the framework is responsible for queuing the UI changes, and when the asynchronous operation completes, it triggers a re-render.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Server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(where the application runs on the server and the UI is rendered on the client), UI updates happen as a result of a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connection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connection enables the server to push updates to the client. When an event occurs on the client (like a button click), it is sent to the server, where the component is re-rendered on the server side, and the updated UI is sent back to the client via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This happens asynchronously, but the framework manages the UI updates.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5E2D5-A99D-59CC-F6B7-D0A76005BF81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1/1/25 4:05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BD5E7-2ED8-2224-B643-6FC25DBE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BCDA8-0F87-5F53-F508-5B92F21BFF0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76BBC8F9-AA37-B30B-69F0-9A94F2A42743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1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3702F-444C-EBDB-EC3D-5F64A833D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3900A6-BF23-E090-0B8B-4822EF26A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8521DF-C028-A2CB-8B40-366AD8F0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https://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/dotnet/runtime/blob/main/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src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/libraries/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System.Private.CoreLib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src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/System/Threading/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AsyncLocal.cs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FB83-6DA0-B17A-80B0-29DF6DF147A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1/1/25 4:05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ECA3-1882-C0C8-A6D5-0CE717FE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B1C69-7801-12C0-E8FA-F03212BD2DE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A7B6EC43-9C89-6622-D8BA-0AE087242F33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20B51-E0AD-525B-699A-76E62AA4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CFC552-04CB-2332-4EB5-D96E82E664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886ED-FF03-7CA8-FA16-FD15FFBDC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.NET, there is no specific class called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SecurityContext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as part of the base class library, but security-related context management does exist through different mechanisms, often related to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security principals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permissions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and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authentication/authorization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Here are some key concepts related to security context in .NET: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1. 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SecurityContext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(in a conceptual sense)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While there isn’t a class specifically named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SecurityContext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the term generally refers to the context that holds security-related information about the current execution. This includes: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Identity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Who is performing the action (e.g., the user’s identity).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Roles and Claims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What the user is allowed to do (e.g., roles or claims associated with the identity).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Permissions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What specific actions or resources the user is authorized to access.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2. 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System.Security.Principal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WindowsIdentity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GenericPrincipal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represent the identity and the roles of the user currently executing.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IPrincipal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interface (implemented by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GenericPrincipal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 provides methods like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IsInRole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() to check the roles associated with the current user.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csharp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Copy code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principal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Thread.CurrentPrincipal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; bool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isAdmin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principal.IsInRole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("Admin"); 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3. 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ExecutionContext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SecurityContext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.NET,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ExecutionContext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encapsulates information like call context, security context, and more. The security-related aspects of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ExecutionContext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store things like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current security 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permission sets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SecurityContext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is a structure within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ExecutionContext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that helps manage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security tokens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like Windows user identities, and the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AppDomain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security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for executing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You can manage the security context by using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ExecutionContext.Run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ExecutionContext.SuppressFlow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control security flow across asynchronous calls.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For 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csharp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Copy code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ExecutionContext.Run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executionContext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callback, state); 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4. 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Thread.CurrentPrincipal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multi-threaded applications,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Thread.CurrentPrincipal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holds the security context associated with the current thread (who the thread is running as, and what roles/permissions it has). This is typically set during the login/authentication phase and remains throughout the thread’s lifetime.</a:t>
            </a:r>
          </a:p>
          <a:p>
            <a:r>
              <a:rPr lang="en-US" dirty="0" err="1"/>
              <a:t>csharp</a:t>
            </a:r>
            <a:endParaRPr lang="en-US" dirty="0"/>
          </a:p>
          <a:p>
            <a:r>
              <a:rPr lang="en-US" dirty="0"/>
              <a:t>Copy code</a:t>
            </a:r>
          </a:p>
          <a:p>
            <a:pPr rtl="0"/>
            <a:r>
              <a:rPr lang="en-US" dirty="0" err="1"/>
              <a:t>Thread.CurrentPrincipal</a:t>
            </a:r>
            <a:r>
              <a:rPr lang="en-US" dirty="0"/>
              <a:t> = new </a:t>
            </a:r>
            <a:r>
              <a:rPr lang="en-US" dirty="0" err="1"/>
              <a:t>GenericPrincipal</a:t>
            </a:r>
            <a:r>
              <a:rPr lang="en-US" dirty="0"/>
              <a:t>(new </a:t>
            </a:r>
            <a:r>
              <a:rPr lang="en-US" dirty="0" err="1"/>
              <a:t>WindowsIdentity</a:t>
            </a:r>
            <a:r>
              <a:rPr lang="en-US" dirty="0"/>
              <a:t>("user"), new[] { "Admin" }); 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5. 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WindowsIdentity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WindowsPrincipal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For applications running in Windows, you may encounter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WindowsIdentity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WindowsPrincipal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which provide identity and role information based on Windows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csharp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Copy code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var identity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WindowsIdentity.GetCurrent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(); var principal = new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WindowsPrincipal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(identity); bool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isAdmin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principal.IsInRole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WindowsBuiltInRole.Administrator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); 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6. Claims-Based Identity (in ASP.NET Core and .NET Identity)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modern .NET applications, especially in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ASP.NET Core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the security context can be represented by a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ClaimsPrincipal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object. This contains the user's identity and associated claims, which represent information about the user, such as roles, permissions, or custom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csharp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Copy code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claimsPrincipal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= User; // 'User' is available in ASP.NET Core controllers var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userName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claimsPrincipal.Identity.Name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; var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userRoles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claimsPrincipal.FindAll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ClaimTypes.Role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); 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Summary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While there is no specific class named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SecurityContext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in .NET, security information is managed through mechanisms like: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ExecutionContext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(for flow of security context).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Thread.CurrentPrincipal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(for thread-specific security).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GenericPrincipal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(for identity and role management).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ClaimsPrincipal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(especially in ASP.NET Core).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These components handle security context and ensure that the correct identity and roles are applied during execution in a .NET application.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DF83E-35B9-9BCF-2169-C6DE0658D81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1/1/25 4:05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D7564-83E1-C733-18E3-1AEF864D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7669-5CF5-0C01-C962-1E495B2BDF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D8B607D4-A95B-8F05-73F7-29282D72C60E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2E3B-8F43-F511-6E6B-D42994EF7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06F2E-6CE9-281C-8DF1-6C54968E5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92647-E61F-DB9E-7937-1127A325B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https://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medium.com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/net-under-the-hood/hidden-workings-of-execution-context-in-net-43b491726c65</a:t>
            </a:r>
          </a:p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/dotnet/runtime/blob/main/</a:t>
            </a:r>
            <a:r>
              <a:rPr lang="en-US" dirty="0" err="1"/>
              <a:t>src</a:t>
            </a:r>
            <a:r>
              <a:rPr lang="en-US" dirty="0"/>
              <a:t>/libraries/</a:t>
            </a:r>
            <a:r>
              <a:rPr lang="en-US" dirty="0" err="1"/>
              <a:t>System.Private.CoreLib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/System/Threading/</a:t>
            </a:r>
            <a:r>
              <a:rPr lang="en-US" dirty="0" err="1"/>
              <a:t>ExecutionContext.cs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/dotnet/runtime/blob/main/</a:t>
            </a:r>
            <a:r>
              <a:rPr lang="en-US" dirty="0" err="1"/>
              <a:t>src</a:t>
            </a:r>
            <a:r>
              <a:rPr lang="en-US" dirty="0"/>
              <a:t>/libraries/</a:t>
            </a:r>
            <a:r>
              <a:rPr lang="en-US" dirty="0" err="1"/>
              <a:t>System.Private.CoreLib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/System/Threading/</a:t>
            </a:r>
            <a:r>
              <a:rPr lang="en-US" dirty="0" err="1"/>
              <a:t>Thread.cs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99A8-D474-B111-8711-E7F46BDCACB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1/1/25 4:05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E876-A831-198B-30C9-98C32C2B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C7E14-F78E-35EF-CBFF-F851335EF4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616D3E92-56BE-12F8-6328-4F06F5E17AD7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15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4F1BB-FC63-7392-BFF5-FC0050EC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84478-A59D-64F8-8CE4-25B1D0D18C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E702D-027B-9AE4-8FCC-AA08FD2E5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https://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/dotnet/runtime/blob/main/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src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/libraries/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System.Private.CoreLib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src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/System/Threading/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AsyncLocal.cs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67E5-5BA2-6597-A9F6-D95D5102723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1/1/25 4:05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429B0-FD9B-7D17-2896-F5631DF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2FC0B-21FC-8BA9-565C-D76BEA22591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A34E5F19-419D-1679-7EE5-A509B7CF6785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9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8FBC1-929A-54E1-30B0-0B93F4DE8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F541DA-74BD-F24F-ED8A-662F46B66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334D34-3060-3966-2D0C-9BC177D2F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https://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github.com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/dotnet/runtime/blob/main/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src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/libraries/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System.Private.CoreLib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src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/System/Threading/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SynchronizationContext.cs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754E-9D1B-0703-939D-4289309578A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1/1/25 4:05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F386B-293A-9586-9B9C-B35DC3F4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F79E6-B9DC-3AA0-5DA5-29BC30A40B5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38FEDC10-E1BF-4139-41A6-1E1AF150EB22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21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DC03-6193-815F-F849-20F51492D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CC32CB-6B8C-0C2A-F79B-2B1DA324C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A0019E-C0EF-B617-EA34-8CE92B8EE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ASP.NET Core MVC,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UI updates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happen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entirely on the server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and then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HTML is sent to the browser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for rendering.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browser’s event loop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JavaScript interop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come into play when you’re doing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client-side interactivity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but ASP.NET Core MVC itself is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server-side rendering model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that does not use JavaScript to update the UI directly.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CDAF-F9F5-C39C-2C2A-ACC8A2A8F1D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1/1/25 4:05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88D3-DDD8-6E35-2578-8FEE17E2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5CCD4-F954-0294-43D3-28D7217D344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0CD6C7AB-DC3F-A6EE-E9C3-40F4D2A287C6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3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419CC-B791-B47F-0DF7-A42E637AD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CD0B0-BF7F-51F2-67E3-83AC640FB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A6E1C3-FCA3-F40A-6AB1-E867BCA1E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 err="1"/>
              <a:t>HttpContext</a:t>
            </a:r>
            <a:r>
              <a:rPr lang="en-US" dirty="0"/>
              <a:t>: This represents the context for a single HTTP request. It contains all the information about the request and response, such as request headers, cookies, session, etc.</a:t>
            </a:r>
            <a:br>
              <a:rPr lang="en-US" dirty="0"/>
            </a:br>
            <a:endParaRPr lang="en-US" dirty="0"/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public class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HomeController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: Controller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{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private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readonly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IHttpContextAccessor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_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httpContextAccessor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;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public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HomeController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IHttpContextAccessor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httpContextAccessor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{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    _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httpContextAccessor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=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httpContextAccessor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;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}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public async Task&lt;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IActionResult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&gt; Index()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{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    // Accessing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HttpContext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before awaiting a task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    var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requestPathBefore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= _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httpContextAccessor.HttpContext.Request.Path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;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    // Simulate an async task (e.g., database call or external API call)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    await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Task.Delay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(1000);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    // Accessing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HttpContext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after the task completes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    var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requestPathAfter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= _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httpContextAccessor.HttpContext.Request.Path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;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    //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HttpContext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is still accessible and hasn't been lost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Console.WriteLine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($"Request Path before: {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requestPathBefore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}");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   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Console.WriteLine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($"Request Path after: {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requestPathAfter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}");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    return View();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   }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}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654B-0953-77FD-5C46-50641FDBD42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1/1/25 4:05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FD835-6695-43C0-39BF-AED7E91C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835C-FD29-F8A6-A645-03C173099F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E095F29F-755A-AFCC-59C2-8D65BCA9E862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5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08FAC-4F6F-6EE9-4DB4-ED69B1A1F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6C6C5C-F966-AEB3-3716-D5F1F5199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BE929-76A1-1807-D171-6D0F3BBD6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Server Overview: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Server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the UI rendering happens on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server side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The client (the web browser) only handles the display of the UI, but all logic and rendering are executed on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server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Here's how it works: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Connection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When a user connects to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Server app, the client establishes a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connection to the server.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is a real-time communication framework in .NET that enables bi-directional communication between the server and client over a persistent connection.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Event Handling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When the user interacts with the UI (e.g., clicks a button, changes a form value, etc.), the event is sent to the server via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connection. The server processes the event (it could be an asynchronous task, such as fetching data from a database), updates the component's state, and schedules a re-render of the component.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Component Re-rendering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After processing the event on the server,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triggers a re-render of the affected component(s). The updated UI is then sent to the client over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connection as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diff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(only the parts of the DOM that have changed are sent), and the client applies the changes to the DOM.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DOM Updates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The browser receives the updated UI (a diff of HTML), and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applies the changes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directly to the DOM. This is a key feature of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Blazor’s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rendering process—it minimizes the amount of data transferred between the server and client by only sending the differences (diffs) rather than re-sending the entire HTML for the page.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Points in the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Server Render Loop: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No JavaScript Interop for Rendering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Unlike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WebAssembly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which runs entirely in the browser and interacts with JavaScript to manipulate the DOM directly,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Server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does not need JavaScript interop for updating the render loop. The entire rendering process is driven by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server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client does not directly manipulate the DOM; instead, it receives changes from the server via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and applies them to the DOM.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-Driven Updates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handles all real-time communication between the client and the server. When an event occurs (like a button click), the server processes the event, and the component is marked for re-render. The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connection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ensures that the updated state is communicated to the client, and only the differences (diffs) in the rendered HTML are sent back to the browser for rendering.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Rendering Cycle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Blazor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Server rendering cycle works as follows: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UI Event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(e.g., button click or form submit) is captured by the client.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event is sent to the server over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server processes the event, updates the component state (potentially asynchronously), and triggers a re-render.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server computes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diff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between the old and new UI.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diff is sent to the client over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client applies the diff to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updating the UI.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loop does not require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JavaScript interop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because all communication between the client and server happens through 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SignalR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 the server manages the rendering.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7AA22-4CD2-B79F-7A9F-B6AC95DEF94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1/1/25 4:05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9755B-F601-DE4D-49F5-D8350461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A183-2FBA-DA19-41BB-7FB47E2055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>
            <a:extLst>
              <a:ext uri="{FF2B5EF4-FFF2-40B4-BE49-F238E27FC236}">
                <a16:creationId xmlns:a16="http://schemas.microsoft.com/office/drawing/2014/main" id="{01B314C8-1A87-E8E6-20C9-D77EFA68A649}"/>
              </a:ext>
            </a:extLst>
          </p:cNvPr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2266774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Lucida Console" panose="020B0609040504020204" pitchFamily="49" charset="0"/>
                <a:cs typeface="Lucida Console" panose="020B060904050402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Lucida Console" panose="020B0609040504020204" pitchFamily="49" charset="0"/>
                <a:cs typeface="Lucida Console" panose="020B060904050402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Lucida Console" panose="020B0609040504020204" pitchFamily="49" charset="0"/>
                <a:cs typeface="Lucida Console" panose="020B060904050402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Lucida Console" panose="020B0609040504020204" pitchFamily="49" charset="0"/>
                <a:cs typeface="Lucida Console" panose="020B060904050402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Lucida Console" panose="020B0609040504020204" pitchFamily="49" charset="0"/>
                <a:cs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518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3" name="Picture 4" descr="C Sharp (programming language) - Wikipedia">
            <a:extLst>
              <a:ext uri="{FF2B5EF4-FFF2-40B4-BE49-F238E27FC236}">
                <a16:creationId xmlns:a16="http://schemas.microsoft.com/office/drawing/2014/main" id="{E11DEF6F-6FA5-036A-3FE6-CE6F79A44B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045" y="1342291"/>
            <a:ext cx="4309941" cy="430994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6612" y="1160413"/>
            <a:ext cx="4843369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AC3703-D666-2110-E9D1-7FCF46F0DE3B}"/>
              </a:ext>
            </a:extLst>
          </p:cNvPr>
          <p:cNvGrpSpPr/>
          <p:nvPr userDrawn="1"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C4ABC9-C4D6-329B-4FB4-6A455A08C9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4ED717-4B20-3E1C-5F9D-BE7169CC403A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CodeTraveler.io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660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A89495-1FC6-5543-BF13-A9944ECAD0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97585" y="526835"/>
            <a:ext cx="5145490" cy="51454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548048-DA26-A845-BFB0-20035B45482D}"/>
              </a:ext>
            </a:extLst>
          </p:cNvPr>
          <p:cNvSpPr txBox="1"/>
          <p:nvPr userDrawn="1"/>
        </p:nvSpPr>
        <p:spPr>
          <a:xfrm>
            <a:off x="11254154" y="6551525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0F8FAE6-D4AA-2663-91C9-126E2AC71739}"/>
              </a:ext>
            </a:extLst>
          </p:cNvPr>
          <p:cNvGrpSpPr/>
          <p:nvPr userDrawn="1"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60AD00-E401-A397-73FE-721CBFE613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0AD1AF-4C0B-9EC3-7CA9-EB47FF629702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CodeTraveler.io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1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1D396E4-FC80-782A-E81E-43ED408C63E2}"/>
              </a:ext>
            </a:extLst>
          </p:cNvPr>
          <p:cNvGrpSpPr/>
          <p:nvPr userDrawn="1"/>
        </p:nvGrpSpPr>
        <p:grpSpPr>
          <a:xfrm>
            <a:off x="274701" y="6364816"/>
            <a:ext cx="2167492" cy="353943"/>
            <a:chOff x="8703664" y="6310423"/>
            <a:chExt cx="2273864" cy="3609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642218D-34F5-585F-225A-509F348331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rcRect/>
            <a:stretch/>
          </p:blipFill>
          <p:spPr>
            <a:xfrm>
              <a:off x="10600392" y="6337020"/>
              <a:ext cx="377136" cy="3239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816DB0-D655-9DEE-3B3E-8B323EF9215D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CodeTraveler.io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250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52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30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668476"/>
            <a:ext cx="8213517" cy="1828786"/>
          </a:xfrm>
        </p:spPr>
        <p:txBody>
          <a:bodyPr/>
          <a:lstStyle/>
          <a:p>
            <a:r>
              <a:rPr lang="en-US" dirty="0"/>
              <a:t>Deep Dive:</a:t>
            </a:r>
            <a:br>
              <a:rPr lang="en-US" dirty="0"/>
            </a:br>
            <a:r>
              <a:rPr lang="en-US" dirty="0"/>
              <a:t>.NET Internals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4701" y="4074123"/>
            <a:ext cx="7315137" cy="1828007"/>
          </a:xfrm>
        </p:spPr>
        <p:txBody>
          <a:bodyPr vert="horz" wrap="square" lIns="164592" tIns="109728" rIns="164592" bIns="109728" rtlCol="0" anchor="t">
            <a:noAutofit/>
          </a:bodyPr>
          <a:lstStyle/>
          <a:p>
            <a:r>
              <a:rPr lang="en-US" dirty="0"/>
              <a:t>Brandon Minnick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/>
              <a:t>Code Traveler, LLC</a:t>
            </a:r>
            <a:endParaRPr lang="en-US" sz="2000" dirty="0">
              <a:cs typeface="Segoe UI Semi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AE6F7-A19C-624B-AF22-170C782C1152}"/>
              </a:ext>
            </a:extLst>
          </p:cNvPr>
          <p:cNvSpPr txBox="1"/>
          <p:nvPr/>
        </p:nvSpPr>
        <p:spPr>
          <a:xfrm>
            <a:off x="11230984" y="6551407"/>
            <a:ext cx="369397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897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39309-FC38-5D5F-FBA0-7238E75D8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713C-7DB8-EDF6-E625-9BDB16AC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*</a:t>
            </a: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Blazor</a:t>
            </a: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 </a:t>
            </a: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WebAssembly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2793F-5B6C-CFCC-3722-AFC9798BC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630496"/>
            <a:ext cx="11888787" cy="2240613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SynchronizationContext</a:t>
            </a:r>
            <a:endParaRPr lang="en-US" dirty="0"/>
          </a:p>
          <a:p>
            <a:r>
              <a:rPr lang="en-US" dirty="0"/>
              <a:t>UI updates via Browser’s Event Loop</a:t>
            </a:r>
          </a:p>
          <a:p>
            <a:pPr lvl="1"/>
            <a:r>
              <a:rPr lang="en-US" dirty="0"/>
              <a:t>UI Components (.razor) each rendered independently </a:t>
            </a:r>
          </a:p>
          <a:p>
            <a:pPr lvl="1"/>
            <a:r>
              <a:rPr lang="en-US" dirty="0"/>
              <a:t>Batches UI updates on the Render Queue</a:t>
            </a:r>
          </a:p>
        </p:txBody>
      </p:sp>
    </p:spTree>
    <p:extLst>
      <p:ext uri="{BB962C8B-B14F-4D97-AF65-F5344CB8AC3E}">
        <p14:creationId xmlns:p14="http://schemas.microsoft.com/office/powerpoint/2010/main" val="259590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069A6-A433-D5C6-10F7-20846BAFF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FC34-6379-2C18-0A93-5E5F2A37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ThreadStatic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[</a:t>
            </a: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ThreadStatic</a:t>
            </a: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]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C6CD8-D20D-89FB-2A4F-AF27B953E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630496"/>
            <a:ext cx="11888787" cy="3323987"/>
          </a:xfrm>
        </p:spPr>
        <p:txBody>
          <a:bodyPr/>
          <a:lstStyle/>
          <a:p>
            <a:r>
              <a:rPr lang="en-US" dirty="0"/>
              <a:t>Stores Thread-specific data</a:t>
            </a:r>
          </a:p>
          <a:p>
            <a:r>
              <a:rPr lang="en-US" dirty="0"/>
              <a:t>Allowed on static fields</a:t>
            </a:r>
          </a:p>
          <a:p>
            <a:r>
              <a:rPr lang="en-US" dirty="0"/>
              <a:t>Security Concerns</a:t>
            </a:r>
          </a:p>
          <a:p>
            <a:pPr lvl="1"/>
            <a:r>
              <a:rPr lang="en-US" dirty="0"/>
              <a:t>Data leaks caused by re-used Threads in ASP.NET Core</a:t>
            </a:r>
          </a:p>
          <a:p>
            <a:pPr lvl="1"/>
            <a:r>
              <a:rPr lang="en-US" dirty="0"/>
              <a:t>Tasks may continue on different threads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HttpContext</a:t>
            </a:r>
            <a:r>
              <a:rPr lang="en-US" dirty="0"/>
              <a:t> instead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B454C-1DC9-E8D7-9273-86FE07ADF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14" y="4328979"/>
            <a:ext cx="4889500" cy="2070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A8557B-C500-18D3-0F3F-C535EAE0A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783" y="4326009"/>
            <a:ext cx="7131122" cy="24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01843-442A-96BF-07AD-178115154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FDD5-41D1-5586-7055-9F11375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  <a:br>
              <a:rPr lang="en-US" dirty="0"/>
            </a:b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System.Security.Principal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40794-EC1D-F4C4-F9A0-0039FC4174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630496"/>
            <a:ext cx="11888787" cy="3323987"/>
          </a:xfrm>
        </p:spPr>
        <p:txBody>
          <a:bodyPr/>
          <a:lstStyle/>
          <a:p>
            <a:r>
              <a:rPr lang="en-US" b="1" dirty="0"/>
              <a:t>Identity</a:t>
            </a:r>
          </a:p>
          <a:p>
            <a:pPr lvl="1"/>
            <a:r>
              <a:rPr lang="en-US" dirty="0"/>
              <a:t>Who is performing the action (e.g., the user’s identity).</a:t>
            </a:r>
          </a:p>
          <a:p>
            <a:r>
              <a:rPr lang="en-US" b="1" dirty="0"/>
              <a:t>Roles and Claims</a:t>
            </a:r>
          </a:p>
          <a:p>
            <a:pPr lvl="1"/>
            <a:r>
              <a:rPr lang="en-US" dirty="0"/>
              <a:t>What the user is allowed to do</a:t>
            </a:r>
          </a:p>
          <a:p>
            <a:r>
              <a:rPr lang="en-US" b="1" dirty="0"/>
              <a:t>Permissions</a:t>
            </a:r>
          </a:p>
          <a:p>
            <a:pPr lvl="1"/>
            <a:r>
              <a:rPr lang="en-US" dirty="0"/>
              <a:t>What specific actions or resources the user is authorized to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03D9A-172C-CD28-E798-33A7CE4C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330" y="5364029"/>
            <a:ext cx="7234067" cy="1249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24DACE-CAC7-0464-77F0-DC50F2B98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834" y="4850721"/>
            <a:ext cx="7772400" cy="206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9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08F7A-0F72-2843-8CE9-05CC71DBD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33D8-DE06-06E8-015C-B6F833F5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ExecutionContext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All Information Required for a Logical Thread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649AF-51F7-275C-AA49-35BBFA1AC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539056"/>
            <a:ext cx="11888787" cy="4881336"/>
          </a:xfrm>
        </p:spPr>
        <p:txBody>
          <a:bodyPr/>
          <a:lstStyle/>
          <a:p>
            <a:r>
              <a:rPr lang="en-US" dirty="0"/>
              <a:t>Stores data specific to a Thread</a:t>
            </a:r>
          </a:p>
          <a:p>
            <a:pPr lvl="1"/>
            <a:r>
              <a:rPr lang="en-US" dirty="0"/>
              <a:t>Security information (impersonation)</a:t>
            </a:r>
          </a:p>
          <a:p>
            <a:pPr lvl="1"/>
            <a:r>
              <a:rPr lang="en-US" dirty="0"/>
              <a:t>Synchronization context</a:t>
            </a:r>
          </a:p>
          <a:p>
            <a:pPr lvl="1"/>
            <a:r>
              <a:rPr lang="en-US" dirty="0"/>
              <a:t>Culture information</a:t>
            </a:r>
          </a:p>
          <a:p>
            <a:r>
              <a:rPr lang="en-US" dirty="0"/>
              <a:t>Attached to Task </a:t>
            </a:r>
          </a:p>
          <a:p>
            <a:pPr lvl="1"/>
            <a:r>
              <a:rPr lang="en-US" dirty="0"/>
              <a:t>Loaded to the thread before execution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Can be suppressed 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ExecutionContext.SupressFlow</a:t>
            </a:r>
            <a:r>
              <a:rPr lang="en-US" dirty="0"/>
              <a:t>()` + `</a:t>
            </a:r>
            <a:r>
              <a:rPr lang="en-US" dirty="0" err="1"/>
              <a:t>ExecutionContext.RestoreFlow</a:t>
            </a:r>
            <a:r>
              <a:rPr lang="en-US" dirty="0"/>
              <a:t>()`</a:t>
            </a:r>
          </a:p>
        </p:txBody>
      </p:sp>
    </p:spTree>
    <p:extLst>
      <p:ext uri="{BB962C8B-B14F-4D97-AF65-F5344CB8AC3E}">
        <p14:creationId xmlns:p14="http://schemas.microsoft.com/office/powerpoint/2010/main" val="170933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C2C2E9-0E41-CA29-2960-247623D5C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4164-9974-ABD1-8587-B8F436FA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ExecutionContext</a:t>
            </a:r>
            <a:br>
              <a:rPr lang="en-US" dirty="0"/>
            </a:b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AsyncLocal</a:t>
            </a: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&lt;T&gt;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1409-C24B-905F-3ECC-80D349B33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630496"/>
            <a:ext cx="11888787" cy="1292662"/>
          </a:xfrm>
        </p:spPr>
        <p:txBody>
          <a:bodyPr/>
          <a:lstStyle/>
          <a:p>
            <a:r>
              <a:rPr lang="en-US" dirty="0"/>
              <a:t>Stores Data Specific to the operation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75241-DD9C-18DC-2B9E-42FD0EAE1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955" y="1059735"/>
            <a:ext cx="5579276" cy="569861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9D6CE6E-AD1C-7898-4CFC-C2BCAA6DD738}"/>
              </a:ext>
            </a:extLst>
          </p:cNvPr>
          <p:cNvGrpSpPr/>
          <p:nvPr/>
        </p:nvGrpSpPr>
        <p:grpSpPr>
          <a:xfrm>
            <a:off x="8090321" y="2451102"/>
            <a:ext cx="6733859" cy="3804363"/>
            <a:chOff x="5619624" y="3238334"/>
            <a:chExt cx="6733859" cy="3804363"/>
          </a:xfrm>
        </p:grpSpPr>
        <p:pic>
          <p:nvPicPr>
            <p:cNvPr id="1026" name="Picture 2" descr="macos - Terminal stuck at empty screen - Ask Different">
              <a:extLst>
                <a:ext uri="{FF2B5EF4-FFF2-40B4-BE49-F238E27FC236}">
                  <a16:creationId xmlns:a16="http://schemas.microsoft.com/office/drawing/2014/main" id="{D8B1A2B8-F990-BB29-9EA5-A8ABCEAFE2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9624" y="3238334"/>
              <a:ext cx="4759724" cy="3804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424F1F-8813-3F7B-3334-29D83CC016B5}"/>
                </a:ext>
              </a:extLst>
            </p:cNvPr>
            <p:cNvSpPr txBox="1"/>
            <p:nvPr/>
          </p:nvSpPr>
          <p:spPr>
            <a:xfrm>
              <a:off x="5704403" y="3497262"/>
              <a:ext cx="664908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Main Thread: Main Thread Value</a:t>
              </a:r>
            </a:p>
            <a:p>
              <a:r>
                <a:rPr lang="en-US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Thread 1: Thread 1 Value</a:t>
              </a:r>
            </a:p>
            <a:p>
              <a:r>
                <a:rPr lang="en-US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Thread 2: Thread 2 Value</a:t>
              </a:r>
            </a:p>
            <a:p>
              <a:r>
                <a:rPr lang="en-US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Main Thread (after Task): Main Thread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43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47CB9-161E-230B-8CEC-B52562A6A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5A10-3F5F-10AA-8289-D5617FE4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Manages Asynchronous Code Execution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B30A5-EE56-09BD-C199-95F5F9BB1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630496"/>
            <a:ext cx="11888787" cy="2985433"/>
          </a:xfrm>
        </p:spPr>
        <p:txBody>
          <a:bodyPr/>
          <a:lstStyle/>
          <a:p>
            <a:r>
              <a:rPr lang="en-US" dirty="0"/>
              <a:t>Used in UI Frameworks*</a:t>
            </a:r>
          </a:p>
          <a:p>
            <a:r>
              <a:rPr lang="en-US" dirty="0"/>
              <a:t>Controls Task Continuations</a:t>
            </a:r>
          </a:p>
          <a:p>
            <a:pPr lvl="1"/>
            <a:r>
              <a:rPr lang="en-US" dirty="0"/>
              <a:t>Return to calling thread</a:t>
            </a:r>
          </a:p>
          <a:p>
            <a:r>
              <a:rPr lang="en-US" dirty="0"/>
              <a:t>When null, continuations use Thread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64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C689C-F821-771E-D99C-396BBFEA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D28D-C1E4-7DB5-F202-B0EC7232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*ASP.NET Core MVC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5DEE2-5BE3-096D-5E00-DCE50A794E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630496"/>
            <a:ext cx="11888787" cy="1766637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SynchronizationContext</a:t>
            </a:r>
            <a:r>
              <a:rPr lang="en-US" dirty="0"/>
              <a:t> in ASP.NET Core</a:t>
            </a:r>
          </a:p>
          <a:p>
            <a:r>
              <a:rPr lang="en-US" dirty="0"/>
              <a:t>UI Updates On Server</a:t>
            </a:r>
          </a:p>
          <a:p>
            <a:pPr lvl="1"/>
            <a:r>
              <a:rPr lang="en-US" dirty="0"/>
              <a:t>HTML Sent to Browser for Rendering</a:t>
            </a:r>
          </a:p>
        </p:txBody>
      </p:sp>
    </p:spTree>
    <p:extLst>
      <p:ext uri="{BB962C8B-B14F-4D97-AF65-F5344CB8AC3E}">
        <p14:creationId xmlns:p14="http://schemas.microsoft.com/office/powerpoint/2010/main" val="28912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26169-8642-018B-A6DA-96A9FFF5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1A04-AA61-D396-BA20-6FF2E99A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*ASP.NET Core </a:t>
            </a: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HttpContext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ED643-28AE-CA3B-DF4A-22D71CCE53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630496"/>
            <a:ext cx="11888787" cy="2850011"/>
          </a:xfrm>
        </p:spPr>
        <p:txBody>
          <a:bodyPr/>
          <a:lstStyle/>
          <a:p>
            <a:r>
              <a:rPr lang="en-US" dirty="0"/>
              <a:t>Contains Request / Response Information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Request headers, Cookies, Session</a:t>
            </a:r>
          </a:p>
          <a:p>
            <a:r>
              <a:rPr lang="en-US" dirty="0"/>
              <a:t>Scoped to the HTTP Request</a:t>
            </a:r>
          </a:p>
          <a:p>
            <a:pPr lvl="1"/>
            <a:r>
              <a:rPr lang="en-US" dirty="0"/>
              <a:t>“Request-scoped services”</a:t>
            </a:r>
          </a:p>
          <a:p>
            <a:r>
              <a:rPr lang="en-US" dirty="0"/>
              <a:t>Retrieved via </a:t>
            </a:r>
            <a:r>
              <a:rPr lang="en-US" dirty="0" err="1"/>
              <a:t>IHttpContextAccessor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2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EF65C-EAF8-FB56-566C-487DB668A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6D51-23D8-CCC7-D411-773C84B3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*</a:t>
            </a: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Blazor</a:t>
            </a: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 Server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B0D9B-B7E5-C47A-7866-6E925F5F2F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630496"/>
            <a:ext cx="11888787" cy="4068806"/>
          </a:xfrm>
        </p:spPr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SynchronizationContext</a:t>
            </a:r>
            <a:endParaRPr lang="en-US" dirty="0"/>
          </a:p>
          <a:p>
            <a:r>
              <a:rPr lang="en-US" dirty="0"/>
              <a:t>UI Updates On Server</a:t>
            </a:r>
          </a:p>
          <a:p>
            <a:pPr lvl="1"/>
            <a:r>
              <a:rPr lang="en-US" dirty="0"/>
              <a:t>HTML Sent to Browser for Rendering</a:t>
            </a:r>
          </a:p>
          <a:p>
            <a:r>
              <a:rPr lang="en-US" dirty="0"/>
              <a:t>Client app connects to Server via </a:t>
            </a:r>
            <a:r>
              <a:rPr lang="en-US" dirty="0" err="1"/>
              <a:t>SignalR</a:t>
            </a:r>
            <a:endParaRPr lang="en-US" dirty="0"/>
          </a:p>
          <a:p>
            <a:pPr lvl="1"/>
            <a:r>
              <a:rPr lang="en-US" dirty="0"/>
              <a:t>Bidirectional communication via WebSocket protocol</a:t>
            </a:r>
          </a:p>
          <a:p>
            <a:r>
              <a:rPr lang="en-US" dirty="0"/>
              <a:t>User events sent to server for processing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Button click</a:t>
            </a:r>
          </a:p>
        </p:txBody>
      </p:sp>
    </p:spTree>
    <p:extLst>
      <p:ext uri="{BB962C8B-B14F-4D97-AF65-F5344CB8AC3E}">
        <p14:creationId xmlns:p14="http://schemas.microsoft.com/office/powerpoint/2010/main" val="31451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2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13169</TotalTime>
  <Words>2707</Words>
  <Application>Microsoft Macintosh PowerPoint</Application>
  <PresentationFormat>Custom</PresentationFormat>
  <Paragraphs>204</Paragraphs>
  <Slides>10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-webkit-standard</vt:lpstr>
      <vt:lpstr>Arial</vt:lpstr>
      <vt:lpstr>Lucida Console</vt:lpstr>
      <vt:lpstr>Menlo</vt:lpstr>
      <vt:lpstr>Segoe UI</vt:lpstr>
      <vt:lpstr>Segoe UI Light</vt:lpstr>
      <vt:lpstr>Segoe UI Semilight</vt:lpstr>
      <vt:lpstr>Wingdings</vt:lpstr>
      <vt:lpstr>APEX Template 2017 </vt:lpstr>
      <vt:lpstr>2_APEX Template 2017 </vt:lpstr>
      <vt:lpstr>1_APEX Template 2017 </vt:lpstr>
      <vt:lpstr>Deep Dive: .NET Internals</vt:lpstr>
      <vt:lpstr>ThreadStatic [ThreadStatic]</vt:lpstr>
      <vt:lpstr>Security System.Security.Principal</vt:lpstr>
      <vt:lpstr>ExecutionContext All Information Required for a Logical Thread</vt:lpstr>
      <vt:lpstr>ExecutionContext AsyncLocal&lt;T&gt;</vt:lpstr>
      <vt:lpstr>SynchronizationContext Manages Asynchronous Code Execution</vt:lpstr>
      <vt:lpstr>SynchronizationContext *ASP.NET Core MVC</vt:lpstr>
      <vt:lpstr>SynchronizationContext *ASP.NET Core HttpContext</vt:lpstr>
      <vt:lpstr>SynchronizationContext *Blazor Server</vt:lpstr>
      <vt:lpstr>SynchronizationContext *Blazor WebAssembly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225</cp:revision>
  <dcterms:created xsi:type="dcterms:W3CDTF">2017-10-31T19:47:21Z</dcterms:created>
  <dcterms:modified xsi:type="dcterms:W3CDTF">2025-01-04T01:03:53Z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