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6"/>
  </p:notesMasterIdLst>
  <p:handoutMasterIdLst>
    <p:handoutMasterId r:id="rId17"/>
  </p:handoutMasterIdLst>
  <p:sldIdLst>
    <p:sldId id="2076136988" r:id="rId6"/>
    <p:sldId id="2076136989" r:id="rId7"/>
    <p:sldId id="2076136991" r:id="rId8"/>
    <p:sldId id="2076136992" r:id="rId9"/>
    <p:sldId id="2076136996" r:id="rId10"/>
    <p:sldId id="2076136995" r:id="rId11"/>
    <p:sldId id="2076136994" r:id="rId12"/>
    <p:sldId id="1561" r:id="rId13"/>
    <p:sldId id="1564" r:id="rId14"/>
    <p:sldId id="1538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E7"/>
    <a:srgbClr val="AFD9E7"/>
    <a:srgbClr val="1977D4"/>
    <a:srgbClr val="ADD8E6"/>
    <a:srgbClr val="FFB900"/>
    <a:srgbClr val="1E1E1E"/>
    <a:srgbClr val="00BCF2"/>
    <a:srgbClr val="0078D7"/>
    <a:srgbClr val="353535"/>
    <a:srgbClr val="525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824"/>
  </p:normalViewPr>
  <p:slideViewPr>
    <p:cSldViewPr snapToGrid="0">
      <p:cViewPr varScale="1">
        <p:scale>
          <a:sx n="158" d="100"/>
          <a:sy n="158" d="100"/>
        </p:scale>
        <p:origin x="216" y="2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12/9/23 11:50 AM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03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7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8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00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8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15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12/9/23 11:50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30734"/>
            <a:ext cx="6218237" cy="2677656"/>
          </a:xfrm>
        </p:spPr>
        <p:txBody>
          <a:bodyPr/>
          <a:lstStyle/>
          <a:p>
            <a:r>
              <a:rPr lang="en-US" sz="3600" dirty="0"/>
              <a:t>.NET MAUI</a:t>
            </a:r>
            <a:br>
              <a:rPr lang="en-US" dirty="0"/>
            </a:br>
            <a:r>
              <a:rPr lang="en-US" dirty="0"/>
              <a:t>MVVM Architecture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 points layout with subtitle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What is MVVM?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3EB7-FB1C-F841-D661-50041562F12F}"/>
              </a:ext>
            </a:extLst>
          </p:cNvPr>
          <p:cNvSpPr txBox="1">
            <a:spLocks/>
          </p:cNvSpPr>
          <p:nvPr/>
        </p:nvSpPr>
        <p:spPr>
          <a:xfrm>
            <a:off x="274638" y="1828800"/>
            <a:ext cx="11887200" cy="332398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Model</a:t>
            </a:r>
            <a:endParaRPr lang="en-US" dirty="0"/>
          </a:p>
          <a:p>
            <a:pPr lvl="1"/>
            <a:r>
              <a:rPr lang="en-US" dirty="0"/>
              <a:t>Data Structure</a:t>
            </a:r>
          </a:p>
          <a:p>
            <a:r>
              <a:rPr lang="en-US" b="1" dirty="0"/>
              <a:t>View</a:t>
            </a:r>
          </a:p>
          <a:p>
            <a:pPr lvl="1"/>
            <a:r>
              <a:rPr lang="en-US" dirty="0"/>
              <a:t>User Interface</a:t>
            </a:r>
          </a:p>
          <a:p>
            <a:r>
              <a:rPr lang="en-US" b="1" dirty="0" err="1"/>
              <a:t>ViewModel</a:t>
            </a:r>
            <a:endParaRPr lang="en-US" b="1" dirty="0"/>
          </a:p>
          <a:p>
            <a:pPr lvl="1"/>
            <a:r>
              <a:rPr lang="en-US" dirty="0"/>
              <a:t>Business Logic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6F408D-0905-AECB-B13B-86D521505839}"/>
              </a:ext>
            </a:extLst>
          </p:cNvPr>
          <p:cNvGrpSpPr/>
          <p:nvPr/>
        </p:nvGrpSpPr>
        <p:grpSpPr>
          <a:xfrm>
            <a:off x="6637797" y="2330507"/>
            <a:ext cx="5524039" cy="3131618"/>
            <a:chOff x="5672255" y="2330506"/>
            <a:chExt cx="6489581" cy="367899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62F3369-FF7A-847E-EC7E-F23C9BA41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2255" y="2330506"/>
              <a:ext cx="6489581" cy="323117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038F5E-17C3-D922-9711-A9FDF23F7973}"/>
                </a:ext>
              </a:extLst>
            </p:cNvPr>
            <p:cNvSpPr txBox="1"/>
            <p:nvPr/>
          </p:nvSpPr>
          <p:spPr>
            <a:xfrm>
              <a:off x="7944503" y="5561682"/>
              <a:ext cx="1945084" cy="44781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source: Xamarin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7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What is a Binding?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3EB7-FB1C-F841-D661-50041562F12F}"/>
              </a:ext>
            </a:extLst>
          </p:cNvPr>
          <p:cNvSpPr txBox="1">
            <a:spLocks/>
          </p:cNvSpPr>
          <p:nvPr/>
        </p:nvSpPr>
        <p:spPr>
          <a:xfrm>
            <a:off x="274638" y="1828800"/>
            <a:ext cx="6150438" cy="326858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INotifyPropertyChanged</a:t>
            </a:r>
            <a:endParaRPr lang="en-US" dirty="0"/>
          </a:p>
          <a:p>
            <a:pPr lvl="1"/>
            <a:r>
              <a:rPr lang="en-US" dirty="0"/>
              <a:t>“Shouts” a property name between View +</a:t>
            </a:r>
            <a:r>
              <a:rPr lang="en-US" dirty="0" err="1"/>
              <a:t>ViewModel</a:t>
            </a:r>
            <a:r>
              <a:rPr lang="en-US" dirty="0"/>
              <a:t> when the property value changes</a:t>
            </a:r>
          </a:p>
          <a:p>
            <a:pPr lvl="1"/>
            <a:r>
              <a:rPr lang="en-US" dirty="0"/>
              <a:t>Then MAUI redraws the UI using the property’s new value</a:t>
            </a:r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05C991-83F2-120B-A73E-7373A60E7439}"/>
              </a:ext>
            </a:extLst>
          </p:cNvPr>
          <p:cNvGrpSpPr/>
          <p:nvPr/>
        </p:nvGrpSpPr>
        <p:grpSpPr>
          <a:xfrm>
            <a:off x="6637797" y="2330507"/>
            <a:ext cx="5524039" cy="3131618"/>
            <a:chOff x="5672255" y="2330506"/>
            <a:chExt cx="6489581" cy="36789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05C72E5-4107-70BB-C35B-D64052D27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2255" y="2330506"/>
              <a:ext cx="6489581" cy="32311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AF602E6-1FCF-870F-CE9C-83B3D846B57E}"/>
                </a:ext>
              </a:extLst>
            </p:cNvPr>
            <p:cNvSpPr txBox="1"/>
            <p:nvPr/>
          </p:nvSpPr>
          <p:spPr>
            <a:xfrm>
              <a:off x="7944503" y="5561682"/>
              <a:ext cx="1945084" cy="447815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100" i="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source: Xamarin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56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Why MVVM?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3EB7-FB1C-F841-D661-50041562F12F}"/>
              </a:ext>
            </a:extLst>
          </p:cNvPr>
          <p:cNvSpPr txBox="1">
            <a:spLocks/>
          </p:cNvSpPr>
          <p:nvPr/>
        </p:nvSpPr>
        <p:spPr>
          <a:xfrm>
            <a:off x="282730" y="1828800"/>
            <a:ext cx="11887200" cy="3730252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(</a:t>
            </a:r>
            <a:r>
              <a:rPr lang="en-US" dirty="0" err="1"/>
              <a:t>tl;dr</a:t>
            </a:r>
            <a:r>
              <a:rPr lang="en-US" dirty="0"/>
              <a:t> Maintenance)</a:t>
            </a:r>
          </a:p>
          <a:p>
            <a:r>
              <a:rPr lang="en-US" dirty="0"/>
              <a:t>Loosely Coupled Data</a:t>
            </a:r>
          </a:p>
          <a:p>
            <a:pPr lvl="1"/>
            <a:r>
              <a:rPr lang="en-US" dirty="0"/>
              <a:t>The View knows nothing about the </a:t>
            </a:r>
            <a:r>
              <a:rPr lang="en-US" dirty="0" err="1"/>
              <a:t>ViewModel</a:t>
            </a:r>
            <a:endParaRPr lang="en-US" dirty="0"/>
          </a:p>
          <a:p>
            <a:pPr lvl="2"/>
            <a:r>
              <a:rPr lang="en-US" dirty="0"/>
              <a:t>(and vice-versa)</a:t>
            </a:r>
          </a:p>
          <a:p>
            <a:r>
              <a:rPr lang="en-US" dirty="0"/>
              <a:t>Separation of Concerns</a:t>
            </a:r>
          </a:p>
          <a:p>
            <a:pPr lvl="1"/>
            <a:r>
              <a:rPr lang="en-US" dirty="0"/>
              <a:t>Easy to replace entire UI</a:t>
            </a:r>
          </a:p>
          <a:p>
            <a:pPr lvl="1"/>
            <a:r>
              <a:rPr lang="en-US" dirty="0"/>
              <a:t>Easy to modify business logic (View Model)</a:t>
            </a:r>
          </a:p>
        </p:txBody>
      </p:sp>
    </p:spTree>
    <p:extLst>
      <p:ext uri="{BB962C8B-B14F-4D97-AF65-F5344CB8AC3E}">
        <p14:creationId xmlns:p14="http://schemas.microsoft.com/office/powerpoint/2010/main" val="14014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  <a:br>
              <a:rPr lang="en-US" dirty="0"/>
            </a:br>
            <a:r>
              <a:rPr lang="en-US" sz="40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Folder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F3EB7-FB1C-F841-D661-50041562F12F}"/>
              </a:ext>
            </a:extLst>
          </p:cNvPr>
          <p:cNvSpPr txBox="1">
            <a:spLocks/>
          </p:cNvSpPr>
          <p:nvPr/>
        </p:nvSpPr>
        <p:spPr>
          <a:xfrm>
            <a:off x="282730" y="1828800"/>
            <a:ext cx="11887200" cy="393338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Pages</a:t>
            </a:r>
          </a:p>
          <a:p>
            <a:pPr lvl="1"/>
            <a:r>
              <a:rPr lang="en-US" dirty="0" err="1"/>
              <a:t>ContentPage</a:t>
            </a:r>
            <a:endParaRPr lang="en-US" dirty="0"/>
          </a:p>
          <a:p>
            <a:r>
              <a:rPr lang="en-US" b="1" dirty="0" err="1"/>
              <a:t>ViewModels</a:t>
            </a:r>
            <a:endParaRPr lang="en-US" b="1" dirty="0"/>
          </a:p>
          <a:p>
            <a:r>
              <a:rPr lang="en-US" b="1" dirty="0"/>
              <a:t>Models</a:t>
            </a:r>
          </a:p>
          <a:p>
            <a:r>
              <a:rPr lang="en-US" b="1" dirty="0"/>
              <a:t>Views</a:t>
            </a:r>
          </a:p>
          <a:p>
            <a:pPr lvl="1"/>
            <a:r>
              <a:rPr lang="en-US" dirty="0"/>
              <a:t>Custom Views</a:t>
            </a:r>
          </a:p>
          <a:p>
            <a:pPr lvl="2"/>
            <a:r>
              <a:rPr lang="en-US" dirty="0"/>
              <a:t>E.g. </a:t>
            </a:r>
            <a:r>
              <a:rPr lang="en-US" dirty="0" err="1"/>
              <a:t>PurpleButton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B7B804-67C6-016B-EF99-7CC847555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07" y="1236662"/>
            <a:ext cx="434340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4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3188565"/>
          </a:xfrm>
        </p:spPr>
        <p:txBody>
          <a:bodyPr/>
          <a:lstStyle/>
          <a:p>
            <a:r>
              <a:rPr lang="en-US" dirty="0"/>
              <a:t>Use Attributes to Simplify Code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RelayCommand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ObservableProperty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AlsoNotifyChangeFor</a:t>
            </a:r>
            <a:r>
              <a:rPr lang="en-US" b="1" dirty="0"/>
              <a:t>] 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AlsoNotifyCanExecuteFor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CommunityToolkit.Mvvm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B54A30-F0E2-6D8A-4CB6-F3890F50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19" y="3897490"/>
            <a:ext cx="5831706" cy="242693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CFCD5D8-892E-9CCE-C635-9E1A54657762}"/>
              </a:ext>
            </a:extLst>
          </p:cNvPr>
          <p:cNvGrpSpPr/>
          <p:nvPr/>
        </p:nvGrpSpPr>
        <p:grpSpPr>
          <a:xfrm>
            <a:off x="6419819" y="2505748"/>
            <a:ext cx="5461000" cy="1257300"/>
            <a:chOff x="6419819" y="2505748"/>
            <a:chExt cx="5461000" cy="12573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34A62A-C5ED-36B4-D0BA-64300CA38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9819" y="2505748"/>
              <a:ext cx="5461000" cy="12573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D78D23A-B20B-BB8F-0B27-E081204F7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998" y="2568641"/>
              <a:ext cx="1433513" cy="2345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109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3188565"/>
          </a:xfrm>
        </p:spPr>
        <p:txBody>
          <a:bodyPr/>
          <a:lstStyle/>
          <a:p>
            <a:r>
              <a:rPr lang="en-US" dirty="0"/>
              <a:t>Use Attributes to Simplify Code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ICommand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ObservableProperty</a:t>
            </a:r>
            <a:r>
              <a:rPr lang="en-US" b="1" dirty="0"/>
              <a:t>]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AlsoNotifyChangeFor</a:t>
            </a:r>
            <a:r>
              <a:rPr lang="en-US" b="1" dirty="0"/>
              <a:t>] </a:t>
            </a:r>
          </a:p>
          <a:p>
            <a:pPr lvl="1"/>
            <a:r>
              <a:rPr lang="en-US" b="1" dirty="0"/>
              <a:t>[</a:t>
            </a:r>
            <a:r>
              <a:rPr lang="en-US" b="1" dirty="0" err="1"/>
              <a:t>AlsoNotifyCanExecuteFor</a:t>
            </a:r>
            <a:r>
              <a:rPr lang="en-US" b="1" dirty="0"/>
              <a:t>]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Architecture</a:t>
            </a:r>
            <a:br>
              <a:rPr lang="en-US" dirty="0"/>
            </a:br>
            <a:r>
              <a:rPr lang="en-US" sz="3600" dirty="0" err="1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CommunityToolkit.Mvvm</a:t>
            </a:r>
            <a:endParaRPr lang="en-US" sz="4000" dirty="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1B54A30-F0E2-6D8A-4CB6-F3890F501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19" y="3897490"/>
            <a:ext cx="5831706" cy="24269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4A62A-C5ED-36B4-D0BA-64300CA38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19" y="2505748"/>
            <a:ext cx="5461000" cy="12573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AC050B2-BB99-5FEA-53AE-F2110BDDD2F7}"/>
              </a:ext>
            </a:extLst>
          </p:cNvPr>
          <p:cNvGrpSpPr/>
          <p:nvPr/>
        </p:nvGrpSpPr>
        <p:grpSpPr>
          <a:xfrm>
            <a:off x="206661" y="1706807"/>
            <a:ext cx="11955176" cy="3198109"/>
            <a:chOff x="206661" y="1706807"/>
            <a:chExt cx="11955176" cy="31981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5725CC-7202-4F1F-A4F7-254B19176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6662" y="2320015"/>
              <a:ext cx="11955175" cy="2584901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0D273EB-A146-8048-B870-398210EC5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6661" y="1706807"/>
              <a:ext cx="3009900" cy="6223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1B5F926-3676-A998-424C-4B7DAD1A2D99}"/>
                </a:ext>
              </a:extLst>
            </p:cNvPr>
            <p:cNvSpPr/>
            <p:nvPr/>
          </p:nvSpPr>
          <p:spPr bwMode="auto">
            <a:xfrm>
              <a:off x="3216561" y="1706807"/>
              <a:ext cx="8945276" cy="622300"/>
            </a:xfrm>
            <a:prstGeom prst="rect">
              <a:avLst/>
            </a:prstGeom>
            <a:solidFill>
              <a:srgbClr val="01040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18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21635</TotalTime>
  <Words>544</Words>
  <Application>Microsoft Macintosh PowerPoint</Application>
  <PresentationFormat>Custom</PresentationFormat>
  <Paragraphs>86</Paragraphs>
  <Slides>10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.NET MAUI MVVM Architecture</vt:lpstr>
      <vt:lpstr>MVVM Architecture What is MVVM?</vt:lpstr>
      <vt:lpstr>MVVM Architecture What is a Binding?</vt:lpstr>
      <vt:lpstr>MVVM Architecture Why MVVM?</vt:lpstr>
      <vt:lpstr>MVVM Architecture Folder Structure</vt:lpstr>
      <vt:lpstr>MVVM Architecture CommunityToolkit.Mvvm</vt:lpstr>
      <vt:lpstr>MVVM Architecture CommunityToolkit.Mvvm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291</cp:revision>
  <dcterms:created xsi:type="dcterms:W3CDTF">2017-10-31T19:47:21Z</dcterms:created>
  <dcterms:modified xsi:type="dcterms:W3CDTF">2023-12-09T19:51:28Z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